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46"/>
  </p:notesMasterIdLst>
  <p:sldIdLst>
    <p:sldId id="256" r:id="rId2"/>
    <p:sldId id="320" r:id="rId3"/>
    <p:sldId id="265" r:id="rId4"/>
    <p:sldId id="263" r:id="rId5"/>
    <p:sldId id="266" r:id="rId6"/>
    <p:sldId id="269" r:id="rId7"/>
    <p:sldId id="267" r:id="rId8"/>
    <p:sldId id="268" r:id="rId9"/>
    <p:sldId id="270" r:id="rId10"/>
    <p:sldId id="301" r:id="rId11"/>
    <p:sldId id="283" r:id="rId12"/>
    <p:sldId id="285" r:id="rId13"/>
    <p:sldId id="286" r:id="rId14"/>
    <p:sldId id="287" r:id="rId15"/>
    <p:sldId id="288" r:id="rId16"/>
    <p:sldId id="302" r:id="rId17"/>
    <p:sldId id="292" r:id="rId18"/>
    <p:sldId id="289" r:id="rId19"/>
    <p:sldId id="290" r:id="rId20"/>
    <p:sldId id="291" r:id="rId21"/>
    <p:sldId id="293" r:id="rId22"/>
    <p:sldId id="294" r:id="rId23"/>
    <p:sldId id="295" r:id="rId24"/>
    <p:sldId id="319" r:id="rId25"/>
    <p:sldId id="296" r:id="rId26"/>
    <p:sldId id="297" r:id="rId27"/>
    <p:sldId id="321" r:id="rId28"/>
    <p:sldId id="303" r:id="rId29"/>
    <p:sldId id="298" r:id="rId30"/>
    <p:sldId id="299" r:id="rId31"/>
    <p:sldId id="300" r:id="rId32"/>
    <p:sldId id="304" r:id="rId33"/>
    <p:sldId id="306" r:id="rId34"/>
    <p:sldId id="307" r:id="rId35"/>
    <p:sldId id="308" r:id="rId36"/>
    <p:sldId id="309" r:id="rId37"/>
    <p:sldId id="311" r:id="rId38"/>
    <p:sldId id="312" r:id="rId39"/>
    <p:sldId id="313" r:id="rId40"/>
    <p:sldId id="315" r:id="rId41"/>
    <p:sldId id="314" r:id="rId42"/>
    <p:sldId id="316" r:id="rId43"/>
    <p:sldId id="317" r:id="rId44"/>
    <p:sldId id="318" r:id="rId4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4" autoAdjust="0"/>
    <p:restoredTop sz="94660"/>
  </p:normalViewPr>
  <p:slideViewPr>
    <p:cSldViewPr snapToGrid="0" showGuides="1">
      <p:cViewPr varScale="1">
        <p:scale>
          <a:sx n="61" d="100"/>
          <a:sy n="61" d="100"/>
        </p:scale>
        <p:origin x="408" y="248"/>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943600"/>
            <a:ext cx="9045575" cy="8002587"/>
          </a:xfrm>
        </p:spPr>
        <p:txBody>
          <a:bodyPr>
            <a:normAutofit/>
          </a:bodyPr>
          <a:lstStyle>
            <a:lvl1pPr>
              <a:lnSpc>
                <a:spcPct val="100000"/>
              </a:lnSpc>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896112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lnSpc>
                <a:spcPct val="100000"/>
              </a:lnSpc>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2800"/>
            </a:lvl1pPr>
            <a:lvl2pPr marL="746125" indent="-288925">
              <a:lnSpc>
                <a:spcPct val="100000"/>
              </a:lnSpc>
              <a:defRPr sz="2800"/>
            </a:lvl2pPr>
            <a:lvl3pPr marL="1143000" indent="-228600">
              <a:lnSpc>
                <a:spcPct val="100000"/>
              </a:lnSpc>
              <a:defRPr sz="2800"/>
            </a:lvl3pPr>
            <a:lvl4pPr marL="1600200" indent="-228600">
              <a:lnSpc>
                <a:spcPct val="100000"/>
              </a:lnSpc>
              <a:defRPr sz="2800"/>
            </a:lvl4pPr>
            <a:lvl5pPr marL="2057400" indent="-228600">
              <a:lnSpc>
                <a:spcPct val="100000"/>
              </a:lnSpc>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87.emf"/><Relationship Id="rId13" Type="http://schemas.openxmlformats.org/officeDocument/2006/relationships/image" Target="../media/image92.emf"/><Relationship Id="rId3" Type="http://schemas.openxmlformats.org/officeDocument/2006/relationships/image" Target="../media/image82.emf"/><Relationship Id="rId7" Type="http://schemas.openxmlformats.org/officeDocument/2006/relationships/image" Target="../media/image86.emf"/><Relationship Id="rId12" Type="http://schemas.openxmlformats.org/officeDocument/2006/relationships/image" Target="../media/image91.emf"/><Relationship Id="rId2" Type="http://schemas.openxmlformats.org/officeDocument/2006/relationships/image" Target="../media/image81.emf"/><Relationship Id="rId16" Type="http://schemas.openxmlformats.org/officeDocument/2006/relationships/image" Target="../media/image95.tiff"/><Relationship Id="rId1" Type="http://schemas.openxmlformats.org/officeDocument/2006/relationships/slideLayout" Target="../slideLayouts/slideLayout6.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5" Type="http://schemas.openxmlformats.org/officeDocument/2006/relationships/image" Target="../media/image9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 Id="rId14" Type="http://schemas.openxmlformats.org/officeDocument/2006/relationships/image" Target="../media/image93.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r>
              <a:rPr lang="en-US" dirty="0"/>
              <a:t> </a:t>
            </a:r>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lstStyle/>
          <a:p>
            <a:r>
              <a:rPr lang="en-US" dirty="0"/>
              <a:t>Cloud Shader Walkthrough</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D3CC62-A7E4-DE4C-B17D-68C0EA612049}"/>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57EC36A7-A3DE-E340-8998-9D19B8120A7D}"/>
              </a:ext>
            </a:extLst>
          </p:cNvPr>
          <p:cNvSpPr>
            <a:spLocks noGrp="1"/>
          </p:cNvSpPr>
          <p:nvPr>
            <p:ph type="title"/>
          </p:nvPr>
        </p:nvSpPr>
        <p:spPr/>
        <p:txBody>
          <a:bodyPr/>
          <a:lstStyle/>
          <a:p>
            <a:r>
              <a:rPr lang="en-US" dirty="0"/>
              <a:t>Setting Up the Project</a:t>
            </a:r>
          </a:p>
        </p:txBody>
      </p:sp>
    </p:spTree>
    <p:extLst>
      <p:ext uri="{BB962C8B-B14F-4D97-AF65-F5344CB8AC3E}">
        <p14:creationId xmlns:p14="http://schemas.microsoft.com/office/powerpoint/2010/main" val="2028323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53B86-5FC2-FCD4-F743-F10D8C99C57C}"/>
              </a:ext>
            </a:extLst>
          </p:cNvPr>
          <p:cNvPicPr>
            <a:picLocks noChangeAspect="1"/>
          </p:cNvPicPr>
          <p:nvPr/>
        </p:nvPicPr>
        <p:blipFill rotWithShape="1">
          <a:blip r:embed="rId2"/>
          <a:srcRect l="19354"/>
          <a:stretch/>
        </p:blipFill>
        <p:spPr>
          <a:xfrm>
            <a:off x="12406745" y="2015802"/>
            <a:ext cx="11857213" cy="9434980"/>
          </a:xfrm>
          <a:prstGeom prst="rect">
            <a:avLst/>
          </a:prstGeom>
        </p:spPr>
      </p:pic>
      <p:sp>
        <p:nvSpPr>
          <p:cNvPr id="2" name="Title 1">
            <a:extLst>
              <a:ext uri="{FF2B5EF4-FFF2-40B4-BE49-F238E27FC236}">
                <a16:creationId xmlns:a16="http://schemas.microsoft.com/office/drawing/2014/main" id="{E490B34F-316D-894E-9370-A8E9BEFAF1B8}"/>
              </a:ext>
            </a:extLst>
          </p:cNvPr>
          <p:cNvSpPr>
            <a:spLocks noGrp="1"/>
          </p:cNvSpPr>
          <p:nvPr>
            <p:ph type="title"/>
          </p:nvPr>
        </p:nvSpPr>
        <p:spPr/>
        <p:txBody>
          <a:bodyPr/>
          <a:lstStyle/>
          <a:p>
            <a:r>
              <a:rPr lang="en-US" dirty="0"/>
              <a:t>Create a Project</a:t>
            </a:r>
          </a:p>
        </p:txBody>
      </p:sp>
      <p:sp>
        <p:nvSpPr>
          <p:cNvPr id="4" name="Text Placeholder 3">
            <a:extLst>
              <a:ext uri="{FF2B5EF4-FFF2-40B4-BE49-F238E27FC236}">
                <a16:creationId xmlns:a16="http://schemas.microsoft.com/office/drawing/2014/main" id="{8348333A-5179-5947-A87D-742F9E2C9174}"/>
              </a:ext>
            </a:extLst>
          </p:cNvPr>
          <p:cNvSpPr>
            <a:spLocks noGrp="1"/>
          </p:cNvSpPr>
          <p:nvPr>
            <p:ph type="body" sz="quarter" idx="10"/>
          </p:nvPr>
        </p:nvSpPr>
        <p:spPr/>
        <p:txBody>
          <a:bodyPr/>
          <a:lstStyle/>
          <a:p>
            <a:pPr>
              <a:spcBef>
                <a:spcPts val="1500"/>
              </a:spcBef>
            </a:pPr>
            <a:r>
              <a:rPr lang="en-US" dirty="0"/>
              <a:t>Launch your home-built UE5, choose the “</a:t>
            </a:r>
            <a:r>
              <a:rPr lang="en-US" b="1" dirty="0"/>
              <a:t>Games</a:t>
            </a:r>
            <a:r>
              <a:rPr lang="en-US" dirty="0"/>
              <a:t>” project category.</a:t>
            </a:r>
          </a:p>
          <a:p>
            <a:pPr>
              <a:spcBef>
                <a:spcPts val="1500"/>
              </a:spcBef>
            </a:pPr>
            <a:r>
              <a:rPr lang="en-US" dirty="0"/>
              <a:t>Use the </a:t>
            </a:r>
            <a:r>
              <a:rPr lang="en-US" b="1" dirty="0"/>
              <a:t>Blank</a:t>
            </a:r>
            <a:r>
              <a:rPr lang="en-US" dirty="0"/>
              <a:t> template, to create a </a:t>
            </a:r>
            <a:r>
              <a:rPr lang="en-US" b="1" dirty="0"/>
              <a:t>C++</a:t>
            </a:r>
            <a:r>
              <a:rPr lang="en-US" dirty="0"/>
              <a:t> project with </a:t>
            </a:r>
            <a:r>
              <a:rPr lang="en-US" b="1" dirty="0"/>
              <a:t>No Starter Content</a:t>
            </a:r>
            <a:r>
              <a:rPr lang="en-US" dirty="0"/>
              <a:t>. </a:t>
            </a:r>
          </a:p>
          <a:p>
            <a:pPr>
              <a:spcBef>
                <a:spcPts val="1500"/>
              </a:spcBef>
            </a:pPr>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sp>
        <p:nvSpPr>
          <p:cNvPr id="3" name="Rounded Rectangle 2">
            <a:extLst>
              <a:ext uri="{FF2B5EF4-FFF2-40B4-BE49-F238E27FC236}">
                <a16:creationId xmlns:a16="http://schemas.microsoft.com/office/drawing/2014/main" id="{0AFD057C-5064-5746-A6A2-23C29948B8D4}"/>
              </a:ext>
            </a:extLst>
          </p:cNvPr>
          <p:cNvSpPr/>
          <p:nvPr/>
        </p:nvSpPr>
        <p:spPr>
          <a:xfrm>
            <a:off x="13674437" y="2533795"/>
            <a:ext cx="1392381" cy="191351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5DB330C7-AE77-EF4E-B7F8-53DCB58804C3}"/>
              </a:ext>
            </a:extLst>
          </p:cNvPr>
          <p:cNvSpPr/>
          <p:nvPr/>
        </p:nvSpPr>
        <p:spPr>
          <a:xfrm>
            <a:off x="20484812" y="8416633"/>
            <a:ext cx="1585272" cy="3325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ED7EA7D-52A3-1349-B1B5-3F3AEDCBD740}"/>
              </a:ext>
            </a:extLst>
          </p:cNvPr>
          <p:cNvSpPr/>
          <p:nvPr/>
        </p:nvSpPr>
        <p:spPr>
          <a:xfrm>
            <a:off x="21729892" y="7096568"/>
            <a:ext cx="1585272" cy="53036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38F3E0C-82DD-0A4B-AF96-A1C1BFA4F5FD}"/>
              </a:ext>
            </a:extLst>
          </p:cNvPr>
          <p:cNvSpPr/>
          <p:nvPr/>
        </p:nvSpPr>
        <p:spPr>
          <a:xfrm>
            <a:off x="12406745" y="9913628"/>
            <a:ext cx="11492346" cy="53036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98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0BDBDB-9766-D142-B118-1AB96AB50620}"/>
              </a:ext>
            </a:extLst>
          </p:cNvPr>
          <p:cNvSpPr>
            <a:spLocks noGrp="1"/>
          </p:cNvSpPr>
          <p:nvPr>
            <p:ph type="body" sz="quarter" idx="10"/>
          </p:nvPr>
        </p:nvSpPr>
        <p:spPr/>
        <p:txBody>
          <a:bodyPr/>
          <a:lstStyle/>
          <a:p>
            <a:r>
              <a:rPr lang="en-US" dirty="0"/>
              <a:t>First Commit</a:t>
            </a:r>
          </a:p>
        </p:txBody>
      </p:sp>
      <p:sp>
        <p:nvSpPr>
          <p:cNvPr id="3" name="Text Placeholder 2">
            <a:extLst>
              <a:ext uri="{FF2B5EF4-FFF2-40B4-BE49-F238E27FC236}">
                <a16:creationId xmlns:a16="http://schemas.microsoft.com/office/drawing/2014/main" id="{E8F44DED-E8BE-AD4C-A9D8-F85DA62003C9}"/>
              </a:ext>
            </a:extLst>
          </p:cNvPr>
          <p:cNvSpPr>
            <a:spLocks noGrp="1"/>
          </p:cNvSpPr>
          <p:nvPr>
            <p:ph type="body" sz="quarter" idx="12"/>
          </p:nvPr>
        </p:nvSpPr>
        <p:spPr/>
        <p:txBody>
          <a:bodyPr/>
          <a:lstStyle/>
          <a:p>
            <a:r>
              <a:rPr lang="en-US" dirty="0"/>
              <a:t>Once the project is created and launched, quit it and commit it to your local Git repository.</a:t>
            </a:r>
          </a:p>
        </p:txBody>
      </p:sp>
      <p:sp>
        <p:nvSpPr>
          <p:cNvPr id="5" name="Rounded Rectangle 4">
            <a:extLst>
              <a:ext uri="{FF2B5EF4-FFF2-40B4-BE49-F238E27FC236}">
                <a16:creationId xmlns:a16="http://schemas.microsoft.com/office/drawing/2014/main" id="{1695691C-A683-B840-BB41-739125A93300}"/>
              </a:ext>
            </a:extLst>
          </p:cNvPr>
          <p:cNvSpPr/>
          <p:nvPr/>
        </p:nvSpPr>
        <p:spPr>
          <a:xfrm>
            <a:off x="10536382" y="581540"/>
            <a:ext cx="2327563"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D48D39C9-BBFB-8849-A26B-D512E3703DCC}"/>
              </a:ext>
            </a:extLst>
          </p:cNvPr>
          <p:cNvSpPr/>
          <p:nvPr/>
        </p:nvSpPr>
        <p:spPr>
          <a:xfrm>
            <a:off x="10536382" y="4818018"/>
            <a:ext cx="2971800"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BE61335-8F4F-4D4D-AFBD-570CD3955FC4}"/>
              </a:ext>
            </a:extLst>
          </p:cNvPr>
          <p:cNvSpPr/>
          <p:nvPr/>
        </p:nvSpPr>
        <p:spPr>
          <a:xfrm>
            <a:off x="10536382" y="5379130"/>
            <a:ext cx="2327563" cy="4987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53071E6-01BE-C949-A838-5923353B200B}"/>
              </a:ext>
            </a:extLst>
          </p:cNvPr>
          <p:cNvSpPr/>
          <p:nvPr/>
        </p:nvSpPr>
        <p:spPr>
          <a:xfrm>
            <a:off x="10536382" y="13083349"/>
            <a:ext cx="8113125" cy="46887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88AF39-9787-FF58-3969-0B67DEDA1531}"/>
              </a:ext>
            </a:extLst>
          </p:cNvPr>
          <p:cNvSpPr txBox="1"/>
          <p:nvPr/>
        </p:nvSpPr>
        <p:spPr>
          <a:xfrm>
            <a:off x="10533818" y="13076232"/>
            <a:ext cx="8347157" cy="475655"/>
          </a:xfrm>
          <a:prstGeom prst="rect">
            <a:avLst/>
          </a:prstGeom>
          <a:noFill/>
        </p:spPr>
        <p:txBody>
          <a:bodyPr wrap="none" rtlCol="0">
            <a:spAutoFit/>
          </a:bodyPr>
          <a:lstStyle/>
          <a:p>
            <a:pPr algn="l"/>
            <a:r>
              <a:rPr lang="en-US" sz="2800" b="1" dirty="0">
                <a:latin typeface="Courier" pitchFamily="2" charset="0"/>
              </a:rPr>
              <a:t>git commit –m "created cloud project"</a:t>
            </a:r>
          </a:p>
        </p:txBody>
      </p:sp>
      <p:sp>
        <p:nvSpPr>
          <p:cNvPr id="10" name="TextBox 9">
            <a:extLst>
              <a:ext uri="{FF2B5EF4-FFF2-40B4-BE49-F238E27FC236}">
                <a16:creationId xmlns:a16="http://schemas.microsoft.com/office/drawing/2014/main" id="{6E007F09-ADC0-7841-8D01-CDFA5F0BE573}"/>
              </a:ext>
            </a:extLst>
          </p:cNvPr>
          <p:cNvSpPr txBox="1"/>
          <p:nvPr/>
        </p:nvSpPr>
        <p:spPr>
          <a:xfrm>
            <a:off x="10533818" y="4792624"/>
            <a:ext cx="2977098" cy="523220"/>
          </a:xfrm>
          <a:prstGeom prst="rect">
            <a:avLst/>
          </a:prstGeom>
          <a:noFill/>
        </p:spPr>
        <p:txBody>
          <a:bodyPr wrap="none" rtlCol="0">
            <a:spAutoFit/>
          </a:bodyPr>
          <a:lstStyle/>
          <a:p>
            <a:pPr algn="l"/>
            <a:r>
              <a:rPr lang="en-US" sz="2800" b="1" dirty="0">
                <a:latin typeface="Courier" pitchFamily="2" charset="0"/>
              </a:rPr>
              <a:t>git add assn1</a:t>
            </a:r>
          </a:p>
        </p:txBody>
      </p:sp>
      <p:sp>
        <p:nvSpPr>
          <p:cNvPr id="11" name="TextBox 10">
            <a:extLst>
              <a:ext uri="{FF2B5EF4-FFF2-40B4-BE49-F238E27FC236}">
                <a16:creationId xmlns:a16="http://schemas.microsoft.com/office/drawing/2014/main" id="{BDF970E6-BD59-CB30-11B0-B7B1EC4C3DB1}"/>
              </a:ext>
            </a:extLst>
          </p:cNvPr>
          <p:cNvSpPr txBox="1"/>
          <p:nvPr/>
        </p:nvSpPr>
        <p:spPr>
          <a:xfrm>
            <a:off x="10533818" y="5345576"/>
            <a:ext cx="2332690" cy="523220"/>
          </a:xfrm>
          <a:prstGeom prst="rect">
            <a:avLst/>
          </a:prstGeom>
          <a:noFill/>
        </p:spPr>
        <p:txBody>
          <a:bodyPr wrap="none" rtlCol="0">
            <a:spAutoFit/>
          </a:bodyPr>
          <a:lstStyle/>
          <a:p>
            <a:pPr algn="l"/>
            <a:r>
              <a:rPr lang="en-US" sz="2800" b="1" dirty="0">
                <a:latin typeface="Courier" pitchFamily="2" charset="0"/>
              </a:rPr>
              <a:t>git status</a:t>
            </a:r>
          </a:p>
        </p:txBody>
      </p:sp>
      <p:pic>
        <p:nvPicPr>
          <p:cNvPr id="12" name="Picture 11">
            <a:extLst>
              <a:ext uri="{FF2B5EF4-FFF2-40B4-BE49-F238E27FC236}">
                <a16:creationId xmlns:a16="http://schemas.microsoft.com/office/drawing/2014/main" id="{266DEA5B-94FE-2D9B-6647-95DBCE3C05D9}"/>
              </a:ext>
            </a:extLst>
          </p:cNvPr>
          <p:cNvPicPr>
            <a:picLocks noChangeAspect="1"/>
          </p:cNvPicPr>
          <p:nvPr/>
        </p:nvPicPr>
        <p:blipFill>
          <a:blip r:embed="rId2"/>
          <a:stretch>
            <a:fillRect/>
          </a:stretch>
        </p:blipFill>
        <p:spPr>
          <a:xfrm>
            <a:off x="10533818" y="1265518"/>
            <a:ext cx="13741400" cy="3454400"/>
          </a:xfrm>
          <a:prstGeom prst="rect">
            <a:avLst/>
          </a:prstGeom>
        </p:spPr>
      </p:pic>
      <p:sp>
        <p:nvSpPr>
          <p:cNvPr id="13" name="TextBox 12">
            <a:extLst>
              <a:ext uri="{FF2B5EF4-FFF2-40B4-BE49-F238E27FC236}">
                <a16:creationId xmlns:a16="http://schemas.microsoft.com/office/drawing/2014/main" id="{EBF0AF36-C3CA-923E-EA43-1AC6320D7445}"/>
              </a:ext>
            </a:extLst>
          </p:cNvPr>
          <p:cNvSpPr txBox="1"/>
          <p:nvPr/>
        </p:nvSpPr>
        <p:spPr>
          <a:xfrm>
            <a:off x="10533818" y="600183"/>
            <a:ext cx="2332690" cy="523220"/>
          </a:xfrm>
          <a:prstGeom prst="rect">
            <a:avLst/>
          </a:prstGeom>
          <a:noFill/>
        </p:spPr>
        <p:txBody>
          <a:bodyPr wrap="none" rtlCol="0">
            <a:spAutoFit/>
          </a:bodyPr>
          <a:lstStyle/>
          <a:p>
            <a:pPr algn="l"/>
            <a:r>
              <a:rPr lang="en-US" sz="2800" b="1" dirty="0">
                <a:latin typeface="Courier" pitchFamily="2" charset="0"/>
              </a:rPr>
              <a:t>git status</a:t>
            </a:r>
          </a:p>
        </p:txBody>
      </p:sp>
      <p:pic>
        <p:nvPicPr>
          <p:cNvPr id="14" name="Picture 13">
            <a:extLst>
              <a:ext uri="{FF2B5EF4-FFF2-40B4-BE49-F238E27FC236}">
                <a16:creationId xmlns:a16="http://schemas.microsoft.com/office/drawing/2014/main" id="{1FD7AF69-6636-2AF8-D8A1-ED4200F59F85}"/>
              </a:ext>
            </a:extLst>
          </p:cNvPr>
          <p:cNvPicPr>
            <a:picLocks noChangeAspect="1"/>
          </p:cNvPicPr>
          <p:nvPr/>
        </p:nvPicPr>
        <p:blipFill>
          <a:blip r:embed="rId3"/>
          <a:stretch>
            <a:fillRect/>
          </a:stretch>
        </p:blipFill>
        <p:spPr>
          <a:xfrm>
            <a:off x="10533818" y="6009807"/>
            <a:ext cx="10845800" cy="6604000"/>
          </a:xfrm>
          <a:prstGeom prst="rect">
            <a:avLst/>
          </a:prstGeom>
        </p:spPr>
      </p:pic>
    </p:spTree>
    <p:extLst>
      <p:ext uri="{BB962C8B-B14F-4D97-AF65-F5344CB8AC3E}">
        <p14:creationId xmlns:p14="http://schemas.microsoft.com/office/powerpoint/2010/main" val="391456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ED2849-840F-88DA-D7F3-E6A28801B33C}"/>
              </a:ext>
            </a:extLst>
          </p:cNvPr>
          <p:cNvPicPr>
            <a:picLocks noChangeAspect="1"/>
          </p:cNvPicPr>
          <p:nvPr/>
        </p:nvPicPr>
        <p:blipFill>
          <a:blip r:embed="rId2"/>
          <a:stretch>
            <a:fillRect/>
          </a:stretch>
        </p:blipFill>
        <p:spPr>
          <a:xfrm>
            <a:off x="12409681" y="430618"/>
            <a:ext cx="8105775" cy="5920740"/>
          </a:xfrm>
          <a:prstGeom prst="rect">
            <a:avLst/>
          </a:prstGeom>
        </p:spPr>
      </p:pic>
      <p:pic>
        <p:nvPicPr>
          <p:cNvPr id="10" name="Picture 9">
            <a:extLst>
              <a:ext uri="{FF2B5EF4-FFF2-40B4-BE49-F238E27FC236}">
                <a16:creationId xmlns:a16="http://schemas.microsoft.com/office/drawing/2014/main" id="{23A10BC9-7CFB-B18A-4373-19C493694F44}"/>
              </a:ext>
            </a:extLst>
          </p:cNvPr>
          <p:cNvPicPr>
            <a:picLocks noChangeAspect="1"/>
          </p:cNvPicPr>
          <p:nvPr/>
        </p:nvPicPr>
        <p:blipFill>
          <a:blip r:embed="rId3"/>
          <a:stretch>
            <a:fillRect/>
          </a:stretch>
        </p:blipFill>
        <p:spPr>
          <a:xfrm>
            <a:off x="12449248" y="8281193"/>
            <a:ext cx="8343625" cy="3053114"/>
          </a:xfrm>
          <a:prstGeom prst="rect">
            <a:avLst/>
          </a:prstGeom>
        </p:spPr>
      </p:pic>
      <p:sp>
        <p:nvSpPr>
          <p:cNvPr id="4" name="Title 3">
            <a:extLst>
              <a:ext uri="{FF2B5EF4-FFF2-40B4-BE49-F238E27FC236}">
                <a16:creationId xmlns:a16="http://schemas.microsoft.com/office/drawing/2014/main" id="{BFB104F7-18D8-BD44-A20E-2E63102CB149}"/>
              </a:ext>
            </a:extLst>
          </p:cNvPr>
          <p:cNvSpPr>
            <a:spLocks noGrp="1"/>
          </p:cNvSpPr>
          <p:nvPr>
            <p:ph type="title"/>
          </p:nvPr>
        </p:nvSpPr>
        <p:spPr/>
        <p:txBody>
          <a:bodyPr/>
          <a:lstStyle/>
          <a:p>
            <a:r>
              <a:rPr lang="en-US" dirty="0"/>
              <a:t>Run from your IDE</a:t>
            </a:r>
          </a:p>
        </p:txBody>
      </p:sp>
      <p:sp>
        <p:nvSpPr>
          <p:cNvPr id="6" name="Text Placeholder 5">
            <a:extLst>
              <a:ext uri="{FF2B5EF4-FFF2-40B4-BE49-F238E27FC236}">
                <a16:creationId xmlns:a16="http://schemas.microsoft.com/office/drawing/2014/main" id="{4EB0EAF2-DA14-614D-80A7-797EA13D22A5}"/>
              </a:ext>
            </a:extLst>
          </p:cNvPr>
          <p:cNvSpPr>
            <a:spLocks noGrp="1"/>
          </p:cNvSpPr>
          <p:nvPr>
            <p:ph type="body" sz="quarter" idx="10"/>
          </p:nvPr>
        </p:nvSpPr>
        <p:spPr/>
        <p:txBody>
          <a:bodyPr>
            <a:normAutofit/>
          </a:bodyPr>
          <a:lstStyle/>
          <a:p>
            <a:pPr>
              <a:lnSpc>
                <a:spcPct val="91000"/>
              </a:lnSpc>
              <a:spcBef>
                <a:spcPts val="1000"/>
              </a:spcBef>
            </a:pPr>
            <a:r>
              <a:rPr lang="en-US" dirty="0"/>
              <a:t>Creating the project runs </a:t>
            </a:r>
            <a:r>
              <a:rPr lang="en-US" b="1" dirty="0" err="1"/>
              <a:t>GenerateProjectFiles</a:t>
            </a:r>
            <a:r>
              <a:rPr lang="en-US" dirty="0"/>
              <a:t> for you.</a:t>
            </a:r>
          </a:p>
          <a:p>
            <a:pPr>
              <a:lnSpc>
                <a:spcPct val="91000"/>
              </a:lnSpc>
              <a:spcBef>
                <a:spcPts val="1000"/>
              </a:spcBef>
            </a:pPr>
            <a:r>
              <a:rPr lang="en-US" dirty="0"/>
              <a:t>If you do not see the project listed, you </a:t>
            </a:r>
            <a:r>
              <a:rPr lang="en-US" dirty="0" err="1"/>
              <a:t>mayneed</a:t>
            </a:r>
            <a:r>
              <a:rPr lang="en-US" dirty="0"/>
              <a:t> to quit and re-open Visual Studio or </a:t>
            </a:r>
            <a:r>
              <a:rPr lang="en-US" dirty="0" err="1"/>
              <a:t>Xcode</a:t>
            </a:r>
            <a:r>
              <a:rPr lang="en-US" dirty="0"/>
              <a:t>.</a:t>
            </a:r>
          </a:p>
          <a:p>
            <a:pPr>
              <a:lnSpc>
                <a:spcPct val="91000"/>
              </a:lnSpc>
              <a:spcBef>
                <a:spcPts val="1000"/>
              </a:spcBef>
            </a:pPr>
            <a:r>
              <a:rPr lang="en-US" dirty="0"/>
              <a:t>In Visual Studio, right click on the project to Select as Startup Project.</a:t>
            </a:r>
          </a:p>
          <a:p>
            <a:pPr>
              <a:lnSpc>
                <a:spcPct val="91000"/>
              </a:lnSpc>
              <a:spcBef>
                <a:spcPts val="1000"/>
              </a:spcBef>
            </a:pPr>
            <a:r>
              <a:rPr lang="en-US" dirty="0"/>
              <a:t>In </a:t>
            </a:r>
            <a:r>
              <a:rPr lang="en-US" dirty="0" err="1"/>
              <a:t>Xcode</a:t>
            </a:r>
            <a:r>
              <a:rPr lang="en-US" dirty="0"/>
              <a:t>, choose the project from the drop-down list.</a:t>
            </a:r>
          </a:p>
          <a:p>
            <a:pPr>
              <a:lnSpc>
                <a:spcPct val="91000"/>
              </a:lnSpc>
              <a:spcBef>
                <a:spcPts val="1000"/>
              </a:spcBef>
            </a:pPr>
            <a:r>
              <a:rPr lang="en-US" dirty="0"/>
              <a:t>Run (using the </a:t>
            </a:r>
            <a:r>
              <a:rPr lang="en-US" b="1" dirty="0"/>
              <a:t>Play</a:t>
            </a:r>
            <a:r>
              <a:rPr lang="en-US" dirty="0"/>
              <a:t> button). It’ll launch directly into the project.</a:t>
            </a:r>
          </a:p>
          <a:p>
            <a:pPr>
              <a:lnSpc>
                <a:spcPct val="91000"/>
              </a:lnSpc>
              <a:spcBef>
                <a:spcPts val="1000"/>
              </a:spcBef>
            </a:pPr>
            <a:endParaRPr lang="en-US" dirty="0"/>
          </a:p>
          <a:p>
            <a:pPr>
              <a:lnSpc>
                <a:spcPct val="91000"/>
              </a:lnSpc>
              <a:spcBef>
                <a:spcPts val="1000"/>
              </a:spcBef>
            </a:pPr>
            <a:r>
              <a:rPr lang="en-US" dirty="0"/>
              <a:t>For most changes made inside UE5, it will re-run </a:t>
            </a:r>
            <a:r>
              <a:rPr lang="en-US" b="1" dirty="0" err="1"/>
              <a:t>GenerateProjectFiles</a:t>
            </a:r>
            <a:r>
              <a:rPr lang="en-US" dirty="0"/>
              <a:t> for you if necessary. If you later add or remove files or make build configuration changes </a:t>
            </a:r>
            <a:r>
              <a:rPr lang="en-US" i="1" dirty="0"/>
              <a:t>outside</a:t>
            </a:r>
            <a:r>
              <a:rPr lang="en-US" dirty="0"/>
              <a:t> of UE5, you will have to run </a:t>
            </a:r>
            <a:r>
              <a:rPr lang="en-US" b="1" dirty="0" err="1"/>
              <a:t>GenerateProjectFiles</a:t>
            </a:r>
            <a:r>
              <a:rPr lang="en-US" dirty="0"/>
              <a:t> manually.</a:t>
            </a:r>
          </a:p>
        </p:txBody>
      </p:sp>
      <p:sp>
        <p:nvSpPr>
          <p:cNvPr id="8" name="Rounded Rectangle 7">
            <a:extLst>
              <a:ext uri="{FF2B5EF4-FFF2-40B4-BE49-F238E27FC236}">
                <a16:creationId xmlns:a16="http://schemas.microsoft.com/office/drawing/2014/main" id="{BC5CC554-26C6-7B4D-9834-4D79C9F49AC5}"/>
              </a:ext>
            </a:extLst>
          </p:cNvPr>
          <p:cNvSpPr/>
          <p:nvPr/>
        </p:nvSpPr>
        <p:spPr>
          <a:xfrm>
            <a:off x="16126163" y="8451313"/>
            <a:ext cx="1330036" cy="52256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5993E59-2628-2C4C-B3E0-489CA9FDD6A0}"/>
              </a:ext>
            </a:extLst>
          </p:cNvPr>
          <p:cNvSpPr/>
          <p:nvPr/>
        </p:nvSpPr>
        <p:spPr>
          <a:xfrm>
            <a:off x="12873702" y="4420940"/>
            <a:ext cx="2244436" cy="41429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0925D72-2047-4700-BFD0-80FF4C441F15}"/>
              </a:ext>
            </a:extLst>
          </p:cNvPr>
          <p:cNvPicPr>
            <a:picLocks noChangeAspect="1"/>
          </p:cNvPicPr>
          <p:nvPr/>
        </p:nvPicPr>
        <p:blipFill>
          <a:blip r:embed="rId4"/>
          <a:stretch>
            <a:fillRect/>
          </a:stretch>
        </p:blipFill>
        <p:spPr>
          <a:xfrm>
            <a:off x="13995920" y="9807750"/>
            <a:ext cx="10398760" cy="3037840"/>
          </a:xfrm>
          <a:prstGeom prst="rect">
            <a:avLst/>
          </a:prstGeom>
        </p:spPr>
      </p:pic>
      <p:sp>
        <p:nvSpPr>
          <p:cNvPr id="12" name="Rounded Rectangle 11">
            <a:extLst>
              <a:ext uri="{FF2B5EF4-FFF2-40B4-BE49-F238E27FC236}">
                <a16:creationId xmlns:a16="http://schemas.microsoft.com/office/drawing/2014/main" id="{0F213F76-5FEB-4A1C-DE12-FE66A939C92A}"/>
              </a:ext>
            </a:extLst>
          </p:cNvPr>
          <p:cNvSpPr/>
          <p:nvPr/>
        </p:nvSpPr>
        <p:spPr>
          <a:xfrm>
            <a:off x="17456199" y="9836768"/>
            <a:ext cx="4883346" cy="6636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73A2443-97D1-7C1E-5687-447FB112CF81}"/>
              </a:ext>
            </a:extLst>
          </p:cNvPr>
          <p:cNvPicPr>
            <a:picLocks noChangeAspect="1"/>
          </p:cNvPicPr>
          <p:nvPr/>
        </p:nvPicPr>
        <p:blipFill>
          <a:blip r:embed="rId5"/>
          <a:stretch>
            <a:fillRect/>
          </a:stretch>
        </p:blipFill>
        <p:spPr>
          <a:xfrm>
            <a:off x="17087099" y="1051649"/>
            <a:ext cx="5252445" cy="6992713"/>
          </a:xfrm>
          <a:prstGeom prst="rect">
            <a:avLst/>
          </a:prstGeom>
        </p:spPr>
      </p:pic>
      <p:sp>
        <p:nvSpPr>
          <p:cNvPr id="15" name="Rounded Rectangle 14">
            <a:extLst>
              <a:ext uri="{FF2B5EF4-FFF2-40B4-BE49-F238E27FC236}">
                <a16:creationId xmlns:a16="http://schemas.microsoft.com/office/drawing/2014/main" id="{2F6D0419-61EC-D3CA-E4B2-C6E41647897A}"/>
              </a:ext>
            </a:extLst>
          </p:cNvPr>
          <p:cNvSpPr/>
          <p:nvPr/>
        </p:nvSpPr>
        <p:spPr>
          <a:xfrm>
            <a:off x="17113192" y="7053303"/>
            <a:ext cx="5226351" cy="4383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78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930F-1C32-644B-BFBB-453C670FCB47}"/>
              </a:ext>
            </a:extLst>
          </p:cNvPr>
          <p:cNvSpPr>
            <a:spLocks noGrp="1"/>
          </p:cNvSpPr>
          <p:nvPr>
            <p:ph type="title"/>
          </p:nvPr>
        </p:nvSpPr>
        <p:spPr/>
        <p:txBody>
          <a:bodyPr/>
          <a:lstStyle/>
          <a:p>
            <a:r>
              <a:rPr lang="en-US" dirty="0"/>
              <a:t>Set Up a Scene</a:t>
            </a:r>
          </a:p>
        </p:txBody>
      </p:sp>
      <p:sp>
        <p:nvSpPr>
          <p:cNvPr id="4" name="Text Placeholder 3">
            <a:extLst>
              <a:ext uri="{FF2B5EF4-FFF2-40B4-BE49-F238E27FC236}">
                <a16:creationId xmlns:a16="http://schemas.microsoft.com/office/drawing/2014/main" id="{CDCF261E-8975-834E-9C77-43D79D4DC351}"/>
              </a:ext>
            </a:extLst>
          </p:cNvPr>
          <p:cNvSpPr>
            <a:spLocks noGrp="1"/>
          </p:cNvSpPr>
          <p:nvPr>
            <p:ph type="body" sz="quarter" idx="10"/>
          </p:nvPr>
        </p:nvSpPr>
        <p:spPr>
          <a:xfrm>
            <a:off x="1679575" y="5943600"/>
            <a:ext cx="9045575" cy="7460673"/>
          </a:xfrm>
        </p:spPr>
        <p:txBody>
          <a:bodyPr>
            <a:normAutofit/>
          </a:bodyPr>
          <a:lstStyle/>
          <a:p>
            <a:pPr>
              <a:spcBef>
                <a:spcPts val="1500"/>
              </a:spcBef>
            </a:pPr>
            <a:r>
              <a:rPr lang="en-US" dirty="0"/>
              <a:t>Add a new </a:t>
            </a:r>
            <a:r>
              <a:rPr lang="en-US" b="1" dirty="0"/>
              <a:t>sphere</a:t>
            </a:r>
            <a:r>
              <a:rPr lang="en-US" dirty="0"/>
              <a:t> shape into the scene and position it above the ground plane.</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UE5 has Git support for asset changes like this, but the support doesn’t apply to the source changes we’ll make later, so better to get used to using Git directly.</a:t>
            </a:r>
          </a:p>
        </p:txBody>
      </p:sp>
      <p:pic>
        <p:nvPicPr>
          <p:cNvPr id="8" name="Content Placeholder 7">
            <a:extLst>
              <a:ext uri="{FF2B5EF4-FFF2-40B4-BE49-F238E27FC236}">
                <a16:creationId xmlns:a16="http://schemas.microsoft.com/office/drawing/2014/main" id="{C7019124-8255-C461-B702-4B004E247965}"/>
              </a:ext>
            </a:extLst>
          </p:cNvPr>
          <p:cNvPicPr>
            <a:picLocks noGrp="1" noChangeAspect="1"/>
          </p:cNvPicPr>
          <p:nvPr>
            <p:ph idx="1"/>
          </p:nvPr>
        </p:nvPicPr>
        <p:blipFill>
          <a:blip r:embed="rId2"/>
          <a:stretch>
            <a:fillRect/>
          </a:stretch>
        </p:blipFill>
        <p:spPr>
          <a:xfrm>
            <a:off x="12130088" y="3170820"/>
            <a:ext cx="12253912" cy="7374360"/>
          </a:xfrm>
          <a:prstGeom prst="rect">
            <a:avLst/>
          </a:prstGeom>
        </p:spPr>
      </p:pic>
    </p:spTree>
    <p:extLst>
      <p:ext uri="{BB962C8B-B14F-4D97-AF65-F5344CB8AC3E}">
        <p14:creationId xmlns:p14="http://schemas.microsoft.com/office/powerpoint/2010/main" val="144210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4C4D67-B872-AD2B-D1B5-8F215D7179FB}"/>
              </a:ext>
            </a:extLst>
          </p:cNvPr>
          <p:cNvPicPr>
            <a:picLocks noGrp="1" noChangeAspect="1"/>
          </p:cNvPicPr>
          <p:nvPr>
            <p:ph idx="1"/>
          </p:nvPr>
        </p:nvPicPr>
        <p:blipFill>
          <a:blip r:embed="rId2"/>
          <a:stretch>
            <a:fillRect/>
          </a:stretch>
        </p:blipFill>
        <p:spPr>
          <a:xfrm>
            <a:off x="13658303" y="701251"/>
            <a:ext cx="9845933" cy="12438346"/>
          </a:xfrm>
          <a:prstGeom prst="rect">
            <a:avLst/>
          </a:prstGeom>
        </p:spPr>
      </p:pic>
      <p:sp>
        <p:nvSpPr>
          <p:cNvPr id="2" name="Title 1">
            <a:extLst>
              <a:ext uri="{FF2B5EF4-FFF2-40B4-BE49-F238E27FC236}">
                <a16:creationId xmlns:a16="http://schemas.microsoft.com/office/drawing/2014/main" id="{28F25153-6FD6-4844-94A7-DD6805C8BD90}"/>
              </a:ext>
            </a:extLst>
          </p:cNvPr>
          <p:cNvSpPr>
            <a:spLocks noGrp="1"/>
          </p:cNvSpPr>
          <p:nvPr>
            <p:ph type="title"/>
          </p:nvPr>
        </p:nvSpPr>
        <p:spPr/>
        <p:txBody>
          <a:bodyPr/>
          <a:lstStyle/>
          <a:p>
            <a:r>
              <a:rPr lang="en-US" dirty="0"/>
              <a:t>New Material</a:t>
            </a:r>
          </a:p>
        </p:txBody>
      </p:sp>
      <p:sp>
        <p:nvSpPr>
          <p:cNvPr id="4" name="Text Placeholder 3">
            <a:extLst>
              <a:ext uri="{FF2B5EF4-FFF2-40B4-BE49-F238E27FC236}">
                <a16:creationId xmlns:a16="http://schemas.microsoft.com/office/drawing/2014/main" id="{47F17BA5-19A1-AE4F-B056-FF642CE3B120}"/>
              </a:ext>
            </a:extLst>
          </p:cNvPr>
          <p:cNvSpPr>
            <a:spLocks noGrp="1"/>
          </p:cNvSpPr>
          <p:nvPr>
            <p:ph type="body" sz="quarter" idx="10"/>
          </p:nvPr>
        </p:nvSpPr>
        <p:spPr/>
        <p:txBody>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shader will do it, so we don’t want UE5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grpSp>
        <p:nvGrpSpPr>
          <p:cNvPr id="13" name="Group 12">
            <a:extLst>
              <a:ext uri="{FF2B5EF4-FFF2-40B4-BE49-F238E27FC236}">
                <a16:creationId xmlns:a16="http://schemas.microsoft.com/office/drawing/2014/main" id="{F92C2ECE-4CBD-A04A-8298-4E82077AC92A}"/>
              </a:ext>
            </a:extLst>
          </p:cNvPr>
          <p:cNvGrpSpPr/>
          <p:nvPr/>
        </p:nvGrpSpPr>
        <p:grpSpPr>
          <a:xfrm>
            <a:off x="17309840" y="11097491"/>
            <a:ext cx="2137323" cy="1350818"/>
            <a:chOff x="15210877" y="8051800"/>
            <a:chExt cx="2137323" cy="1473200"/>
          </a:xfrm>
        </p:grpSpPr>
        <p:sp>
          <p:nvSpPr>
            <p:cNvPr id="9" name="Rounded Rectangle 8">
              <a:extLst>
                <a:ext uri="{FF2B5EF4-FFF2-40B4-BE49-F238E27FC236}">
                  <a16:creationId xmlns:a16="http://schemas.microsoft.com/office/drawing/2014/main" id="{18604791-F8C2-9148-AA6D-3AA4838EADF4}"/>
                </a:ext>
              </a:extLst>
            </p:cNvPr>
            <p:cNvSpPr/>
            <p:nvPr/>
          </p:nvSpPr>
          <p:spPr>
            <a:xfrm>
              <a:off x="15210877" y="8051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0772D3BB-557C-B647-9FE0-0F7804F310E4}"/>
                </a:ext>
              </a:extLst>
            </p:cNvPr>
            <p:cNvSpPr/>
            <p:nvPr/>
          </p:nvSpPr>
          <p:spPr>
            <a:xfrm>
              <a:off x="15210877" y="8940800"/>
              <a:ext cx="2137323" cy="584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5452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49E95-6E17-1F4E-8D72-769C3D63536D}"/>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B1152D6B-1C04-324E-B9B9-54793E29BA35}"/>
              </a:ext>
            </a:extLst>
          </p:cNvPr>
          <p:cNvSpPr>
            <a:spLocks noGrp="1"/>
          </p:cNvSpPr>
          <p:nvPr>
            <p:ph type="title"/>
          </p:nvPr>
        </p:nvSpPr>
        <p:spPr/>
        <p:txBody>
          <a:bodyPr/>
          <a:lstStyle/>
          <a:p>
            <a:r>
              <a:rPr lang="en-US" dirty="0"/>
              <a:t>Computing Cloud Density</a:t>
            </a:r>
          </a:p>
        </p:txBody>
      </p:sp>
    </p:spTree>
    <p:extLst>
      <p:ext uri="{BB962C8B-B14F-4D97-AF65-F5344CB8AC3E}">
        <p14:creationId xmlns:p14="http://schemas.microsoft.com/office/powerpoint/2010/main" val="136171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C4905-E652-EF4A-A317-94B2A3872797}"/>
              </a:ext>
            </a:extLst>
          </p:cNvPr>
          <p:cNvSpPr>
            <a:spLocks noGrp="1"/>
          </p:cNvSpPr>
          <p:nvPr>
            <p:ph type="title"/>
          </p:nvPr>
        </p:nvSpPr>
        <p:spPr/>
        <p:txBody>
          <a:bodyPr/>
          <a:lstStyle/>
          <a:p>
            <a:r>
              <a:rPr lang="en-US" dirty="0"/>
              <a:t>Accessing Data</a:t>
            </a:r>
          </a:p>
        </p:txBody>
      </p:sp>
      <p:pic>
        <p:nvPicPr>
          <p:cNvPr id="5" name="Content Placeholder 4">
            <a:extLst>
              <a:ext uri="{FF2B5EF4-FFF2-40B4-BE49-F238E27FC236}">
                <a16:creationId xmlns:a16="http://schemas.microsoft.com/office/drawing/2014/main" id="{333A5F8B-65EC-3849-BC66-C9D78F74F6C6}"/>
              </a:ext>
            </a:extLst>
          </p:cNvPr>
          <p:cNvPicPr>
            <a:picLocks noGrp="1" noChangeAspect="1"/>
          </p:cNvPicPr>
          <p:nvPr>
            <p:ph idx="1"/>
          </p:nvPr>
        </p:nvPicPr>
        <p:blipFill>
          <a:blip r:embed="rId2"/>
          <a:stretch>
            <a:fillRect/>
          </a:stretch>
        </p:blipFill>
        <p:spPr>
          <a:xfrm>
            <a:off x="12601162" y="914398"/>
            <a:ext cx="11196337" cy="5085660"/>
          </a:xfrm>
          <a:prstGeom prst="rect">
            <a:avLst/>
          </a:prstGeom>
        </p:spPr>
      </p:pic>
      <p:sp>
        <p:nvSpPr>
          <p:cNvPr id="4" name="Text Placeholder 3">
            <a:extLst>
              <a:ext uri="{FF2B5EF4-FFF2-40B4-BE49-F238E27FC236}">
                <a16:creationId xmlns:a16="http://schemas.microsoft.com/office/drawing/2014/main" id="{AE81A4E2-05B8-DB4B-95B2-21567BEFF1D3}"/>
              </a:ext>
            </a:extLst>
          </p:cNvPr>
          <p:cNvSpPr>
            <a:spLocks noGrp="1"/>
          </p:cNvSpPr>
          <p:nvPr>
            <p:ph type="body" sz="quarter" idx="10"/>
          </p:nvPr>
        </p:nvSpPr>
        <p:spPr/>
        <p:txBody>
          <a:bodyPr>
            <a:normAutofit lnSpcReduction="10000"/>
          </a:bodyPr>
          <a:lstStyle/>
          <a:p>
            <a:pPr>
              <a:lnSpc>
                <a:spcPct val="102000"/>
              </a:lnSpc>
            </a:pPr>
            <a:r>
              <a:rPr lang="en-US" dirty="0"/>
              <a:t>We’ll need to access several pieces of data in </a:t>
            </a:r>
            <a:r>
              <a:rPr lang="en-US" dirty="0" err="1"/>
              <a:t>shader</a:t>
            </a:r>
            <a:r>
              <a:rPr lang="en-US" dirty="0"/>
              <a:t> code. The first of those is the 3D world position for each point on the surface of the sphere. How do you figure out the </a:t>
            </a:r>
            <a:r>
              <a:rPr lang="en-US" dirty="0" err="1"/>
              <a:t>shader</a:t>
            </a:r>
            <a:r>
              <a:rPr lang="en-US" dirty="0"/>
              <a:t> code to get that position?</a:t>
            </a:r>
          </a:p>
          <a:p>
            <a:pPr marL="457200" lvl="1" indent="-457200">
              <a:lnSpc>
                <a:spcPct val="102000"/>
              </a:lnSpc>
            </a:pPr>
            <a:r>
              <a:rPr lang="en-US" dirty="0"/>
              <a:t>Look at the source.</a:t>
            </a:r>
          </a:p>
          <a:p>
            <a:pPr marL="914400" lvl="2" indent="-457200">
              <a:lnSpc>
                <a:spcPct val="102000"/>
              </a:lnSpc>
              <a:spcBef>
                <a:spcPts val="600"/>
              </a:spcBef>
              <a:buFont typeface="Courier New" panose="02070309020205020404" pitchFamily="49" charset="0"/>
              <a:buChar char="o"/>
            </a:pPr>
            <a:r>
              <a:rPr lang="en-US" dirty="0"/>
              <a:t>In this case, look at the results of </a:t>
            </a:r>
            <a:r>
              <a:rPr lang="en-US" b="1" dirty="0"/>
              <a:t>Window &gt; Shader Code &gt; HLSL Code</a:t>
            </a:r>
            <a:r>
              <a:rPr lang="en-US" dirty="0"/>
              <a:t>, or </a:t>
            </a:r>
            <a:r>
              <a:rPr lang="en-US" b="1" dirty="0" err="1"/>
              <a:t>r.DumpShaderDebugInfo</a:t>
            </a:r>
            <a:r>
              <a:rPr lang="en-US" dirty="0"/>
              <a:t>.</a:t>
            </a:r>
          </a:p>
          <a:p>
            <a:pPr marL="457200" lvl="1" indent="-457200">
              <a:lnSpc>
                <a:spcPct val="102000"/>
              </a:lnSpc>
            </a:pPr>
            <a:r>
              <a:rPr lang="en-US" dirty="0"/>
              <a:t>Find an example.</a:t>
            </a:r>
          </a:p>
          <a:p>
            <a:pPr marL="914400" lvl="2" indent="-457200">
              <a:lnSpc>
                <a:spcPct val="102000"/>
              </a:lnSpc>
              <a:spcBef>
                <a:spcPts val="600"/>
              </a:spcBef>
              <a:buFont typeface="Courier New" panose="02070309020205020404" pitchFamily="49" charset="0"/>
              <a:buChar char="o"/>
            </a:pPr>
            <a:r>
              <a:rPr lang="en-US" dirty="0"/>
              <a:t>Look at the code in </a:t>
            </a:r>
            <a:r>
              <a:rPr lang="en-US" b="1" dirty="0"/>
              <a:t>Engine/Shaders</a:t>
            </a:r>
            <a:r>
              <a:rPr lang="en-US" dirty="0"/>
              <a:t> to see if any of the examples do something similar.</a:t>
            </a:r>
          </a:p>
          <a:p>
            <a:pPr marL="914400" lvl="2" indent="-457200">
              <a:lnSpc>
                <a:spcPct val="102000"/>
              </a:lnSpc>
              <a:spcBef>
                <a:spcPts val="600"/>
              </a:spcBef>
              <a:buFont typeface="Courier New" panose="02070309020205020404" pitchFamily="49" charset="0"/>
              <a:buChar char="o"/>
            </a:pPr>
            <a:r>
              <a:rPr lang="en-US" dirty="0"/>
              <a:t>Add a </a:t>
            </a:r>
            <a:r>
              <a:rPr lang="en-US" b="1" dirty="0"/>
              <a:t>Material</a:t>
            </a:r>
            <a:r>
              <a:rPr lang="en-US" dirty="0"/>
              <a:t> node that does what you want, then look at the</a:t>
            </a:r>
            <a:r>
              <a:rPr lang="en-US" b="1" dirty="0"/>
              <a:t> HLSL Code</a:t>
            </a:r>
            <a:r>
              <a:rPr lang="en-US" dirty="0"/>
              <a:t> results to see the corresponding code.</a:t>
            </a:r>
          </a:p>
          <a:p>
            <a:pPr>
              <a:lnSpc>
                <a:spcPct val="102000"/>
              </a:lnSpc>
              <a:spcBef>
                <a:spcPts val="1500"/>
              </a:spcBef>
            </a:pPr>
            <a:r>
              <a:rPr lang="en-US" dirty="0"/>
              <a:t>We’ll use the Material node way. You can make it easier to find by tagging with something easy to search for in the code like the constant 1234.</a:t>
            </a:r>
          </a:p>
        </p:txBody>
      </p:sp>
      <p:pic>
        <p:nvPicPr>
          <p:cNvPr id="6" name="Picture 5">
            <a:extLst>
              <a:ext uri="{FF2B5EF4-FFF2-40B4-BE49-F238E27FC236}">
                <a16:creationId xmlns:a16="http://schemas.microsoft.com/office/drawing/2014/main" id="{53E5DB68-331F-8635-E174-7835E1507A9E}"/>
              </a:ext>
            </a:extLst>
          </p:cNvPr>
          <p:cNvPicPr>
            <a:picLocks noChangeAspect="1"/>
          </p:cNvPicPr>
          <p:nvPr/>
        </p:nvPicPr>
        <p:blipFill rotWithShape="1">
          <a:blip r:embed="rId3"/>
          <a:srcRect r="9785"/>
          <a:stretch/>
        </p:blipFill>
        <p:spPr>
          <a:xfrm>
            <a:off x="12601161" y="6675864"/>
            <a:ext cx="11196337" cy="1112587"/>
          </a:xfrm>
          <a:prstGeom prst="rect">
            <a:avLst/>
          </a:prstGeom>
        </p:spPr>
      </p:pic>
      <p:sp>
        <p:nvSpPr>
          <p:cNvPr id="9" name="Rounded Rectangle 8">
            <a:extLst>
              <a:ext uri="{FF2B5EF4-FFF2-40B4-BE49-F238E27FC236}">
                <a16:creationId xmlns:a16="http://schemas.microsoft.com/office/drawing/2014/main" id="{53125639-DF17-0F07-4BFA-A03598289CA8}"/>
              </a:ext>
            </a:extLst>
          </p:cNvPr>
          <p:cNvSpPr/>
          <p:nvPr/>
        </p:nvSpPr>
        <p:spPr>
          <a:xfrm>
            <a:off x="15129164" y="7003473"/>
            <a:ext cx="3491345" cy="3532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4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9184-9DDD-3141-BB2C-9A13AD16857D}"/>
              </a:ext>
            </a:extLst>
          </p:cNvPr>
          <p:cNvSpPr>
            <a:spLocks noGrp="1"/>
          </p:cNvSpPr>
          <p:nvPr>
            <p:ph type="title"/>
          </p:nvPr>
        </p:nvSpPr>
        <p:spPr/>
        <p:txBody>
          <a:bodyPr/>
          <a:lstStyle/>
          <a:p>
            <a:r>
              <a:rPr lang="en-US" dirty="0"/>
              <a:t>Custom Node</a:t>
            </a:r>
          </a:p>
        </p:txBody>
      </p:sp>
      <p:sp>
        <p:nvSpPr>
          <p:cNvPr id="4" name="Text Placeholder 3">
            <a:extLst>
              <a:ext uri="{FF2B5EF4-FFF2-40B4-BE49-F238E27FC236}">
                <a16:creationId xmlns:a16="http://schemas.microsoft.com/office/drawing/2014/main" id="{E4C319FE-6D6B-D94F-ABA0-972E82864BD4}"/>
              </a:ext>
            </a:extLst>
          </p:cNvPr>
          <p:cNvSpPr>
            <a:spLocks noGrp="1"/>
          </p:cNvSpPr>
          <p:nvPr>
            <p:ph type="body" sz="quarter" idx="10"/>
          </p:nvPr>
        </p:nvSpPr>
        <p:spPr/>
        <p:txBody>
          <a:bodyPr>
            <a:normAutofit/>
          </a:bodyPr>
          <a:lstStyle/>
          <a:p>
            <a:r>
              <a:rPr lang="en-US" dirty="0"/>
              <a:t>Add a </a:t>
            </a:r>
            <a:r>
              <a:rPr lang="en-US" b="1" dirty="0"/>
              <a:t>Custom</a:t>
            </a:r>
            <a:r>
              <a:rPr lang="en-US" dirty="0"/>
              <a:t> node connected to the </a:t>
            </a:r>
            <a:r>
              <a:rPr lang="en-US" b="1" dirty="0"/>
              <a:t>Emissive Color</a:t>
            </a:r>
            <a:r>
              <a:rPr lang="en-US" dirty="0"/>
              <a:t> input. You can name it by setting the </a:t>
            </a:r>
            <a:r>
              <a:rPr lang="en-US" b="1" dirty="0"/>
              <a:t>Description </a:t>
            </a:r>
            <a:r>
              <a:rPr lang="en-US" dirty="0"/>
              <a:t>field.</a:t>
            </a:r>
          </a:p>
          <a:p>
            <a:pPr>
              <a:spcBef>
                <a:spcPts val="1500"/>
              </a:spcBef>
            </a:pPr>
            <a:r>
              <a:rPr lang="en-US" dirty="0"/>
              <a:t>Set it to return the results of </a:t>
            </a:r>
            <a:r>
              <a:rPr lang="en-US" b="1" dirty="0" err="1"/>
              <a:t>GetWorldPosition</a:t>
            </a:r>
            <a:r>
              <a:rPr lang="en-US" dirty="0"/>
              <a:t>. </a:t>
            </a:r>
          </a:p>
          <a:p>
            <a:pPr marL="457200" lvl="1" indent="-457200"/>
            <a:r>
              <a:rPr lang="en-US" dirty="0"/>
              <a:t>Displaying data as color is a helpful tool for </a:t>
            </a:r>
            <a:r>
              <a:rPr lang="en-US" dirty="0" err="1"/>
              <a:t>shader</a:t>
            </a:r>
            <a:r>
              <a:rPr lang="en-US" dirty="0"/>
              <a:t> debugging. This will map x to red, y to green, and z to blue. Negative values look the same as 0, but large positive values will be interpreted as very, very bright. </a:t>
            </a:r>
          </a:p>
          <a:p>
            <a:pPr>
              <a:spcBef>
                <a:spcPts val="1500"/>
              </a:spcBef>
            </a:pPr>
            <a:r>
              <a:rPr lang="en-US" dirty="0"/>
              <a:t>Everything else will turn dark, because the position is huge compared to normal color values.</a:t>
            </a:r>
          </a:p>
          <a:p>
            <a:pPr>
              <a:spcBef>
                <a:spcPts val="1500"/>
              </a:spcBef>
            </a:pPr>
            <a:r>
              <a:rPr lang="en-US" dirty="0"/>
              <a:t>We can improve this by as a debugging tool using the </a:t>
            </a:r>
            <a:r>
              <a:rPr lang="en-US" b="1" dirty="0"/>
              <a:t>saturate</a:t>
            </a:r>
            <a:r>
              <a:rPr lang="en-US" dirty="0"/>
              <a:t> </a:t>
            </a:r>
            <a:r>
              <a:rPr lang="en-US" dirty="0" err="1"/>
              <a:t>shader</a:t>
            </a:r>
            <a:r>
              <a:rPr lang="en-US" dirty="0"/>
              <a:t> function, which clamps values less than 0 to 0 and values greater than 1 to 1. Now big solid color regions just mean ≥1.</a:t>
            </a:r>
          </a:p>
        </p:txBody>
      </p:sp>
      <p:pic>
        <p:nvPicPr>
          <p:cNvPr id="6" name="Picture 5">
            <a:extLst>
              <a:ext uri="{FF2B5EF4-FFF2-40B4-BE49-F238E27FC236}">
                <a16:creationId xmlns:a16="http://schemas.microsoft.com/office/drawing/2014/main" id="{C383E127-A965-1042-9DA9-502074B2F4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96567" y="4342025"/>
            <a:ext cx="4498686" cy="3966777"/>
          </a:xfrm>
          <a:prstGeom prst="rect">
            <a:avLst/>
          </a:prstGeom>
        </p:spPr>
      </p:pic>
      <p:pic>
        <p:nvPicPr>
          <p:cNvPr id="8" name="Picture 7">
            <a:extLst>
              <a:ext uri="{FF2B5EF4-FFF2-40B4-BE49-F238E27FC236}">
                <a16:creationId xmlns:a16="http://schemas.microsoft.com/office/drawing/2014/main" id="{72EB3C75-153A-8045-8450-B2EB0A044BD4}"/>
              </a:ext>
            </a:extLst>
          </p:cNvPr>
          <p:cNvPicPr>
            <a:picLocks noChangeAspect="1"/>
          </p:cNvPicPr>
          <p:nvPr/>
        </p:nvPicPr>
        <p:blipFill>
          <a:blip r:embed="rId3"/>
          <a:stretch>
            <a:fillRect/>
          </a:stretch>
        </p:blipFill>
        <p:spPr>
          <a:xfrm>
            <a:off x="16133360" y="198443"/>
            <a:ext cx="4394200" cy="3619500"/>
          </a:xfrm>
          <a:prstGeom prst="rect">
            <a:avLst/>
          </a:prstGeom>
        </p:spPr>
      </p:pic>
      <p:pic>
        <p:nvPicPr>
          <p:cNvPr id="10" name="Picture 9">
            <a:extLst>
              <a:ext uri="{FF2B5EF4-FFF2-40B4-BE49-F238E27FC236}">
                <a16:creationId xmlns:a16="http://schemas.microsoft.com/office/drawing/2014/main" id="{A49406B1-F380-884A-BB8A-4A5FD8CEAA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96567" y="9276632"/>
            <a:ext cx="4478584" cy="3933287"/>
          </a:xfrm>
          <a:prstGeom prst="rect">
            <a:avLst/>
          </a:prstGeom>
        </p:spPr>
      </p:pic>
      <p:grpSp>
        <p:nvGrpSpPr>
          <p:cNvPr id="7" name="Group 6">
            <a:extLst>
              <a:ext uri="{FF2B5EF4-FFF2-40B4-BE49-F238E27FC236}">
                <a16:creationId xmlns:a16="http://schemas.microsoft.com/office/drawing/2014/main" id="{C146355C-A028-364D-8AFB-B46E3375B2C9}"/>
              </a:ext>
            </a:extLst>
          </p:cNvPr>
          <p:cNvGrpSpPr/>
          <p:nvPr/>
        </p:nvGrpSpPr>
        <p:grpSpPr>
          <a:xfrm>
            <a:off x="17284383" y="4105187"/>
            <a:ext cx="6354274" cy="2344420"/>
            <a:chOff x="17284383" y="4105187"/>
            <a:chExt cx="6354274" cy="2344420"/>
          </a:xfrm>
        </p:grpSpPr>
        <p:pic>
          <p:nvPicPr>
            <p:cNvPr id="3" name="Picture 2">
              <a:extLst>
                <a:ext uri="{FF2B5EF4-FFF2-40B4-BE49-F238E27FC236}">
                  <a16:creationId xmlns:a16="http://schemas.microsoft.com/office/drawing/2014/main" id="{8F1060EB-21A6-174C-9766-D7524876F8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84383" y="4105187"/>
              <a:ext cx="6354274" cy="2344420"/>
            </a:xfrm>
            <a:prstGeom prst="rect">
              <a:avLst/>
            </a:prstGeom>
          </p:spPr>
        </p:pic>
        <p:sp>
          <p:nvSpPr>
            <p:cNvPr id="5" name="Rounded Rectangle 4">
              <a:extLst>
                <a:ext uri="{FF2B5EF4-FFF2-40B4-BE49-F238E27FC236}">
                  <a16:creationId xmlns:a16="http://schemas.microsoft.com/office/drawing/2014/main" id="{FC88AEC2-FCA9-7648-9D3F-102114E21C5D}"/>
                </a:ext>
              </a:extLst>
            </p:cNvPr>
            <p:cNvSpPr/>
            <p:nvPr/>
          </p:nvSpPr>
          <p:spPr>
            <a:xfrm>
              <a:off x="19749460" y="5255809"/>
              <a:ext cx="3818965" cy="3229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F1852A4-B15F-D744-B481-54E2BCA1BAEA}"/>
              </a:ext>
            </a:extLst>
          </p:cNvPr>
          <p:cNvGrpSpPr/>
          <p:nvPr/>
        </p:nvGrpSpPr>
        <p:grpSpPr>
          <a:xfrm>
            <a:off x="17590828" y="8968995"/>
            <a:ext cx="5741383" cy="2259661"/>
            <a:chOff x="17590828" y="8968995"/>
            <a:chExt cx="5741383" cy="2259661"/>
          </a:xfrm>
        </p:grpSpPr>
        <p:pic>
          <p:nvPicPr>
            <p:cNvPr id="9" name="Picture 8">
              <a:extLst>
                <a:ext uri="{FF2B5EF4-FFF2-40B4-BE49-F238E27FC236}">
                  <a16:creationId xmlns:a16="http://schemas.microsoft.com/office/drawing/2014/main" id="{7562E2F6-43A6-064E-A3BD-553D56073B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590828" y="8968995"/>
              <a:ext cx="5741383" cy="2259661"/>
            </a:xfrm>
            <a:prstGeom prst="rect">
              <a:avLst/>
            </a:prstGeom>
          </p:spPr>
        </p:pic>
        <p:sp>
          <p:nvSpPr>
            <p:cNvPr id="11" name="Rounded Rectangle 10">
              <a:extLst>
                <a:ext uri="{FF2B5EF4-FFF2-40B4-BE49-F238E27FC236}">
                  <a16:creationId xmlns:a16="http://schemas.microsoft.com/office/drawing/2014/main" id="{30AFE065-C189-C14C-A610-9F39D8F3C2C2}"/>
                </a:ext>
              </a:extLst>
            </p:cNvPr>
            <p:cNvSpPr/>
            <p:nvPr/>
          </p:nvSpPr>
          <p:spPr>
            <a:xfrm>
              <a:off x="19948529" y="9996445"/>
              <a:ext cx="2911471" cy="3421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4915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CB8C-5392-5340-BF28-BE8BE470B14F}"/>
              </a:ext>
            </a:extLst>
          </p:cNvPr>
          <p:cNvSpPr>
            <a:spLocks noGrp="1"/>
          </p:cNvSpPr>
          <p:nvPr>
            <p:ph type="title"/>
          </p:nvPr>
        </p:nvSpPr>
        <p:spPr/>
        <p:txBody>
          <a:bodyPr/>
          <a:lstStyle/>
          <a:p>
            <a:r>
              <a:rPr lang="en-US" dirty="0"/>
              <a:t>Where to View</a:t>
            </a:r>
          </a:p>
        </p:txBody>
      </p:sp>
      <p:pic>
        <p:nvPicPr>
          <p:cNvPr id="5" name="Content Placeholder 4">
            <a:extLst>
              <a:ext uri="{FF2B5EF4-FFF2-40B4-BE49-F238E27FC236}">
                <a16:creationId xmlns:a16="http://schemas.microsoft.com/office/drawing/2014/main" id="{F05890FA-2577-6644-A5AC-15D94641D7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07" b="2207"/>
          <a:stretch/>
        </p:blipFill>
        <p:spPr>
          <a:xfrm>
            <a:off x="12913071" y="4963000"/>
            <a:ext cx="5092701" cy="4914900"/>
          </a:xfrm>
          <a:prstGeom prst="rect">
            <a:avLst/>
          </a:prstGeom>
        </p:spPr>
      </p:pic>
      <p:sp>
        <p:nvSpPr>
          <p:cNvPr id="4" name="Text Placeholder 3">
            <a:extLst>
              <a:ext uri="{FF2B5EF4-FFF2-40B4-BE49-F238E27FC236}">
                <a16:creationId xmlns:a16="http://schemas.microsoft.com/office/drawing/2014/main" id="{52EC60F4-0055-B543-AEBC-FDB73427ADB1}"/>
              </a:ext>
            </a:extLst>
          </p:cNvPr>
          <p:cNvSpPr>
            <a:spLocks noGrp="1"/>
          </p:cNvSpPr>
          <p:nvPr>
            <p:ph type="body" sz="quarter" idx="10"/>
          </p:nvPr>
        </p:nvSpPr>
        <p:spPr/>
        <p:txBody>
          <a:bodyPr>
            <a:normAutofit/>
          </a:bodyPr>
          <a:lstStyle/>
          <a:p>
            <a:pPr>
              <a:spcBef>
                <a:spcPts val="1500"/>
              </a:spcBef>
            </a:pPr>
            <a:r>
              <a:rPr lang="en-US" dirty="0"/>
              <a:t>Usually, updating and viewing a </a:t>
            </a:r>
            <a:r>
              <a:rPr lang="en-US" dirty="0" err="1"/>
              <a:t>shader</a:t>
            </a:r>
            <a:r>
              <a:rPr lang="en-US" dirty="0"/>
              <a:t> in the </a:t>
            </a:r>
            <a:r>
              <a:rPr lang="en-US" b="1" dirty="0"/>
              <a:t>Material Editor</a:t>
            </a:r>
            <a:r>
              <a:rPr lang="en-US" dirty="0"/>
              <a:t> gives the fastest iteration time to see </a:t>
            </a:r>
            <a:r>
              <a:rPr lang="en-US" dirty="0" err="1"/>
              <a:t>shader</a:t>
            </a:r>
            <a:r>
              <a:rPr lang="en-US" dirty="0"/>
              <a:t> changes, but you should still periodically check how the </a:t>
            </a:r>
            <a:r>
              <a:rPr lang="en-US" dirty="0" err="1"/>
              <a:t>shader</a:t>
            </a:r>
            <a:r>
              <a:rPr lang="en-US" dirty="0"/>
              <a:t> behaves in the scene.</a:t>
            </a:r>
          </a:p>
          <a:p>
            <a:pPr>
              <a:spcBef>
                <a:spcPts val="1500"/>
              </a:spcBef>
            </a:pPr>
            <a:r>
              <a:rPr lang="en-US" dirty="0"/>
              <a:t>If you </a:t>
            </a:r>
            <a:r>
              <a:rPr lang="en-US" b="1" dirty="0"/>
              <a:t>apply</a:t>
            </a:r>
            <a:r>
              <a:rPr lang="en-US" dirty="0"/>
              <a:t> this </a:t>
            </a:r>
            <a:r>
              <a:rPr lang="en-US" dirty="0" err="1"/>
              <a:t>shader</a:t>
            </a:r>
            <a:r>
              <a:rPr lang="en-US" dirty="0"/>
              <a:t>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pic>
        <p:nvPicPr>
          <p:cNvPr id="8" name="Picture 7">
            <a:extLst>
              <a:ext uri="{FF2B5EF4-FFF2-40B4-BE49-F238E27FC236}">
                <a16:creationId xmlns:a16="http://schemas.microsoft.com/office/drawing/2014/main" id="{E2464ED0-5281-AC42-81E8-AA70E28070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76486" y="5037767"/>
            <a:ext cx="5092700" cy="4765366"/>
          </a:xfrm>
          <a:prstGeom prst="rect">
            <a:avLst/>
          </a:prstGeom>
        </p:spPr>
      </p:pic>
    </p:spTree>
    <p:extLst>
      <p:ext uri="{BB962C8B-B14F-4D97-AF65-F5344CB8AC3E}">
        <p14:creationId xmlns:p14="http://schemas.microsoft.com/office/powerpoint/2010/main" val="762871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1254-377F-0343-ADF7-2AF40ED7BF84}"/>
              </a:ext>
            </a:extLst>
          </p:cNvPr>
          <p:cNvSpPr>
            <a:spLocks noGrp="1"/>
          </p:cNvSpPr>
          <p:nvPr>
            <p:ph type="title"/>
          </p:nvPr>
        </p:nvSpPr>
        <p:spPr/>
        <p:txBody>
          <a:bodyPr/>
          <a:lstStyle/>
          <a:p>
            <a:r>
              <a:rPr lang="en-US" dirty="0"/>
              <a:t> </a:t>
            </a:r>
          </a:p>
        </p:txBody>
      </p:sp>
      <p:sp>
        <p:nvSpPr>
          <p:cNvPr id="3" name="Text Placeholder 2">
            <a:extLst>
              <a:ext uri="{FF2B5EF4-FFF2-40B4-BE49-F238E27FC236}">
                <a16:creationId xmlns:a16="http://schemas.microsoft.com/office/drawing/2014/main" id="{CB72590D-F500-2041-9A53-452E6FF5FA5B}"/>
              </a:ext>
            </a:extLst>
          </p:cNvPr>
          <p:cNvSpPr>
            <a:spLocks noGrp="1"/>
          </p:cNvSpPr>
          <p:nvPr>
            <p:ph type="body" sz="quarter" idx="10"/>
          </p:nvPr>
        </p:nvSpPr>
        <p:spPr/>
        <p:txBody>
          <a:bodyPr>
            <a:normAutofit/>
          </a:bodyPr>
          <a:lstStyle/>
          <a:p>
            <a:pPr>
              <a:lnSpc>
                <a:spcPct val="100000"/>
              </a:lnSpc>
            </a:pPr>
            <a:r>
              <a:rPr lang="en-US" sz="2800" dirty="0"/>
              <a:t>The goals of this lecture are to</a:t>
            </a:r>
          </a:p>
          <a:p>
            <a:pPr marL="457200" lvl="1" indent="-457200">
              <a:lnSpc>
                <a:spcPct val="100000"/>
              </a:lnSpc>
              <a:spcBef>
                <a:spcPts val="2000"/>
              </a:spcBef>
            </a:pPr>
            <a:r>
              <a:rPr lang="en-US" sz="2800" dirty="0"/>
              <a:t>Show how to use Material Custom nodes to write shader code</a:t>
            </a:r>
          </a:p>
          <a:p>
            <a:pPr marL="457200" lvl="1" indent="-457200">
              <a:lnSpc>
                <a:spcPct val="100000"/>
              </a:lnSpc>
              <a:spcBef>
                <a:spcPts val="1200"/>
              </a:spcBef>
            </a:pPr>
            <a:r>
              <a:rPr lang="en-US" sz="2800" dirty="0"/>
              <a:t>Show how to add code to the engine shader files to augment what is available for use in a Custom node</a:t>
            </a:r>
          </a:p>
          <a:p>
            <a:pPr marL="457200" lvl="1" indent="-457200">
              <a:lnSpc>
                <a:spcPct val="100000"/>
              </a:lnSpc>
              <a:spcBef>
                <a:spcPts val="1200"/>
              </a:spcBef>
            </a:pPr>
            <a:r>
              <a:rPr lang="en-US" sz="2800" dirty="0"/>
              <a:t>Demonstrate volume ray marching</a:t>
            </a:r>
          </a:p>
        </p:txBody>
      </p:sp>
      <p:sp>
        <p:nvSpPr>
          <p:cNvPr id="4" name="Text Placeholder 3">
            <a:extLst>
              <a:ext uri="{FF2B5EF4-FFF2-40B4-BE49-F238E27FC236}">
                <a16:creationId xmlns:a16="http://schemas.microsoft.com/office/drawing/2014/main" id="{6AC1B907-4203-2243-9C0C-B628B2E7AC39}"/>
              </a:ext>
            </a:extLst>
          </p:cNvPr>
          <p:cNvSpPr>
            <a:spLocks noGrp="1"/>
          </p:cNvSpPr>
          <p:nvPr>
            <p:ph type="body" sz="quarter" idx="11"/>
          </p:nvPr>
        </p:nvSpPr>
        <p:spPr>
          <a:xfrm>
            <a:off x="13450824" y="4764024"/>
            <a:ext cx="9438184" cy="8949462"/>
          </a:xfrm>
        </p:spPr>
        <p:txBody>
          <a:bodyPr>
            <a:normAutofit/>
          </a:bodyPr>
          <a:lstStyle/>
          <a:p>
            <a:pPr>
              <a:lnSpc>
                <a:spcPct val="100000"/>
              </a:lnSpc>
            </a:pPr>
            <a:r>
              <a:rPr lang="en-US" sz="2800" dirty="0"/>
              <a:t>By the end of this lecture you will be able to</a:t>
            </a:r>
          </a:p>
          <a:p>
            <a:pPr marL="457200" lvl="1" indent="-457200">
              <a:lnSpc>
                <a:spcPct val="100000"/>
              </a:lnSpc>
              <a:spcBef>
                <a:spcPts val="2000"/>
              </a:spcBef>
            </a:pPr>
            <a:r>
              <a:rPr lang="en-US" sz="2800" dirty="0"/>
              <a:t>Create a Material</a:t>
            </a:r>
          </a:p>
          <a:p>
            <a:pPr marL="457200" lvl="1" indent="-457200">
              <a:lnSpc>
                <a:spcPct val="100000"/>
              </a:lnSpc>
              <a:spcBef>
                <a:spcPts val="1200"/>
              </a:spcBef>
            </a:pPr>
            <a:r>
              <a:rPr lang="en-US" sz="2800" dirty="0"/>
              <a:t>Add shader code to a Material using a Custom node</a:t>
            </a:r>
          </a:p>
          <a:p>
            <a:pPr marL="457200" lvl="1" indent="-457200">
              <a:lnSpc>
                <a:spcPct val="100000"/>
              </a:lnSpc>
              <a:spcBef>
                <a:spcPts val="1200"/>
              </a:spcBef>
            </a:pPr>
            <a:r>
              <a:rPr lang="en-US" sz="2800" dirty="0"/>
              <a:t>Create inputs to a Custom node to connect to results from an existing Material node or node network</a:t>
            </a:r>
          </a:p>
          <a:p>
            <a:pPr marL="457200" lvl="1" indent="-457200">
              <a:lnSpc>
                <a:spcPct val="100000"/>
              </a:lnSpc>
              <a:spcBef>
                <a:spcPts val="1200"/>
              </a:spcBef>
            </a:pPr>
            <a:r>
              <a:rPr lang="en-US" sz="2800" dirty="0"/>
              <a:t>Add functions to the engine shader files to be used in a Custom node</a:t>
            </a:r>
          </a:p>
          <a:p>
            <a:pPr marL="457200" lvl="1" indent="-457200">
              <a:lnSpc>
                <a:spcPct val="100000"/>
              </a:lnSpc>
              <a:spcBef>
                <a:spcPts val="1200"/>
              </a:spcBef>
            </a:pPr>
            <a:r>
              <a:rPr lang="en-US" sz="2800" dirty="0"/>
              <a:t>Create a volume ray marching shader</a:t>
            </a:r>
          </a:p>
        </p:txBody>
      </p:sp>
    </p:spTree>
    <p:extLst>
      <p:ext uri="{BB962C8B-B14F-4D97-AF65-F5344CB8AC3E}">
        <p14:creationId xmlns:p14="http://schemas.microsoft.com/office/powerpoint/2010/main" val="2296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89D5-5FEE-5343-8156-9D15ABD5EB29}"/>
              </a:ext>
            </a:extLst>
          </p:cNvPr>
          <p:cNvSpPr>
            <a:spLocks noGrp="1"/>
          </p:cNvSpPr>
          <p:nvPr>
            <p:ph type="title"/>
          </p:nvPr>
        </p:nvSpPr>
        <p:spPr/>
        <p:txBody>
          <a:bodyPr/>
          <a:lstStyle/>
          <a:p>
            <a:r>
              <a:rPr lang="en-US" dirty="0"/>
              <a:t>Locking to the Object</a:t>
            </a:r>
          </a:p>
        </p:txBody>
      </p:sp>
      <p:pic>
        <p:nvPicPr>
          <p:cNvPr id="6" name="Content Placeholder 5">
            <a:extLst>
              <a:ext uri="{FF2B5EF4-FFF2-40B4-BE49-F238E27FC236}">
                <a16:creationId xmlns:a16="http://schemas.microsoft.com/office/drawing/2014/main" id="{A1CD06B6-4DD9-2E45-820F-DF9D08EB04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5792560" y="5713413"/>
            <a:ext cx="5012094" cy="4978400"/>
          </a:xfrm>
          <a:prstGeom prst="rect">
            <a:avLst/>
          </a:prstGeom>
        </p:spPr>
      </p:pic>
      <p:sp>
        <p:nvSpPr>
          <p:cNvPr id="4" name="Text Placeholder 3">
            <a:extLst>
              <a:ext uri="{FF2B5EF4-FFF2-40B4-BE49-F238E27FC236}">
                <a16:creationId xmlns:a16="http://schemas.microsoft.com/office/drawing/2014/main" id="{7CE447F0-7F0C-9548-94C3-712F5FCB68AA}"/>
              </a:ext>
            </a:extLst>
          </p:cNvPr>
          <p:cNvSpPr>
            <a:spLocks noGrp="1"/>
          </p:cNvSpPr>
          <p:nvPr>
            <p:ph type="body" sz="quarter" idx="10"/>
          </p:nvPr>
        </p:nvSpPr>
        <p:spPr/>
        <p:txBody>
          <a:bodyPr>
            <a:normAutofit/>
          </a:bodyPr>
          <a:lstStyle/>
          <a:p>
            <a:pPr>
              <a:spcBef>
                <a:spcPts val="1500"/>
              </a:spcBef>
            </a:pPr>
            <a:r>
              <a:rPr lang="en-US" dirty="0"/>
              <a:t>We can fix this by switching to a more complex multiline </a:t>
            </a:r>
            <a:r>
              <a:rPr lang="en-US" dirty="0" err="1"/>
              <a:t>shader</a:t>
            </a:r>
            <a:r>
              <a:rPr lang="en-US" dirty="0"/>
              <a:t>. You will definitely want to start working in an external editor, then copy into the Code box in the Material. Plus, if you tell your editor to treat it like C++ code, you’ll get benefits of syntax coloring and automatic indentation.</a:t>
            </a:r>
          </a:p>
          <a:p>
            <a:pPr>
              <a:spcBef>
                <a:spcPts val="1500"/>
              </a:spcBef>
            </a:pPr>
            <a:r>
              <a:rPr lang="en-US" dirty="0"/>
              <a:t>We need to use the object’s position to center. We can dump code for the </a:t>
            </a:r>
            <a:r>
              <a:rPr lang="en-US" b="1" dirty="0" err="1"/>
              <a:t>ObjectPositionWS</a:t>
            </a:r>
            <a:r>
              <a:rPr lang="en-US" dirty="0"/>
              <a:t> Material node to find what we need to use.</a:t>
            </a:r>
          </a:p>
          <a:p>
            <a:pPr>
              <a:spcBef>
                <a:spcPts val="1500"/>
              </a:spcBef>
            </a:pPr>
            <a:r>
              <a:rPr lang="en-US" dirty="0"/>
              <a:t>Subtracting the </a:t>
            </a:r>
            <a:r>
              <a:rPr lang="en-US" b="1" dirty="0" err="1"/>
              <a:t>AbsoluteWorldPosition</a:t>
            </a:r>
            <a:r>
              <a:rPr lang="en-US" dirty="0"/>
              <a:t> from that gives us the position relative to the center, which locks the shader to the object no matter how you move it.</a:t>
            </a:r>
          </a:p>
        </p:txBody>
      </p:sp>
      <p:pic>
        <p:nvPicPr>
          <p:cNvPr id="3" name="Picture 2">
            <a:extLst>
              <a:ext uri="{FF2B5EF4-FFF2-40B4-BE49-F238E27FC236}">
                <a16:creationId xmlns:a16="http://schemas.microsoft.com/office/drawing/2014/main" id="{43D5D959-B233-A74F-8F0F-C5440D4126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49738" y="1850445"/>
            <a:ext cx="11419162" cy="1890281"/>
          </a:xfrm>
          <a:prstGeom prst="rect">
            <a:avLst/>
          </a:prstGeom>
        </p:spPr>
      </p:pic>
    </p:spTree>
    <p:extLst>
      <p:ext uri="{BB962C8B-B14F-4D97-AF65-F5344CB8AC3E}">
        <p14:creationId xmlns:p14="http://schemas.microsoft.com/office/powerpoint/2010/main" val="383380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E9847-4542-BC40-877C-2A148398E530}"/>
              </a:ext>
            </a:extLst>
          </p:cNvPr>
          <p:cNvSpPr>
            <a:spLocks noGrp="1"/>
          </p:cNvSpPr>
          <p:nvPr>
            <p:ph type="title"/>
          </p:nvPr>
        </p:nvSpPr>
        <p:spPr/>
        <p:txBody>
          <a:bodyPr/>
          <a:lstStyle/>
          <a:p>
            <a:r>
              <a:rPr lang="en-US" dirty="0"/>
              <a:t>Radial Mask</a:t>
            </a:r>
          </a:p>
        </p:txBody>
      </p:sp>
      <p:pic>
        <p:nvPicPr>
          <p:cNvPr id="5" name="Content Placeholder 4">
            <a:extLst>
              <a:ext uri="{FF2B5EF4-FFF2-40B4-BE49-F238E27FC236}">
                <a16:creationId xmlns:a16="http://schemas.microsoft.com/office/drawing/2014/main" id="{74629724-A963-0A47-8AC2-47C211C6B4F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53144" y="549117"/>
            <a:ext cx="5555456" cy="4883425"/>
          </a:xfrm>
          <a:prstGeom prst="rect">
            <a:avLst/>
          </a:prstGeom>
        </p:spPr>
      </p:pic>
      <p:sp>
        <p:nvSpPr>
          <p:cNvPr id="4" name="Text Placeholder 3">
            <a:extLst>
              <a:ext uri="{FF2B5EF4-FFF2-40B4-BE49-F238E27FC236}">
                <a16:creationId xmlns:a16="http://schemas.microsoft.com/office/drawing/2014/main" id="{845A807D-897D-0449-BC97-3A75F331DDB0}"/>
              </a:ext>
            </a:extLst>
          </p:cNvPr>
          <p:cNvSpPr>
            <a:spLocks noGrp="1"/>
          </p:cNvSpPr>
          <p:nvPr>
            <p:ph type="body" sz="quarter" idx="10"/>
          </p:nvPr>
        </p:nvSpPr>
        <p:spPr/>
        <p:txBody>
          <a:bodyPr/>
          <a:lstStyle/>
          <a:p>
            <a:pPr>
              <a:spcBef>
                <a:spcPts val="1500"/>
              </a:spcBef>
            </a:pPr>
            <a:r>
              <a:rPr lang="en-US" dirty="0"/>
              <a:t>Next, we’ll start computing a cloud density. The first part of that should be a soft-edged mask to the edge of the sphere.</a:t>
            </a:r>
          </a:p>
          <a:p>
            <a:pPr>
              <a:spcBef>
                <a:spcPts val="1500"/>
              </a:spcBef>
            </a:pPr>
            <a:r>
              <a:rPr lang="en-US" dirty="0"/>
              <a:t>To see what’s happening inside the sphere, switch to a square as the preview object. It’s invisible from the back, so you might need to spin the view around.</a:t>
            </a:r>
          </a:p>
          <a:p>
            <a:pPr>
              <a:spcBef>
                <a:spcPts val="1500"/>
              </a:spcBef>
            </a:pPr>
            <a:r>
              <a:rPr lang="en-US" dirty="0"/>
              <a:t>The dot product, P•P, gives the squared distance of each pixel from the object center. Since the size of P is large, we can try a few scale factors until we find one that’ll show how the dot product changes over the surface.</a:t>
            </a:r>
          </a:p>
        </p:txBody>
      </p:sp>
      <p:pic>
        <p:nvPicPr>
          <p:cNvPr id="7" name="Picture 6">
            <a:extLst>
              <a:ext uri="{FF2B5EF4-FFF2-40B4-BE49-F238E27FC236}">
                <a16:creationId xmlns:a16="http://schemas.microsoft.com/office/drawing/2014/main" id="{E61D1733-5F1D-F347-831F-5E754CD4C7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08600" y="8121563"/>
            <a:ext cx="5727700" cy="4994554"/>
          </a:xfrm>
          <a:prstGeom prst="rect">
            <a:avLst/>
          </a:prstGeom>
        </p:spPr>
      </p:pic>
      <p:pic>
        <p:nvPicPr>
          <p:cNvPr id="8" name="Picture 7">
            <a:extLst>
              <a:ext uri="{FF2B5EF4-FFF2-40B4-BE49-F238E27FC236}">
                <a16:creationId xmlns:a16="http://schemas.microsoft.com/office/drawing/2014/main" id="{4490E1A7-C8E0-D147-8C6D-83D8714504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52575" y="6151418"/>
            <a:ext cx="11782051" cy="2024790"/>
          </a:xfrm>
          <a:prstGeom prst="rect">
            <a:avLst/>
          </a:prstGeom>
        </p:spPr>
      </p:pic>
      <p:sp>
        <p:nvSpPr>
          <p:cNvPr id="10" name="Rounded Rectangle 9">
            <a:extLst>
              <a:ext uri="{FF2B5EF4-FFF2-40B4-BE49-F238E27FC236}">
                <a16:creationId xmlns:a16="http://schemas.microsoft.com/office/drawing/2014/main" id="{9BB9B87D-8903-C941-82EE-060F1CFE8FE4}"/>
              </a:ext>
            </a:extLst>
          </p:cNvPr>
          <p:cNvSpPr/>
          <p:nvPr/>
        </p:nvSpPr>
        <p:spPr>
          <a:xfrm>
            <a:off x="17142691" y="7689273"/>
            <a:ext cx="1498600" cy="4576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689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B5553-9C1B-6E9C-FC6A-664942D7DA5F}"/>
              </a:ext>
            </a:extLst>
          </p:cNvPr>
          <p:cNvPicPr>
            <a:picLocks noChangeAspect="1"/>
          </p:cNvPicPr>
          <p:nvPr/>
        </p:nvPicPr>
        <p:blipFill>
          <a:blip r:embed="rId2"/>
          <a:stretch>
            <a:fillRect/>
          </a:stretch>
        </p:blipFill>
        <p:spPr>
          <a:xfrm>
            <a:off x="12578765" y="7355132"/>
            <a:ext cx="7574523" cy="853686"/>
          </a:xfrm>
          <a:prstGeom prst="rect">
            <a:avLst/>
          </a:prstGeom>
        </p:spPr>
      </p:pic>
      <p:sp>
        <p:nvSpPr>
          <p:cNvPr id="2" name="Title 1">
            <a:extLst>
              <a:ext uri="{FF2B5EF4-FFF2-40B4-BE49-F238E27FC236}">
                <a16:creationId xmlns:a16="http://schemas.microsoft.com/office/drawing/2014/main" id="{880C0E37-6F35-334E-B1EE-8F03BDA1CF9D}"/>
              </a:ext>
            </a:extLst>
          </p:cNvPr>
          <p:cNvSpPr>
            <a:spLocks noGrp="1"/>
          </p:cNvSpPr>
          <p:nvPr>
            <p:ph type="title"/>
          </p:nvPr>
        </p:nvSpPr>
        <p:spPr/>
        <p:txBody>
          <a:bodyPr/>
          <a:lstStyle/>
          <a:p>
            <a:r>
              <a:rPr lang="en-US" dirty="0"/>
              <a:t>Scale by Object Radius</a:t>
            </a:r>
          </a:p>
        </p:txBody>
      </p:sp>
      <p:sp>
        <p:nvSpPr>
          <p:cNvPr id="4" name="Text Placeholder 3">
            <a:extLst>
              <a:ext uri="{FF2B5EF4-FFF2-40B4-BE49-F238E27FC236}">
                <a16:creationId xmlns:a16="http://schemas.microsoft.com/office/drawing/2014/main" id="{9BE7CE88-4217-6A4C-A473-93C04D7DD46C}"/>
              </a:ext>
            </a:extLst>
          </p:cNvPr>
          <p:cNvSpPr>
            <a:spLocks noGrp="1"/>
          </p:cNvSpPr>
          <p:nvPr>
            <p:ph type="body" sz="quarter" idx="10"/>
          </p:nvPr>
        </p:nvSpPr>
        <p:spPr/>
        <p:txBody>
          <a:bodyPr/>
          <a:lstStyle/>
          <a:p>
            <a:pPr>
              <a:spcBef>
                <a:spcPts val="1500"/>
              </a:spcBef>
            </a:pPr>
            <a:r>
              <a:rPr lang="en-US" dirty="0"/>
              <a:t>Instead of choosing an ad hoc scale, we can check how </a:t>
            </a:r>
            <a:r>
              <a:rPr lang="en-US" b="1" dirty="0" err="1"/>
              <a:t>ObjectBounds</a:t>
            </a:r>
            <a:r>
              <a:rPr lang="en-US" dirty="0"/>
              <a:t> gets its result.</a:t>
            </a:r>
          </a:p>
          <a:p>
            <a:pPr>
              <a:spcBef>
                <a:spcPts val="1500"/>
              </a:spcBef>
            </a:pPr>
            <a:r>
              <a:rPr lang="en-US" dirty="0"/>
              <a:t>We can use a </a:t>
            </a:r>
            <a:r>
              <a:rPr lang="en-US" b="1" dirty="0"/>
              <a:t>max</a:t>
            </a:r>
            <a:r>
              <a:rPr lang="en-US" dirty="0"/>
              <a:t> operation to avoid division by 0.</a:t>
            </a:r>
          </a:p>
          <a:p>
            <a:pPr>
              <a:spcBef>
                <a:spcPts val="1500"/>
              </a:spcBef>
            </a:pPr>
            <a:r>
              <a:rPr lang="en-US" dirty="0"/>
              <a:t>We can then turn that into a smooth-edged mask with the </a:t>
            </a:r>
            <a:r>
              <a:rPr lang="en-US" b="1" dirty="0" err="1"/>
              <a:t>smoothstep</a:t>
            </a:r>
            <a:r>
              <a:rPr lang="en-US" dirty="0"/>
              <a:t> shader function.</a:t>
            </a:r>
          </a:p>
        </p:txBody>
      </p:sp>
      <p:pic>
        <p:nvPicPr>
          <p:cNvPr id="10" name="Picture 9">
            <a:extLst>
              <a:ext uri="{FF2B5EF4-FFF2-40B4-BE49-F238E27FC236}">
                <a16:creationId xmlns:a16="http://schemas.microsoft.com/office/drawing/2014/main" id="{0867FBEC-B5E5-3140-A887-627EF8650C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38715" y="2039823"/>
            <a:ext cx="5778500" cy="5018171"/>
          </a:xfrm>
          <a:prstGeom prst="rect">
            <a:avLst/>
          </a:prstGeom>
        </p:spPr>
      </p:pic>
      <p:pic>
        <p:nvPicPr>
          <p:cNvPr id="14" name="Picture 13">
            <a:extLst>
              <a:ext uri="{FF2B5EF4-FFF2-40B4-BE49-F238E27FC236}">
                <a16:creationId xmlns:a16="http://schemas.microsoft.com/office/drawing/2014/main" id="{88F318DA-7355-5F4A-8303-41D06B1E7A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87206" y="8053632"/>
            <a:ext cx="5702300" cy="5050935"/>
          </a:xfrm>
          <a:prstGeom prst="rect">
            <a:avLst/>
          </a:prstGeom>
        </p:spPr>
      </p:pic>
      <p:pic>
        <p:nvPicPr>
          <p:cNvPr id="9" name="Picture 8">
            <a:extLst>
              <a:ext uri="{FF2B5EF4-FFF2-40B4-BE49-F238E27FC236}">
                <a16:creationId xmlns:a16="http://schemas.microsoft.com/office/drawing/2014/main" id="{18EC0B81-F660-BE0A-1B54-F3371DCC3560}"/>
              </a:ext>
            </a:extLst>
          </p:cNvPr>
          <p:cNvPicPr>
            <a:picLocks noChangeAspect="1"/>
          </p:cNvPicPr>
          <p:nvPr/>
        </p:nvPicPr>
        <p:blipFill>
          <a:blip r:embed="rId5"/>
          <a:stretch>
            <a:fillRect/>
          </a:stretch>
        </p:blipFill>
        <p:spPr>
          <a:xfrm>
            <a:off x="12578763" y="617068"/>
            <a:ext cx="10272522" cy="3687572"/>
          </a:xfrm>
          <a:prstGeom prst="rect">
            <a:avLst/>
          </a:prstGeom>
        </p:spPr>
      </p:pic>
    </p:spTree>
    <p:extLst>
      <p:ext uri="{BB962C8B-B14F-4D97-AF65-F5344CB8AC3E}">
        <p14:creationId xmlns:p14="http://schemas.microsoft.com/office/powerpoint/2010/main" val="3227692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799A8-3364-73B1-01C3-45FF127E9554}"/>
              </a:ext>
            </a:extLst>
          </p:cNvPr>
          <p:cNvPicPr>
            <a:picLocks noChangeAspect="1"/>
          </p:cNvPicPr>
          <p:nvPr/>
        </p:nvPicPr>
        <p:blipFill>
          <a:blip r:embed="rId2"/>
          <a:stretch>
            <a:fillRect/>
          </a:stretch>
        </p:blipFill>
        <p:spPr>
          <a:xfrm>
            <a:off x="12528548" y="6279571"/>
            <a:ext cx="10940147" cy="1160318"/>
          </a:xfrm>
          <a:prstGeom prst="rect">
            <a:avLst/>
          </a:prstGeom>
        </p:spPr>
      </p:pic>
      <p:sp>
        <p:nvSpPr>
          <p:cNvPr id="2" name="Title 1">
            <a:extLst>
              <a:ext uri="{FF2B5EF4-FFF2-40B4-BE49-F238E27FC236}">
                <a16:creationId xmlns:a16="http://schemas.microsoft.com/office/drawing/2014/main" id="{5A90F82F-2AFB-8740-8C58-78ADFB4C4749}"/>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9D597920-F526-234B-877B-30B459DA684A}"/>
              </a:ext>
            </a:extLst>
          </p:cNvPr>
          <p:cNvSpPr>
            <a:spLocks noGrp="1"/>
          </p:cNvSpPr>
          <p:nvPr>
            <p:ph type="body" sz="quarter" idx="10"/>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a:t>
            </a:r>
            <a:r>
              <a:rPr lang="en-US" dirty="0" err="1"/>
              <a:t>shader</a:t>
            </a:r>
            <a:r>
              <a:rPr lang="en-US" dirty="0"/>
              <a:t>.</a:t>
            </a:r>
          </a:p>
        </p:txBody>
      </p:sp>
      <p:pic>
        <p:nvPicPr>
          <p:cNvPr id="3" name="Picture 2">
            <a:extLst>
              <a:ext uri="{FF2B5EF4-FFF2-40B4-BE49-F238E27FC236}">
                <a16:creationId xmlns:a16="http://schemas.microsoft.com/office/drawing/2014/main" id="{F3F76189-FD52-E547-988B-01A5344405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28549" y="780752"/>
            <a:ext cx="10013418" cy="4996593"/>
          </a:xfrm>
          <a:prstGeom prst="rect">
            <a:avLst/>
          </a:prstGeom>
        </p:spPr>
      </p:pic>
      <p:pic>
        <p:nvPicPr>
          <p:cNvPr id="7" name="Picture 6">
            <a:extLst>
              <a:ext uri="{FF2B5EF4-FFF2-40B4-BE49-F238E27FC236}">
                <a16:creationId xmlns:a16="http://schemas.microsoft.com/office/drawing/2014/main" id="{C39612FD-C8F3-5740-BB4B-C157C0B260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141171" y="7182625"/>
            <a:ext cx="7266035" cy="6357781"/>
          </a:xfrm>
          <a:prstGeom prst="rect">
            <a:avLst/>
          </a:prstGeom>
        </p:spPr>
      </p:pic>
    </p:spTree>
    <p:extLst>
      <p:ext uri="{BB962C8B-B14F-4D97-AF65-F5344CB8AC3E}">
        <p14:creationId xmlns:p14="http://schemas.microsoft.com/office/powerpoint/2010/main" val="2967060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505D-5E50-D248-889B-87F1D1FEE016}"/>
              </a:ext>
            </a:extLst>
          </p:cNvPr>
          <p:cNvSpPr>
            <a:spLocks noGrp="1"/>
          </p:cNvSpPr>
          <p:nvPr>
            <p:ph type="title"/>
          </p:nvPr>
        </p:nvSpPr>
        <p:spPr/>
        <p:txBody>
          <a:bodyPr/>
          <a:lstStyle/>
          <a:p>
            <a:r>
              <a:rPr lang="en-US" dirty="0"/>
              <a:t>Simplifying the Code</a:t>
            </a:r>
          </a:p>
        </p:txBody>
      </p:sp>
      <p:sp>
        <p:nvSpPr>
          <p:cNvPr id="4" name="Text Placeholder 3">
            <a:extLst>
              <a:ext uri="{FF2B5EF4-FFF2-40B4-BE49-F238E27FC236}">
                <a16:creationId xmlns:a16="http://schemas.microsoft.com/office/drawing/2014/main" id="{8ACC6A03-A459-554D-B88E-D19D442B6772}"/>
              </a:ext>
            </a:extLst>
          </p:cNvPr>
          <p:cNvSpPr>
            <a:spLocks noGrp="1"/>
          </p:cNvSpPr>
          <p:nvPr>
            <p:ph type="body" sz="quarter" idx="10"/>
          </p:nvPr>
        </p:nvSpPr>
        <p:spPr/>
        <p:txBody>
          <a:bodyPr/>
          <a:lstStyle/>
          <a:p>
            <a:pPr>
              <a:spcBef>
                <a:spcPts val="1500"/>
              </a:spcBef>
            </a:pPr>
            <a:r>
              <a:rPr lang="en-US" b="1" dirty="0" err="1"/>
              <a:t>MaterialExpressionNoise</a:t>
            </a:r>
            <a:r>
              <a:rPr lang="en-US" b="1" dirty="0"/>
              <a:t> </a:t>
            </a:r>
            <a:r>
              <a:rPr lang="en-US" dirty="0"/>
              <a:t>has a bunch of obscure parameters that map directly to the Material node user interface.</a:t>
            </a:r>
          </a:p>
          <a:p>
            <a:pPr>
              <a:spcBef>
                <a:spcPts val="1500"/>
              </a:spcBef>
            </a:pPr>
            <a:r>
              <a:rPr lang="en-US" dirty="0"/>
              <a:t>If we dig just a little into the </a:t>
            </a:r>
            <a:r>
              <a:rPr lang="en-US" dirty="0" err="1"/>
              <a:t>shader</a:t>
            </a:r>
            <a:r>
              <a:rPr lang="en-US" dirty="0"/>
              <a:t> code for that function, we can convert to a much simpler equivalent directly using the internal function.</a:t>
            </a:r>
          </a:p>
          <a:p>
            <a:pPr marL="457200" lvl="1" indent="-457200">
              <a:spcBef>
                <a:spcPts val="1500"/>
              </a:spcBef>
            </a:pPr>
            <a:r>
              <a:rPr lang="en-US" dirty="0"/>
              <a:t>There are options for </a:t>
            </a:r>
            <a:r>
              <a:rPr lang="en-US" b="1" dirty="0"/>
              <a:t>Turbulence</a:t>
            </a:r>
            <a:r>
              <a:rPr lang="en-US" dirty="0"/>
              <a:t> that we’re not using.</a:t>
            </a:r>
          </a:p>
          <a:p>
            <a:pPr marL="457200" lvl="1" indent="-457200">
              <a:spcBef>
                <a:spcPts val="1200"/>
              </a:spcBef>
            </a:pPr>
            <a:r>
              <a:rPr lang="en-US" dirty="0"/>
              <a:t>There’s a loop, but we only do it once.</a:t>
            </a:r>
          </a:p>
          <a:p>
            <a:pPr marL="457200" lvl="1" indent="-457200">
              <a:spcBef>
                <a:spcPts val="1200"/>
              </a:spcBef>
            </a:pPr>
            <a:r>
              <a:rPr lang="en-US" dirty="0"/>
              <a:t>Inside that loop is a call to the </a:t>
            </a:r>
            <a:r>
              <a:rPr lang="en-US" b="1" dirty="0"/>
              <a:t>Noise3D_Multiplexer </a:t>
            </a:r>
            <a:r>
              <a:rPr lang="en-US" dirty="0"/>
              <a:t>function, which just picks between noise choices, and we’re only using one.</a:t>
            </a:r>
          </a:p>
          <a:p>
            <a:pPr marL="457200" lvl="1" indent="-457200">
              <a:spcBef>
                <a:spcPts val="1200"/>
              </a:spcBef>
            </a:pPr>
            <a:r>
              <a:rPr lang="en-US" dirty="0"/>
              <a:t>There are two different </a:t>
            </a:r>
            <a:r>
              <a:rPr lang="en-US" b="1" dirty="0"/>
              <a:t>a*</a:t>
            </a:r>
            <a:r>
              <a:rPr lang="en-US" b="1" dirty="0" err="1"/>
              <a:t>noise+b</a:t>
            </a:r>
            <a:r>
              <a:rPr lang="en-US" dirty="0"/>
              <a:t> adjustments made to the output that can be folded together.</a:t>
            </a:r>
          </a:p>
        </p:txBody>
      </p:sp>
      <p:pic>
        <p:nvPicPr>
          <p:cNvPr id="5" name="Picture 4">
            <a:extLst>
              <a:ext uri="{FF2B5EF4-FFF2-40B4-BE49-F238E27FC236}">
                <a16:creationId xmlns:a16="http://schemas.microsoft.com/office/drawing/2014/main" id="{44A09CCB-A342-DF43-93C0-EEEE3DEA60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853239" y="7561118"/>
            <a:ext cx="6721086" cy="5867400"/>
          </a:xfrm>
          <a:prstGeom prst="rect">
            <a:avLst/>
          </a:prstGeom>
        </p:spPr>
      </p:pic>
      <p:sp>
        <p:nvSpPr>
          <p:cNvPr id="8" name="Down Arrow 7">
            <a:extLst>
              <a:ext uri="{FF2B5EF4-FFF2-40B4-BE49-F238E27FC236}">
                <a16:creationId xmlns:a16="http://schemas.microsoft.com/office/drawing/2014/main" id="{F9143298-4905-BE4D-8E44-7630FB7E97B5}"/>
              </a:ext>
            </a:extLst>
          </p:cNvPr>
          <p:cNvSpPr/>
          <p:nvPr/>
        </p:nvSpPr>
        <p:spPr>
          <a:xfrm>
            <a:off x="16977850" y="4158200"/>
            <a:ext cx="644236" cy="5403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C33C8D-9B52-4178-2E94-13A75A5C7999}"/>
              </a:ext>
            </a:extLst>
          </p:cNvPr>
          <p:cNvPicPr>
            <a:picLocks noChangeAspect="1"/>
          </p:cNvPicPr>
          <p:nvPr/>
        </p:nvPicPr>
        <p:blipFill>
          <a:blip r:embed="rId3"/>
          <a:stretch>
            <a:fillRect/>
          </a:stretch>
        </p:blipFill>
        <p:spPr>
          <a:xfrm>
            <a:off x="12232668" y="2517001"/>
            <a:ext cx="10940147" cy="1160318"/>
          </a:xfrm>
          <a:prstGeom prst="rect">
            <a:avLst/>
          </a:prstGeom>
        </p:spPr>
      </p:pic>
      <p:pic>
        <p:nvPicPr>
          <p:cNvPr id="7" name="Picture 6">
            <a:extLst>
              <a:ext uri="{FF2B5EF4-FFF2-40B4-BE49-F238E27FC236}">
                <a16:creationId xmlns:a16="http://schemas.microsoft.com/office/drawing/2014/main" id="{157D1391-BC18-CA29-A423-FE5C7C5718BC}"/>
              </a:ext>
            </a:extLst>
          </p:cNvPr>
          <p:cNvPicPr>
            <a:picLocks noChangeAspect="1"/>
          </p:cNvPicPr>
          <p:nvPr/>
        </p:nvPicPr>
        <p:blipFill>
          <a:blip r:embed="rId4"/>
          <a:stretch>
            <a:fillRect/>
          </a:stretch>
        </p:blipFill>
        <p:spPr>
          <a:xfrm>
            <a:off x="12232668" y="5009601"/>
            <a:ext cx="10940146" cy="1051188"/>
          </a:xfrm>
          <a:prstGeom prst="rect">
            <a:avLst/>
          </a:prstGeom>
        </p:spPr>
      </p:pic>
    </p:spTree>
    <p:extLst>
      <p:ext uri="{BB962C8B-B14F-4D97-AF65-F5344CB8AC3E}">
        <p14:creationId xmlns:p14="http://schemas.microsoft.com/office/powerpoint/2010/main" val="428052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8664AD-3C9F-D92A-5F4B-58D30BB09385}"/>
              </a:ext>
            </a:extLst>
          </p:cNvPr>
          <p:cNvPicPr>
            <a:picLocks noChangeAspect="1"/>
          </p:cNvPicPr>
          <p:nvPr/>
        </p:nvPicPr>
        <p:blipFill>
          <a:blip r:embed="rId2"/>
          <a:stretch>
            <a:fillRect/>
          </a:stretch>
        </p:blipFill>
        <p:spPr>
          <a:xfrm>
            <a:off x="12748397" y="6857999"/>
            <a:ext cx="10404526" cy="6207531"/>
          </a:xfrm>
          <a:prstGeom prst="rect">
            <a:avLst/>
          </a:prstGeom>
        </p:spPr>
      </p:pic>
      <p:sp>
        <p:nvSpPr>
          <p:cNvPr id="2" name="Title 1">
            <a:extLst>
              <a:ext uri="{FF2B5EF4-FFF2-40B4-BE49-F238E27FC236}">
                <a16:creationId xmlns:a16="http://schemas.microsoft.com/office/drawing/2014/main" id="{DDA0BA3F-0AFA-A24C-8418-E6A4F4A13049}"/>
              </a:ext>
            </a:extLst>
          </p:cNvPr>
          <p:cNvSpPr>
            <a:spLocks noGrp="1"/>
          </p:cNvSpPr>
          <p:nvPr>
            <p:ph type="title"/>
          </p:nvPr>
        </p:nvSpPr>
        <p:spPr/>
        <p:txBody>
          <a:bodyPr/>
          <a:lstStyle/>
          <a:p>
            <a:r>
              <a:rPr lang="en-US" dirty="0"/>
              <a:t>Moving to a Function</a:t>
            </a:r>
          </a:p>
        </p:txBody>
      </p:sp>
      <p:sp>
        <p:nvSpPr>
          <p:cNvPr id="4" name="Text Placeholder 3">
            <a:extLst>
              <a:ext uri="{FF2B5EF4-FFF2-40B4-BE49-F238E27FC236}">
                <a16:creationId xmlns:a16="http://schemas.microsoft.com/office/drawing/2014/main" id="{2F1980E1-D950-634A-82D9-BE2D5218D760}"/>
              </a:ext>
            </a:extLst>
          </p:cNvPr>
          <p:cNvSpPr>
            <a:spLocks noGrp="1"/>
          </p:cNvSpPr>
          <p:nvPr>
            <p:ph type="body" sz="quarter" idx="10"/>
          </p:nvPr>
        </p:nvSpPr>
        <p:spPr/>
        <p:txBody>
          <a:bodyPr>
            <a:normAutofit/>
          </a:bodyPr>
          <a:lstStyle/>
          <a:p>
            <a:pPr>
              <a:spcBef>
                <a:spcPts val="1500"/>
              </a:spcBef>
            </a:pPr>
            <a:r>
              <a:rPr lang="en-US" dirty="0"/>
              <a:t>We’ll want to compute this cloud density many times in the </a:t>
            </a:r>
            <a:r>
              <a:rPr lang="en-US" dirty="0" err="1"/>
              <a:t>shader</a:t>
            </a:r>
            <a:r>
              <a:rPr lang="en-US" dirty="0"/>
              <a:t>, so it’d be convenient to have it in a function.</a:t>
            </a:r>
          </a:p>
          <a:p>
            <a:pPr>
              <a:spcBef>
                <a:spcPts val="1500"/>
              </a:spcBef>
            </a:pPr>
            <a:r>
              <a:rPr lang="en-US" dirty="0"/>
              <a:t>We can add a new shader function directly in the engine’s </a:t>
            </a:r>
            <a:r>
              <a:rPr lang="en-US" b="1" dirty="0" err="1"/>
              <a:t>MaterialTemplate.ush</a:t>
            </a:r>
            <a:r>
              <a:rPr lang="en-US" i="1" dirty="0"/>
              <a:t> </a:t>
            </a:r>
            <a:r>
              <a:rPr lang="en-US" dirty="0"/>
              <a:t>file in the </a:t>
            </a:r>
            <a:r>
              <a:rPr lang="en-US" b="1" dirty="0"/>
              <a:t>Engine/Shaders/Private</a:t>
            </a:r>
            <a:r>
              <a:rPr lang="en-US" i="1" dirty="0"/>
              <a:t> </a:t>
            </a:r>
            <a:r>
              <a:rPr lang="en-US" dirty="0"/>
              <a:t>folder for use in any material custom node, or to a new file in the same directory for use in just some. </a:t>
            </a:r>
          </a:p>
          <a:p>
            <a:pPr>
              <a:spcBef>
                <a:spcPts val="1500"/>
              </a:spcBef>
            </a:pPr>
            <a:r>
              <a:rPr lang="en-US" dirty="0"/>
              <a:t>To use just for this custom node, add a new </a:t>
            </a:r>
            <a:r>
              <a:rPr lang="en-US" b="1" dirty="0" err="1"/>
              <a:t>Cloud.ush</a:t>
            </a:r>
            <a:r>
              <a:rPr lang="en-US" b="1" dirty="0"/>
              <a:t> </a:t>
            </a:r>
            <a:r>
              <a:rPr lang="en-US" dirty="0"/>
              <a:t>file under the </a:t>
            </a:r>
            <a:r>
              <a:rPr lang="en-US" b="1" dirty="0"/>
              <a:t>Engine/Shaders </a:t>
            </a:r>
            <a:r>
              <a:rPr lang="en-US" dirty="0"/>
              <a:t>directory. There is a built-in </a:t>
            </a:r>
            <a:r>
              <a:rPr lang="en-US" i="1" dirty="0"/>
              <a:t>Directory Mapping</a:t>
            </a:r>
            <a:r>
              <a:rPr lang="en-US" dirty="0"/>
              <a:t> to turn paths starting with </a:t>
            </a:r>
            <a:r>
              <a:rPr lang="en-US" b="1" dirty="0"/>
              <a:t>/Engine </a:t>
            </a:r>
            <a:r>
              <a:rPr lang="en-US" dirty="0"/>
              <a:t>to that </a:t>
            </a:r>
            <a:r>
              <a:rPr lang="en-US" b="1" dirty="0"/>
              <a:t>Engine/Shaders </a:t>
            </a:r>
            <a:r>
              <a:rPr lang="en-US" dirty="0"/>
              <a:t>directory. Add it to the </a:t>
            </a:r>
            <a:r>
              <a:rPr lang="en-US" b="1" dirty="0"/>
              <a:t>Include File Paths</a:t>
            </a:r>
            <a:r>
              <a:rPr lang="en-US" dirty="0"/>
              <a:t> section of the custom node.</a:t>
            </a:r>
          </a:p>
          <a:p>
            <a:pPr>
              <a:spcBef>
                <a:spcPts val="1500"/>
              </a:spcBef>
            </a:pPr>
            <a:r>
              <a:rPr lang="en-US" dirty="0"/>
              <a:t>Re-run </a:t>
            </a:r>
            <a:r>
              <a:rPr lang="en-US" b="1" dirty="0" err="1"/>
              <a:t>GenerateProjectFiles</a:t>
            </a:r>
            <a:r>
              <a:rPr lang="en-US" dirty="0"/>
              <a:t> to get this new file to show up in the shader files list in Visual Studio or </a:t>
            </a:r>
            <a:r>
              <a:rPr lang="en-US" dirty="0" err="1"/>
              <a:t>Xcode</a:t>
            </a:r>
            <a:r>
              <a:rPr lang="en-US" dirty="0"/>
              <a:t>.</a:t>
            </a:r>
          </a:p>
        </p:txBody>
      </p:sp>
      <p:sp>
        <p:nvSpPr>
          <p:cNvPr id="7" name="Rounded Rectangle 6">
            <a:extLst>
              <a:ext uri="{FF2B5EF4-FFF2-40B4-BE49-F238E27FC236}">
                <a16:creationId xmlns:a16="http://schemas.microsoft.com/office/drawing/2014/main" id="{BBC18B8D-8D99-D94A-804B-C9A85E5A283C}"/>
              </a:ext>
            </a:extLst>
          </p:cNvPr>
          <p:cNvSpPr/>
          <p:nvPr/>
        </p:nvSpPr>
        <p:spPr>
          <a:xfrm>
            <a:off x="17118527" y="12312503"/>
            <a:ext cx="3912674" cy="6041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198B1EE-C596-9960-ADB0-DF43A1011042}"/>
              </a:ext>
            </a:extLst>
          </p:cNvPr>
          <p:cNvSpPr/>
          <p:nvPr/>
        </p:nvSpPr>
        <p:spPr>
          <a:xfrm>
            <a:off x="17097262" y="7570382"/>
            <a:ext cx="3614961" cy="6041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FBE32D1-8B2F-5A5E-449E-CFC72EE9FA20}"/>
              </a:ext>
            </a:extLst>
          </p:cNvPr>
          <p:cNvPicPr>
            <a:picLocks noChangeAspect="1"/>
          </p:cNvPicPr>
          <p:nvPr/>
        </p:nvPicPr>
        <p:blipFill>
          <a:blip r:embed="rId3"/>
          <a:stretch>
            <a:fillRect/>
          </a:stretch>
        </p:blipFill>
        <p:spPr>
          <a:xfrm>
            <a:off x="12748397" y="435313"/>
            <a:ext cx="10404526" cy="5828098"/>
          </a:xfrm>
          <a:prstGeom prst="rect">
            <a:avLst/>
          </a:prstGeom>
        </p:spPr>
      </p:pic>
    </p:spTree>
    <p:extLst>
      <p:ext uri="{BB962C8B-B14F-4D97-AF65-F5344CB8AC3E}">
        <p14:creationId xmlns:p14="http://schemas.microsoft.com/office/powerpoint/2010/main" val="1980556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0DB16-11D3-38D8-50CB-15AA0636C9B3}"/>
              </a:ext>
            </a:extLst>
          </p:cNvPr>
          <p:cNvPicPr>
            <a:picLocks noChangeAspect="1"/>
          </p:cNvPicPr>
          <p:nvPr/>
        </p:nvPicPr>
        <p:blipFill>
          <a:blip r:embed="rId2"/>
          <a:stretch>
            <a:fillRect/>
          </a:stretch>
        </p:blipFill>
        <p:spPr>
          <a:xfrm>
            <a:off x="12429879" y="1997364"/>
            <a:ext cx="11448429" cy="2413218"/>
          </a:xfrm>
          <a:prstGeom prst="rect">
            <a:avLst/>
          </a:prstGeom>
        </p:spPr>
      </p:pic>
      <p:sp>
        <p:nvSpPr>
          <p:cNvPr id="2" name="Title 1">
            <a:extLst>
              <a:ext uri="{FF2B5EF4-FFF2-40B4-BE49-F238E27FC236}">
                <a16:creationId xmlns:a16="http://schemas.microsoft.com/office/drawing/2014/main" id="{C88231FB-A630-914E-BB20-8CC858A92B44}"/>
              </a:ext>
            </a:extLst>
          </p:cNvPr>
          <p:cNvSpPr>
            <a:spLocks noGrp="1"/>
          </p:cNvSpPr>
          <p:nvPr>
            <p:ph type="title"/>
          </p:nvPr>
        </p:nvSpPr>
        <p:spPr/>
        <p:txBody>
          <a:bodyPr/>
          <a:lstStyle/>
          <a:p>
            <a:r>
              <a:rPr lang="en-US" dirty="0"/>
              <a:t>Using in Custom Node</a:t>
            </a:r>
          </a:p>
        </p:txBody>
      </p:sp>
      <p:sp>
        <p:nvSpPr>
          <p:cNvPr id="4" name="Text Placeholder 3">
            <a:extLst>
              <a:ext uri="{FF2B5EF4-FFF2-40B4-BE49-F238E27FC236}">
                <a16:creationId xmlns:a16="http://schemas.microsoft.com/office/drawing/2014/main" id="{884BC11E-77B5-B141-B51E-5C7FDBC4DA96}"/>
              </a:ext>
            </a:extLst>
          </p:cNvPr>
          <p:cNvSpPr>
            <a:spLocks noGrp="1"/>
          </p:cNvSpPr>
          <p:nvPr>
            <p:ph type="body" sz="quarter" idx="10"/>
          </p:nvPr>
        </p:nvSpPr>
        <p:spPr>
          <a:xfrm>
            <a:off x="1679575" y="5943600"/>
            <a:ext cx="9045575" cy="7772400"/>
          </a:xfrm>
        </p:spPr>
        <p:txBody>
          <a:bodyPr/>
          <a:lstStyle/>
          <a:p>
            <a:pPr>
              <a:spcBef>
                <a:spcPts val="1500"/>
              </a:spcBef>
            </a:pPr>
            <a:r>
              <a:rPr lang="en-US" dirty="0"/>
              <a:t>Now any Custom node in any Material can use that new function, just by adding it to their include paths.</a:t>
            </a:r>
          </a:p>
          <a:p>
            <a:pPr>
              <a:spcBef>
                <a:spcPts val="1500"/>
              </a:spcBef>
            </a:pPr>
            <a:r>
              <a:rPr lang="en-US" dirty="0"/>
              <a:t>Note that changes to </a:t>
            </a:r>
            <a:r>
              <a:rPr lang="en-US" b="1" dirty="0" err="1"/>
              <a:t>MaterialTemplate.ush</a:t>
            </a:r>
            <a:r>
              <a:rPr lang="en-US" b="1" dirty="0"/>
              <a:t> </a:t>
            </a:r>
            <a:r>
              <a:rPr lang="en-US" dirty="0"/>
              <a:t>will cause a recompile of all Material shaders the next time you launch the engine or do a full </a:t>
            </a:r>
            <a:r>
              <a:rPr lang="en-US" b="1" dirty="0" err="1"/>
              <a:t>RecompileShaders</a:t>
            </a:r>
            <a:r>
              <a:rPr lang="en-US" dirty="0"/>
              <a:t>. An explicit include will only recompile the materials using it.</a:t>
            </a:r>
          </a:p>
          <a:p>
            <a:pPr>
              <a:spcBef>
                <a:spcPts val="1500"/>
              </a:spcBef>
            </a:pPr>
            <a:r>
              <a:rPr lang="en-US" dirty="0"/>
              <a:t>In either case, If you work in the Material Editor, you can recompile just the one Material during testing, saving the full recompile for once it’s working.</a:t>
            </a:r>
          </a:p>
          <a:p>
            <a:pPr>
              <a:spcBef>
                <a:spcPts val="1500"/>
              </a:spcBef>
            </a:pPr>
            <a:r>
              <a:rPr lang="en-US" dirty="0"/>
              <a:t>If the custom node code block is the same, UE5 may used a previously compiled cached copy of the shader even if the included file changes. A numbered comment that you change after editing the shader file can force a recompile.</a:t>
            </a:r>
          </a:p>
        </p:txBody>
      </p:sp>
      <p:sp>
        <p:nvSpPr>
          <p:cNvPr id="6" name="Rounded Rectangle 5">
            <a:extLst>
              <a:ext uri="{FF2B5EF4-FFF2-40B4-BE49-F238E27FC236}">
                <a16:creationId xmlns:a16="http://schemas.microsoft.com/office/drawing/2014/main" id="{AAEA1C60-55B9-1249-9F7F-D5083F4C6C9B}"/>
              </a:ext>
            </a:extLst>
          </p:cNvPr>
          <p:cNvSpPr/>
          <p:nvPr/>
        </p:nvSpPr>
        <p:spPr>
          <a:xfrm>
            <a:off x="12429880" y="3968173"/>
            <a:ext cx="3863066" cy="44240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08F469-D952-0D46-BB48-9F5616D573B4}"/>
              </a:ext>
            </a:extLst>
          </p:cNvPr>
          <p:cNvPicPr>
            <a:picLocks noChangeAspect="1"/>
          </p:cNvPicPr>
          <p:nvPr/>
        </p:nvPicPr>
        <p:blipFill>
          <a:blip r:embed="rId3"/>
          <a:stretch>
            <a:fillRect/>
          </a:stretch>
        </p:blipFill>
        <p:spPr>
          <a:xfrm>
            <a:off x="15690273" y="6313055"/>
            <a:ext cx="7429500" cy="5867400"/>
          </a:xfrm>
          <a:prstGeom prst="rect">
            <a:avLst/>
          </a:prstGeom>
        </p:spPr>
      </p:pic>
    </p:spTree>
    <p:extLst>
      <p:ext uri="{BB962C8B-B14F-4D97-AF65-F5344CB8AC3E}">
        <p14:creationId xmlns:p14="http://schemas.microsoft.com/office/powerpoint/2010/main" val="83670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FF115-3C69-3AEF-AD90-4A3E81DD7AE6}"/>
              </a:ext>
            </a:extLst>
          </p:cNvPr>
          <p:cNvPicPr>
            <a:picLocks noChangeAspect="1"/>
          </p:cNvPicPr>
          <p:nvPr/>
        </p:nvPicPr>
        <p:blipFill>
          <a:blip r:embed="rId2"/>
          <a:stretch>
            <a:fillRect/>
          </a:stretch>
        </p:blipFill>
        <p:spPr>
          <a:xfrm>
            <a:off x="12782489" y="4036233"/>
            <a:ext cx="11411712" cy="3348736"/>
          </a:xfrm>
          <a:prstGeom prst="rect">
            <a:avLst/>
          </a:prstGeom>
        </p:spPr>
      </p:pic>
      <p:sp>
        <p:nvSpPr>
          <p:cNvPr id="2" name="Title 1">
            <a:extLst>
              <a:ext uri="{FF2B5EF4-FFF2-40B4-BE49-F238E27FC236}">
                <a16:creationId xmlns:a16="http://schemas.microsoft.com/office/drawing/2014/main" id="{11E627B3-F25B-34A6-DF3F-40058E86851A}"/>
              </a:ext>
            </a:extLst>
          </p:cNvPr>
          <p:cNvSpPr>
            <a:spLocks noGrp="1"/>
          </p:cNvSpPr>
          <p:nvPr>
            <p:ph type="title"/>
          </p:nvPr>
        </p:nvSpPr>
        <p:spPr/>
        <p:txBody>
          <a:bodyPr/>
          <a:lstStyle/>
          <a:p>
            <a:r>
              <a:rPr lang="en-US" dirty="0"/>
              <a:t>Project Shader Files</a:t>
            </a:r>
          </a:p>
        </p:txBody>
      </p:sp>
      <p:sp>
        <p:nvSpPr>
          <p:cNvPr id="4" name="Text Placeholder 3">
            <a:extLst>
              <a:ext uri="{FF2B5EF4-FFF2-40B4-BE49-F238E27FC236}">
                <a16:creationId xmlns:a16="http://schemas.microsoft.com/office/drawing/2014/main" id="{0443BC8C-123F-8A3C-5144-754DACAD0D15}"/>
              </a:ext>
            </a:extLst>
          </p:cNvPr>
          <p:cNvSpPr>
            <a:spLocks noGrp="1"/>
          </p:cNvSpPr>
          <p:nvPr>
            <p:ph type="body" sz="quarter" idx="10"/>
          </p:nvPr>
        </p:nvSpPr>
        <p:spPr/>
        <p:txBody>
          <a:bodyPr/>
          <a:lstStyle/>
          <a:p>
            <a:r>
              <a:rPr lang="en-US" dirty="0"/>
              <a:t>If the </a:t>
            </a:r>
            <a:r>
              <a:rPr lang="en-US" b="1" dirty="0"/>
              <a:t>ush</a:t>
            </a:r>
            <a:r>
              <a:rPr lang="en-US" dirty="0"/>
              <a:t> file is added to the engine, you must distribute a modified engine to every programmer and artist. Instead, you can keep it with the project.</a:t>
            </a:r>
          </a:p>
          <a:p>
            <a:r>
              <a:rPr lang="en-US" dirty="0"/>
              <a:t>Create a </a:t>
            </a:r>
            <a:r>
              <a:rPr lang="en-US" b="1" dirty="0"/>
              <a:t>Shaders</a:t>
            </a:r>
            <a:r>
              <a:rPr lang="en-US" dirty="0"/>
              <a:t> directory in your project folder and add the shader files there.</a:t>
            </a:r>
          </a:p>
          <a:p>
            <a:r>
              <a:rPr lang="en-US" dirty="0"/>
              <a:t>Add </a:t>
            </a:r>
            <a:r>
              <a:rPr lang="en-US" b="1" dirty="0" err="1"/>
              <a:t>RenderCore</a:t>
            </a:r>
            <a:r>
              <a:rPr lang="en-US" dirty="0"/>
              <a:t> as a private module dependency in the </a:t>
            </a:r>
            <a:r>
              <a:rPr lang="en-US" b="1" i="1" dirty="0" err="1"/>
              <a:t>Game</a:t>
            </a:r>
            <a:r>
              <a:rPr lang="en-US" b="1" dirty="0" err="1"/>
              <a:t>.Build.cs</a:t>
            </a:r>
            <a:endParaRPr lang="en-US" dirty="0"/>
          </a:p>
          <a:p>
            <a:r>
              <a:rPr lang="en-US" dirty="0"/>
              <a:t>Add a module class with a </a:t>
            </a:r>
            <a:r>
              <a:rPr lang="en-US" dirty="0" err="1"/>
              <a:t>StartupModule</a:t>
            </a:r>
            <a:r>
              <a:rPr lang="en-US" dirty="0"/>
              <a:t> member to the </a:t>
            </a:r>
            <a:r>
              <a:rPr lang="en-US" b="1" i="1" dirty="0" err="1"/>
              <a:t>Game</a:t>
            </a:r>
            <a:r>
              <a:rPr lang="en-US" b="1" dirty="0" err="1"/>
              <a:t>.h</a:t>
            </a:r>
            <a:r>
              <a:rPr lang="en-US" dirty="0"/>
              <a:t> file.</a:t>
            </a:r>
          </a:p>
          <a:p>
            <a:r>
              <a:rPr lang="en-US" dirty="0"/>
              <a:t>Add the directory mapping in the new </a:t>
            </a:r>
            <a:r>
              <a:rPr lang="en-US" dirty="0" err="1"/>
              <a:t>StartupModule</a:t>
            </a:r>
            <a:r>
              <a:rPr lang="en-US" dirty="0"/>
              <a:t> code, and the new module in place of the default one in the </a:t>
            </a:r>
            <a:r>
              <a:rPr lang="en-US" b="1" i="1" dirty="0" err="1"/>
              <a:t>Game</a:t>
            </a:r>
            <a:r>
              <a:rPr lang="en-US" b="1" dirty="0" err="1"/>
              <a:t>.cpp</a:t>
            </a:r>
            <a:r>
              <a:rPr lang="en-US" b="1" dirty="0"/>
              <a:t> </a:t>
            </a:r>
            <a:r>
              <a:rPr lang="en-US" dirty="0"/>
              <a:t>file.</a:t>
            </a:r>
          </a:p>
          <a:p>
            <a:r>
              <a:rPr lang="en-US" dirty="0"/>
              <a:t>Use </a:t>
            </a:r>
            <a:r>
              <a:rPr lang="en-US" b="1" dirty="0"/>
              <a:t>/Game</a:t>
            </a:r>
            <a:r>
              <a:rPr lang="en-US" dirty="0"/>
              <a:t> in the material include list.</a:t>
            </a:r>
          </a:p>
        </p:txBody>
      </p:sp>
      <p:pic>
        <p:nvPicPr>
          <p:cNvPr id="5" name="Picture 4">
            <a:extLst>
              <a:ext uri="{FF2B5EF4-FFF2-40B4-BE49-F238E27FC236}">
                <a16:creationId xmlns:a16="http://schemas.microsoft.com/office/drawing/2014/main" id="{FBB272D1-2BCD-310C-9107-DDF2B5774E0D}"/>
              </a:ext>
            </a:extLst>
          </p:cNvPr>
          <p:cNvPicPr>
            <a:picLocks noChangeAspect="1"/>
          </p:cNvPicPr>
          <p:nvPr/>
        </p:nvPicPr>
        <p:blipFill>
          <a:blip r:embed="rId3"/>
          <a:stretch>
            <a:fillRect/>
          </a:stretch>
        </p:blipFill>
        <p:spPr>
          <a:xfrm>
            <a:off x="12782489" y="7886347"/>
            <a:ext cx="9925516" cy="2369437"/>
          </a:xfrm>
          <a:prstGeom prst="rect">
            <a:avLst/>
          </a:prstGeom>
        </p:spPr>
      </p:pic>
      <p:sp>
        <p:nvSpPr>
          <p:cNvPr id="6" name="Rounded Rectangle 5">
            <a:extLst>
              <a:ext uri="{FF2B5EF4-FFF2-40B4-BE49-F238E27FC236}">
                <a16:creationId xmlns:a16="http://schemas.microsoft.com/office/drawing/2014/main" id="{FA9FEEF1-F858-285F-5B19-E52342BA1DF9}"/>
              </a:ext>
            </a:extLst>
          </p:cNvPr>
          <p:cNvSpPr/>
          <p:nvPr/>
        </p:nvSpPr>
        <p:spPr>
          <a:xfrm>
            <a:off x="13650416" y="9596567"/>
            <a:ext cx="2333064" cy="5103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C63BEF-70A2-AD7B-A328-D6DFE1CBA662}"/>
              </a:ext>
            </a:extLst>
          </p:cNvPr>
          <p:cNvPicPr>
            <a:picLocks noChangeAspect="1"/>
          </p:cNvPicPr>
          <p:nvPr/>
        </p:nvPicPr>
        <p:blipFill>
          <a:blip r:embed="rId4"/>
          <a:stretch>
            <a:fillRect/>
          </a:stretch>
        </p:blipFill>
        <p:spPr>
          <a:xfrm>
            <a:off x="12782489" y="571257"/>
            <a:ext cx="8613060" cy="3121834"/>
          </a:xfrm>
          <a:prstGeom prst="rect">
            <a:avLst/>
          </a:prstGeom>
        </p:spPr>
      </p:pic>
      <p:sp>
        <p:nvSpPr>
          <p:cNvPr id="8" name="Rounded Rectangle 7">
            <a:extLst>
              <a:ext uri="{FF2B5EF4-FFF2-40B4-BE49-F238E27FC236}">
                <a16:creationId xmlns:a16="http://schemas.microsoft.com/office/drawing/2014/main" id="{8D2F7C03-DF48-9BF7-FC3B-72371CED91C2}"/>
              </a:ext>
            </a:extLst>
          </p:cNvPr>
          <p:cNvSpPr/>
          <p:nvPr/>
        </p:nvSpPr>
        <p:spPr>
          <a:xfrm>
            <a:off x="12778545" y="992422"/>
            <a:ext cx="8372357" cy="2530547"/>
          </a:xfrm>
          <a:prstGeom prst="roundRect">
            <a:avLst>
              <a:gd name="adj" fmla="val 6583"/>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B1C187AD-010D-D332-DF68-5EA56D9A747C}"/>
              </a:ext>
            </a:extLst>
          </p:cNvPr>
          <p:cNvSpPr/>
          <p:nvPr/>
        </p:nvSpPr>
        <p:spPr>
          <a:xfrm>
            <a:off x="12782489" y="4722517"/>
            <a:ext cx="10307484" cy="1977335"/>
          </a:xfrm>
          <a:prstGeom prst="roundRect">
            <a:avLst>
              <a:gd name="adj" fmla="val 6583"/>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D4BEA0D-B3F2-58AC-0637-DF4F32517731}"/>
              </a:ext>
            </a:extLst>
          </p:cNvPr>
          <p:cNvSpPr/>
          <p:nvPr/>
        </p:nvSpPr>
        <p:spPr>
          <a:xfrm>
            <a:off x="17673467" y="6821644"/>
            <a:ext cx="3481379" cy="48941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8E27AE7-0D91-C142-8A45-6F479270D82C}"/>
              </a:ext>
            </a:extLst>
          </p:cNvPr>
          <p:cNvPicPr>
            <a:picLocks noChangeAspect="1"/>
          </p:cNvPicPr>
          <p:nvPr/>
        </p:nvPicPr>
        <p:blipFill>
          <a:blip r:embed="rId5"/>
          <a:stretch>
            <a:fillRect/>
          </a:stretch>
        </p:blipFill>
        <p:spPr>
          <a:xfrm>
            <a:off x="13046507" y="10940901"/>
            <a:ext cx="7852207" cy="1416759"/>
          </a:xfrm>
          <a:prstGeom prst="rect">
            <a:avLst/>
          </a:prstGeom>
        </p:spPr>
      </p:pic>
      <p:sp>
        <p:nvSpPr>
          <p:cNvPr id="13" name="Rounded Rectangle 12">
            <a:extLst>
              <a:ext uri="{FF2B5EF4-FFF2-40B4-BE49-F238E27FC236}">
                <a16:creationId xmlns:a16="http://schemas.microsoft.com/office/drawing/2014/main" id="{8568607E-88AA-CC3D-F94D-AC0416D7014E}"/>
              </a:ext>
            </a:extLst>
          </p:cNvPr>
          <p:cNvSpPr/>
          <p:nvPr/>
        </p:nvSpPr>
        <p:spPr>
          <a:xfrm>
            <a:off x="16469644" y="11649280"/>
            <a:ext cx="2566981" cy="53162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80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BBB3B5-E7AD-5F47-B2FD-B83F36ADFF93}"/>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2BEA3704-AEEC-564C-B5FA-9C9C29D2F33E}"/>
              </a:ext>
            </a:extLst>
          </p:cNvPr>
          <p:cNvSpPr>
            <a:spLocks noGrp="1"/>
          </p:cNvSpPr>
          <p:nvPr>
            <p:ph type="title"/>
          </p:nvPr>
        </p:nvSpPr>
        <p:spPr/>
        <p:txBody>
          <a:bodyPr/>
          <a:lstStyle/>
          <a:p>
            <a:r>
              <a:rPr lang="en-US" dirty="0"/>
              <a:t>Ray Marching</a:t>
            </a:r>
          </a:p>
        </p:txBody>
      </p:sp>
    </p:spTree>
    <p:extLst>
      <p:ext uri="{BB962C8B-B14F-4D97-AF65-F5344CB8AC3E}">
        <p14:creationId xmlns:p14="http://schemas.microsoft.com/office/powerpoint/2010/main" val="371941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01E0-3CEA-FB4D-BF95-DA88984DFABB}"/>
              </a:ext>
            </a:extLst>
          </p:cNvPr>
          <p:cNvSpPr>
            <a:spLocks noGrp="1"/>
          </p:cNvSpPr>
          <p:nvPr>
            <p:ph type="title"/>
          </p:nvPr>
        </p:nvSpPr>
        <p:spPr/>
        <p:txBody>
          <a:bodyPr/>
          <a:lstStyle/>
          <a:p>
            <a:r>
              <a:rPr lang="en-US" dirty="0"/>
              <a:t>Ray Marching</a:t>
            </a:r>
          </a:p>
        </p:txBody>
      </p:sp>
      <p:sp>
        <p:nvSpPr>
          <p:cNvPr id="28" name="Text Placeholder 27">
            <a:extLst>
              <a:ext uri="{FF2B5EF4-FFF2-40B4-BE49-F238E27FC236}">
                <a16:creationId xmlns:a16="http://schemas.microsoft.com/office/drawing/2014/main" id="{70B65103-36CC-064A-BC35-92D4213C1C36}"/>
              </a:ext>
            </a:extLst>
          </p:cNvPr>
          <p:cNvSpPr>
            <a:spLocks noGrp="1"/>
          </p:cNvSpPr>
          <p:nvPr>
            <p:ph type="body" sz="quarter" idx="10"/>
          </p:nvPr>
        </p:nvSpPr>
        <p:spPr/>
        <p:txBody>
          <a:bodyPr>
            <a:normAutofit/>
          </a:bodyPr>
          <a:lstStyle/>
          <a:p>
            <a:pPr>
              <a:spcBef>
                <a:spcPts val="1500"/>
              </a:spcBef>
            </a:pPr>
            <a:r>
              <a:rPr lang="en-US" sz="2800" dirty="0"/>
              <a:t>To create a volumetric shader, we will use a technique called </a:t>
            </a:r>
            <a:r>
              <a:rPr lang="en-US" sz="2800" b="1" dirty="0"/>
              <a:t>ray marching</a:t>
            </a:r>
            <a:r>
              <a:rPr lang="en-US" sz="2800" dirty="0"/>
              <a:t>.</a:t>
            </a:r>
          </a:p>
          <a:p>
            <a:pPr>
              <a:spcBef>
                <a:spcPts val="1500"/>
              </a:spcBef>
            </a:pPr>
            <a:r>
              <a:rPr lang="en-US" sz="2800" dirty="0"/>
              <a:t>The </a:t>
            </a:r>
            <a:r>
              <a:rPr lang="en-US" sz="2800" dirty="0" err="1"/>
              <a:t>shader</a:t>
            </a:r>
            <a:r>
              <a:rPr lang="en-US" sz="2800" dirty="0"/>
              <a:t> runs on a surface. Ray marching takes steps through a volume imagined to be behind that surface.</a:t>
            </a:r>
          </a:p>
          <a:p>
            <a:endParaRPr lang="en-US" sz="2800" dirty="0"/>
          </a:p>
          <a:p>
            <a:endParaRPr lang="en-US" sz="2800" dirty="0"/>
          </a:p>
        </p:txBody>
      </p:sp>
      <p:grpSp>
        <p:nvGrpSpPr>
          <p:cNvPr id="29" name="Group 28">
            <a:extLst>
              <a:ext uri="{FF2B5EF4-FFF2-40B4-BE49-F238E27FC236}">
                <a16:creationId xmlns:a16="http://schemas.microsoft.com/office/drawing/2014/main" id="{0094A097-7621-6741-B37C-12B269D20C57}"/>
              </a:ext>
            </a:extLst>
          </p:cNvPr>
          <p:cNvGrpSpPr/>
          <p:nvPr/>
        </p:nvGrpSpPr>
        <p:grpSpPr>
          <a:xfrm>
            <a:off x="11963774" y="5233467"/>
            <a:ext cx="11493069" cy="7381097"/>
            <a:chOff x="11963774" y="6858000"/>
            <a:chExt cx="8963517" cy="5756564"/>
          </a:xfrm>
        </p:grpSpPr>
        <p:sp>
          <p:nvSpPr>
            <p:cNvPr id="7" name="Oval 6">
              <a:extLst>
                <a:ext uri="{FF2B5EF4-FFF2-40B4-BE49-F238E27FC236}">
                  <a16:creationId xmlns:a16="http://schemas.microsoft.com/office/drawing/2014/main" id="{75E35CD0-F0E4-4246-834E-039CD9BCECED}"/>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F6D281-D62B-AB40-A920-9D48D1D168FF}"/>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34BD98E3-3957-8E47-A248-9F5FA0010300}"/>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0AD5728C-820A-944F-9737-D44EE058A19A}"/>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CD52F88-99E9-3D4E-AFC4-A0AC60F55A3C}"/>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24029C8-0F91-9946-8955-2CD386374813}"/>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010153-0C9E-AF40-90B9-08B57A7BA156}"/>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01DC0E6-F022-D940-8352-3671B25AB642}"/>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30115A-464C-8445-8D63-2964C321309D}"/>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E47B658-59B3-5D45-B49A-1028E2118CD0}"/>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C8677E8-1FC3-9A4B-A480-CAE2FEDAD59B}"/>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31F2C9-D68F-CC46-8D97-C26B206DAFA2}"/>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5708DA7-7841-EF42-A81D-06D6BE29B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26" name="Straight Connector 25">
            <a:extLst>
              <a:ext uri="{FF2B5EF4-FFF2-40B4-BE49-F238E27FC236}">
                <a16:creationId xmlns:a16="http://schemas.microsoft.com/office/drawing/2014/main" id="{7C1E3B4D-9723-824C-B834-4D38D177E081}"/>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6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98C287-2C49-2645-9E0E-3D25EDBC9A3B}"/>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20CE3518-A0DF-AB4D-9F2D-E15072FCFFCB}"/>
              </a:ext>
            </a:extLst>
          </p:cNvPr>
          <p:cNvSpPr>
            <a:spLocks noGrp="1"/>
          </p:cNvSpPr>
          <p:nvPr>
            <p:ph type="title"/>
          </p:nvPr>
        </p:nvSpPr>
        <p:spPr/>
        <p:txBody>
          <a:bodyPr/>
          <a:lstStyle/>
          <a:p>
            <a:r>
              <a:rPr lang="en-US" dirty="0"/>
              <a:t>Shaders in UE5</a:t>
            </a:r>
          </a:p>
        </p:txBody>
      </p:sp>
    </p:spTree>
    <p:extLst>
      <p:ext uri="{BB962C8B-B14F-4D97-AF65-F5344CB8AC3E}">
        <p14:creationId xmlns:p14="http://schemas.microsoft.com/office/powerpoint/2010/main" val="1827079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5DCD-68D7-7C46-BC5D-6BEFA39E4134}"/>
              </a:ext>
            </a:extLst>
          </p:cNvPr>
          <p:cNvSpPr>
            <a:spLocks noGrp="1"/>
          </p:cNvSpPr>
          <p:nvPr>
            <p:ph type="title"/>
          </p:nvPr>
        </p:nvSpPr>
        <p:spPr/>
        <p:txBody>
          <a:bodyPr/>
          <a:lstStyle/>
          <a:p>
            <a:r>
              <a:rPr lang="en-US" dirty="0"/>
              <a:t>Direction to March</a:t>
            </a:r>
          </a:p>
        </p:txBody>
      </p:sp>
      <p:sp>
        <p:nvSpPr>
          <p:cNvPr id="4" name="Text Placeholder 3">
            <a:extLst>
              <a:ext uri="{FF2B5EF4-FFF2-40B4-BE49-F238E27FC236}">
                <a16:creationId xmlns:a16="http://schemas.microsoft.com/office/drawing/2014/main" id="{38F79EBF-BA6D-574B-911E-37D3D4216F38}"/>
              </a:ext>
            </a:extLst>
          </p:cNvPr>
          <p:cNvSpPr>
            <a:spLocks noGrp="1"/>
          </p:cNvSpPr>
          <p:nvPr>
            <p:ph type="body" sz="quarter" idx="10"/>
          </p:nvPr>
        </p:nvSpPr>
        <p:spPr/>
        <p:txBody>
          <a:bodyPr/>
          <a:lstStyle/>
          <a:p>
            <a:pPr>
              <a:spcBef>
                <a:spcPts val="1500"/>
              </a:spcBef>
            </a:pPr>
            <a:r>
              <a:rPr lang="en-US" dirty="0"/>
              <a:t>The first thing we need is the direction from the camera to the pixel. This is the direction to march.</a:t>
            </a:r>
          </a:p>
          <a:p>
            <a:pPr>
              <a:spcBef>
                <a:spcPts val="1500"/>
              </a:spcBef>
            </a:pPr>
            <a:r>
              <a:rPr lang="en-US" dirty="0"/>
              <a:t>Place a Custom node into your Material Editor graph and switch the preview object back to a sphere.</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is mostly red, implying that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10" name="Content Placeholder 9">
            <a:extLst>
              <a:ext uri="{FF2B5EF4-FFF2-40B4-BE49-F238E27FC236}">
                <a16:creationId xmlns:a16="http://schemas.microsoft.com/office/drawing/2014/main" id="{59438B2F-14FD-0381-A81F-B4011BCCA96A}"/>
              </a:ext>
            </a:extLst>
          </p:cNvPr>
          <p:cNvPicPr>
            <a:picLocks noGrp="1" noChangeAspect="1"/>
          </p:cNvPicPr>
          <p:nvPr>
            <p:ph idx="1"/>
          </p:nvPr>
        </p:nvPicPr>
        <p:blipFill>
          <a:blip r:embed="rId2"/>
          <a:stretch>
            <a:fillRect/>
          </a:stretch>
        </p:blipFill>
        <p:spPr>
          <a:xfrm>
            <a:off x="12368862" y="438944"/>
            <a:ext cx="8133068" cy="7124700"/>
          </a:xfrm>
          <a:prstGeom prst="rect">
            <a:avLst/>
          </a:prstGeom>
        </p:spPr>
      </p:pic>
      <p:pic>
        <p:nvPicPr>
          <p:cNvPr id="11" name="Picture 10">
            <a:extLst>
              <a:ext uri="{FF2B5EF4-FFF2-40B4-BE49-F238E27FC236}">
                <a16:creationId xmlns:a16="http://schemas.microsoft.com/office/drawing/2014/main" id="{B9502A21-707B-A779-5B34-CF19C502C048}"/>
              </a:ext>
            </a:extLst>
          </p:cNvPr>
          <p:cNvPicPr>
            <a:picLocks noChangeAspect="1"/>
          </p:cNvPicPr>
          <p:nvPr/>
        </p:nvPicPr>
        <p:blipFill>
          <a:blip r:embed="rId3"/>
          <a:stretch>
            <a:fillRect/>
          </a:stretch>
        </p:blipFill>
        <p:spPr>
          <a:xfrm>
            <a:off x="16253050" y="6483927"/>
            <a:ext cx="7941605" cy="6916882"/>
          </a:xfrm>
          <a:prstGeom prst="rect">
            <a:avLst/>
          </a:prstGeom>
        </p:spPr>
      </p:pic>
    </p:spTree>
    <p:extLst>
      <p:ext uri="{BB962C8B-B14F-4D97-AF65-F5344CB8AC3E}">
        <p14:creationId xmlns:p14="http://schemas.microsoft.com/office/powerpoint/2010/main" val="2230636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5F48C58-14D3-DC4B-BC62-D7995E9E745F}"/>
              </a:ext>
            </a:extLst>
          </p:cNvPr>
          <p:cNvSpPr>
            <a:spLocks noGrp="1"/>
          </p:cNvSpPr>
          <p:nvPr>
            <p:ph type="body" sz="quarter" idx="10"/>
          </p:nvPr>
        </p:nvSpPr>
        <p:spPr/>
        <p:txBody>
          <a:bodyPr/>
          <a:lstStyle/>
          <a:p>
            <a:r>
              <a:rPr lang="en-US" dirty="0"/>
              <a:t>Basic March</a:t>
            </a:r>
          </a:p>
        </p:txBody>
      </p:sp>
      <p:sp>
        <p:nvSpPr>
          <p:cNvPr id="18" name="Text Placeholder 17">
            <a:extLst>
              <a:ext uri="{FF2B5EF4-FFF2-40B4-BE49-F238E27FC236}">
                <a16:creationId xmlns:a16="http://schemas.microsoft.com/office/drawing/2014/main" id="{40F0CADB-591D-D84C-89BA-CE2FC402844A}"/>
              </a:ext>
            </a:extLst>
          </p:cNvPr>
          <p:cNvSpPr>
            <a:spLocks noGrp="1"/>
          </p:cNvSpPr>
          <p:nvPr>
            <p:ph type="body" sz="quarter" idx="1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a:p>
            <a:pPr>
              <a:spcBef>
                <a:spcPts val="1500"/>
              </a:spcBef>
            </a:pPr>
            <a:endParaRPr lang="en-US" dirty="0"/>
          </a:p>
        </p:txBody>
      </p:sp>
      <p:pic>
        <p:nvPicPr>
          <p:cNvPr id="11" name="Picture 10">
            <a:extLst>
              <a:ext uri="{FF2B5EF4-FFF2-40B4-BE49-F238E27FC236}">
                <a16:creationId xmlns:a16="http://schemas.microsoft.com/office/drawing/2014/main" id="{E8EFAC50-B91E-724B-B7FE-42B002949C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891076" y="5987485"/>
            <a:ext cx="7816850" cy="6853561"/>
          </a:xfrm>
          <a:prstGeom prst="rect">
            <a:avLst/>
          </a:prstGeom>
        </p:spPr>
      </p:pic>
      <p:pic>
        <p:nvPicPr>
          <p:cNvPr id="2" name="Picture 1">
            <a:extLst>
              <a:ext uri="{FF2B5EF4-FFF2-40B4-BE49-F238E27FC236}">
                <a16:creationId xmlns:a16="http://schemas.microsoft.com/office/drawing/2014/main" id="{946C34C6-8980-5E0A-4CF8-25BE1E38F5D0}"/>
              </a:ext>
            </a:extLst>
          </p:cNvPr>
          <p:cNvPicPr>
            <a:picLocks noChangeAspect="1"/>
          </p:cNvPicPr>
          <p:nvPr/>
        </p:nvPicPr>
        <p:blipFill>
          <a:blip r:embed="rId3"/>
          <a:stretch>
            <a:fillRect/>
          </a:stretch>
        </p:blipFill>
        <p:spPr>
          <a:xfrm>
            <a:off x="10878879" y="529869"/>
            <a:ext cx="12885242" cy="3425443"/>
          </a:xfrm>
          <a:prstGeom prst="rect">
            <a:avLst/>
          </a:prstGeom>
        </p:spPr>
      </p:pic>
    </p:spTree>
    <p:extLst>
      <p:ext uri="{BB962C8B-B14F-4D97-AF65-F5344CB8AC3E}">
        <p14:creationId xmlns:p14="http://schemas.microsoft.com/office/powerpoint/2010/main" val="743816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70C2E-DC68-60AB-27B6-FABA1F9BBB86}"/>
              </a:ext>
            </a:extLst>
          </p:cNvPr>
          <p:cNvPicPr>
            <a:picLocks noChangeAspect="1"/>
          </p:cNvPicPr>
          <p:nvPr/>
        </p:nvPicPr>
        <p:blipFill>
          <a:blip r:embed="rId2"/>
          <a:stretch>
            <a:fillRect/>
          </a:stretch>
        </p:blipFill>
        <p:spPr>
          <a:xfrm>
            <a:off x="10873038" y="3238721"/>
            <a:ext cx="8318683" cy="3948869"/>
          </a:xfrm>
          <a:prstGeom prst="rect">
            <a:avLst/>
          </a:prstGeom>
        </p:spPr>
      </p:pic>
      <p:sp>
        <p:nvSpPr>
          <p:cNvPr id="5" name="Text Placeholder 4">
            <a:extLst>
              <a:ext uri="{FF2B5EF4-FFF2-40B4-BE49-F238E27FC236}">
                <a16:creationId xmlns:a16="http://schemas.microsoft.com/office/drawing/2014/main" id="{AA29EADE-4EFD-D544-AE0E-E1C843A485C2}"/>
              </a:ext>
            </a:extLst>
          </p:cNvPr>
          <p:cNvSpPr>
            <a:spLocks noGrp="1"/>
          </p:cNvSpPr>
          <p:nvPr>
            <p:ph type="body" sz="quarter" idx="10"/>
          </p:nvPr>
        </p:nvSpPr>
        <p:spPr/>
        <p:txBody>
          <a:bodyPr/>
          <a:lstStyle/>
          <a:p>
            <a:r>
              <a:rPr lang="en-US" dirty="0" err="1"/>
              <a:t>Shader</a:t>
            </a:r>
            <a:r>
              <a:rPr lang="en-US" dirty="0"/>
              <a:t> Parameter</a:t>
            </a:r>
          </a:p>
        </p:txBody>
      </p:sp>
      <p:sp>
        <p:nvSpPr>
          <p:cNvPr id="6" name="Text Placeholder 5">
            <a:extLst>
              <a:ext uri="{FF2B5EF4-FFF2-40B4-BE49-F238E27FC236}">
                <a16:creationId xmlns:a16="http://schemas.microsoft.com/office/drawing/2014/main" id="{C4B6094B-33E6-2943-8EBC-3A419E2DA5B1}"/>
              </a:ext>
            </a:extLst>
          </p:cNvPr>
          <p:cNvSpPr>
            <a:spLocks noGrp="1"/>
          </p:cNvSpPr>
          <p:nvPr>
            <p:ph type="body" sz="quarter" idx="1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a:p>
            <a:pPr>
              <a:spcBef>
                <a:spcPts val="1500"/>
              </a:spcBef>
            </a:pPr>
            <a:endParaRPr lang="en-US" dirty="0"/>
          </a:p>
        </p:txBody>
      </p:sp>
      <p:pic>
        <p:nvPicPr>
          <p:cNvPr id="10" name="Picture 9">
            <a:extLst>
              <a:ext uri="{FF2B5EF4-FFF2-40B4-BE49-F238E27FC236}">
                <a16:creationId xmlns:a16="http://schemas.microsoft.com/office/drawing/2014/main" id="{EC0F3780-480E-AA4E-90D7-FD600A139DDD}"/>
              </a:ext>
            </a:extLst>
          </p:cNvPr>
          <p:cNvPicPr>
            <a:picLocks noChangeAspect="1"/>
          </p:cNvPicPr>
          <p:nvPr/>
        </p:nvPicPr>
        <p:blipFill>
          <a:blip r:embed="rId3"/>
          <a:stretch>
            <a:fillRect/>
          </a:stretch>
        </p:blipFill>
        <p:spPr>
          <a:xfrm>
            <a:off x="11413204" y="8305663"/>
            <a:ext cx="6483015" cy="4376406"/>
          </a:xfrm>
          <a:prstGeom prst="rect">
            <a:avLst/>
          </a:prstGeom>
        </p:spPr>
      </p:pic>
      <p:pic>
        <p:nvPicPr>
          <p:cNvPr id="12" name="Picture 11">
            <a:extLst>
              <a:ext uri="{FF2B5EF4-FFF2-40B4-BE49-F238E27FC236}">
                <a16:creationId xmlns:a16="http://schemas.microsoft.com/office/drawing/2014/main" id="{FF618D97-1D93-1744-BDBC-103876B64DF0}"/>
              </a:ext>
            </a:extLst>
          </p:cNvPr>
          <p:cNvPicPr>
            <a:picLocks noChangeAspect="1"/>
          </p:cNvPicPr>
          <p:nvPr/>
        </p:nvPicPr>
        <p:blipFill>
          <a:blip r:embed="rId4"/>
          <a:stretch>
            <a:fillRect/>
          </a:stretch>
        </p:blipFill>
        <p:spPr>
          <a:xfrm>
            <a:off x="18348895" y="7302726"/>
            <a:ext cx="5263158" cy="5379343"/>
          </a:xfrm>
          <a:prstGeom prst="rect">
            <a:avLst/>
          </a:prstGeom>
        </p:spPr>
      </p:pic>
      <p:grpSp>
        <p:nvGrpSpPr>
          <p:cNvPr id="19" name="Group 18">
            <a:extLst>
              <a:ext uri="{FF2B5EF4-FFF2-40B4-BE49-F238E27FC236}">
                <a16:creationId xmlns:a16="http://schemas.microsoft.com/office/drawing/2014/main" id="{00A2FADF-1F38-A947-B81F-25EF29F8B488}"/>
              </a:ext>
            </a:extLst>
          </p:cNvPr>
          <p:cNvGrpSpPr/>
          <p:nvPr/>
        </p:nvGrpSpPr>
        <p:grpSpPr>
          <a:xfrm>
            <a:off x="10772803" y="1691970"/>
            <a:ext cx="10677941" cy="1233043"/>
            <a:chOff x="10836599" y="416063"/>
            <a:chExt cx="10677941" cy="1233043"/>
          </a:xfrm>
        </p:grpSpPr>
        <p:pic>
          <p:nvPicPr>
            <p:cNvPr id="14" name="Picture 13">
              <a:extLst>
                <a:ext uri="{FF2B5EF4-FFF2-40B4-BE49-F238E27FC236}">
                  <a16:creationId xmlns:a16="http://schemas.microsoft.com/office/drawing/2014/main" id="{F16C2486-DF97-4A4E-BB01-EB913845AA1F}"/>
                </a:ext>
              </a:extLst>
            </p:cNvPr>
            <p:cNvPicPr>
              <a:picLocks noChangeAspect="1"/>
            </p:cNvPicPr>
            <p:nvPr/>
          </p:nvPicPr>
          <p:blipFill>
            <a:blip r:embed="rId5"/>
            <a:stretch>
              <a:fillRect/>
            </a:stretch>
          </p:blipFill>
          <p:spPr>
            <a:xfrm>
              <a:off x="17055316" y="568081"/>
              <a:ext cx="4459224" cy="929005"/>
            </a:xfrm>
            <a:prstGeom prst="rect">
              <a:avLst/>
            </a:prstGeom>
          </p:spPr>
        </p:pic>
        <p:grpSp>
          <p:nvGrpSpPr>
            <p:cNvPr id="16" name="Group 15">
              <a:extLst>
                <a:ext uri="{FF2B5EF4-FFF2-40B4-BE49-F238E27FC236}">
                  <a16:creationId xmlns:a16="http://schemas.microsoft.com/office/drawing/2014/main" id="{DB05FB99-3FCC-B341-82BC-20919FD38B6A}"/>
                </a:ext>
              </a:extLst>
            </p:cNvPr>
            <p:cNvGrpSpPr/>
            <p:nvPr/>
          </p:nvGrpSpPr>
          <p:grpSpPr>
            <a:xfrm>
              <a:off x="10836599" y="416063"/>
              <a:ext cx="4459224" cy="1233043"/>
              <a:chOff x="10681854" y="6858001"/>
              <a:chExt cx="4459224" cy="1233043"/>
            </a:xfrm>
          </p:grpSpPr>
          <p:pic>
            <p:nvPicPr>
              <p:cNvPr id="13" name="Picture 12">
                <a:extLst>
                  <a:ext uri="{FF2B5EF4-FFF2-40B4-BE49-F238E27FC236}">
                    <a16:creationId xmlns:a16="http://schemas.microsoft.com/office/drawing/2014/main" id="{F3F5A6A0-5A03-724F-81DB-A572AD5457EE}"/>
                  </a:ext>
                </a:extLst>
              </p:cNvPr>
              <p:cNvPicPr>
                <a:picLocks noChangeAspect="1"/>
              </p:cNvPicPr>
              <p:nvPr/>
            </p:nvPicPr>
            <p:blipFill>
              <a:blip r:embed="rId6"/>
              <a:stretch>
                <a:fillRect/>
              </a:stretch>
            </p:blipFill>
            <p:spPr>
              <a:xfrm>
                <a:off x="10681854" y="6858001"/>
                <a:ext cx="4459224" cy="1233043"/>
              </a:xfrm>
              <a:prstGeom prst="rect">
                <a:avLst/>
              </a:prstGeom>
            </p:spPr>
          </p:pic>
          <p:sp>
            <p:nvSpPr>
              <p:cNvPr id="15" name="Rounded Rectangle 14">
                <a:extLst>
                  <a:ext uri="{FF2B5EF4-FFF2-40B4-BE49-F238E27FC236}">
                    <a16:creationId xmlns:a16="http://schemas.microsoft.com/office/drawing/2014/main" id="{E663C7EE-E2B0-184A-8434-5B3FE4706CFB}"/>
                  </a:ext>
                </a:extLst>
              </p:cNvPr>
              <p:cNvSpPr/>
              <p:nvPr/>
            </p:nvSpPr>
            <p:spPr>
              <a:xfrm>
                <a:off x="10681854" y="7474521"/>
                <a:ext cx="2449946" cy="2724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04E137F0-5A4D-1643-B07A-3C1C1A81B6A8}"/>
                </a:ext>
              </a:extLst>
            </p:cNvPr>
            <p:cNvCxnSpPr/>
            <p:nvPr/>
          </p:nvCxnSpPr>
          <p:spPr>
            <a:xfrm>
              <a:off x="15597945" y="1032583"/>
              <a:ext cx="11845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956A23A5-7BFF-964E-B57B-BD39CC358C9D}"/>
              </a:ext>
            </a:extLst>
          </p:cNvPr>
          <p:cNvSpPr/>
          <p:nvPr/>
        </p:nvSpPr>
        <p:spPr>
          <a:xfrm>
            <a:off x="14545235" y="6591735"/>
            <a:ext cx="1148421" cy="4257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36E517-76C6-04E3-F32C-301D241BC516}"/>
              </a:ext>
            </a:extLst>
          </p:cNvPr>
          <p:cNvPicPr>
            <a:picLocks noChangeAspect="1"/>
          </p:cNvPicPr>
          <p:nvPr/>
        </p:nvPicPr>
        <p:blipFill>
          <a:blip r:embed="rId7"/>
          <a:stretch>
            <a:fillRect/>
          </a:stretch>
        </p:blipFill>
        <p:spPr>
          <a:xfrm>
            <a:off x="10772803" y="658933"/>
            <a:ext cx="7772400" cy="584122"/>
          </a:xfrm>
          <a:prstGeom prst="rect">
            <a:avLst/>
          </a:prstGeom>
        </p:spPr>
      </p:pic>
      <p:sp>
        <p:nvSpPr>
          <p:cNvPr id="7" name="Rounded Rectangle 6">
            <a:extLst>
              <a:ext uri="{FF2B5EF4-FFF2-40B4-BE49-F238E27FC236}">
                <a16:creationId xmlns:a16="http://schemas.microsoft.com/office/drawing/2014/main" id="{D34DB694-B0E5-D248-5009-809BF810CFE1}"/>
              </a:ext>
            </a:extLst>
          </p:cNvPr>
          <p:cNvSpPr/>
          <p:nvPr/>
        </p:nvSpPr>
        <p:spPr>
          <a:xfrm>
            <a:off x="16948193" y="3869800"/>
            <a:ext cx="1148421" cy="4257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CB1F977D-242F-1181-8993-5AD3D69CA10D}"/>
              </a:ext>
            </a:extLst>
          </p:cNvPr>
          <p:cNvSpPr/>
          <p:nvPr/>
        </p:nvSpPr>
        <p:spPr>
          <a:xfrm>
            <a:off x="16782500" y="594972"/>
            <a:ext cx="1675621" cy="5630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808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B7A4F-E2B5-B8E1-4F2C-980B14463167}"/>
              </a:ext>
            </a:extLst>
          </p:cNvPr>
          <p:cNvPicPr>
            <a:picLocks noChangeAspect="1"/>
          </p:cNvPicPr>
          <p:nvPr/>
        </p:nvPicPr>
        <p:blipFill rotWithShape="1">
          <a:blip r:embed="rId2"/>
          <a:srcRect t="67494"/>
          <a:stretch/>
        </p:blipFill>
        <p:spPr>
          <a:xfrm>
            <a:off x="12233563" y="2187276"/>
            <a:ext cx="11769435" cy="580164"/>
          </a:xfrm>
          <a:prstGeom prst="rect">
            <a:avLst/>
          </a:prstGeom>
        </p:spPr>
      </p:pic>
      <p:sp>
        <p:nvSpPr>
          <p:cNvPr id="4" name="Title 3">
            <a:extLst>
              <a:ext uri="{FF2B5EF4-FFF2-40B4-BE49-F238E27FC236}">
                <a16:creationId xmlns:a16="http://schemas.microsoft.com/office/drawing/2014/main" id="{F0428586-DC3E-9343-92C7-9AFF5D85368A}"/>
              </a:ext>
            </a:extLst>
          </p:cNvPr>
          <p:cNvSpPr>
            <a:spLocks noGrp="1"/>
          </p:cNvSpPr>
          <p:nvPr>
            <p:ph type="title"/>
          </p:nvPr>
        </p:nvSpPr>
        <p:spPr/>
        <p:txBody>
          <a:bodyPr/>
          <a:lstStyle/>
          <a:p>
            <a:r>
              <a:rPr lang="en-US" dirty="0"/>
              <a:t>Back to a Sphere</a:t>
            </a:r>
          </a:p>
        </p:txBody>
      </p:sp>
      <p:sp>
        <p:nvSpPr>
          <p:cNvPr id="6" name="Text Placeholder 5">
            <a:extLst>
              <a:ext uri="{FF2B5EF4-FFF2-40B4-BE49-F238E27FC236}">
                <a16:creationId xmlns:a16="http://schemas.microsoft.com/office/drawing/2014/main" id="{171367C1-AC6E-964D-89BE-39EA51DC7D9A}"/>
              </a:ext>
            </a:extLst>
          </p:cNvPr>
          <p:cNvSpPr>
            <a:spLocks noGrp="1"/>
          </p:cNvSpPr>
          <p:nvPr>
            <p:ph type="body" sz="quarter" idx="10"/>
          </p:nvPr>
        </p:nvSpPr>
        <p:spPr/>
        <p:txBody>
          <a:bodyPr/>
          <a:lstStyle/>
          <a:p>
            <a:pPr>
              <a:spcBef>
                <a:spcPts val="1500"/>
              </a:spcBef>
            </a:pPr>
            <a:r>
              <a:rPr lang="en-US" dirty="0"/>
              <a:t>The step size is scaled to go up to one unit distance in the maximum number of steps allowed. That’s enough to get from the middle of the sphere to the back, but not to get from the front to the back. A unit sphere has a diameter of 2, so the step sizes need to be twice as big to make sure we can make it all the way through.</a:t>
            </a:r>
          </a:p>
        </p:txBody>
      </p:sp>
      <p:pic>
        <p:nvPicPr>
          <p:cNvPr id="8" name="Picture 7">
            <a:extLst>
              <a:ext uri="{FF2B5EF4-FFF2-40B4-BE49-F238E27FC236}">
                <a16:creationId xmlns:a16="http://schemas.microsoft.com/office/drawing/2014/main" id="{A6FBE725-99FE-584A-BBAC-DF84242B1F4D}"/>
              </a:ext>
            </a:extLst>
          </p:cNvPr>
          <p:cNvPicPr>
            <a:picLocks noChangeAspect="1"/>
          </p:cNvPicPr>
          <p:nvPr/>
        </p:nvPicPr>
        <p:blipFill>
          <a:blip r:embed="rId3"/>
          <a:stretch>
            <a:fillRect/>
          </a:stretch>
        </p:blipFill>
        <p:spPr>
          <a:xfrm>
            <a:off x="13937702" y="4769060"/>
            <a:ext cx="8566697" cy="8680666"/>
          </a:xfrm>
          <a:prstGeom prst="rect">
            <a:avLst/>
          </a:prstGeom>
        </p:spPr>
      </p:pic>
      <p:sp>
        <p:nvSpPr>
          <p:cNvPr id="9" name="Rounded Rectangle 8">
            <a:extLst>
              <a:ext uri="{FF2B5EF4-FFF2-40B4-BE49-F238E27FC236}">
                <a16:creationId xmlns:a16="http://schemas.microsoft.com/office/drawing/2014/main" id="{7E72B07D-D69B-A246-8603-FC54B158BF0C}"/>
              </a:ext>
            </a:extLst>
          </p:cNvPr>
          <p:cNvSpPr/>
          <p:nvPr/>
        </p:nvSpPr>
        <p:spPr>
          <a:xfrm>
            <a:off x="20885729" y="2187276"/>
            <a:ext cx="2826326" cy="538600"/>
          </a:xfrm>
          <a:prstGeom prst="roundRect">
            <a:avLst>
              <a:gd name="adj" fmla="val 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78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E1CFA-5043-E336-2AFE-DDDB4DF80B55}"/>
              </a:ext>
            </a:extLst>
          </p:cNvPr>
          <p:cNvPicPr>
            <a:picLocks noChangeAspect="1"/>
          </p:cNvPicPr>
          <p:nvPr/>
        </p:nvPicPr>
        <p:blipFill rotWithShape="1">
          <a:blip r:embed="rId2"/>
          <a:srcRect t="48555"/>
          <a:stretch/>
        </p:blipFill>
        <p:spPr>
          <a:xfrm>
            <a:off x="12478543" y="4710370"/>
            <a:ext cx="10817875" cy="2665880"/>
          </a:xfrm>
          <a:prstGeom prst="rect">
            <a:avLst/>
          </a:prstGeom>
        </p:spPr>
      </p:pic>
      <p:sp>
        <p:nvSpPr>
          <p:cNvPr id="2" name="Title 1">
            <a:extLst>
              <a:ext uri="{FF2B5EF4-FFF2-40B4-BE49-F238E27FC236}">
                <a16:creationId xmlns:a16="http://schemas.microsoft.com/office/drawing/2014/main" id="{4ED87F3A-7684-E346-A9D9-E029BB0333E5}"/>
              </a:ext>
            </a:extLst>
          </p:cNvPr>
          <p:cNvSpPr>
            <a:spLocks noGrp="1"/>
          </p:cNvSpPr>
          <p:nvPr>
            <p:ph type="title"/>
          </p:nvPr>
        </p:nvSpPr>
        <p:spPr/>
        <p:txBody>
          <a:bodyPr/>
          <a:lstStyle/>
          <a:p>
            <a:r>
              <a:rPr lang="en-US" dirty="0"/>
              <a:t>Marching Cloud Density</a:t>
            </a:r>
          </a:p>
        </p:txBody>
      </p:sp>
      <p:pic>
        <p:nvPicPr>
          <p:cNvPr id="5" name="Content Placeholder 4">
            <a:extLst>
              <a:ext uri="{FF2B5EF4-FFF2-40B4-BE49-F238E27FC236}">
                <a16:creationId xmlns:a16="http://schemas.microsoft.com/office/drawing/2014/main" id="{73D40547-D33B-CE48-8D9A-310FCD40804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478543" y="747655"/>
            <a:ext cx="8497012" cy="2452745"/>
          </a:xfrm>
          <a:prstGeom prst="rect">
            <a:avLst/>
          </a:prstGeom>
        </p:spPr>
      </p:pic>
      <p:sp>
        <p:nvSpPr>
          <p:cNvPr id="4" name="Text Placeholder 3">
            <a:extLst>
              <a:ext uri="{FF2B5EF4-FFF2-40B4-BE49-F238E27FC236}">
                <a16:creationId xmlns:a16="http://schemas.microsoft.com/office/drawing/2014/main" id="{CD830721-5DF2-5343-B25A-6FDFB51DEA51}"/>
              </a:ext>
            </a:extLst>
          </p:cNvPr>
          <p:cNvSpPr>
            <a:spLocks noGrp="1"/>
          </p:cNvSpPr>
          <p:nvPr>
            <p:ph type="body" sz="quarter" idx="10"/>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pic>
        <p:nvPicPr>
          <p:cNvPr id="6" name="Picture 5">
            <a:extLst>
              <a:ext uri="{FF2B5EF4-FFF2-40B4-BE49-F238E27FC236}">
                <a16:creationId xmlns:a16="http://schemas.microsoft.com/office/drawing/2014/main" id="{6D8918A3-C671-8E4F-8F23-5DDCD814F8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389600" y="392972"/>
            <a:ext cx="5495318" cy="3330495"/>
          </a:xfrm>
          <a:prstGeom prst="rect">
            <a:avLst/>
          </a:prstGeom>
        </p:spPr>
      </p:pic>
      <p:sp>
        <p:nvSpPr>
          <p:cNvPr id="8" name="Rounded Rectangle 7">
            <a:extLst>
              <a:ext uri="{FF2B5EF4-FFF2-40B4-BE49-F238E27FC236}">
                <a16:creationId xmlns:a16="http://schemas.microsoft.com/office/drawing/2014/main" id="{1E64FA3A-AFAD-2945-B0E2-621451F2C683}"/>
              </a:ext>
            </a:extLst>
          </p:cNvPr>
          <p:cNvSpPr/>
          <p:nvPr/>
        </p:nvSpPr>
        <p:spPr>
          <a:xfrm>
            <a:off x="13122229" y="5571332"/>
            <a:ext cx="9582195" cy="8016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9F298E-019F-874A-9413-24196EC821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554450" y="8224607"/>
            <a:ext cx="5645150" cy="4970931"/>
          </a:xfrm>
          <a:prstGeom prst="rect">
            <a:avLst/>
          </a:prstGeom>
        </p:spPr>
      </p:pic>
    </p:spTree>
    <p:extLst>
      <p:ext uri="{BB962C8B-B14F-4D97-AF65-F5344CB8AC3E}">
        <p14:creationId xmlns:p14="http://schemas.microsoft.com/office/powerpoint/2010/main" val="316487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77884C-EAB0-5A5B-D8B1-30FE97A8EC3E}"/>
              </a:ext>
            </a:extLst>
          </p:cNvPr>
          <p:cNvPicPr>
            <a:picLocks noChangeAspect="1"/>
          </p:cNvPicPr>
          <p:nvPr/>
        </p:nvPicPr>
        <p:blipFill>
          <a:blip r:embed="rId2"/>
          <a:stretch>
            <a:fillRect/>
          </a:stretch>
        </p:blipFill>
        <p:spPr>
          <a:xfrm>
            <a:off x="13343081" y="802920"/>
            <a:ext cx="9986357" cy="970461"/>
          </a:xfrm>
          <a:prstGeom prst="rect">
            <a:avLst/>
          </a:prstGeom>
        </p:spPr>
      </p:pic>
      <p:pic>
        <p:nvPicPr>
          <p:cNvPr id="9" name="Picture 8">
            <a:extLst>
              <a:ext uri="{FF2B5EF4-FFF2-40B4-BE49-F238E27FC236}">
                <a16:creationId xmlns:a16="http://schemas.microsoft.com/office/drawing/2014/main" id="{6891EC57-BD6F-940A-C712-9BA5DFD62469}"/>
              </a:ext>
            </a:extLst>
          </p:cNvPr>
          <p:cNvPicPr>
            <a:picLocks noChangeAspect="1"/>
          </p:cNvPicPr>
          <p:nvPr/>
        </p:nvPicPr>
        <p:blipFill>
          <a:blip r:embed="rId3"/>
          <a:stretch>
            <a:fillRect/>
          </a:stretch>
        </p:blipFill>
        <p:spPr>
          <a:xfrm>
            <a:off x="12339662" y="3356395"/>
            <a:ext cx="11612537" cy="4041932"/>
          </a:xfrm>
          <a:prstGeom prst="rect">
            <a:avLst/>
          </a:prstGeom>
        </p:spPr>
      </p:pic>
      <p:sp>
        <p:nvSpPr>
          <p:cNvPr id="2" name="Title 1">
            <a:extLst>
              <a:ext uri="{FF2B5EF4-FFF2-40B4-BE49-F238E27FC236}">
                <a16:creationId xmlns:a16="http://schemas.microsoft.com/office/drawing/2014/main" id="{6CEA42FC-8A1B-2243-9A61-93B75935C83D}"/>
              </a:ext>
            </a:extLst>
          </p:cNvPr>
          <p:cNvSpPr>
            <a:spLocks noGrp="1"/>
          </p:cNvSpPr>
          <p:nvPr>
            <p:ph type="title"/>
          </p:nvPr>
        </p:nvSpPr>
        <p:spPr/>
        <p:txBody>
          <a:bodyPr/>
          <a:lstStyle/>
          <a:p>
            <a:r>
              <a:rPr lang="en-US" dirty="0"/>
              <a:t>Cloud Opacity</a:t>
            </a:r>
          </a:p>
        </p:txBody>
      </p:sp>
      <p:sp>
        <p:nvSpPr>
          <p:cNvPr id="4" name="Text Placeholder 3">
            <a:extLst>
              <a:ext uri="{FF2B5EF4-FFF2-40B4-BE49-F238E27FC236}">
                <a16:creationId xmlns:a16="http://schemas.microsoft.com/office/drawing/2014/main" id="{DD3CED76-E468-534D-83F4-29B0A1B639AD}"/>
              </a:ext>
            </a:extLst>
          </p:cNvPr>
          <p:cNvSpPr>
            <a:spLocks noGrp="1"/>
          </p:cNvSpPr>
          <p:nvPr>
            <p:ph type="body" sz="quarter" idx="10"/>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sp>
        <p:nvSpPr>
          <p:cNvPr id="3" name="Rounded Rectangle 2">
            <a:extLst>
              <a:ext uri="{FF2B5EF4-FFF2-40B4-BE49-F238E27FC236}">
                <a16:creationId xmlns:a16="http://schemas.microsoft.com/office/drawing/2014/main" id="{9F476290-96B4-4042-B42D-014DF87AE200}"/>
              </a:ext>
            </a:extLst>
          </p:cNvPr>
          <p:cNvSpPr/>
          <p:nvPr/>
        </p:nvSpPr>
        <p:spPr>
          <a:xfrm>
            <a:off x="19285527" y="914399"/>
            <a:ext cx="3886200" cy="6234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C2084C-769A-9449-A263-6682C33ED11E}"/>
              </a:ext>
            </a:extLst>
          </p:cNvPr>
          <p:cNvSpPr/>
          <p:nvPr/>
        </p:nvSpPr>
        <p:spPr>
          <a:xfrm>
            <a:off x="18849109" y="5444837"/>
            <a:ext cx="2078181" cy="12053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0D44E18-CED4-6D0F-764E-C91FF31D014C}"/>
              </a:ext>
            </a:extLst>
          </p:cNvPr>
          <p:cNvPicPr>
            <a:picLocks noChangeAspect="1"/>
          </p:cNvPicPr>
          <p:nvPr/>
        </p:nvPicPr>
        <p:blipFill>
          <a:blip r:embed="rId4"/>
          <a:stretch>
            <a:fillRect/>
          </a:stretch>
        </p:blipFill>
        <p:spPr>
          <a:xfrm>
            <a:off x="17579138" y="7861877"/>
            <a:ext cx="6273800" cy="5473700"/>
          </a:xfrm>
          <a:prstGeom prst="rect">
            <a:avLst/>
          </a:prstGeom>
        </p:spPr>
      </p:pic>
    </p:spTree>
    <p:extLst>
      <p:ext uri="{BB962C8B-B14F-4D97-AF65-F5344CB8AC3E}">
        <p14:creationId xmlns:p14="http://schemas.microsoft.com/office/powerpoint/2010/main" val="2197047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C2ED3-11BE-8C4C-B1EC-7233D1DF92B3}"/>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FA0A6E64-22C1-C041-90B3-6301B983A9C3}"/>
              </a:ext>
            </a:extLst>
          </p:cNvPr>
          <p:cNvSpPr>
            <a:spLocks noGrp="1"/>
          </p:cNvSpPr>
          <p:nvPr>
            <p:ph type="title"/>
          </p:nvPr>
        </p:nvSpPr>
        <p:spPr/>
        <p:txBody>
          <a:bodyPr/>
          <a:lstStyle/>
          <a:p>
            <a:r>
              <a:rPr lang="en-US" dirty="0"/>
              <a:t>Volumetric Lighting</a:t>
            </a:r>
          </a:p>
        </p:txBody>
      </p:sp>
    </p:spTree>
    <p:extLst>
      <p:ext uri="{BB962C8B-B14F-4D97-AF65-F5344CB8AC3E}">
        <p14:creationId xmlns:p14="http://schemas.microsoft.com/office/powerpoint/2010/main" val="186224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3230-E531-5B43-B41C-ED302F935FDD}"/>
              </a:ext>
            </a:extLst>
          </p:cNvPr>
          <p:cNvSpPr>
            <a:spLocks noGrp="1"/>
          </p:cNvSpPr>
          <p:nvPr>
            <p:ph type="title"/>
          </p:nvPr>
        </p:nvSpPr>
        <p:spPr/>
        <p:txBody>
          <a:bodyPr/>
          <a:lstStyle/>
          <a:p>
            <a:r>
              <a:rPr lang="en-US" dirty="0"/>
              <a:t>Light Direction</a:t>
            </a:r>
          </a:p>
        </p:txBody>
      </p:sp>
      <p:pic>
        <p:nvPicPr>
          <p:cNvPr id="5" name="Content Placeholder 4">
            <a:extLst>
              <a:ext uri="{FF2B5EF4-FFF2-40B4-BE49-F238E27FC236}">
                <a16:creationId xmlns:a16="http://schemas.microsoft.com/office/drawing/2014/main" id="{4EDC256F-E0AA-724C-8AE3-B92BC43D2194}"/>
              </a:ext>
            </a:extLst>
          </p:cNvPr>
          <p:cNvPicPr>
            <a:picLocks noGrp="1" noChangeAspect="1"/>
          </p:cNvPicPr>
          <p:nvPr>
            <p:ph idx="1"/>
          </p:nvPr>
        </p:nvPicPr>
        <p:blipFill>
          <a:blip r:embed="rId2"/>
          <a:stretch>
            <a:fillRect/>
          </a:stretch>
        </p:blipFill>
        <p:spPr>
          <a:xfrm>
            <a:off x="12698485" y="377536"/>
            <a:ext cx="4834275" cy="4143664"/>
          </a:xfrm>
          <a:prstGeom prst="rect">
            <a:avLst/>
          </a:prstGeom>
        </p:spPr>
      </p:pic>
      <p:sp>
        <p:nvSpPr>
          <p:cNvPr id="4" name="Text Placeholder 3">
            <a:extLst>
              <a:ext uri="{FF2B5EF4-FFF2-40B4-BE49-F238E27FC236}">
                <a16:creationId xmlns:a16="http://schemas.microsoft.com/office/drawing/2014/main" id="{3DA3EA1E-B44A-814F-B134-9E356CB034C1}"/>
              </a:ext>
            </a:extLst>
          </p:cNvPr>
          <p:cNvSpPr>
            <a:spLocks noGrp="1"/>
          </p:cNvSpPr>
          <p:nvPr>
            <p:ph type="body" sz="quarter" idx="10"/>
          </p:nvPr>
        </p:nvSpPr>
        <p:spPr>
          <a:xfrm>
            <a:off x="1679575" y="5943601"/>
            <a:ext cx="9045575" cy="7772400"/>
          </a:xfrm>
        </p:spPr>
        <p:txBody>
          <a:bodyPr/>
          <a:lstStyle/>
          <a:p>
            <a:pPr>
              <a:spcBef>
                <a:spcPts val="1500"/>
              </a:spcBef>
            </a:pPr>
            <a:r>
              <a:rPr lang="en-US" dirty="0"/>
              <a:t>We won’t add lighting from all directions, just from the primary atmospheric light direction.</a:t>
            </a:r>
          </a:p>
          <a:p>
            <a:pPr>
              <a:spcBef>
                <a:spcPts val="1500"/>
              </a:spcBef>
            </a:pPr>
            <a:r>
              <a:rPr lang="en-US" dirty="0"/>
              <a:t>The </a:t>
            </a:r>
            <a:r>
              <a:rPr lang="en-US" b="1" dirty="0" err="1"/>
              <a:t>AtmosphereSunLightVector</a:t>
            </a:r>
            <a:r>
              <a:rPr lang="en-US" dirty="0"/>
              <a:t> node generates </a:t>
            </a:r>
            <a:r>
              <a:rPr lang="en-US" b="1" dirty="0" err="1"/>
              <a:t>MaterialExpressionAtmosphericLightVector</a:t>
            </a:r>
            <a:r>
              <a:rPr lang="en-US" b="1" dirty="0"/>
              <a:t>(Parameters)</a:t>
            </a:r>
            <a:r>
              <a:rPr lang="en-US" dirty="0"/>
              <a:t>.</a:t>
            </a:r>
          </a:p>
          <a:p>
            <a:pPr>
              <a:spcBef>
                <a:spcPts val="1500"/>
              </a:spcBef>
            </a:pPr>
            <a:r>
              <a:rPr lang="en-US" dirty="0"/>
              <a:t>We have a problem, though. A little test code shows this value is only provided to the material if the actual </a:t>
            </a:r>
            <a:r>
              <a:rPr lang="en-US" b="1" dirty="0" err="1"/>
              <a:t>AtmosphericLightVector</a:t>
            </a:r>
            <a:r>
              <a:rPr lang="en-US" dirty="0"/>
              <a:t> node is used in the material.</a:t>
            </a:r>
          </a:p>
          <a:p>
            <a:pPr>
              <a:spcBef>
                <a:spcPts val="1500"/>
              </a:spcBef>
            </a:pPr>
            <a:r>
              <a:rPr lang="en-US" dirty="0"/>
              <a:t>To make sure the data is available, we explicitly pass it in as a parameter to the custom node.</a:t>
            </a:r>
          </a:p>
          <a:p>
            <a:pPr>
              <a:spcBef>
                <a:spcPts val="1500"/>
              </a:spcBef>
            </a:pPr>
            <a:endParaRPr lang="en-US" dirty="0"/>
          </a:p>
        </p:txBody>
      </p:sp>
      <p:pic>
        <p:nvPicPr>
          <p:cNvPr id="11" name="Picture 10">
            <a:extLst>
              <a:ext uri="{FF2B5EF4-FFF2-40B4-BE49-F238E27FC236}">
                <a16:creationId xmlns:a16="http://schemas.microsoft.com/office/drawing/2014/main" id="{21A1F07F-E92A-6544-A292-41E982D79479}"/>
              </a:ext>
            </a:extLst>
          </p:cNvPr>
          <p:cNvPicPr>
            <a:picLocks noChangeAspect="1"/>
          </p:cNvPicPr>
          <p:nvPr/>
        </p:nvPicPr>
        <p:blipFill>
          <a:blip r:embed="rId3"/>
          <a:stretch>
            <a:fillRect/>
          </a:stretch>
        </p:blipFill>
        <p:spPr>
          <a:xfrm>
            <a:off x="12378371" y="4651273"/>
            <a:ext cx="5702300" cy="5854700"/>
          </a:xfrm>
          <a:prstGeom prst="rect">
            <a:avLst/>
          </a:prstGeom>
        </p:spPr>
      </p:pic>
      <p:pic>
        <p:nvPicPr>
          <p:cNvPr id="10" name="Picture 9">
            <a:extLst>
              <a:ext uri="{FF2B5EF4-FFF2-40B4-BE49-F238E27FC236}">
                <a16:creationId xmlns:a16="http://schemas.microsoft.com/office/drawing/2014/main" id="{6A3C1C5C-1E7E-C84A-951A-312B73BBE954}"/>
              </a:ext>
            </a:extLst>
          </p:cNvPr>
          <p:cNvPicPr>
            <a:picLocks noChangeAspect="1"/>
          </p:cNvPicPr>
          <p:nvPr/>
        </p:nvPicPr>
        <p:blipFill>
          <a:blip r:embed="rId4"/>
          <a:stretch>
            <a:fillRect/>
          </a:stretch>
        </p:blipFill>
        <p:spPr>
          <a:xfrm>
            <a:off x="12698485" y="4890203"/>
            <a:ext cx="10330180" cy="463804"/>
          </a:xfrm>
          <a:prstGeom prst="rect">
            <a:avLst/>
          </a:prstGeom>
        </p:spPr>
      </p:pic>
      <p:pic>
        <p:nvPicPr>
          <p:cNvPr id="3" name="Picture 2">
            <a:extLst>
              <a:ext uri="{FF2B5EF4-FFF2-40B4-BE49-F238E27FC236}">
                <a16:creationId xmlns:a16="http://schemas.microsoft.com/office/drawing/2014/main" id="{18F8AF30-6923-5E4A-96BD-49FD3FE636F1}"/>
              </a:ext>
            </a:extLst>
          </p:cNvPr>
          <p:cNvPicPr>
            <a:picLocks noChangeAspect="1"/>
          </p:cNvPicPr>
          <p:nvPr/>
        </p:nvPicPr>
        <p:blipFill>
          <a:blip r:embed="rId5"/>
          <a:stretch>
            <a:fillRect/>
          </a:stretch>
        </p:blipFill>
        <p:spPr>
          <a:xfrm>
            <a:off x="17097086" y="8361994"/>
            <a:ext cx="6565900" cy="4851400"/>
          </a:xfrm>
          <a:prstGeom prst="rect">
            <a:avLst/>
          </a:prstGeom>
        </p:spPr>
      </p:pic>
    </p:spTree>
    <p:extLst>
      <p:ext uri="{BB962C8B-B14F-4D97-AF65-F5344CB8AC3E}">
        <p14:creationId xmlns:p14="http://schemas.microsoft.com/office/powerpoint/2010/main" val="246654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54B81-455E-2D56-45FA-7201F34088C9}"/>
              </a:ext>
            </a:extLst>
          </p:cNvPr>
          <p:cNvPicPr>
            <a:picLocks noChangeAspect="1"/>
          </p:cNvPicPr>
          <p:nvPr/>
        </p:nvPicPr>
        <p:blipFill>
          <a:blip r:embed="rId2"/>
          <a:stretch>
            <a:fillRect/>
          </a:stretch>
        </p:blipFill>
        <p:spPr>
          <a:xfrm>
            <a:off x="10783480" y="1099673"/>
            <a:ext cx="13444223" cy="6184000"/>
          </a:xfrm>
          <a:prstGeom prst="rect">
            <a:avLst/>
          </a:prstGeom>
        </p:spPr>
      </p:pic>
      <p:sp>
        <p:nvSpPr>
          <p:cNvPr id="7" name="Text Placeholder 6">
            <a:extLst>
              <a:ext uri="{FF2B5EF4-FFF2-40B4-BE49-F238E27FC236}">
                <a16:creationId xmlns:a16="http://schemas.microsoft.com/office/drawing/2014/main" id="{5BACE3E3-9243-934B-AA3B-A85E83663999}"/>
              </a:ext>
            </a:extLst>
          </p:cNvPr>
          <p:cNvSpPr>
            <a:spLocks noGrp="1"/>
          </p:cNvSpPr>
          <p:nvPr>
            <p:ph type="body" sz="quarter" idx="10"/>
          </p:nvPr>
        </p:nvSpPr>
        <p:spPr/>
        <p:txBody>
          <a:bodyPr/>
          <a:lstStyle/>
          <a:p>
            <a:r>
              <a:rPr lang="en-US" dirty="0"/>
              <a:t>Shadow March</a:t>
            </a:r>
          </a:p>
        </p:txBody>
      </p:sp>
      <p:sp>
        <p:nvSpPr>
          <p:cNvPr id="8" name="Text Placeholder 7">
            <a:extLst>
              <a:ext uri="{FF2B5EF4-FFF2-40B4-BE49-F238E27FC236}">
                <a16:creationId xmlns:a16="http://schemas.microsoft.com/office/drawing/2014/main" id="{10DD1F8F-D132-2C4A-9695-32E9610E12F8}"/>
              </a:ext>
            </a:extLst>
          </p:cNvPr>
          <p:cNvSpPr>
            <a:spLocks noGrp="1"/>
          </p:cNvSpPr>
          <p:nvPr>
            <p:ph type="body" sz="quarter" idx="12"/>
          </p:nvPr>
        </p:nvSpPr>
        <p:spPr/>
        <p:txBody>
          <a:bodyPr/>
          <a:lstStyle/>
          <a:p>
            <a:pPr>
              <a:spcBef>
                <a:spcPts val="1500"/>
              </a:spcBef>
            </a:pPr>
            <a:r>
              <a:rPr lang="en-US" dirty="0"/>
              <a:t>We won’t add lighting from all directions, just from the primary atmospheric light direction. </a:t>
            </a:r>
          </a:p>
          <a:p>
            <a:pPr>
              <a:spcBef>
                <a:spcPts val="1500"/>
              </a:spcBef>
            </a:pPr>
            <a:r>
              <a:rPr lang="en-US" dirty="0"/>
              <a:t>Check the </a:t>
            </a:r>
            <a:r>
              <a:rPr lang="en-US" b="1" dirty="0" err="1"/>
              <a:t>AtmosphereSunLightVector</a:t>
            </a:r>
            <a:r>
              <a:rPr lang="en-US" dirty="0"/>
              <a:t> node to see how to get this direction.</a:t>
            </a:r>
          </a:p>
          <a:p>
            <a:r>
              <a:rPr lang="en-US" dirty="0"/>
              <a:t>Now, at each point along the ray march, we have to march toward the light, accumulating opacity to see how much makes it through.</a:t>
            </a:r>
          </a:p>
          <a:p>
            <a:endParaRPr lang="en-US" dirty="0"/>
          </a:p>
        </p:txBody>
      </p:sp>
      <p:sp>
        <p:nvSpPr>
          <p:cNvPr id="3" name="Rounded Rectangle 2">
            <a:extLst>
              <a:ext uri="{FF2B5EF4-FFF2-40B4-BE49-F238E27FC236}">
                <a16:creationId xmlns:a16="http://schemas.microsoft.com/office/drawing/2014/main" id="{BC99AD3B-48D4-594D-B829-952DFAF0E7B0}"/>
              </a:ext>
            </a:extLst>
          </p:cNvPr>
          <p:cNvSpPr/>
          <p:nvPr/>
        </p:nvSpPr>
        <p:spPr>
          <a:xfrm>
            <a:off x="11400465" y="3504247"/>
            <a:ext cx="12827238" cy="2854023"/>
          </a:xfrm>
          <a:prstGeom prst="roundRect">
            <a:avLst>
              <a:gd name="adj" fmla="val 50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4A15262-97A7-7D7C-FC5F-7ED28D7ABC8F}"/>
              </a:ext>
            </a:extLst>
          </p:cNvPr>
          <p:cNvSpPr/>
          <p:nvPr/>
        </p:nvSpPr>
        <p:spPr>
          <a:xfrm>
            <a:off x="10824457" y="1512726"/>
            <a:ext cx="8080232" cy="422400"/>
          </a:xfrm>
          <a:prstGeom prst="roundRect">
            <a:avLst>
              <a:gd name="adj" fmla="val 503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A217B4-8F38-410A-D50A-A912BC70E0C0}"/>
              </a:ext>
            </a:extLst>
          </p:cNvPr>
          <p:cNvPicPr>
            <a:picLocks noChangeAspect="1"/>
          </p:cNvPicPr>
          <p:nvPr/>
        </p:nvPicPr>
        <p:blipFill>
          <a:blip r:embed="rId3"/>
          <a:stretch>
            <a:fillRect/>
          </a:stretch>
        </p:blipFill>
        <p:spPr>
          <a:xfrm>
            <a:off x="15481005" y="7875022"/>
            <a:ext cx="5466286" cy="5365432"/>
          </a:xfrm>
          <a:prstGeom prst="rect">
            <a:avLst/>
          </a:prstGeom>
        </p:spPr>
      </p:pic>
    </p:spTree>
    <p:extLst>
      <p:ext uri="{BB962C8B-B14F-4D97-AF65-F5344CB8AC3E}">
        <p14:creationId xmlns:p14="http://schemas.microsoft.com/office/powerpoint/2010/main" val="1001313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C50C36-FB86-08FA-9D9C-8FC3499033A3}"/>
              </a:ext>
            </a:extLst>
          </p:cNvPr>
          <p:cNvPicPr>
            <a:picLocks noChangeAspect="1"/>
          </p:cNvPicPr>
          <p:nvPr/>
        </p:nvPicPr>
        <p:blipFill>
          <a:blip r:embed="rId2"/>
          <a:stretch>
            <a:fillRect/>
          </a:stretch>
        </p:blipFill>
        <p:spPr>
          <a:xfrm>
            <a:off x="12192000" y="259774"/>
            <a:ext cx="12005648" cy="9370561"/>
          </a:xfrm>
          <a:prstGeom prst="rect">
            <a:avLst/>
          </a:prstGeom>
        </p:spPr>
      </p:pic>
      <p:sp>
        <p:nvSpPr>
          <p:cNvPr id="2" name="Title 1">
            <a:extLst>
              <a:ext uri="{FF2B5EF4-FFF2-40B4-BE49-F238E27FC236}">
                <a16:creationId xmlns:a16="http://schemas.microsoft.com/office/drawing/2014/main" id="{27872B41-0ABE-DF4D-AA5F-B5A36C14FAAD}"/>
              </a:ext>
            </a:extLst>
          </p:cNvPr>
          <p:cNvSpPr>
            <a:spLocks noGrp="1"/>
          </p:cNvSpPr>
          <p:nvPr>
            <p:ph type="title"/>
          </p:nvPr>
        </p:nvSpPr>
        <p:spPr/>
        <p:txBody>
          <a:bodyPr/>
          <a:lstStyle/>
          <a:p>
            <a:r>
              <a:rPr lang="en-US" dirty="0"/>
              <a:t>Removing Step Artifacts</a:t>
            </a:r>
          </a:p>
        </p:txBody>
      </p:sp>
      <p:sp>
        <p:nvSpPr>
          <p:cNvPr id="4" name="Text Placeholder 3">
            <a:extLst>
              <a:ext uri="{FF2B5EF4-FFF2-40B4-BE49-F238E27FC236}">
                <a16:creationId xmlns:a16="http://schemas.microsoft.com/office/drawing/2014/main" id="{00A1114F-00E1-5744-B659-37782238F131}"/>
              </a:ext>
            </a:extLst>
          </p:cNvPr>
          <p:cNvSpPr>
            <a:spLocks noGrp="1"/>
          </p:cNvSpPr>
          <p:nvPr>
            <p:ph type="body" sz="quarter" idx="10"/>
          </p:nvPr>
        </p:nvSpPr>
        <p:spPr/>
        <p:txBody>
          <a:bodyPr>
            <a:normAutofit/>
          </a:bodyPr>
          <a:lstStyle/>
          <a:p>
            <a:pPr>
              <a:spcBef>
                <a:spcPts val="1500"/>
              </a:spcBef>
            </a:pPr>
            <a:r>
              <a:rPr lang="en-US" dirty="0"/>
              <a:t>There are bad stepping artifacts visible, especially in the shadow. One way to avoid these is to randomize the starting point for each march.</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Look at </a:t>
            </a:r>
            <a:r>
              <a:rPr lang="en-US" b="1" dirty="0" err="1"/>
              <a:t>VectorNoise</a:t>
            </a:r>
            <a:r>
              <a:rPr lang="en-US" b="1" dirty="0"/>
              <a:t> / </a:t>
            </a:r>
            <a:r>
              <a:rPr lang="en-US" b="1" dirty="0" err="1"/>
              <a:t>CellNoise</a:t>
            </a:r>
            <a:r>
              <a:rPr lang="en-US" dirty="0"/>
              <a:t> for hints on how to generate three random numbers from a three-element vector (it calls </a:t>
            </a:r>
            <a:r>
              <a:rPr lang="en-US" b="1" dirty="0" err="1"/>
              <a:t>MaterialExpressionVectorNoise</a:t>
            </a:r>
            <a:r>
              <a:rPr lang="en-US" dirty="0"/>
              <a:t>, but that just calls </a:t>
            </a:r>
            <a:r>
              <a:rPr lang="en-US" b="1" dirty="0"/>
              <a:t>Rand3DPCG16</a:t>
            </a:r>
            <a:r>
              <a:rPr lang="en-US" dirty="0"/>
              <a:t>).</a:t>
            </a:r>
          </a:p>
          <a:p>
            <a:pPr>
              <a:spcBef>
                <a:spcPts val="1500"/>
              </a:spcBef>
            </a:pPr>
            <a:r>
              <a:rPr lang="en-US" dirty="0"/>
              <a:t>Look at </a:t>
            </a:r>
            <a:r>
              <a:rPr lang="en-US" b="1" dirty="0" err="1"/>
              <a:t>ScreenPosition</a:t>
            </a:r>
            <a:r>
              <a:rPr lang="en-US" b="1" dirty="0"/>
              <a:t> / </a:t>
            </a:r>
            <a:r>
              <a:rPr lang="en-US" b="1" dirty="0" err="1"/>
              <a:t>PixelPosition</a:t>
            </a:r>
            <a:r>
              <a:rPr lang="en-US" dirty="0"/>
              <a:t> for how to get the x/y pixel position (use </a:t>
            </a:r>
            <a:r>
              <a:rPr lang="en-US" b="1" dirty="0" err="1"/>
              <a:t>GetPixelPosition</a:t>
            </a:r>
            <a:r>
              <a:rPr lang="en-US" dirty="0"/>
              <a:t>).</a:t>
            </a:r>
          </a:p>
          <a:p>
            <a:pPr>
              <a:spcBef>
                <a:spcPts val="1500"/>
              </a:spcBef>
            </a:pPr>
            <a:r>
              <a:rPr lang="en-US" dirty="0"/>
              <a:t>There’s no Material node for the frame number, but looking at </a:t>
            </a:r>
            <a:r>
              <a:rPr lang="en-US" b="1" dirty="0" err="1"/>
              <a:t>r.DumpShaderDebugInfo</a:t>
            </a:r>
            <a:r>
              <a:rPr lang="en-US" dirty="0"/>
              <a:t> results, we see that there is a </a:t>
            </a:r>
            <a:r>
              <a:rPr lang="en-US" b="1" dirty="0" err="1"/>
              <a:t>View.FrameNumber</a:t>
            </a:r>
            <a:r>
              <a:rPr lang="en-US" i="1" dirty="0"/>
              <a:t>.</a:t>
            </a:r>
          </a:p>
        </p:txBody>
      </p:sp>
      <p:sp>
        <p:nvSpPr>
          <p:cNvPr id="7" name="Rounded Rectangle 6">
            <a:extLst>
              <a:ext uri="{FF2B5EF4-FFF2-40B4-BE49-F238E27FC236}">
                <a16:creationId xmlns:a16="http://schemas.microsoft.com/office/drawing/2014/main" id="{31A07950-14EE-C44E-91C3-8382561A6A68}"/>
              </a:ext>
            </a:extLst>
          </p:cNvPr>
          <p:cNvSpPr/>
          <p:nvPr/>
        </p:nvSpPr>
        <p:spPr>
          <a:xfrm>
            <a:off x="12663965" y="4061637"/>
            <a:ext cx="8728742" cy="917296"/>
          </a:xfrm>
          <a:prstGeom prst="roundRect">
            <a:avLst>
              <a:gd name="adj" fmla="val 403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23699923-7758-1A47-89CC-1EAD2EE74E78}"/>
              </a:ext>
            </a:extLst>
          </p:cNvPr>
          <p:cNvSpPr/>
          <p:nvPr/>
        </p:nvSpPr>
        <p:spPr>
          <a:xfrm>
            <a:off x="13666273" y="6485861"/>
            <a:ext cx="4706787" cy="2658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7C2C21-2679-5512-5E40-14A63A57B664}"/>
              </a:ext>
            </a:extLst>
          </p:cNvPr>
          <p:cNvPicPr>
            <a:picLocks noChangeAspect="1"/>
          </p:cNvPicPr>
          <p:nvPr/>
        </p:nvPicPr>
        <p:blipFill>
          <a:blip r:embed="rId3"/>
          <a:stretch>
            <a:fillRect/>
          </a:stretch>
        </p:blipFill>
        <p:spPr>
          <a:xfrm>
            <a:off x="18075348" y="7602261"/>
            <a:ext cx="5800651" cy="5853965"/>
          </a:xfrm>
          <a:prstGeom prst="rect">
            <a:avLst/>
          </a:prstGeom>
        </p:spPr>
      </p:pic>
    </p:spTree>
    <p:extLst>
      <p:ext uri="{BB962C8B-B14F-4D97-AF65-F5344CB8AC3E}">
        <p14:creationId xmlns:p14="http://schemas.microsoft.com/office/powerpoint/2010/main" val="3717487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99D5-7926-6445-A988-364ACB9F0758}"/>
              </a:ext>
            </a:extLst>
          </p:cNvPr>
          <p:cNvSpPr>
            <a:spLocks noGrp="1"/>
          </p:cNvSpPr>
          <p:nvPr>
            <p:ph type="title"/>
          </p:nvPr>
        </p:nvSpPr>
        <p:spPr/>
        <p:txBody>
          <a:bodyPr/>
          <a:lstStyle/>
          <a:p>
            <a:r>
              <a:rPr lang="en-US" dirty="0"/>
              <a:t>UE5 Materials</a:t>
            </a:r>
          </a:p>
        </p:txBody>
      </p:sp>
      <p:sp>
        <p:nvSpPr>
          <p:cNvPr id="4" name="Text Placeholder 3">
            <a:extLst>
              <a:ext uri="{FF2B5EF4-FFF2-40B4-BE49-F238E27FC236}">
                <a16:creationId xmlns:a16="http://schemas.microsoft.com/office/drawing/2014/main" id="{8D66EFC7-10DB-1143-8CB0-5F8FB2B78AE0}"/>
              </a:ext>
            </a:extLst>
          </p:cNvPr>
          <p:cNvSpPr>
            <a:spLocks noGrp="1"/>
          </p:cNvSpPr>
          <p:nvPr>
            <p:ph type="body" sz="quarter" idx="10"/>
          </p:nvPr>
        </p:nvSpPr>
        <p:spPr/>
        <p:txBody>
          <a:bodyPr/>
          <a:lstStyle/>
          <a:p>
            <a:r>
              <a:rPr lang="en-US" b="1" dirty="0"/>
              <a:t>Vertex Shader</a:t>
            </a:r>
          </a:p>
          <a:p>
            <a:pPr marL="457200" lvl="1" indent="-457200">
              <a:spcBef>
                <a:spcPts val="1200"/>
              </a:spcBef>
            </a:pPr>
            <a:r>
              <a:rPr lang="en-US" dirty="0"/>
              <a:t>Anything connected to </a:t>
            </a:r>
            <a:r>
              <a:rPr lang="en-US" b="1" dirty="0"/>
              <a:t>World Position Offset </a:t>
            </a:r>
            <a:r>
              <a:rPr lang="en-US" dirty="0"/>
              <a:t>or </a:t>
            </a:r>
            <a:r>
              <a:rPr lang="en-US" b="1" dirty="0"/>
              <a:t>World Displacement</a:t>
            </a:r>
            <a:r>
              <a:rPr lang="en-US" dirty="0"/>
              <a:t>.</a:t>
            </a:r>
          </a:p>
          <a:p>
            <a:pPr marL="457200" lvl="1" indent="-457200">
              <a:spcBef>
                <a:spcPts val="1200"/>
              </a:spcBef>
            </a:pPr>
            <a:r>
              <a:rPr lang="en-US" dirty="0"/>
              <a:t>Anything attached to the input of a </a:t>
            </a:r>
            <a:r>
              <a:rPr lang="en-US" b="1" dirty="0" err="1"/>
              <a:t>VertexInterpolator</a:t>
            </a:r>
            <a:r>
              <a:rPr lang="en-US" dirty="0"/>
              <a:t> node.</a:t>
            </a:r>
            <a:endParaRPr lang="en-US" i="1" dirty="0"/>
          </a:p>
          <a:p>
            <a:pPr>
              <a:spcBef>
                <a:spcPts val="2000"/>
              </a:spcBef>
            </a:pPr>
            <a:r>
              <a:rPr lang="en-US" b="1" dirty="0"/>
              <a:t>Pixel Shader</a:t>
            </a:r>
          </a:p>
          <a:p>
            <a:pPr marL="457200" lvl="1" indent="-457200">
              <a:spcBef>
                <a:spcPts val="1200"/>
              </a:spcBef>
            </a:pPr>
            <a:r>
              <a:rPr lang="en-US" dirty="0"/>
              <a:t>Everything else goes into the G-buffers during the base pass.</a:t>
            </a:r>
          </a:p>
        </p:txBody>
      </p:sp>
      <p:pic>
        <p:nvPicPr>
          <p:cNvPr id="15" name="Content Placeholder 14">
            <a:extLst>
              <a:ext uri="{FF2B5EF4-FFF2-40B4-BE49-F238E27FC236}">
                <a16:creationId xmlns:a16="http://schemas.microsoft.com/office/drawing/2014/main" id="{A82E0138-A873-634B-A0B0-084CBD47E598}"/>
              </a:ext>
            </a:extLst>
          </p:cNvPr>
          <p:cNvPicPr>
            <a:picLocks noGrp="1" noChangeAspect="1"/>
          </p:cNvPicPr>
          <p:nvPr>
            <p:ph idx="1"/>
          </p:nvPr>
        </p:nvPicPr>
        <p:blipFill rotWithShape="1">
          <a:blip r:embed="rId2"/>
          <a:srcRect l="21735"/>
          <a:stretch/>
        </p:blipFill>
        <p:spPr>
          <a:xfrm>
            <a:off x="12510655" y="2587047"/>
            <a:ext cx="11505839" cy="8541905"/>
          </a:xfrm>
          <a:prstGeom prst="rect">
            <a:avLst/>
          </a:prstGeom>
        </p:spPr>
      </p:pic>
    </p:spTree>
    <p:extLst>
      <p:ext uri="{BB962C8B-B14F-4D97-AF65-F5344CB8AC3E}">
        <p14:creationId xmlns:p14="http://schemas.microsoft.com/office/powerpoint/2010/main" val="1239558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3BA051-7DD7-984F-A6FA-83524C94DCD4}"/>
              </a:ext>
            </a:extLst>
          </p:cNvPr>
          <p:cNvSpPr>
            <a:spLocks noGrp="1"/>
          </p:cNvSpPr>
          <p:nvPr>
            <p:ph type="body" sz="quarter" idx="10"/>
          </p:nvPr>
        </p:nvSpPr>
        <p:spPr/>
        <p:txBody>
          <a:bodyPr/>
          <a:lstStyle/>
          <a:p>
            <a:r>
              <a:rPr lang="en-US" dirty="0"/>
              <a:t> </a:t>
            </a:r>
          </a:p>
        </p:txBody>
      </p:sp>
      <p:sp>
        <p:nvSpPr>
          <p:cNvPr id="3" name="Title 2">
            <a:extLst>
              <a:ext uri="{FF2B5EF4-FFF2-40B4-BE49-F238E27FC236}">
                <a16:creationId xmlns:a16="http://schemas.microsoft.com/office/drawing/2014/main" id="{E0670E90-F020-8343-9D6B-71C8FD1E2A38}"/>
              </a:ext>
            </a:extLst>
          </p:cNvPr>
          <p:cNvSpPr>
            <a:spLocks noGrp="1"/>
          </p:cNvSpPr>
          <p:nvPr>
            <p:ph type="title"/>
          </p:nvPr>
        </p:nvSpPr>
        <p:spPr/>
        <p:txBody>
          <a:bodyPr/>
          <a:lstStyle/>
          <a:p>
            <a:r>
              <a:rPr lang="en-US" dirty="0"/>
              <a:t>Extensions</a:t>
            </a:r>
          </a:p>
        </p:txBody>
      </p:sp>
    </p:spTree>
    <p:extLst>
      <p:ext uri="{BB962C8B-B14F-4D97-AF65-F5344CB8AC3E}">
        <p14:creationId xmlns:p14="http://schemas.microsoft.com/office/powerpoint/2010/main" val="1877865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53F3-36A4-5147-B3D1-30D050B8983D}"/>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AE208FBD-D320-7D4F-9DFB-FB66F4CB7C5C}"/>
              </a:ext>
            </a:extLst>
          </p:cNvPr>
          <p:cNvSpPr>
            <a:spLocks noGrp="1"/>
          </p:cNvSpPr>
          <p:nvPr>
            <p:ph type="body" sz="quarter" idx="10"/>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8" name="Picture 7">
            <a:extLst>
              <a:ext uri="{FF2B5EF4-FFF2-40B4-BE49-F238E27FC236}">
                <a16:creationId xmlns:a16="http://schemas.microsoft.com/office/drawing/2014/main" id="{81E6C7A3-06EB-9847-8A8A-ADE75577280C}"/>
              </a:ext>
            </a:extLst>
          </p:cNvPr>
          <p:cNvPicPr>
            <a:picLocks noChangeAspect="1"/>
          </p:cNvPicPr>
          <p:nvPr/>
        </p:nvPicPr>
        <p:blipFill>
          <a:blip r:embed="rId2"/>
          <a:stretch>
            <a:fillRect/>
          </a:stretch>
        </p:blipFill>
        <p:spPr>
          <a:xfrm>
            <a:off x="13658302" y="2609543"/>
            <a:ext cx="9045575" cy="8974906"/>
          </a:xfrm>
          <a:prstGeom prst="rect">
            <a:avLst/>
          </a:prstGeom>
        </p:spPr>
      </p:pic>
    </p:spTree>
    <p:extLst>
      <p:ext uri="{BB962C8B-B14F-4D97-AF65-F5344CB8AC3E}">
        <p14:creationId xmlns:p14="http://schemas.microsoft.com/office/powerpoint/2010/main" val="2303379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BD7C-5F71-3B45-A523-CBB7343C50E2}"/>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47D246C1-25CC-6F48-A549-C1C5AA1074D0}"/>
              </a:ext>
            </a:extLst>
          </p:cNvPr>
          <p:cNvSpPr>
            <a:spLocks noGrp="1"/>
          </p:cNvSpPr>
          <p:nvPr>
            <p:ph type="body" sz="quarter" idx="10"/>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Picture 4">
            <a:extLst>
              <a:ext uri="{FF2B5EF4-FFF2-40B4-BE49-F238E27FC236}">
                <a16:creationId xmlns:a16="http://schemas.microsoft.com/office/drawing/2014/main" id="{85AE42ED-5394-C84D-B3B4-982D4A9BB835}"/>
              </a:ext>
            </a:extLst>
          </p:cNvPr>
          <p:cNvPicPr>
            <a:picLocks noChangeAspect="1"/>
          </p:cNvPicPr>
          <p:nvPr/>
        </p:nvPicPr>
        <p:blipFill>
          <a:blip r:embed="rId2"/>
          <a:stretch>
            <a:fillRect/>
          </a:stretch>
        </p:blipFill>
        <p:spPr>
          <a:xfrm>
            <a:off x="12727130" y="2325977"/>
            <a:ext cx="11211049" cy="8811491"/>
          </a:xfrm>
          <a:prstGeom prst="rect">
            <a:avLst/>
          </a:prstGeom>
        </p:spPr>
      </p:pic>
    </p:spTree>
    <p:extLst>
      <p:ext uri="{BB962C8B-B14F-4D97-AF65-F5344CB8AC3E}">
        <p14:creationId xmlns:p14="http://schemas.microsoft.com/office/powerpoint/2010/main" val="877969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7B4C-0EC4-6A40-BB20-E58CE01F5903}"/>
              </a:ext>
            </a:extLst>
          </p:cNvPr>
          <p:cNvSpPr>
            <a:spLocks noGrp="1"/>
          </p:cNvSpPr>
          <p:nvPr>
            <p:ph type="title"/>
          </p:nvPr>
        </p:nvSpPr>
        <p:spPr/>
        <p:txBody>
          <a:bodyPr/>
          <a:lstStyle/>
          <a:p>
            <a:r>
              <a:rPr lang="en-US" dirty="0"/>
              <a:t>Deep Shadow Map</a:t>
            </a:r>
          </a:p>
        </p:txBody>
      </p:sp>
      <p:pic>
        <p:nvPicPr>
          <p:cNvPr id="6" name="Content Placeholder 5">
            <a:extLst>
              <a:ext uri="{FF2B5EF4-FFF2-40B4-BE49-F238E27FC236}">
                <a16:creationId xmlns:a16="http://schemas.microsoft.com/office/drawing/2014/main" id="{21226BC1-9B81-834F-8E72-DD8679AB1D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674436" y="2275392"/>
            <a:ext cx="9165216" cy="9165216"/>
          </a:xfrm>
        </p:spPr>
      </p:pic>
      <p:sp>
        <p:nvSpPr>
          <p:cNvPr id="4" name="Text Placeholder 3">
            <a:extLst>
              <a:ext uri="{FF2B5EF4-FFF2-40B4-BE49-F238E27FC236}">
                <a16:creationId xmlns:a16="http://schemas.microsoft.com/office/drawing/2014/main" id="{E625F724-1C4E-014A-8DF1-AA87D879B026}"/>
              </a:ext>
            </a:extLst>
          </p:cNvPr>
          <p:cNvSpPr>
            <a:spLocks noGrp="1"/>
          </p:cNvSpPr>
          <p:nvPr>
            <p:ph type="body" sz="quarter" idx="10"/>
          </p:nvPr>
        </p:nvSpPr>
        <p:spPr/>
        <p:txBody>
          <a:bodyPr/>
          <a:lstStyle/>
          <a:p>
            <a:pPr>
              <a:spcBef>
                <a:spcPts val="1500"/>
              </a:spcBef>
            </a:pPr>
            <a:r>
              <a:rPr lang="en-US" dirty="0"/>
              <a:t>A separate pass before the cloud render can start at the light to march through the volume. There are various </a:t>
            </a:r>
            <a:r>
              <a:rPr lang="en-US" b="1" dirty="0"/>
              <a:t>deep shadow</a:t>
            </a:r>
            <a:r>
              <a:rPr lang="en-US" dirty="0"/>
              <a:t> algorithms that use the four color channels of a Texture to store data that you can use to approximate the shadow opacity. It’s not exact, but it’s way faster.</a:t>
            </a:r>
          </a:p>
          <a:p>
            <a:pPr>
              <a:spcBef>
                <a:spcPts val="1500"/>
              </a:spcBef>
            </a:pPr>
            <a:r>
              <a:rPr lang="en-US" dirty="0"/>
              <a:t>An even faster approach just assumes the fine whorls of the volume don’t matter that much and uses the distance until the shadow ray exits the sphere as an estimate of how much shadow to use.</a:t>
            </a:r>
          </a:p>
        </p:txBody>
      </p:sp>
    </p:spTree>
    <p:extLst>
      <p:ext uri="{BB962C8B-B14F-4D97-AF65-F5344CB8AC3E}">
        <p14:creationId xmlns:p14="http://schemas.microsoft.com/office/powerpoint/2010/main" val="1855153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A33006-AA56-B043-B27A-0C91BBCBDF44}"/>
              </a:ext>
            </a:extLst>
          </p:cNvPr>
          <p:cNvSpPr>
            <a:spLocks noGrp="1"/>
          </p:cNvSpPr>
          <p:nvPr>
            <p:ph type="body" sz="quarter" idx="10"/>
          </p:nvPr>
        </p:nvSpPr>
        <p:spPr/>
        <p:txBody>
          <a:bodyPr/>
          <a:lstStyle/>
          <a:p>
            <a:r>
              <a:rPr lang="en-US" dirty="0"/>
              <a:t>Step-</a:t>
            </a:r>
            <a:r>
              <a:rPr lang="en-US" sz="3200" dirty="0"/>
              <a:t> </a:t>
            </a:r>
            <a:r>
              <a:rPr lang="en-US" dirty="0"/>
              <a:t>Independent Extinction</a:t>
            </a:r>
          </a:p>
        </p:txBody>
      </p:sp>
      <p:sp>
        <p:nvSpPr>
          <p:cNvPr id="5" name="Text Placeholder 4">
            <a:extLst>
              <a:ext uri="{FF2B5EF4-FFF2-40B4-BE49-F238E27FC236}">
                <a16:creationId xmlns:a16="http://schemas.microsoft.com/office/drawing/2014/main" id="{CD784F23-44A6-C242-B756-9135A9CFA0D3}"/>
              </a:ext>
            </a:extLst>
          </p:cNvPr>
          <p:cNvSpPr>
            <a:spLocks noGrp="1"/>
          </p:cNvSpPr>
          <p:nvPr>
            <p:ph type="body" sz="quarter" idx="12"/>
          </p:nvPr>
        </p:nvSpPr>
        <p:spPr/>
        <p:txBody>
          <a:bodyPr/>
          <a:lstStyle/>
          <a:p>
            <a:r>
              <a:rPr lang="en-US" dirty="0"/>
              <a:t>If you change </a:t>
            </a:r>
            <a:r>
              <a:rPr lang="en-US" b="1" dirty="0" err="1"/>
              <a:t>MaxSteps</a:t>
            </a:r>
            <a:r>
              <a:rPr lang="en-US" dirty="0"/>
              <a:t>, the overall volume opacity will change as well. That’s because we assume the same amount of light attenuation no matter how big the step is. But a thicker slab of translucent Material should block more light.</a:t>
            </a:r>
          </a:p>
          <a:p>
            <a:r>
              <a:rPr lang="en-US" dirty="0"/>
              <a:t>The UE5 built-in </a:t>
            </a:r>
            <a:r>
              <a:rPr lang="en-US" b="1" dirty="0"/>
              <a:t>Volumetric Fog </a:t>
            </a:r>
            <a:r>
              <a:rPr lang="en-US" dirty="0"/>
              <a:t>reformulates the ray march in terms of extinction instead of opacity </a:t>
            </a:r>
            <a:r>
              <a:rPr lang="en-US"/>
              <a:t>in part to </a:t>
            </a:r>
            <a:r>
              <a:rPr lang="en-US" dirty="0"/>
              <a:t>make the run-time step size </a:t>
            </a:r>
            <a:r>
              <a:rPr lang="en-US"/>
              <a:t>adjustment cheaper.</a:t>
            </a:r>
            <a:endParaRPr lang="en-US" dirty="0"/>
          </a:p>
        </p:txBody>
      </p:sp>
      <p:sp>
        <p:nvSpPr>
          <p:cNvPr id="6" name="TextBox 5">
            <a:extLst>
              <a:ext uri="{FF2B5EF4-FFF2-40B4-BE49-F238E27FC236}">
                <a16:creationId xmlns:a16="http://schemas.microsoft.com/office/drawing/2014/main" id="{6DFEECC9-6D9A-7F49-91AD-EEF18EA16622}"/>
              </a:ext>
            </a:extLst>
          </p:cNvPr>
          <p:cNvSpPr txBox="1"/>
          <p:nvPr/>
        </p:nvSpPr>
        <p:spPr>
          <a:xfrm>
            <a:off x="10889673" y="457200"/>
            <a:ext cx="12676909" cy="7427674"/>
          </a:xfrm>
          <a:prstGeom prst="rect">
            <a:avLst/>
          </a:prstGeom>
          <a:noFill/>
        </p:spPr>
        <p:txBody>
          <a:bodyPr wrap="square" rtlCol="0">
            <a:spAutoFit/>
          </a:bodyPr>
          <a:lstStyle/>
          <a:p>
            <a:pPr algn="l">
              <a:spcBef>
                <a:spcPts val="2000"/>
              </a:spcBef>
            </a:pPr>
            <a:r>
              <a:rPr lang="en-US" sz="2800" dirty="0"/>
              <a:t>We’ve been using </a:t>
            </a:r>
            <a:r>
              <a:rPr lang="en-US" sz="2800" b="1" dirty="0"/>
              <a:t>Opacity</a:t>
            </a:r>
            <a:r>
              <a:rPr lang="en-US" sz="2800" dirty="0"/>
              <a:t>,                         .</a:t>
            </a:r>
          </a:p>
          <a:p>
            <a:pPr algn="l">
              <a:spcBef>
                <a:spcPts val="2000"/>
              </a:spcBef>
            </a:pPr>
            <a:r>
              <a:rPr lang="en-US" sz="2800" dirty="0"/>
              <a:t>Can also represent this with </a:t>
            </a:r>
            <a:r>
              <a:rPr lang="en-US" sz="2800" b="1" dirty="0"/>
              <a:t>Extinction</a:t>
            </a:r>
            <a:r>
              <a:rPr lang="en-US" sz="2800" dirty="0"/>
              <a:t>,                          .</a:t>
            </a:r>
          </a:p>
          <a:p>
            <a:pPr algn="l">
              <a:spcBef>
                <a:spcPts val="2000"/>
              </a:spcBef>
              <a:tabLst>
                <a:tab pos="6451600" algn="l"/>
              </a:tabLst>
            </a:pPr>
            <a:r>
              <a:rPr lang="en-US" sz="2800" dirty="0"/>
              <a:t>These are related by</a:t>
            </a:r>
            <a:r>
              <a:rPr lang="en-US" sz="3200" dirty="0"/>
              <a:t>                       </a:t>
            </a:r>
            <a:r>
              <a:rPr lang="en-US" sz="3000" dirty="0"/>
              <a:t>, </a:t>
            </a:r>
            <a:r>
              <a:rPr lang="en-US" sz="2800" dirty="0"/>
              <a:t>for distance   </a:t>
            </a:r>
            <a:r>
              <a:rPr lang="en-US" sz="1400" dirty="0"/>
              <a:t> </a:t>
            </a:r>
            <a:r>
              <a:rPr lang="en-US" sz="2800" dirty="0"/>
              <a:t>.</a:t>
            </a:r>
          </a:p>
          <a:p>
            <a:pPr marL="457200" lvl="2" indent="-457200" algn="l">
              <a:spcBef>
                <a:spcPts val="1400"/>
              </a:spcBef>
              <a:buFont typeface="Arial" panose="020B0604020202020204" pitchFamily="34" charset="0"/>
              <a:buChar char="•"/>
              <a:tabLst>
                <a:tab pos="6799263" algn="l"/>
              </a:tabLst>
            </a:pPr>
            <a:r>
              <a:rPr lang="en-US" sz="2800" dirty="0"/>
              <a:t>For one unit of volume, </a:t>
            </a:r>
            <a:r>
              <a:rPr lang="en-US" sz="3200" dirty="0"/>
              <a:t>                   </a:t>
            </a:r>
            <a:r>
              <a:rPr lang="en-US" sz="2800" dirty="0"/>
              <a:t>, or                             .</a:t>
            </a:r>
          </a:p>
          <a:p>
            <a:pPr marL="457200" lvl="2" indent="-457200" algn="l">
              <a:spcBef>
                <a:spcPts val="1400"/>
              </a:spcBef>
              <a:buFont typeface="Arial" panose="020B0604020202020204" pitchFamily="34" charset="0"/>
              <a:buChar char="•"/>
              <a:tabLst>
                <a:tab pos="7024688" algn="l"/>
              </a:tabLst>
            </a:pPr>
            <a:r>
              <a:rPr lang="en-US" sz="3200" dirty="0"/>
              <a:t>   </a:t>
            </a:r>
            <a:r>
              <a:rPr lang="en-US" sz="2800" dirty="0"/>
              <a:t>doesn’t scale linearly with step size, but </a:t>
            </a:r>
            <a:r>
              <a:rPr lang="en-US" sz="3200" dirty="0"/>
              <a:t>	</a:t>
            </a:r>
            <a:r>
              <a:rPr lang="en-US" sz="2800" dirty="0"/>
              <a:t>does.</a:t>
            </a:r>
          </a:p>
          <a:p>
            <a:pPr lvl="2" indent="0" algn="l">
              <a:spcBef>
                <a:spcPts val="2000"/>
              </a:spcBef>
              <a:tabLst>
                <a:tab pos="7024688" algn="l"/>
              </a:tabLst>
            </a:pPr>
            <a:r>
              <a:rPr lang="en-US" sz="2800" dirty="0"/>
              <a:t>Scaling by a step size of   </a:t>
            </a:r>
            <a:r>
              <a:rPr lang="en-US" sz="1000" dirty="0"/>
              <a:t> </a:t>
            </a:r>
            <a:r>
              <a:rPr lang="en-US" sz="2800" dirty="0"/>
              <a:t>.</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marL="457200" lvl="2" indent="-457200" algn="l">
              <a:spcBef>
                <a:spcPts val="1400"/>
              </a:spcBef>
              <a:buFont typeface="Arial" panose="020B0604020202020204" pitchFamily="34" charset="0"/>
              <a:buChar char="•"/>
              <a:tabLst>
                <a:tab pos="7024688" algn="l"/>
              </a:tabLst>
            </a:pPr>
            <a:r>
              <a:rPr lang="en-US" sz="3200" dirty="0"/>
              <a:t> </a:t>
            </a:r>
          </a:p>
          <a:p>
            <a:pPr lvl="2" indent="0" algn="l">
              <a:spcBef>
                <a:spcPts val="2000"/>
              </a:spcBef>
              <a:tabLst>
                <a:tab pos="7824788" algn="l"/>
              </a:tabLst>
            </a:pPr>
            <a:r>
              <a:rPr lang="en-US" sz="2800" dirty="0"/>
              <a:t>Often approximate as                                       </a:t>
            </a:r>
            <a:r>
              <a:rPr lang="en-US" sz="800" dirty="0"/>
              <a:t> </a:t>
            </a:r>
            <a:r>
              <a:rPr lang="en-US" sz="2800" dirty="0"/>
              <a:t>.                                 </a:t>
            </a:r>
            <a:endParaRPr lang="en-US" sz="3200" dirty="0"/>
          </a:p>
        </p:txBody>
      </p:sp>
      <p:pic>
        <p:nvPicPr>
          <p:cNvPr id="10" name="Picture 9">
            <a:extLst>
              <a:ext uri="{FF2B5EF4-FFF2-40B4-BE49-F238E27FC236}">
                <a16:creationId xmlns:a16="http://schemas.microsoft.com/office/drawing/2014/main" id="{AE5B5209-1193-0F4D-B832-08FB313387A1}"/>
              </a:ext>
            </a:extLst>
          </p:cNvPr>
          <p:cNvPicPr>
            <a:picLocks noChangeAspect="1"/>
          </p:cNvPicPr>
          <p:nvPr/>
        </p:nvPicPr>
        <p:blipFill>
          <a:blip r:embed="rId2"/>
          <a:stretch>
            <a:fillRect/>
          </a:stretch>
        </p:blipFill>
        <p:spPr>
          <a:xfrm>
            <a:off x="15453360" y="548640"/>
            <a:ext cx="2336800" cy="419100"/>
          </a:xfrm>
          <a:prstGeom prst="rect">
            <a:avLst/>
          </a:prstGeom>
        </p:spPr>
      </p:pic>
      <p:pic>
        <p:nvPicPr>
          <p:cNvPr id="11" name="Picture 10">
            <a:extLst>
              <a:ext uri="{FF2B5EF4-FFF2-40B4-BE49-F238E27FC236}">
                <a16:creationId xmlns:a16="http://schemas.microsoft.com/office/drawing/2014/main" id="{8671D8F9-6E70-8141-A789-3DB7E69B20A5}"/>
              </a:ext>
            </a:extLst>
          </p:cNvPr>
          <p:cNvPicPr>
            <a:picLocks noChangeAspect="1"/>
          </p:cNvPicPr>
          <p:nvPr/>
        </p:nvPicPr>
        <p:blipFill>
          <a:blip r:embed="rId3"/>
          <a:stretch>
            <a:fillRect/>
          </a:stretch>
        </p:blipFill>
        <p:spPr>
          <a:xfrm>
            <a:off x="17373600" y="1188720"/>
            <a:ext cx="2501900" cy="444500"/>
          </a:xfrm>
          <a:prstGeom prst="rect">
            <a:avLst/>
          </a:prstGeom>
        </p:spPr>
      </p:pic>
      <p:pic>
        <p:nvPicPr>
          <p:cNvPr id="12" name="Picture 11">
            <a:extLst>
              <a:ext uri="{FF2B5EF4-FFF2-40B4-BE49-F238E27FC236}">
                <a16:creationId xmlns:a16="http://schemas.microsoft.com/office/drawing/2014/main" id="{D9C28DB4-E937-1543-84A8-9EFCE7FF2A80}"/>
              </a:ext>
            </a:extLst>
          </p:cNvPr>
          <p:cNvPicPr>
            <a:picLocks noChangeAspect="1"/>
          </p:cNvPicPr>
          <p:nvPr/>
        </p:nvPicPr>
        <p:blipFill>
          <a:blip r:embed="rId4"/>
          <a:stretch>
            <a:fillRect/>
          </a:stretch>
        </p:blipFill>
        <p:spPr>
          <a:xfrm>
            <a:off x="14356080" y="1865376"/>
            <a:ext cx="2514600" cy="508000"/>
          </a:xfrm>
          <a:prstGeom prst="rect">
            <a:avLst/>
          </a:prstGeom>
        </p:spPr>
      </p:pic>
      <p:pic>
        <p:nvPicPr>
          <p:cNvPr id="13" name="Picture 12">
            <a:extLst>
              <a:ext uri="{FF2B5EF4-FFF2-40B4-BE49-F238E27FC236}">
                <a16:creationId xmlns:a16="http://schemas.microsoft.com/office/drawing/2014/main" id="{5B311D26-8995-364B-B256-BF0C0C28D2D8}"/>
              </a:ext>
            </a:extLst>
          </p:cNvPr>
          <p:cNvPicPr>
            <a:picLocks noChangeAspect="1"/>
          </p:cNvPicPr>
          <p:nvPr/>
        </p:nvPicPr>
        <p:blipFill>
          <a:blip r:embed="rId5"/>
          <a:stretch>
            <a:fillRect/>
          </a:stretch>
        </p:blipFill>
        <p:spPr>
          <a:xfrm>
            <a:off x="19019520" y="1947672"/>
            <a:ext cx="254000" cy="355600"/>
          </a:xfrm>
          <a:prstGeom prst="rect">
            <a:avLst/>
          </a:prstGeom>
        </p:spPr>
      </p:pic>
      <p:pic>
        <p:nvPicPr>
          <p:cNvPr id="14" name="Picture 13">
            <a:extLst>
              <a:ext uri="{FF2B5EF4-FFF2-40B4-BE49-F238E27FC236}">
                <a16:creationId xmlns:a16="http://schemas.microsoft.com/office/drawing/2014/main" id="{8476D5F9-B7E9-A74D-AA9D-4D2EABCD6F68}"/>
              </a:ext>
            </a:extLst>
          </p:cNvPr>
          <p:cNvPicPr>
            <a:picLocks noChangeAspect="1"/>
          </p:cNvPicPr>
          <p:nvPr/>
        </p:nvPicPr>
        <p:blipFill>
          <a:blip r:embed="rId6"/>
          <a:stretch>
            <a:fillRect/>
          </a:stretch>
        </p:blipFill>
        <p:spPr>
          <a:xfrm>
            <a:off x="15179040" y="2560320"/>
            <a:ext cx="2159000" cy="368300"/>
          </a:xfrm>
          <a:prstGeom prst="rect">
            <a:avLst/>
          </a:prstGeom>
        </p:spPr>
      </p:pic>
      <p:pic>
        <p:nvPicPr>
          <p:cNvPr id="15" name="Picture 14">
            <a:extLst>
              <a:ext uri="{FF2B5EF4-FFF2-40B4-BE49-F238E27FC236}">
                <a16:creationId xmlns:a16="http://schemas.microsoft.com/office/drawing/2014/main" id="{8D4C8974-ED93-2A4F-AC54-65CA9E472FFA}"/>
              </a:ext>
            </a:extLst>
          </p:cNvPr>
          <p:cNvPicPr>
            <a:picLocks noChangeAspect="1"/>
          </p:cNvPicPr>
          <p:nvPr/>
        </p:nvPicPr>
        <p:blipFill>
          <a:blip r:embed="rId7"/>
          <a:stretch>
            <a:fillRect/>
          </a:stretch>
        </p:blipFill>
        <p:spPr>
          <a:xfrm>
            <a:off x="17922240" y="2560320"/>
            <a:ext cx="2781300" cy="482600"/>
          </a:xfrm>
          <a:prstGeom prst="rect">
            <a:avLst/>
          </a:prstGeom>
        </p:spPr>
      </p:pic>
      <p:pic>
        <p:nvPicPr>
          <p:cNvPr id="17" name="Picture 16">
            <a:extLst>
              <a:ext uri="{FF2B5EF4-FFF2-40B4-BE49-F238E27FC236}">
                <a16:creationId xmlns:a16="http://schemas.microsoft.com/office/drawing/2014/main" id="{C56D53D7-9FE0-404D-9344-4BCF881ACEC4}"/>
              </a:ext>
            </a:extLst>
          </p:cNvPr>
          <p:cNvPicPr>
            <a:picLocks noChangeAspect="1"/>
          </p:cNvPicPr>
          <p:nvPr/>
        </p:nvPicPr>
        <p:blipFill>
          <a:blip r:embed="rId8"/>
          <a:stretch>
            <a:fillRect/>
          </a:stretch>
        </p:blipFill>
        <p:spPr>
          <a:xfrm>
            <a:off x="11430000" y="3337560"/>
            <a:ext cx="292100" cy="266700"/>
          </a:xfrm>
          <a:prstGeom prst="rect">
            <a:avLst/>
          </a:prstGeom>
        </p:spPr>
      </p:pic>
      <p:pic>
        <p:nvPicPr>
          <p:cNvPr id="18" name="Picture 17">
            <a:extLst>
              <a:ext uri="{FF2B5EF4-FFF2-40B4-BE49-F238E27FC236}">
                <a16:creationId xmlns:a16="http://schemas.microsoft.com/office/drawing/2014/main" id="{9F3E7798-91D4-0045-84AF-80ED5C26AB14}"/>
              </a:ext>
            </a:extLst>
          </p:cNvPr>
          <p:cNvPicPr>
            <a:picLocks noChangeAspect="1"/>
          </p:cNvPicPr>
          <p:nvPr/>
        </p:nvPicPr>
        <p:blipFill>
          <a:blip r:embed="rId9"/>
          <a:stretch>
            <a:fillRect/>
          </a:stretch>
        </p:blipFill>
        <p:spPr>
          <a:xfrm>
            <a:off x="18059400" y="3355848"/>
            <a:ext cx="279400" cy="342900"/>
          </a:xfrm>
          <a:prstGeom prst="rect">
            <a:avLst/>
          </a:prstGeom>
        </p:spPr>
      </p:pic>
      <p:pic>
        <p:nvPicPr>
          <p:cNvPr id="19" name="Picture 18">
            <a:extLst>
              <a:ext uri="{FF2B5EF4-FFF2-40B4-BE49-F238E27FC236}">
                <a16:creationId xmlns:a16="http://schemas.microsoft.com/office/drawing/2014/main" id="{5CC02F33-984D-C945-9F4E-E8132906D664}"/>
              </a:ext>
            </a:extLst>
          </p:cNvPr>
          <p:cNvPicPr>
            <a:picLocks noChangeAspect="1"/>
          </p:cNvPicPr>
          <p:nvPr/>
        </p:nvPicPr>
        <p:blipFill>
          <a:blip r:embed="rId10"/>
          <a:stretch>
            <a:fillRect/>
          </a:stretch>
        </p:blipFill>
        <p:spPr>
          <a:xfrm>
            <a:off x="14904720" y="3968496"/>
            <a:ext cx="254000" cy="355600"/>
          </a:xfrm>
          <a:prstGeom prst="rect">
            <a:avLst/>
          </a:prstGeom>
        </p:spPr>
      </p:pic>
      <p:pic>
        <p:nvPicPr>
          <p:cNvPr id="20" name="Picture 19">
            <a:extLst>
              <a:ext uri="{FF2B5EF4-FFF2-40B4-BE49-F238E27FC236}">
                <a16:creationId xmlns:a16="http://schemas.microsoft.com/office/drawing/2014/main" id="{3FDBB868-DCFA-704F-AD1E-C1B38DAA917F}"/>
              </a:ext>
            </a:extLst>
          </p:cNvPr>
          <p:cNvPicPr>
            <a:picLocks noChangeAspect="1"/>
          </p:cNvPicPr>
          <p:nvPr/>
        </p:nvPicPr>
        <p:blipFill>
          <a:blip r:embed="rId11"/>
          <a:stretch>
            <a:fillRect/>
          </a:stretch>
        </p:blipFill>
        <p:spPr>
          <a:xfrm>
            <a:off x="11430000" y="4572000"/>
            <a:ext cx="1384300" cy="482600"/>
          </a:xfrm>
          <a:prstGeom prst="rect">
            <a:avLst/>
          </a:prstGeom>
        </p:spPr>
      </p:pic>
      <p:pic>
        <p:nvPicPr>
          <p:cNvPr id="21" name="Picture 20">
            <a:extLst>
              <a:ext uri="{FF2B5EF4-FFF2-40B4-BE49-F238E27FC236}">
                <a16:creationId xmlns:a16="http://schemas.microsoft.com/office/drawing/2014/main" id="{24791641-936B-7E4E-A77F-902D3B8E063B}"/>
              </a:ext>
            </a:extLst>
          </p:cNvPr>
          <p:cNvPicPr>
            <a:picLocks noChangeAspect="1"/>
          </p:cNvPicPr>
          <p:nvPr/>
        </p:nvPicPr>
        <p:blipFill>
          <a:blip r:embed="rId12"/>
          <a:stretch>
            <a:fillRect/>
          </a:stretch>
        </p:blipFill>
        <p:spPr>
          <a:xfrm>
            <a:off x="11430000" y="5175504"/>
            <a:ext cx="7581900" cy="533400"/>
          </a:xfrm>
          <a:prstGeom prst="rect">
            <a:avLst/>
          </a:prstGeom>
        </p:spPr>
      </p:pic>
      <p:pic>
        <p:nvPicPr>
          <p:cNvPr id="22" name="Picture 21">
            <a:extLst>
              <a:ext uri="{FF2B5EF4-FFF2-40B4-BE49-F238E27FC236}">
                <a16:creationId xmlns:a16="http://schemas.microsoft.com/office/drawing/2014/main" id="{3DC3C53F-7E6E-294A-BB14-72DA2954877C}"/>
              </a:ext>
            </a:extLst>
          </p:cNvPr>
          <p:cNvPicPr>
            <a:picLocks noChangeAspect="1"/>
          </p:cNvPicPr>
          <p:nvPr/>
        </p:nvPicPr>
        <p:blipFill>
          <a:blip r:embed="rId13"/>
          <a:stretch>
            <a:fillRect/>
          </a:stretch>
        </p:blipFill>
        <p:spPr>
          <a:xfrm>
            <a:off x="11430000" y="5852160"/>
            <a:ext cx="3073400" cy="533400"/>
          </a:xfrm>
          <a:prstGeom prst="rect">
            <a:avLst/>
          </a:prstGeom>
        </p:spPr>
      </p:pic>
      <p:pic>
        <p:nvPicPr>
          <p:cNvPr id="25" name="Picture 24">
            <a:extLst>
              <a:ext uri="{FF2B5EF4-FFF2-40B4-BE49-F238E27FC236}">
                <a16:creationId xmlns:a16="http://schemas.microsoft.com/office/drawing/2014/main" id="{4B70FFEA-2182-D749-9E48-8D0D5DAF8EDB}"/>
              </a:ext>
            </a:extLst>
          </p:cNvPr>
          <p:cNvPicPr>
            <a:picLocks noChangeAspect="1"/>
          </p:cNvPicPr>
          <p:nvPr/>
        </p:nvPicPr>
        <p:blipFill>
          <a:blip r:embed="rId14"/>
          <a:stretch>
            <a:fillRect/>
          </a:stretch>
        </p:blipFill>
        <p:spPr>
          <a:xfrm>
            <a:off x="11430000" y="6492240"/>
            <a:ext cx="3098800" cy="533400"/>
          </a:xfrm>
          <a:prstGeom prst="rect">
            <a:avLst/>
          </a:prstGeom>
        </p:spPr>
      </p:pic>
      <p:pic>
        <p:nvPicPr>
          <p:cNvPr id="28" name="Picture 27">
            <a:extLst>
              <a:ext uri="{FF2B5EF4-FFF2-40B4-BE49-F238E27FC236}">
                <a16:creationId xmlns:a16="http://schemas.microsoft.com/office/drawing/2014/main" id="{784CB6A9-63AF-2842-894D-4B204C19CB2D}"/>
              </a:ext>
            </a:extLst>
          </p:cNvPr>
          <p:cNvPicPr>
            <a:picLocks noChangeAspect="1"/>
          </p:cNvPicPr>
          <p:nvPr/>
        </p:nvPicPr>
        <p:blipFill>
          <a:blip r:embed="rId15"/>
          <a:stretch>
            <a:fillRect/>
          </a:stretch>
        </p:blipFill>
        <p:spPr>
          <a:xfrm>
            <a:off x="14502384" y="7260336"/>
            <a:ext cx="3746500" cy="495300"/>
          </a:xfrm>
          <a:prstGeom prst="rect">
            <a:avLst/>
          </a:prstGeom>
        </p:spPr>
      </p:pic>
      <p:pic>
        <p:nvPicPr>
          <p:cNvPr id="31" name="Picture 30">
            <a:extLst>
              <a:ext uri="{FF2B5EF4-FFF2-40B4-BE49-F238E27FC236}">
                <a16:creationId xmlns:a16="http://schemas.microsoft.com/office/drawing/2014/main" id="{87EDA7E7-33D5-B74E-B4A6-DCDDA90ADD95}"/>
              </a:ext>
            </a:extLst>
          </p:cNvPr>
          <p:cNvPicPr>
            <a:picLocks noChangeAspect="1"/>
          </p:cNvPicPr>
          <p:nvPr/>
        </p:nvPicPr>
        <p:blipFill>
          <a:blip r:embed="rId16"/>
          <a:stretch>
            <a:fillRect/>
          </a:stretch>
        </p:blipFill>
        <p:spPr>
          <a:xfrm>
            <a:off x="13807440" y="7955280"/>
            <a:ext cx="5080000" cy="5080000"/>
          </a:xfrm>
          <a:prstGeom prst="rect">
            <a:avLst/>
          </a:prstGeom>
        </p:spPr>
      </p:pic>
    </p:spTree>
    <p:extLst>
      <p:ext uri="{BB962C8B-B14F-4D97-AF65-F5344CB8AC3E}">
        <p14:creationId xmlns:p14="http://schemas.microsoft.com/office/powerpoint/2010/main" val="50198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4D4D-3DCF-BC42-BE46-F2C0BD779380}"/>
              </a:ext>
            </a:extLst>
          </p:cNvPr>
          <p:cNvSpPr>
            <a:spLocks noGrp="1"/>
          </p:cNvSpPr>
          <p:nvPr>
            <p:ph type="title"/>
          </p:nvPr>
        </p:nvSpPr>
        <p:spPr/>
        <p:txBody>
          <a:bodyPr/>
          <a:lstStyle/>
          <a:p>
            <a:r>
              <a:rPr lang="en-US" dirty="0"/>
              <a:t>Shader Internals</a:t>
            </a:r>
          </a:p>
        </p:txBody>
      </p:sp>
      <p:sp>
        <p:nvSpPr>
          <p:cNvPr id="4" name="Text Placeholder 3">
            <a:extLst>
              <a:ext uri="{FF2B5EF4-FFF2-40B4-BE49-F238E27FC236}">
                <a16:creationId xmlns:a16="http://schemas.microsoft.com/office/drawing/2014/main" id="{6DB4F295-F268-2C4B-957B-1DBE75ACCBF6}"/>
              </a:ext>
            </a:extLst>
          </p:cNvPr>
          <p:cNvSpPr>
            <a:spLocks noGrp="1"/>
          </p:cNvSpPr>
          <p:nvPr>
            <p:ph type="body" sz="quarter" idx="10"/>
          </p:nvPr>
        </p:nvSpPr>
        <p:spPr/>
        <p:txBody>
          <a:bodyPr/>
          <a:lstStyle/>
          <a:p>
            <a:r>
              <a:rPr lang="en-US" dirty="0"/>
              <a:t>Engine shader files live in </a:t>
            </a:r>
            <a:r>
              <a:rPr lang="en-US" b="1" dirty="0"/>
              <a:t>Engine/</a:t>
            </a:r>
            <a:r>
              <a:rPr lang="en-US" b="1" dirty="0" err="1"/>
              <a:t>Shaders</a:t>
            </a:r>
            <a:r>
              <a:rPr lang="en-US" dirty="0"/>
              <a:t>.</a:t>
            </a:r>
          </a:p>
          <a:p>
            <a:pPr marL="457200" lvl="1" indent="-457200">
              <a:spcBef>
                <a:spcPts val="1200"/>
              </a:spcBef>
            </a:pPr>
            <a:r>
              <a:rPr lang="en-US" b="1" dirty="0"/>
              <a:t>.</a:t>
            </a:r>
            <a:r>
              <a:rPr lang="en-US" b="1" dirty="0" err="1"/>
              <a:t>ush</a:t>
            </a:r>
            <a:r>
              <a:rPr lang="en-US" dirty="0"/>
              <a:t> files = Shader code header files.</a:t>
            </a:r>
          </a:p>
          <a:p>
            <a:pPr marL="457200" lvl="1" indent="-457200">
              <a:spcBef>
                <a:spcPts val="1200"/>
              </a:spcBef>
            </a:pPr>
            <a:r>
              <a:rPr lang="en-US" b="1" dirty="0"/>
              <a:t>.</a:t>
            </a:r>
            <a:r>
              <a:rPr lang="en-US" b="1" dirty="0" err="1"/>
              <a:t>usf</a:t>
            </a:r>
            <a:r>
              <a:rPr lang="en-US" dirty="0"/>
              <a:t> files = Files containing shader code for a pass.</a:t>
            </a:r>
          </a:p>
          <a:p>
            <a:r>
              <a:rPr lang="en-US" b="1" dirty="0" err="1"/>
              <a:t>MaterialTemplate.ush</a:t>
            </a:r>
            <a:r>
              <a:rPr lang="en-US" dirty="0"/>
              <a:t> is the boilerplate template for all Materials.</a:t>
            </a:r>
          </a:p>
          <a:p>
            <a:pPr marL="457200" lvl="1" indent="-457200">
              <a:spcBef>
                <a:spcPts val="1200"/>
              </a:spcBef>
            </a:pPr>
            <a:r>
              <a:rPr lang="en-US" b="1" dirty="0"/>
              <a:t>%s</a:t>
            </a:r>
            <a:r>
              <a:rPr lang="en-US" dirty="0"/>
              <a:t> = Where boilerplate code pieces will go.</a:t>
            </a:r>
          </a:p>
          <a:p>
            <a:pPr marL="457200" lvl="1" indent="-457200">
              <a:spcBef>
                <a:spcPts val="1200"/>
              </a:spcBef>
            </a:pPr>
            <a:r>
              <a:rPr lang="en-US" b="1" dirty="0"/>
              <a:t>Material Editor &gt; Window &gt; Shader Code &gt; HLSL Code</a:t>
            </a:r>
            <a:r>
              <a:rPr lang="en-US" dirty="0"/>
              <a:t> = Where you can see the template filled in.</a:t>
            </a:r>
          </a:p>
        </p:txBody>
      </p:sp>
      <p:pic>
        <p:nvPicPr>
          <p:cNvPr id="11" name="Picture 10">
            <a:extLst>
              <a:ext uri="{FF2B5EF4-FFF2-40B4-BE49-F238E27FC236}">
                <a16:creationId xmlns:a16="http://schemas.microsoft.com/office/drawing/2014/main" id="{6A07DDC7-1A7E-DB48-9D4E-E2C7A125300D}"/>
              </a:ext>
            </a:extLst>
          </p:cNvPr>
          <p:cNvPicPr>
            <a:picLocks noChangeAspect="1"/>
          </p:cNvPicPr>
          <p:nvPr/>
        </p:nvPicPr>
        <p:blipFill>
          <a:blip r:embed="rId2"/>
          <a:stretch>
            <a:fillRect/>
          </a:stretch>
        </p:blipFill>
        <p:spPr>
          <a:xfrm>
            <a:off x="12337473" y="1485106"/>
            <a:ext cx="9766300" cy="8229600"/>
          </a:xfrm>
          <a:prstGeom prst="rect">
            <a:avLst/>
          </a:prstGeom>
          <a:ln>
            <a:solidFill>
              <a:schemeClr val="accent1"/>
            </a:solidFill>
          </a:ln>
        </p:spPr>
      </p:pic>
      <p:pic>
        <p:nvPicPr>
          <p:cNvPr id="12" name="Picture 11">
            <a:extLst>
              <a:ext uri="{FF2B5EF4-FFF2-40B4-BE49-F238E27FC236}">
                <a16:creationId xmlns:a16="http://schemas.microsoft.com/office/drawing/2014/main" id="{E177FADF-7150-CE48-9A24-4D9DD6D00266}"/>
              </a:ext>
            </a:extLst>
          </p:cNvPr>
          <p:cNvPicPr>
            <a:picLocks noChangeAspect="1"/>
          </p:cNvPicPr>
          <p:nvPr/>
        </p:nvPicPr>
        <p:blipFill>
          <a:blip r:embed="rId3"/>
          <a:stretch>
            <a:fillRect/>
          </a:stretch>
        </p:blipFill>
        <p:spPr>
          <a:xfrm>
            <a:off x="14579600" y="2701636"/>
            <a:ext cx="9804400" cy="8991600"/>
          </a:xfrm>
          <a:prstGeom prst="rect">
            <a:avLst/>
          </a:prstGeom>
          <a:ln>
            <a:solidFill>
              <a:schemeClr val="accent1"/>
            </a:solidFill>
          </a:ln>
        </p:spPr>
      </p:pic>
      <p:sp>
        <p:nvSpPr>
          <p:cNvPr id="13" name="Rectangle 12">
            <a:extLst>
              <a:ext uri="{FF2B5EF4-FFF2-40B4-BE49-F238E27FC236}">
                <a16:creationId xmlns:a16="http://schemas.microsoft.com/office/drawing/2014/main" id="{A5B86CEE-685E-6E4F-BD12-9641A22435AE}"/>
              </a:ext>
            </a:extLst>
          </p:cNvPr>
          <p:cNvSpPr/>
          <p:nvPr/>
        </p:nvSpPr>
        <p:spPr>
          <a:xfrm>
            <a:off x="12496800" y="5445760"/>
            <a:ext cx="294640" cy="267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D9304B-4C30-024E-99C2-5859F72EA037}"/>
              </a:ext>
            </a:extLst>
          </p:cNvPr>
          <p:cNvSpPr/>
          <p:nvPr/>
        </p:nvSpPr>
        <p:spPr>
          <a:xfrm>
            <a:off x="15128240" y="6644640"/>
            <a:ext cx="7233920" cy="325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9B084C-2694-654B-BC48-23C6F33EBBE8}"/>
              </a:ext>
            </a:extLst>
          </p:cNvPr>
          <p:cNvCxnSpPr/>
          <p:nvPr/>
        </p:nvCxnSpPr>
        <p:spPr>
          <a:xfrm>
            <a:off x="12791440" y="5445760"/>
            <a:ext cx="2346960" cy="119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68A137-DFC3-D242-8C2B-C0509880FF17}"/>
              </a:ext>
            </a:extLst>
          </p:cNvPr>
          <p:cNvCxnSpPr/>
          <p:nvPr/>
        </p:nvCxnSpPr>
        <p:spPr>
          <a:xfrm>
            <a:off x="12791440" y="5713413"/>
            <a:ext cx="2336800" cy="4182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84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76B0-0B58-1B45-97D4-4806DF2C46D5}"/>
              </a:ext>
            </a:extLst>
          </p:cNvPr>
          <p:cNvSpPr>
            <a:spLocks noGrp="1"/>
          </p:cNvSpPr>
          <p:nvPr>
            <p:ph type="title"/>
          </p:nvPr>
        </p:nvSpPr>
        <p:spPr/>
        <p:txBody>
          <a:bodyPr/>
          <a:lstStyle/>
          <a:p>
            <a:r>
              <a:rPr lang="en-US" dirty="0"/>
              <a:t>Deep Shader Details</a:t>
            </a:r>
          </a:p>
        </p:txBody>
      </p:sp>
      <p:pic>
        <p:nvPicPr>
          <p:cNvPr id="5" name="Content Placeholder 4">
            <a:extLst>
              <a:ext uri="{FF2B5EF4-FFF2-40B4-BE49-F238E27FC236}">
                <a16:creationId xmlns:a16="http://schemas.microsoft.com/office/drawing/2014/main" id="{DBA1A43A-A6DC-D44C-9E3E-50EF61BF91C6}"/>
              </a:ext>
            </a:extLst>
          </p:cNvPr>
          <p:cNvPicPr>
            <a:picLocks noGrp="1" noChangeAspect="1"/>
          </p:cNvPicPr>
          <p:nvPr>
            <p:ph idx="1"/>
          </p:nvPr>
        </p:nvPicPr>
        <p:blipFill>
          <a:blip r:embed="rId2"/>
          <a:stretch>
            <a:fillRect/>
          </a:stretch>
        </p:blipFill>
        <p:spPr>
          <a:xfrm>
            <a:off x="12192000" y="572290"/>
            <a:ext cx="12192000" cy="12571419"/>
          </a:xfrm>
          <a:prstGeom prst="rect">
            <a:avLst/>
          </a:prstGeom>
        </p:spPr>
      </p:pic>
      <p:sp>
        <p:nvSpPr>
          <p:cNvPr id="4" name="Text Placeholder 3">
            <a:extLst>
              <a:ext uri="{FF2B5EF4-FFF2-40B4-BE49-F238E27FC236}">
                <a16:creationId xmlns:a16="http://schemas.microsoft.com/office/drawing/2014/main" id="{A7D8E5DC-1B61-AD4C-97C3-8A4BF8E6112D}"/>
              </a:ext>
            </a:extLst>
          </p:cNvPr>
          <p:cNvSpPr>
            <a:spLocks noGrp="1"/>
          </p:cNvSpPr>
          <p:nvPr>
            <p:ph type="body" sz="quarter" idx="10"/>
          </p:nvPr>
        </p:nvSpPr>
        <p:spPr/>
        <p:txBody>
          <a:bodyPr>
            <a:normAutofit/>
          </a:bodyPr>
          <a:lstStyle/>
          <a:p>
            <a:r>
              <a:rPr lang="en-US" dirty="0"/>
              <a:t>The </a:t>
            </a:r>
            <a:r>
              <a:rPr lang="en-US" b="1" dirty="0"/>
              <a:t>HLSL Code</a:t>
            </a:r>
            <a:r>
              <a:rPr lang="en-US" dirty="0"/>
              <a:t> results still have all of the preprocessor commands, including references to generated #includes that define data sent between the engine and shaders. To see those, you need to dump the final shader after preprocessing.</a:t>
            </a:r>
          </a:p>
          <a:p>
            <a:r>
              <a:rPr lang="en-US" dirty="0"/>
              <a:t>Set the </a:t>
            </a:r>
            <a:r>
              <a:rPr lang="en-US" b="1" dirty="0" err="1"/>
              <a:t>r.DumpShaderDebugInfo</a:t>
            </a:r>
            <a:r>
              <a:rPr lang="en-US" dirty="0"/>
              <a:t> console variable to </a:t>
            </a:r>
            <a:r>
              <a:rPr lang="en-US" b="1" dirty="0"/>
              <a:t>1</a:t>
            </a:r>
            <a:r>
              <a:rPr lang="en-US" dirty="0"/>
              <a:t> (back-quote to bring up the console, then type “</a:t>
            </a:r>
            <a:r>
              <a:rPr lang="en-US" b="1" dirty="0" err="1"/>
              <a:t>r.DumpShaderDebugInfo</a:t>
            </a:r>
            <a:r>
              <a:rPr lang="en-US" b="1" dirty="0"/>
              <a:t> 1</a:t>
            </a:r>
            <a:r>
              <a:rPr lang="en-US" dirty="0"/>
              <a:t>”).</a:t>
            </a:r>
          </a:p>
          <a:p>
            <a:r>
              <a:rPr lang="en-US" dirty="0"/>
              <a:t>Force the shader to recompile.</a:t>
            </a:r>
          </a:p>
          <a:p>
            <a:pPr marL="457200" lvl="1" indent="-457200">
              <a:spcBef>
                <a:spcPts val="1200"/>
              </a:spcBef>
            </a:pPr>
            <a:r>
              <a:rPr lang="en-US" dirty="0"/>
              <a:t>Can even just move a node in the Material Editor and then click “</a:t>
            </a:r>
            <a:r>
              <a:rPr lang="en-US" b="1" dirty="0"/>
              <a:t>Apply</a:t>
            </a:r>
            <a:r>
              <a:rPr lang="en-US" dirty="0"/>
              <a:t>”.</a:t>
            </a:r>
          </a:p>
          <a:p>
            <a:pPr marL="457200" lvl="1" indent="-457200">
              <a:spcBef>
                <a:spcPts val="1200"/>
              </a:spcBef>
            </a:pPr>
            <a:r>
              <a:rPr lang="en-US" dirty="0"/>
              <a:t>Set </a:t>
            </a:r>
            <a:r>
              <a:rPr lang="en-US" b="1" dirty="0" err="1"/>
              <a:t>r.DumpShaderDebugInfo</a:t>
            </a:r>
            <a:r>
              <a:rPr lang="en-US" dirty="0"/>
              <a:t> back to </a:t>
            </a:r>
            <a:r>
              <a:rPr lang="en-US" b="1" dirty="0"/>
              <a:t>0</a:t>
            </a:r>
            <a:r>
              <a:rPr lang="en-US" dirty="0"/>
              <a:t> to avoid filling up your disk with shader files.</a:t>
            </a:r>
          </a:p>
          <a:p>
            <a:r>
              <a:rPr lang="en-US" dirty="0"/>
              <a:t>In your project, look in </a:t>
            </a:r>
            <a:r>
              <a:rPr lang="en-US" b="1" dirty="0"/>
              <a:t>Saved/</a:t>
            </a:r>
            <a:r>
              <a:rPr lang="en-US" b="1" dirty="0" err="1"/>
              <a:t>ShaderDebugInfo</a:t>
            </a:r>
            <a:r>
              <a:rPr lang="en-US" i="1" dirty="0"/>
              <a:t> </a:t>
            </a:r>
            <a:r>
              <a:rPr lang="en-US" dirty="0"/>
              <a:t>for any of the </a:t>
            </a:r>
            <a:r>
              <a:rPr lang="en-US" b="1" dirty="0" err="1"/>
              <a:t>TBasePassPS</a:t>
            </a:r>
            <a:r>
              <a:rPr lang="en-US" i="1" dirty="0"/>
              <a:t> </a:t>
            </a:r>
            <a:r>
              <a:rPr lang="en-US" dirty="0"/>
              <a:t>files.</a:t>
            </a:r>
          </a:p>
        </p:txBody>
      </p:sp>
    </p:spTree>
    <p:extLst>
      <p:ext uri="{BB962C8B-B14F-4D97-AF65-F5344CB8AC3E}">
        <p14:creationId xmlns:p14="http://schemas.microsoft.com/office/powerpoint/2010/main" val="1893436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69DB-DFA1-1147-B991-BBCF0CE9915C}"/>
              </a:ext>
            </a:extLst>
          </p:cNvPr>
          <p:cNvSpPr>
            <a:spLocks noGrp="1"/>
          </p:cNvSpPr>
          <p:nvPr>
            <p:ph type="title"/>
          </p:nvPr>
        </p:nvSpPr>
        <p:spPr/>
        <p:txBody>
          <a:bodyPr/>
          <a:lstStyle/>
          <a:p>
            <a:r>
              <a:rPr lang="en-US" dirty="0"/>
              <a:t>Simple Custom Node</a:t>
            </a:r>
          </a:p>
        </p:txBody>
      </p:sp>
      <p:sp>
        <p:nvSpPr>
          <p:cNvPr id="4" name="Text Placeholder 3">
            <a:extLst>
              <a:ext uri="{FF2B5EF4-FFF2-40B4-BE49-F238E27FC236}">
                <a16:creationId xmlns:a16="http://schemas.microsoft.com/office/drawing/2014/main" id="{69B114B7-994B-F349-8A45-71BAD4FCC8EF}"/>
              </a:ext>
            </a:extLst>
          </p:cNvPr>
          <p:cNvSpPr>
            <a:spLocks noGrp="1"/>
          </p:cNvSpPr>
          <p:nvPr>
            <p:ph type="body" sz="quarter" idx="10"/>
          </p:nvPr>
        </p:nvSpPr>
        <p:spPr/>
        <p:txBody>
          <a:bodyPr/>
          <a:lstStyle/>
          <a:p>
            <a:r>
              <a:rPr lang="en-US" dirty="0"/>
              <a:t>The easiest way to write your own shader code is to create a </a:t>
            </a:r>
            <a:r>
              <a:rPr lang="en-US" b="1" dirty="0"/>
              <a:t>Custom</a:t>
            </a:r>
            <a:r>
              <a:rPr lang="en-US" dirty="0"/>
              <a:t> node</a:t>
            </a:r>
            <a:r>
              <a:rPr lang="en-US" i="1" dirty="0"/>
              <a:t> </a:t>
            </a:r>
            <a:r>
              <a:rPr lang="en-US" dirty="0"/>
              <a:t>in the Material Editor.</a:t>
            </a:r>
          </a:p>
          <a:p>
            <a:r>
              <a:rPr lang="en-US" dirty="0"/>
              <a:t>In its simplest form, this is a single-line expression computing a result (equivalent to what Cook’s shade trees did).</a:t>
            </a:r>
          </a:p>
          <a:p>
            <a:r>
              <a:rPr lang="en-US" dirty="0"/>
              <a:t>Additional named input pins are available as variables.</a:t>
            </a:r>
          </a:p>
          <a:p>
            <a:r>
              <a:rPr lang="en-US" dirty="0"/>
              <a:t>A Custom node also has access to anything in the </a:t>
            </a:r>
            <a:r>
              <a:rPr lang="en-US" b="1" dirty="0"/>
              <a:t>Parameters</a:t>
            </a:r>
            <a:r>
              <a:rPr lang="en-US" dirty="0"/>
              <a:t>, </a:t>
            </a:r>
            <a:r>
              <a:rPr lang="en-US" b="1" dirty="0"/>
              <a:t>Primitive</a:t>
            </a:r>
            <a:r>
              <a:rPr lang="en-US" dirty="0"/>
              <a:t>, and </a:t>
            </a:r>
            <a:r>
              <a:rPr lang="en-US" b="1" dirty="0"/>
              <a:t>View</a:t>
            </a:r>
            <a:r>
              <a:rPr lang="en-US" dirty="0"/>
              <a:t> </a:t>
            </a:r>
            <a:r>
              <a:rPr lang="en-US" dirty="0" err="1"/>
              <a:t>structs</a:t>
            </a:r>
            <a:r>
              <a:rPr lang="en-US" dirty="0"/>
              <a:t>.</a:t>
            </a:r>
          </a:p>
          <a:p>
            <a:pPr marL="457200" lvl="1" indent="-457200">
              <a:spcBef>
                <a:spcPts val="1200"/>
              </a:spcBef>
            </a:pPr>
            <a:r>
              <a:rPr lang="en-US" dirty="0"/>
              <a:t>Some data, however, is not generated unless used by a regular Material system node (e.g., </a:t>
            </a:r>
            <a:r>
              <a:rPr lang="en-US" b="1" dirty="0" err="1"/>
              <a:t>Parameters.TexCoord</a:t>
            </a:r>
            <a:r>
              <a:rPr lang="en-US" dirty="0"/>
              <a:t>).</a:t>
            </a:r>
          </a:p>
          <a:p>
            <a:pPr marL="457200" lvl="1" indent="-457200">
              <a:spcBef>
                <a:spcPts val="1200"/>
              </a:spcBef>
            </a:pPr>
            <a:r>
              <a:rPr lang="en-US" dirty="0"/>
              <a:t>Dig into dumped shader code from </a:t>
            </a:r>
            <a:r>
              <a:rPr lang="en-US" b="1" dirty="0" err="1"/>
              <a:t>DumpShaderDebugInfo</a:t>
            </a:r>
            <a:r>
              <a:rPr lang="en-US" i="1" dirty="0"/>
              <a:t> </a:t>
            </a:r>
            <a:r>
              <a:rPr lang="en-US" dirty="0"/>
              <a:t>to see what’s there.</a:t>
            </a:r>
          </a:p>
        </p:txBody>
      </p:sp>
      <p:pic>
        <p:nvPicPr>
          <p:cNvPr id="8" name="Content Placeholder 7">
            <a:extLst>
              <a:ext uri="{FF2B5EF4-FFF2-40B4-BE49-F238E27FC236}">
                <a16:creationId xmlns:a16="http://schemas.microsoft.com/office/drawing/2014/main" id="{DB898006-71A2-DE46-9C89-AE633A24A66D}"/>
              </a:ext>
            </a:extLst>
          </p:cNvPr>
          <p:cNvPicPr>
            <a:picLocks noGrp="1" noChangeAspect="1"/>
          </p:cNvPicPr>
          <p:nvPr>
            <p:ph idx="1"/>
          </p:nvPr>
        </p:nvPicPr>
        <p:blipFill>
          <a:blip r:embed="rId2"/>
          <a:stretch>
            <a:fillRect/>
          </a:stretch>
        </p:blipFill>
        <p:spPr>
          <a:xfrm>
            <a:off x="13030200" y="0"/>
            <a:ext cx="10865830" cy="13720412"/>
          </a:xfrm>
          <a:prstGeom prst="rect">
            <a:avLst/>
          </a:prstGeom>
        </p:spPr>
      </p:pic>
    </p:spTree>
    <p:extLst>
      <p:ext uri="{BB962C8B-B14F-4D97-AF65-F5344CB8AC3E}">
        <p14:creationId xmlns:p14="http://schemas.microsoft.com/office/powerpoint/2010/main" val="87572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4D10-BB60-504B-BBA1-73663805AA27}"/>
              </a:ext>
            </a:extLst>
          </p:cNvPr>
          <p:cNvSpPr>
            <a:spLocks noGrp="1"/>
          </p:cNvSpPr>
          <p:nvPr>
            <p:ph type="title"/>
          </p:nvPr>
        </p:nvSpPr>
        <p:spPr/>
        <p:txBody>
          <a:bodyPr/>
          <a:lstStyle/>
          <a:p>
            <a:r>
              <a:rPr lang="en-US" dirty="0"/>
              <a:t>Complex Custom Node</a:t>
            </a:r>
          </a:p>
        </p:txBody>
      </p:sp>
      <p:pic>
        <p:nvPicPr>
          <p:cNvPr id="5" name="Content Placeholder 4">
            <a:extLst>
              <a:ext uri="{FF2B5EF4-FFF2-40B4-BE49-F238E27FC236}">
                <a16:creationId xmlns:a16="http://schemas.microsoft.com/office/drawing/2014/main" id="{4B80BE6A-4BEA-0F4D-B35B-3A47AF63D6E3}"/>
              </a:ext>
            </a:extLst>
          </p:cNvPr>
          <p:cNvPicPr>
            <a:picLocks noGrp="1" noChangeAspect="1"/>
          </p:cNvPicPr>
          <p:nvPr>
            <p:ph idx="1"/>
          </p:nvPr>
        </p:nvPicPr>
        <p:blipFill>
          <a:blip r:embed="rId2"/>
          <a:stretch>
            <a:fillRect/>
          </a:stretch>
        </p:blipFill>
        <p:spPr>
          <a:xfrm>
            <a:off x="13442720" y="0"/>
            <a:ext cx="10127410" cy="13716000"/>
          </a:xfrm>
          <a:prstGeom prst="rect">
            <a:avLst/>
          </a:prstGeom>
        </p:spPr>
      </p:pic>
      <p:sp>
        <p:nvSpPr>
          <p:cNvPr id="4" name="Text Placeholder 3">
            <a:extLst>
              <a:ext uri="{FF2B5EF4-FFF2-40B4-BE49-F238E27FC236}">
                <a16:creationId xmlns:a16="http://schemas.microsoft.com/office/drawing/2014/main" id="{B42089DF-FC50-D44B-BCAE-BB6B6732EDEC}"/>
              </a:ext>
            </a:extLst>
          </p:cNvPr>
          <p:cNvSpPr>
            <a:spLocks noGrp="1"/>
          </p:cNvSpPr>
          <p:nvPr>
            <p:ph type="body" sz="quarter" idx="10"/>
          </p:nvPr>
        </p:nvSpPr>
        <p:spPr/>
        <p:txBody>
          <a:bodyPr/>
          <a:lstStyle/>
          <a:p>
            <a:r>
              <a:rPr lang="en-US" dirty="0"/>
              <a:t>For more complex code, the Custom node can contain a function body ending in a return statement.</a:t>
            </a:r>
          </a:p>
          <a:p>
            <a:r>
              <a:rPr lang="en-US" dirty="0"/>
              <a:t>The Custom node box is not great for editing, so cut and paste between there and a regular editor.</a:t>
            </a:r>
          </a:p>
          <a:p>
            <a:r>
              <a:rPr lang="en-US" dirty="0"/>
              <a:t>Can include an external ush that declares one or more functions, and call them from the Custom node. </a:t>
            </a:r>
            <a:r>
              <a:rPr lang="en-US" b="1" dirty="0"/>
              <a:t>View</a:t>
            </a:r>
            <a:r>
              <a:rPr lang="en-US" dirty="0"/>
              <a:t> and </a:t>
            </a:r>
            <a:r>
              <a:rPr lang="en-US" b="1" dirty="0"/>
              <a:t>Primitive</a:t>
            </a:r>
            <a:r>
              <a:rPr lang="en-US" dirty="0"/>
              <a:t> structs are global, so directly accessible, but </a:t>
            </a:r>
            <a:r>
              <a:rPr lang="en-US" b="1" dirty="0"/>
              <a:t>Parameters</a:t>
            </a:r>
            <a:r>
              <a:rPr lang="en-US" dirty="0"/>
              <a:t> needs to be passed into these functions to access.</a:t>
            </a:r>
          </a:p>
          <a:p>
            <a:r>
              <a:rPr lang="en-US" dirty="0"/>
              <a:t>Virtual include paths: /Engine is expanded to Engine/Shaders, /Plugin/</a:t>
            </a:r>
            <a:r>
              <a:rPr lang="en-US" dirty="0" err="1"/>
              <a:t>PluginName</a:t>
            </a:r>
            <a:r>
              <a:rPr lang="en-US" dirty="0"/>
              <a:t> is expanded to the Shader directory for that plugin.</a:t>
            </a:r>
          </a:p>
          <a:p>
            <a:r>
              <a:rPr lang="en-US" b="1" dirty="0" err="1"/>
              <a:t>AddShaderSourceDirectoryMapping</a:t>
            </a:r>
            <a:r>
              <a:rPr lang="en-US" b="1" dirty="0"/>
              <a:t>()</a:t>
            </a:r>
            <a:r>
              <a:rPr lang="en-US" dirty="0"/>
              <a:t> can add more virtual paths. Common to add /Project or /Game mapping in a C++ game’s startup code.</a:t>
            </a:r>
            <a:endParaRPr lang="en-US" b="1" dirty="0"/>
          </a:p>
        </p:txBody>
      </p:sp>
    </p:spTree>
    <p:extLst>
      <p:ext uri="{BB962C8B-B14F-4D97-AF65-F5344CB8AC3E}">
        <p14:creationId xmlns:p14="http://schemas.microsoft.com/office/powerpoint/2010/main" val="29331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9CC0-104E-1F45-AB3A-38798D5CE2D3}"/>
              </a:ext>
            </a:extLst>
          </p:cNvPr>
          <p:cNvSpPr>
            <a:spLocks noGrp="1"/>
          </p:cNvSpPr>
          <p:nvPr>
            <p:ph type="title"/>
          </p:nvPr>
        </p:nvSpPr>
        <p:spPr/>
        <p:txBody>
          <a:bodyPr/>
          <a:lstStyle/>
          <a:p>
            <a:r>
              <a:rPr lang="en-US" dirty="0"/>
              <a:t>Adding Shader Functions</a:t>
            </a:r>
          </a:p>
        </p:txBody>
      </p:sp>
      <p:pic>
        <p:nvPicPr>
          <p:cNvPr id="6" name="Content Placeholder 5">
            <a:extLst>
              <a:ext uri="{FF2B5EF4-FFF2-40B4-BE49-F238E27FC236}">
                <a16:creationId xmlns:a16="http://schemas.microsoft.com/office/drawing/2014/main" id="{0365F9C9-31B0-204E-9B14-B4E9D75E2E6D}"/>
              </a:ext>
            </a:extLst>
          </p:cNvPr>
          <p:cNvPicPr>
            <a:picLocks noGrp="1" noChangeAspect="1"/>
          </p:cNvPicPr>
          <p:nvPr>
            <p:ph idx="1"/>
          </p:nvPr>
        </p:nvPicPr>
        <p:blipFill rotWithShape="1">
          <a:blip r:embed="rId2"/>
          <a:srcRect r="6866"/>
          <a:stretch/>
        </p:blipFill>
        <p:spPr>
          <a:xfrm>
            <a:off x="12191999" y="0"/>
            <a:ext cx="12192001" cy="13716000"/>
          </a:xfrm>
          <a:prstGeom prst="rect">
            <a:avLst/>
          </a:prstGeom>
        </p:spPr>
      </p:pic>
      <p:sp>
        <p:nvSpPr>
          <p:cNvPr id="4" name="Text Placeholder 3">
            <a:extLst>
              <a:ext uri="{FF2B5EF4-FFF2-40B4-BE49-F238E27FC236}">
                <a16:creationId xmlns:a16="http://schemas.microsoft.com/office/drawing/2014/main" id="{AD87A268-22C1-524A-A94D-EA8505D24851}"/>
              </a:ext>
            </a:extLst>
          </p:cNvPr>
          <p:cNvSpPr>
            <a:spLocks noGrp="1"/>
          </p:cNvSpPr>
          <p:nvPr>
            <p:ph type="body" sz="quarter" idx="10"/>
          </p:nvPr>
        </p:nvSpPr>
        <p:spPr/>
        <p:txBody>
          <a:bodyPr>
            <a:normAutofit/>
          </a:bodyPr>
          <a:lstStyle/>
          <a:p>
            <a:r>
              <a:rPr lang="en-US" dirty="0"/>
              <a:t>If there’s some complex code you want to call from many Custom nodes, it’s easy to add it to the engine. Just add a new function to </a:t>
            </a:r>
            <a:r>
              <a:rPr lang="en-US" b="1" dirty="0" err="1"/>
              <a:t>MaterialTemplate.ush</a:t>
            </a:r>
            <a:r>
              <a:rPr lang="en-US" dirty="0"/>
              <a:t> or one of the files it includes (e.g., </a:t>
            </a:r>
            <a:r>
              <a:rPr lang="en-US" b="1" dirty="0" err="1"/>
              <a:t>Common.ush</a:t>
            </a:r>
            <a:r>
              <a:rPr lang="en-US" dirty="0"/>
              <a:t>).</a:t>
            </a:r>
          </a:p>
          <a:p>
            <a:r>
              <a:rPr lang="en-US" dirty="0"/>
              <a:t>Custom nodes that use the new function will only work with your modified engine.</a:t>
            </a:r>
          </a:p>
          <a:p>
            <a:r>
              <a:rPr lang="en-US" dirty="0"/>
              <a:t>Set </a:t>
            </a:r>
            <a:r>
              <a:rPr lang="en-US" b="1" dirty="0" err="1"/>
              <a:t>r.ShaderDevelopmentMode</a:t>
            </a:r>
            <a:r>
              <a:rPr lang="en-US" i="1" dirty="0"/>
              <a:t> </a:t>
            </a:r>
            <a:r>
              <a:rPr lang="en-US" dirty="0"/>
              <a:t>to </a:t>
            </a:r>
            <a:r>
              <a:rPr lang="en-US" b="1" dirty="0"/>
              <a:t>1</a:t>
            </a:r>
            <a:r>
              <a:rPr lang="en-US" dirty="0"/>
              <a:t> for messages on shader errors and the chance to fix and recompile.</a:t>
            </a:r>
          </a:p>
          <a:p>
            <a:r>
              <a:rPr lang="en-US" dirty="0"/>
              <a:t>The </a:t>
            </a:r>
            <a:r>
              <a:rPr lang="en-US" b="1" dirty="0" err="1"/>
              <a:t>RecompileShaders</a:t>
            </a:r>
            <a:r>
              <a:rPr lang="en-US" dirty="0"/>
              <a:t> console command will detect which shaders need to be recompiled, but for these files that’ll be all of them. If you can work primarily in the Material Editor, you can just recompile the one Material you are using for testing.</a:t>
            </a:r>
          </a:p>
        </p:txBody>
      </p:sp>
    </p:spTree>
    <p:extLst>
      <p:ext uri="{BB962C8B-B14F-4D97-AF65-F5344CB8AC3E}">
        <p14:creationId xmlns:p14="http://schemas.microsoft.com/office/powerpoint/2010/main" val="1232823310"/>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23274</TotalTime>
  <Words>3512</Words>
  <Application>Microsoft Macintosh PowerPoint</Application>
  <PresentationFormat>Custom</PresentationFormat>
  <Paragraphs>211</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Courier</vt:lpstr>
      <vt:lpstr>Courier New</vt:lpstr>
      <vt:lpstr>Helvetica</vt:lpstr>
      <vt:lpstr>Helvetica Neue</vt:lpstr>
      <vt:lpstr>EpicTheme</vt:lpstr>
      <vt:lpstr>PowerPoint Presentation</vt:lpstr>
      <vt:lpstr> </vt:lpstr>
      <vt:lpstr>Shaders in UE5</vt:lpstr>
      <vt:lpstr>UE5 Materials</vt:lpstr>
      <vt:lpstr>Shader Internals</vt:lpstr>
      <vt:lpstr>Deep Shader Details</vt:lpstr>
      <vt:lpstr>Simple Custom Node</vt:lpstr>
      <vt:lpstr>Complex Custom Node</vt:lpstr>
      <vt:lpstr>Adding Shader Functions</vt:lpstr>
      <vt:lpstr>Setting Up the Project</vt:lpstr>
      <vt:lpstr>Create a Project</vt:lpstr>
      <vt:lpstr>PowerPoint Presentation</vt:lpstr>
      <vt:lpstr>Run from your IDE</vt:lpstr>
      <vt:lpstr>Set Up a Scene</vt:lpstr>
      <vt:lpstr>New Material</vt:lpstr>
      <vt:lpstr>Computing Cloud Density</vt:lpstr>
      <vt:lpstr>Accessing Data</vt:lpstr>
      <vt:lpstr>Custom Node</vt:lpstr>
      <vt:lpstr>Where to View</vt:lpstr>
      <vt:lpstr>Locking to the Object</vt:lpstr>
      <vt:lpstr>Radial Mask</vt:lpstr>
      <vt:lpstr>Scale by Object Radius</vt:lpstr>
      <vt:lpstr>Cloud Base</vt:lpstr>
      <vt:lpstr>Simplifying the Code</vt:lpstr>
      <vt:lpstr>Moving to a Function</vt:lpstr>
      <vt:lpstr>Using in Custom Node</vt:lpstr>
      <vt:lpstr>Project Shader Files</vt:lpstr>
      <vt:lpstr>Ray Marching</vt:lpstr>
      <vt:lpstr>Ray Marching</vt:lpstr>
      <vt:lpstr>Direction to March</vt:lpstr>
      <vt:lpstr>PowerPoint Presentation</vt:lpstr>
      <vt:lpstr>PowerPoint Presentation</vt:lpstr>
      <vt:lpstr>Back to a Sphere</vt:lpstr>
      <vt:lpstr>Marching Cloud Density</vt:lpstr>
      <vt:lpstr>Cloud Opacity</vt:lpstr>
      <vt:lpstr>Volumetric Lighting</vt:lpstr>
      <vt:lpstr>Light Direction</vt:lpstr>
      <vt:lpstr>PowerPoint Presentation</vt:lpstr>
      <vt:lpstr>Removing Step Artifacts</vt:lpstr>
      <vt:lpstr>Extensions</vt:lpstr>
      <vt:lpstr>Baked Densities</vt:lpstr>
      <vt:lpstr>Embedded Objects</vt:lpstr>
      <vt:lpstr>Deep Shadow 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299</cp:revision>
  <dcterms:modified xsi:type="dcterms:W3CDTF">2022-09-15T18:13:38Z</dcterms:modified>
</cp:coreProperties>
</file>