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38"/>
  </p:notesMasterIdLst>
  <p:sldIdLst>
    <p:sldId id="256" r:id="rId2"/>
    <p:sldId id="320" r:id="rId3"/>
    <p:sldId id="301" r:id="rId4"/>
    <p:sldId id="283" r:id="rId5"/>
    <p:sldId id="285" r:id="rId6"/>
    <p:sldId id="286" r:id="rId7"/>
    <p:sldId id="287" r:id="rId8"/>
    <p:sldId id="288" r:id="rId9"/>
    <p:sldId id="302" r:id="rId10"/>
    <p:sldId id="292" r:id="rId11"/>
    <p:sldId id="289" r:id="rId12"/>
    <p:sldId id="290" r:id="rId13"/>
    <p:sldId id="291" r:id="rId14"/>
    <p:sldId id="293" r:id="rId15"/>
    <p:sldId id="294" r:id="rId16"/>
    <p:sldId id="295" r:id="rId17"/>
    <p:sldId id="319" r:id="rId18"/>
    <p:sldId id="296" r:id="rId19"/>
    <p:sldId id="297" r:id="rId20"/>
    <p:sldId id="303" r:id="rId21"/>
    <p:sldId id="298" r:id="rId22"/>
    <p:sldId id="299" r:id="rId23"/>
    <p:sldId id="300" r:id="rId24"/>
    <p:sldId id="304" r:id="rId25"/>
    <p:sldId id="306" r:id="rId26"/>
    <p:sldId id="307" r:id="rId27"/>
    <p:sldId id="308" r:id="rId28"/>
    <p:sldId id="309" r:id="rId29"/>
    <p:sldId id="311" r:id="rId30"/>
    <p:sldId id="312" r:id="rId31"/>
    <p:sldId id="313" r:id="rId32"/>
    <p:sldId id="315" r:id="rId33"/>
    <p:sldId id="314" r:id="rId34"/>
    <p:sldId id="316" r:id="rId35"/>
    <p:sldId id="317" r:id="rId36"/>
    <p:sldId id="318"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4660"/>
  </p:normalViewPr>
  <p:slideViewPr>
    <p:cSldViewPr snapToGrid="0" showGuides="1">
      <p:cViewPr varScale="1">
        <p:scale>
          <a:sx n="62" d="100"/>
          <a:sy n="62" d="100"/>
        </p:scale>
        <p:origin x="600" y="200"/>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896112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lnSpc>
                <a:spcPct val="100000"/>
              </a:lnSpc>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6.emf"/><Relationship Id="rId3" Type="http://schemas.openxmlformats.org/officeDocument/2006/relationships/image" Target="../media/image66.emf"/><Relationship Id="rId7" Type="http://schemas.openxmlformats.org/officeDocument/2006/relationships/image" Target="../media/image70.emf"/><Relationship Id="rId12" Type="http://schemas.openxmlformats.org/officeDocument/2006/relationships/image" Target="../media/image75.emf"/><Relationship Id="rId2" Type="http://schemas.openxmlformats.org/officeDocument/2006/relationships/image" Target="../media/image65.emf"/><Relationship Id="rId16" Type="http://schemas.openxmlformats.org/officeDocument/2006/relationships/image" Target="../media/image79.tiff"/><Relationship Id="rId1" Type="http://schemas.openxmlformats.org/officeDocument/2006/relationships/slideLayout" Target="../slideLayouts/slideLayout6.xml"/><Relationship Id="rId6" Type="http://schemas.openxmlformats.org/officeDocument/2006/relationships/image" Target="../media/image69.emf"/><Relationship Id="rId11" Type="http://schemas.openxmlformats.org/officeDocument/2006/relationships/image" Target="../media/image74.emf"/><Relationship Id="rId5" Type="http://schemas.openxmlformats.org/officeDocument/2006/relationships/image" Target="../media/image68.emf"/><Relationship Id="rId15" Type="http://schemas.openxmlformats.org/officeDocument/2006/relationships/image" Target="../media/image7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 Id="rId14" Type="http://schemas.openxmlformats.org/officeDocument/2006/relationships/image" Target="../media/image77.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r>
              <a:rPr lang="en-US" dirty="0"/>
              <a:t> </a:t>
            </a:r>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lstStyle/>
          <a:p>
            <a:r>
              <a:rPr lang="en-US" dirty="0"/>
              <a:t>Cloud Shader Walkthrough</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4905-E652-EF4A-A317-94B2A3872797}"/>
              </a:ext>
            </a:extLst>
          </p:cNvPr>
          <p:cNvSpPr>
            <a:spLocks noGrp="1"/>
          </p:cNvSpPr>
          <p:nvPr>
            <p:ph type="title"/>
          </p:nvPr>
        </p:nvSpPr>
        <p:spPr/>
        <p:txBody>
          <a:bodyPr/>
          <a:lstStyle/>
          <a:p>
            <a:r>
              <a:rPr lang="en-US" dirty="0"/>
              <a:t>Accessing Data</a:t>
            </a:r>
          </a:p>
        </p:txBody>
      </p:sp>
      <p:pic>
        <p:nvPicPr>
          <p:cNvPr id="5" name="Content Placeholder 4">
            <a:extLst>
              <a:ext uri="{FF2B5EF4-FFF2-40B4-BE49-F238E27FC236}">
                <a16:creationId xmlns:a16="http://schemas.microsoft.com/office/drawing/2014/main" id="{333A5F8B-65EC-3849-BC66-C9D78F74F6C6}"/>
              </a:ext>
            </a:extLst>
          </p:cNvPr>
          <p:cNvPicPr>
            <a:picLocks noGrp="1" noChangeAspect="1"/>
          </p:cNvPicPr>
          <p:nvPr>
            <p:ph idx="1"/>
          </p:nvPr>
        </p:nvPicPr>
        <p:blipFill>
          <a:blip r:embed="rId2"/>
          <a:stretch>
            <a:fillRect/>
          </a:stretch>
        </p:blipFill>
        <p:spPr>
          <a:xfrm>
            <a:off x="12601162" y="914398"/>
            <a:ext cx="11196337" cy="5085660"/>
          </a:xfrm>
          <a:prstGeom prst="rect">
            <a:avLst/>
          </a:prstGeom>
        </p:spPr>
      </p:pic>
      <p:sp>
        <p:nvSpPr>
          <p:cNvPr id="4" name="Text Placeholder 3">
            <a:extLst>
              <a:ext uri="{FF2B5EF4-FFF2-40B4-BE49-F238E27FC236}">
                <a16:creationId xmlns:a16="http://schemas.microsoft.com/office/drawing/2014/main" id="{AE81A4E2-05B8-DB4B-95B2-21567BEFF1D3}"/>
              </a:ext>
            </a:extLst>
          </p:cNvPr>
          <p:cNvSpPr>
            <a:spLocks noGrp="1"/>
          </p:cNvSpPr>
          <p:nvPr>
            <p:ph type="body" sz="quarter" idx="10"/>
          </p:nvPr>
        </p:nvSpPr>
        <p:spPr/>
        <p:txBody>
          <a:bodyPr>
            <a:normAutofit lnSpcReduction="10000"/>
          </a:bodyPr>
          <a:lstStyle/>
          <a:p>
            <a:pPr>
              <a:lnSpc>
                <a:spcPct val="102000"/>
              </a:lnSpc>
            </a:pPr>
            <a:r>
              <a:rPr lang="en-US" dirty="0"/>
              <a:t>We’ll need to access several pieces of data in </a:t>
            </a:r>
            <a:r>
              <a:rPr lang="en-US" dirty="0" err="1"/>
              <a:t>shader</a:t>
            </a:r>
            <a:r>
              <a:rPr lang="en-US" dirty="0"/>
              <a:t> code. The first of those is the 3D world position for each point on the surface of the sphere. How do you figure out the </a:t>
            </a:r>
            <a:r>
              <a:rPr lang="en-US" dirty="0" err="1"/>
              <a:t>shader</a:t>
            </a:r>
            <a:r>
              <a:rPr lang="en-US" dirty="0"/>
              <a:t> code to get that position?</a:t>
            </a:r>
          </a:p>
          <a:p>
            <a:pPr marL="457200" lvl="1" indent="-457200">
              <a:lnSpc>
                <a:spcPct val="102000"/>
              </a:lnSpc>
            </a:pPr>
            <a:r>
              <a:rPr lang="en-US" dirty="0"/>
              <a:t>Look at the source.</a:t>
            </a:r>
          </a:p>
          <a:p>
            <a:pPr marL="914400" lvl="2" indent="-457200">
              <a:lnSpc>
                <a:spcPct val="102000"/>
              </a:lnSpc>
              <a:spcBef>
                <a:spcPts val="600"/>
              </a:spcBef>
              <a:buFont typeface="Courier New" panose="02070309020205020404" pitchFamily="49" charset="0"/>
              <a:buChar char="o"/>
            </a:pPr>
            <a:r>
              <a:rPr lang="en-US" dirty="0"/>
              <a:t>In this case, look at the results of </a:t>
            </a:r>
            <a:r>
              <a:rPr lang="en-US" b="1" dirty="0"/>
              <a:t>Window &gt; Shader Code &gt; HLSL Code</a:t>
            </a:r>
            <a:r>
              <a:rPr lang="en-US" dirty="0"/>
              <a:t>, or </a:t>
            </a:r>
            <a:r>
              <a:rPr lang="en-US" b="1" dirty="0" err="1"/>
              <a:t>r.DumpShaderDebugInfo</a:t>
            </a:r>
            <a:r>
              <a:rPr lang="en-US" dirty="0"/>
              <a:t>.</a:t>
            </a:r>
          </a:p>
          <a:p>
            <a:pPr marL="457200" lvl="1" indent="-457200">
              <a:lnSpc>
                <a:spcPct val="102000"/>
              </a:lnSpc>
            </a:pPr>
            <a:r>
              <a:rPr lang="en-US" dirty="0"/>
              <a:t>Find an example.</a:t>
            </a:r>
          </a:p>
          <a:p>
            <a:pPr marL="914400" lvl="2" indent="-457200">
              <a:lnSpc>
                <a:spcPct val="102000"/>
              </a:lnSpc>
              <a:spcBef>
                <a:spcPts val="600"/>
              </a:spcBef>
              <a:buFont typeface="Courier New" panose="02070309020205020404" pitchFamily="49" charset="0"/>
              <a:buChar char="o"/>
            </a:pPr>
            <a:r>
              <a:rPr lang="en-US" dirty="0"/>
              <a:t>Look at the code in </a:t>
            </a:r>
            <a:r>
              <a:rPr lang="en-US" b="1" dirty="0"/>
              <a:t>Engine/Shaders</a:t>
            </a:r>
            <a:r>
              <a:rPr lang="en-US" dirty="0"/>
              <a:t> to see if any of the examples do something similar.</a:t>
            </a:r>
          </a:p>
          <a:p>
            <a:pPr marL="914400" lvl="2" indent="-457200">
              <a:lnSpc>
                <a:spcPct val="102000"/>
              </a:lnSpc>
              <a:spcBef>
                <a:spcPts val="600"/>
              </a:spcBef>
              <a:buFont typeface="Courier New" panose="02070309020205020404" pitchFamily="49" charset="0"/>
              <a:buChar char="o"/>
            </a:pPr>
            <a:r>
              <a:rPr lang="en-US" dirty="0"/>
              <a:t>Add a </a:t>
            </a:r>
            <a:r>
              <a:rPr lang="en-US" b="1" dirty="0"/>
              <a:t>Material</a:t>
            </a:r>
            <a:r>
              <a:rPr lang="en-US" dirty="0"/>
              <a:t> node that does what you want, then look at the</a:t>
            </a:r>
            <a:r>
              <a:rPr lang="en-US" b="1" dirty="0"/>
              <a:t> HLSL Code</a:t>
            </a:r>
            <a:r>
              <a:rPr lang="en-US" dirty="0"/>
              <a:t> results to see the corresponding code.</a:t>
            </a:r>
          </a:p>
          <a:p>
            <a:pPr>
              <a:lnSpc>
                <a:spcPct val="102000"/>
              </a:lnSpc>
              <a:spcBef>
                <a:spcPts val="1500"/>
              </a:spcBef>
            </a:pPr>
            <a:r>
              <a:rPr lang="en-US" dirty="0"/>
              <a:t>We’ll use the Material node way. You can make it easier to find by tagging with something easy to search for in the code.</a:t>
            </a:r>
          </a:p>
        </p:txBody>
      </p:sp>
      <p:grpSp>
        <p:nvGrpSpPr>
          <p:cNvPr id="8" name="Group 7">
            <a:extLst>
              <a:ext uri="{FF2B5EF4-FFF2-40B4-BE49-F238E27FC236}">
                <a16:creationId xmlns:a16="http://schemas.microsoft.com/office/drawing/2014/main" id="{2D80274E-8F2C-7342-BC6F-41139C2641F4}"/>
              </a:ext>
            </a:extLst>
          </p:cNvPr>
          <p:cNvGrpSpPr/>
          <p:nvPr/>
        </p:nvGrpSpPr>
        <p:grpSpPr>
          <a:xfrm>
            <a:off x="12601162" y="6739630"/>
            <a:ext cx="11392132" cy="1767096"/>
            <a:chOff x="12496801" y="5116512"/>
            <a:chExt cx="11392132" cy="1767096"/>
          </a:xfrm>
        </p:grpSpPr>
        <p:pic>
          <p:nvPicPr>
            <p:cNvPr id="3" name="Picture 2">
              <a:extLst>
                <a:ext uri="{FF2B5EF4-FFF2-40B4-BE49-F238E27FC236}">
                  <a16:creationId xmlns:a16="http://schemas.microsoft.com/office/drawing/2014/main" id="{07A7343E-AE22-3843-8CCF-2937BEEE0361}"/>
                </a:ext>
              </a:extLst>
            </p:cNvPr>
            <p:cNvPicPr>
              <a:picLocks noChangeAspect="1"/>
            </p:cNvPicPr>
            <p:nvPr/>
          </p:nvPicPr>
          <p:blipFill>
            <a:blip r:embed="rId3"/>
            <a:stretch>
              <a:fillRect/>
            </a:stretch>
          </p:blipFill>
          <p:spPr>
            <a:xfrm>
              <a:off x="12496801" y="5116512"/>
              <a:ext cx="11392132" cy="1767096"/>
            </a:xfrm>
            <a:prstGeom prst="rect">
              <a:avLst/>
            </a:prstGeom>
          </p:spPr>
        </p:pic>
        <p:sp>
          <p:nvSpPr>
            <p:cNvPr id="7" name="Rounded Rectangle 6">
              <a:extLst>
                <a:ext uri="{FF2B5EF4-FFF2-40B4-BE49-F238E27FC236}">
                  <a16:creationId xmlns:a16="http://schemas.microsoft.com/office/drawing/2014/main" id="{6AFE30F7-3040-0C46-8D36-84D10CC33699}"/>
                </a:ext>
              </a:extLst>
            </p:cNvPr>
            <p:cNvSpPr/>
            <p:nvPr/>
          </p:nvSpPr>
          <p:spPr>
            <a:xfrm>
              <a:off x="16675333" y="5561013"/>
              <a:ext cx="4355867" cy="3825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924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9184-9DDD-3141-BB2C-9A13AD16857D}"/>
              </a:ext>
            </a:extLst>
          </p:cNvPr>
          <p:cNvSpPr>
            <a:spLocks noGrp="1"/>
          </p:cNvSpPr>
          <p:nvPr>
            <p:ph type="title"/>
          </p:nvPr>
        </p:nvSpPr>
        <p:spPr/>
        <p:txBody>
          <a:bodyPr/>
          <a:lstStyle/>
          <a:p>
            <a:r>
              <a:rPr lang="en-US" dirty="0"/>
              <a:t>Custom Node</a:t>
            </a:r>
          </a:p>
        </p:txBody>
      </p:sp>
      <p:sp>
        <p:nvSpPr>
          <p:cNvPr id="4" name="Text Placeholder 3">
            <a:extLst>
              <a:ext uri="{FF2B5EF4-FFF2-40B4-BE49-F238E27FC236}">
                <a16:creationId xmlns:a16="http://schemas.microsoft.com/office/drawing/2014/main" id="{E4C319FE-6D6B-D94F-ABA0-972E82864BD4}"/>
              </a:ext>
            </a:extLst>
          </p:cNvPr>
          <p:cNvSpPr>
            <a:spLocks noGrp="1"/>
          </p:cNvSpPr>
          <p:nvPr>
            <p:ph type="body" sz="quarter" idx="10"/>
          </p:nvPr>
        </p:nvSpPr>
        <p:spPr/>
        <p:txBody>
          <a:bodyPr>
            <a:normAutofit/>
          </a:bodyPr>
          <a:lstStyle/>
          <a:p>
            <a:r>
              <a:rPr lang="en-US" dirty="0"/>
              <a:t>Add a </a:t>
            </a:r>
            <a:r>
              <a:rPr lang="en-US" b="1" dirty="0"/>
              <a:t>Custom</a:t>
            </a:r>
            <a:r>
              <a:rPr lang="en-US" dirty="0"/>
              <a:t> node connected to the </a:t>
            </a:r>
            <a:r>
              <a:rPr lang="en-US" b="1" dirty="0"/>
              <a:t>Emissive Color</a:t>
            </a:r>
            <a:r>
              <a:rPr lang="en-US" dirty="0"/>
              <a:t> input. You can name it by setting the </a:t>
            </a:r>
            <a:r>
              <a:rPr lang="en-US" b="1" dirty="0"/>
              <a:t>Description </a:t>
            </a:r>
            <a:r>
              <a:rPr lang="en-US" dirty="0"/>
              <a:t>field.</a:t>
            </a:r>
          </a:p>
          <a:p>
            <a:pPr>
              <a:spcBef>
                <a:spcPts val="1500"/>
              </a:spcBef>
            </a:pPr>
            <a:r>
              <a:rPr lang="en-US" dirty="0"/>
              <a:t>Set it to return the results of </a:t>
            </a:r>
            <a:r>
              <a:rPr lang="en-US" b="1" dirty="0" err="1"/>
              <a:t>GetWorldPosition</a:t>
            </a:r>
            <a:r>
              <a:rPr lang="en-US" dirty="0"/>
              <a:t>. </a:t>
            </a:r>
          </a:p>
          <a:p>
            <a:pPr marL="457200" lvl="1" indent="-457200"/>
            <a:r>
              <a:rPr lang="en-US" dirty="0"/>
              <a:t>Displaying data as color is a helpful tool for </a:t>
            </a:r>
            <a:r>
              <a:rPr lang="en-US" dirty="0" err="1"/>
              <a:t>shader</a:t>
            </a:r>
            <a:r>
              <a:rPr lang="en-US" dirty="0"/>
              <a:t> debugging. This will map x to red, y to green, and z to blue. Negative values look the same as 0, but large positive values will be interpreted as very, very bright. </a:t>
            </a:r>
          </a:p>
          <a:p>
            <a:pPr>
              <a:spcBef>
                <a:spcPts val="1500"/>
              </a:spcBef>
            </a:pPr>
            <a:r>
              <a:rPr lang="en-US" dirty="0"/>
              <a:t>Everything else will turn dark, because the position is huge compared to normal color values.</a:t>
            </a:r>
          </a:p>
          <a:p>
            <a:pPr>
              <a:spcBef>
                <a:spcPts val="1500"/>
              </a:spcBef>
            </a:pPr>
            <a:r>
              <a:rPr lang="en-US" dirty="0"/>
              <a:t>We can improve this by as a debugging tool using the </a:t>
            </a:r>
            <a:r>
              <a:rPr lang="en-US" b="1" dirty="0"/>
              <a:t>saturate</a:t>
            </a:r>
            <a:r>
              <a:rPr lang="en-US" dirty="0"/>
              <a:t> </a:t>
            </a:r>
            <a:r>
              <a:rPr lang="en-US" dirty="0" err="1"/>
              <a:t>shader</a:t>
            </a:r>
            <a:r>
              <a:rPr lang="en-US" dirty="0"/>
              <a:t> function, which clamps values less than 0 to 0 and values greater than 1 to 1. Now big solid color regions just mean ≥1.</a:t>
            </a:r>
          </a:p>
        </p:txBody>
      </p:sp>
      <p:pic>
        <p:nvPicPr>
          <p:cNvPr id="6" name="Picture 5">
            <a:extLst>
              <a:ext uri="{FF2B5EF4-FFF2-40B4-BE49-F238E27FC236}">
                <a16:creationId xmlns:a16="http://schemas.microsoft.com/office/drawing/2014/main" id="{C383E127-A965-1042-9DA9-502074B2F4A1}"/>
              </a:ext>
            </a:extLst>
          </p:cNvPr>
          <p:cNvPicPr>
            <a:picLocks noChangeAspect="1"/>
          </p:cNvPicPr>
          <p:nvPr/>
        </p:nvPicPr>
        <p:blipFill>
          <a:blip r:embed="rId2"/>
          <a:stretch>
            <a:fillRect/>
          </a:stretch>
        </p:blipFill>
        <p:spPr>
          <a:xfrm>
            <a:off x="12696567" y="4051133"/>
            <a:ext cx="4498686" cy="4548561"/>
          </a:xfrm>
          <a:prstGeom prst="rect">
            <a:avLst/>
          </a:prstGeom>
        </p:spPr>
      </p:pic>
      <p:pic>
        <p:nvPicPr>
          <p:cNvPr id="8" name="Picture 7">
            <a:extLst>
              <a:ext uri="{FF2B5EF4-FFF2-40B4-BE49-F238E27FC236}">
                <a16:creationId xmlns:a16="http://schemas.microsoft.com/office/drawing/2014/main" id="{72EB3C75-153A-8045-8450-B2EB0A044BD4}"/>
              </a:ext>
            </a:extLst>
          </p:cNvPr>
          <p:cNvPicPr>
            <a:picLocks noChangeAspect="1"/>
          </p:cNvPicPr>
          <p:nvPr/>
        </p:nvPicPr>
        <p:blipFill>
          <a:blip r:embed="rId3"/>
          <a:stretch>
            <a:fillRect/>
          </a:stretch>
        </p:blipFill>
        <p:spPr>
          <a:xfrm>
            <a:off x="16133360" y="198443"/>
            <a:ext cx="4394200" cy="3619500"/>
          </a:xfrm>
          <a:prstGeom prst="rect">
            <a:avLst/>
          </a:prstGeom>
        </p:spPr>
      </p:pic>
      <p:pic>
        <p:nvPicPr>
          <p:cNvPr id="10" name="Picture 9">
            <a:extLst>
              <a:ext uri="{FF2B5EF4-FFF2-40B4-BE49-F238E27FC236}">
                <a16:creationId xmlns:a16="http://schemas.microsoft.com/office/drawing/2014/main" id="{A49406B1-F380-884A-BB8A-4A5FD8CEAA24}"/>
              </a:ext>
            </a:extLst>
          </p:cNvPr>
          <p:cNvPicPr>
            <a:picLocks noChangeAspect="1"/>
          </p:cNvPicPr>
          <p:nvPr/>
        </p:nvPicPr>
        <p:blipFill>
          <a:blip r:embed="rId4"/>
          <a:stretch>
            <a:fillRect/>
          </a:stretch>
        </p:blipFill>
        <p:spPr>
          <a:xfrm>
            <a:off x="12696567" y="8968995"/>
            <a:ext cx="4478584" cy="4548562"/>
          </a:xfrm>
          <a:prstGeom prst="rect">
            <a:avLst/>
          </a:prstGeom>
        </p:spPr>
      </p:pic>
      <p:grpSp>
        <p:nvGrpSpPr>
          <p:cNvPr id="7" name="Group 6">
            <a:extLst>
              <a:ext uri="{FF2B5EF4-FFF2-40B4-BE49-F238E27FC236}">
                <a16:creationId xmlns:a16="http://schemas.microsoft.com/office/drawing/2014/main" id="{C146355C-A028-364D-8AFB-B46E3375B2C9}"/>
              </a:ext>
            </a:extLst>
          </p:cNvPr>
          <p:cNvGrpSpPr/>
          <p:nvPr/>
        </p:nvGrpSpPr>
        <p:grpSpPr>
          <a:xfrm>
            <a:off x="16755025" y="4051133"/>
            <a:ext cx="7412990" cy="2344420"/>
            <a:chOff x="16755025" y="4051133"/>
            <a:chExt cx="7412990" cy="2344420"/>
          </a:xfrm>
        </p:grpSpPr>
        <p:pic>
          <p:nvPicPr>
            <p:cNvPr id="3" name="Picture 2">
              <a:extLst>
                <a:ext uri="{FF2B5EF4-FFF2-40B4-BE49-F238E27FC236}">
                  <a16:creationId xmlns:a16="http://schemas.microsoft.com/office/drawing/2014/main" id="{8F1060EB-21A6-174C-9766-D7524876F810}"/>
                </a:ext>
              </a:extLst>
            </p:cNvPr>
            <p:cNvPicPr>
              <a:picLocks noChangeAspect="1"/>
            </p:cNvPicPr>
            <p:nvPr/>
          </p:nvPicPr>
          <p:blipFill>
            <a:blip r:embed="rId5"/>
            <a:stretch>
              <a:fillRect/>
            </a:stretch>
          </p:blipFill>
          <p:spPr>
            <a:xfrm>
              <a:off x="16755025" y="4051133"/>
              <a:ext cx="7412990" cy="2344420"/>
            </a:xfrm>
            <a:prstGeom prst="rect">
              <a:avLst/>
            </a:prstGeom>
          </p:spPr>
        </p:pic>
        <p:sp>
          <p:nvSpPr>
            <p:cNvPr id="5" name="Rounded Rectangle 4">
              <a:extLst>
                <a:ext uri="{FF2B5EF4-FFF2-40B4-BE49-F238E27FC236}">
                  <a16:creationId xmlns:a16="http://schemas.microsoft.com/office/drawing/2014/main" id="{FC88AEC2-FCA9-7648-9D3F-102114E21C5D}"/>
                </a:ext>
              </a:extLst>
            </p:cNvPr>
            <p:cNvSpPr/>
            <p:nvPr/>
          </p:nvSpPr>
          <p:spPr>
            <a:xfrm>
              <a:off x="19296529" y="4424082"/>
              <a:ext cx="3818965" cy="3229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F1852A4-B15F-D744-B481-54E2BCA1BAEA}"/>
              </a:ext>
            </a:extLst>
          </p:cNvPr>
          <p:cNvGrpSpPr/>
          <p:nvPr/>
        </p:nvGrpSpPr>
        <p:grpSpPr>
          <a:xfrm>
            <a:off x="16755025" y="8968995"/>
            <a:ext cx="7412990" cy="2259661"/>
            <a:chOff x="16755025" y="8968995"/>
            <a:chExt cx="7412990" cy="2259661"/>
          </a:xfrm>
        </p:grpSpPr>
        <p:pic>
          <p:nvPicPr>
            <p:cNvPr id="9" name="Picture 8">
              <a:extLst>
                <a:ext uri="{FF2B5EF4-FFF2-40B4-BE49-F238E27FC236}">
                  <a16:creationId xmlns:a16="http://schemas.microsoft.com/office/drawing/2014/main" id="{7562E2F6-43A6-064E-A3BD-553D56073B48}"/>
                </a:ext>
              </a:extLst>
            </p:cNvPr>
            <p:cNvPicPr>
              <a:picLocks noChangeAspect="1"/>
            </p:cNvPicPr>
            <p:nvPr/>
          </p:nvPicPr>
          <p:blipFill>
            <a:blip r:embed="rId6"/>
            <a:stretch>
              <a:fillRect/>
            </a:stretch>
          </p:blipFill>
          <p:spPr>
            <a:xfrm>
              <a:off x="16755025" y="8968995"/>
              <a:ext cx="7412990" cy="2259661"/>
            </a:xfrm>
            <a:prstGeom prst="rect">
              <a:avLst/>
            </a:prstGeom>
          </p:spPr>
        </p:pic>
        <p:sp>
          <p:nvSpPr>
            <p:cNvPr id="11" name="Rounded Rectangle 10">
              <a:extLst>
                <a:ext uri="{FF2B5EF4-FFF2-40B4-BE49-F238E27FC236}">
                  <a16:creationId xmlns:a16="http://schemas.microsoft.com/office/drawing/2014/main" id="{30AFE065-C189-C14C-A610-9F39D8F3C2C2}"/>
                </a:ext>
              </a:extLst>
            </p:cNvPr>
            <p:cNvSpPr/>
            <p:nvPr/>
          </p:nvSpPr>
          <p:spPr>
            <a:xfrm>
              <a:off x="19350318" y="9372600"/>
              <a:ext cx="3765176" cy="3421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4915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CB8C-5392-5340-BF28-BE8BE470B14F}"/>
              </a:ext>
            </a:extLst>
          </p:cNvPr>
          <p:cNvSpPr>
            <a:spLocks noGrp="1"/>
          </p:cNvSpPr>
          <p:nvPr>
            <p:ph type="title"/>
          </p:nvPr>
        </p:nvSpPr>
        <p:spPr/>
        <p:txBody>
          <a:bodyPr/>
          <a:lstStyle/>
          <a:p>
            <a:r>
              <a:rPr lang="en-US" dirty="0"/>
              <a:t>Where to View</a:t>
            </a:r>
          </a:p>
        </p:txBody>
      </p:sp>
      <p:pic>
        <p:nvPicPr>
          <p:cNvPr id="5" name="Content Placeholder 4">
            <a:extLst>
              <a:ext uri="{FF2B5EF4-FFF2-40B4-BE49-F238E27FC236}">
                <a16:creationId xmlns:a16="http://schemas.microsoft.com/office/drawing/2014/main" id="{F05890FA-2577-6644-A5AC-15D94641D74F}"/>
              </a:ext>
            </a:extLst>
          </p:cNvPr>
          <p:cNvPicPr>
            <a:picLocks noGrp="1" noChangeAspect="1"/>
          </p:cNvPicPr>
          <p:nvPr>
            <p:ph idx="1"/>
          </p:nvPr>
        </p:nvPicPr>
        <p:blipFill rotWithShape="1">
          <a:blip r:embed="rId2"/>
          <a:srcRect l="8656" t="2467" b="299"/>
          <a:stretch/>
        </p:blipFill>
        <p:spPr>
          <a:xfrm>
            <a:off x="12913071" y="4963000"/>
            <a:ext cx="5092701" cy="4914900"/>
          </a:xfrm>
          <a:prstGeom prst="rect">
            <a:avLst/>
          </a:prstGeom>
        </p:spPr>
      </p:pic>
      <p:sp>
        <p:nvSpPr>
          <p:cNvPr id="4" name="Text Placeholder 3">
            <a:extLst>
              <a:ext uri="{FF2B5EF4-FFF2-40B4-BE49-F238E27FC236}">
                <a16:creationId xmlns:a16="http://schemas.microsoft.com/office/drawing/2014/main" id="{52EC60F4-0055-B543-AEBC-FDB73427ADB1}"/>
              </a:ext>
            </a:extLst>
          </p:cNvPr>
          <p:cNvSpPr>
            <a:spLocks noGrp="1"/>
          </p:cNvSpPr>
          <p:nvPr>
            <p:ph type="body" sz="quarter" idx="10"/>
          </p:nvPr>
        </p:nvSpPr>
        <p:spPr/>
        <p:txBody>
          <a:bodyPr>
            <a:normAutofit/>
          </a:bodyPr>
          <a:lstStyle/>
          <a:p>
            <a:pPr>
              <a:spcBef>
                <a:spcPts val="1500"/>
              </a:spcBef>
            </a:pPr>
            <a:r>
              <a:rPr lang="en-US" dirty="0"/>
              <a:t>Usually, updating and viewing a </a:t>
            </a:r>
            <a:r>
              <a:rPr lang="en-US" dirty="0" err="1"/>
              <a:t>shader</a:t>
            </a:r>
            <a:r>
              <a:rPr lang="en-US" dirty="0"/>
              <a:t> in the </a:t>
            </a:r>
            <a:r>
              <a:rPr lang="en-US" b="1" dirty="0"/>
              <a:t>Material Editor</a:t>
            </a:r>
            <a:r>
              <a:rPr lang="en-US" dirty="0"/>
              <a:t> gives the fastest iteration time to see </a:t>
            </a:r>
            <a:r>
              <a:rPr lang="en-US" dirty="0" err="1"/>
              <a:t>shader</a:t>
            </a:r>
            <a:r>
              <a:rPr lang="en-US" dirty="0"/>
              <a:t> changes, but you should still periodically check how the </a:t>
            </a:r>
            <a:r>
              <a:rPr lang="en-US" dirty="0" err="1"/>
              <a:t>shader</a:t>
            </a:r>
            <a:r>
              <a:rPr lang="en-US" dirty="0"/>
              <a:t> behaves in the scene.</a:t>
            </a:r>
          </a:p>
          <a:p>
            <a:pPr>
              <a:spcBef>
                <a:spcPts val="1500"/>
              </a:spcBef>
            </a:pPr>
            <a:r>
              <a:rPr lang="en-US" dirty="0"/>
              <a:t>If you </a:t>
            </a:r>
            <a:r>
              <a:rPr lang="en-US" b="1" dirty="0"/>
              <a:t>apply</a:t>
            </a:r>
            <a:r>
              <a:rPr lang="en-US" dirty="0"/>
              <a:t> this </a:t>
            </a:r>
            <a:r>
              <a:rPr lang="en-US" dirty="0" err="1"/>
              <a:t>shader</a:t>
            </a:r>
            <a:r>
              <a:rPr lang="en-US" dirty="0"/>
              <a:t>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pic>
        <p:nvPicPr>
          <p:cNvPr id="8" name="Picture 7">
            <a:extLst>
              <a:ext uri="{FF2B5EF4-FFF2-40B4-BE49-F238E27FC236}">
                <a16:creationId xmlns:a16="http://schemas.microsoft.com/office/drawing/2014/main" id="{E2464ED0-5281-AC42-81E8-AA70E280701E}"/>
              </a:ext>
            </a:extLst>
          </p:cNvPr>
          <p:cNvPicPr>
            <a:picLocks noChangeAspect="1"/>
          </p:cNvPicPr>
          <p:nvPr/>
        </p:nvPicPr>
        <p:blipFill>
          <a:blip r:embed="rId3"/>
          <a:stretch>
            <a:fillRect/>
          </a:stretch>
        </p:blipFill>
        <p:spPr>
          <a:xfrm>
            <a:off x="18276486" y="4963000"/>
            <a:ext cx="5092700" cy="4914900"/>
          </a:xfrm>
          <a:prstGeom prst="rect">
            <a:avLst/>
          </a:prstGeom>
        </p:spPr>
      </p:pic>
    </p:spTree>
    <p:extLst>
      <p:ext uri="{BB962C8B-B14F-4D97-AF65-F5344CB8AC3E}">
        <p14:creationId xmlns:p14="http://schemas.microsoft.com/office/powerpoint/2010/main" val="76287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89D5-5FEE-5343-8156-9D15ABD5EB29}"/>
              </a:ext>
            </a:extLst>
          </p:cNvPr>
          <p:cNvSpPr>
            <a:spLocks noGrp="1"/>
          </p:cNvSpPr>
          <p:nvPr>
            <p:ph type="title"/>
          </p:nvPr>
        </p:nvSpPr>
        <p:spPr/>
        <p:txBody>
          <a:bodyPr/>
          <a:lstStyle/>
          <a:p>
            <a:r>
              <a:rPr lang="en-US" dirty="0"/>
              <a:t>Locking to the Object</a:t>
            </a:r>
          </a:p>
        </p:txBody>
      </p:sp>
      <p:pic>
        <p:nvPicPr>
          <p:cNvPr id="6" name="Content Placeholder 5">
            <a:extLst>
              <a:ext uri="{FF2B5EF4-FFF2-40B4-BE49-F238E27FC236}">
                <a16:creationId xmlns:a16="http://schemas.microsoft.com/office/drawing/2014/main" id="{A1CD06B6-4DD9-2E45-820F-DF9D08EB04C0}"/>
              </a:ext>
            </a:extLst>
          </p:cNvPr>
          <p:cNvPicPr>
            <a:picLocks noGrp="1" noChangeAspect="1"/>
          </p:cNvPicPr>
          <p:nvPr>
            <p:ph idx="1"/>
          </p:nvPr>
        </p:nvPicPr>
        <p:blipFill>
          <a:blip r:embed="rId2"/>
          <a:stretch>
            <a:fillRect/>
          </a:stretch>
        </p:blipFill>
        <p:spPr>
          <a:xfrm>
            <a:off x="15682407" y="5713413"/>
            <a:ext cx="5232400" cy="4978400"/>
          </a:xfrm>
          <a:prstGeom prst="rect">
            <a:avLst/>
          </a:prstGeom>
        </p:spPr>
      </p:pic>
      <p:sp>
        <p:nvSpPr>
          <p:cNvPr id="4" name="Text Placeholder 3">
            <a:extLst>
              <a:ext uri="{FF2B5EF4-FFF2-40B4-BE49-F238E27FC236}">
                <a16:creationId xmlns:a16="http://schemas.microsoft.com/office/drawing/2014/main" id="{7CE447F0-7F0C-9548-94C3-712F5FCB68AA}"/>
              </a:ext>
            </a:extLst>
          </p:cNvPr>
          <p:cNvSpPr>
            <a:spLocks noGrp="1"/>
          </p:cNvSpPr>
          <p:nvPr>
            <p:ph type="body" sz="quarter" idx="10"/>
          </p:nvPr>
        </p:nvSpPr>
        <p:spPr/>
        <p:txBody>
          <a:bodyPr>
            <a:normAutofit/>
          </a:bodyPr>
          <a:lstStyle/>
          <a:p>
            <a:pPr>
              <a:spcBef>
                <a:spcPts val="1500"/>
              </a:spcBef>
            </a:pPr>
            <a:r>
              <a:rPr lang="en-US" dirty="0"/>
              <a:t>We can fix this by switching to a more complex multiline </a:t>
            </a:r>
            <a:r>
              <a:rPr lang="en-US" dirty="0" err="1"/>
              <a:t>shader</a:t>
            </a:r>
            <a:r>
              <a:rPr lang="en-US" dirty="0"/>
              <a:t>. You will definitely want to start working in an external editor, then copy into the Code box in the Material. Plus, if you tell your editor to treat it like C++ code, you’ll get benefits of syntax coloring and automatic indentation.</a:t>
            </a:r>
          </a:p>
          <a:p>
            <a:pPr>
              <a:spcBef>
                <a:spcPts val="1500"/>
              </a:spcBef>
            </a:pPr>
            <a:r>
              <a:rPr lang="en-US" dirty="0"/>
              <a:t>We need to use the object’s position to center. We can dump code for the </a:t>
            </a:r>
            <a:r>
              <a:rPr lang="en-US" b="1" dirty="0" err="1"/>
              <a:t>ObjectPositionWS</a:t>
            </a:r>
            <a:r>
              <a:rPr lang="en-US" dirty="0"/>
              <a:t> Material node to find what we need to use.</a:t>
            </a:r>
          </a:p>
          <a:p>
            <a:pPr>
              <a:spcBef>
                <a:spcPts val="1500"/>
              </a:spcBef>
            </a:pPr>
            <a:r>
              <a:rPr lang="en-US" dirty="0"/>
              <a:t>Subtracting the </a:t>
            </a:r>
            <a:r>
              <a:rPr lang="en-US" b="1" dirty="0" err="1"/>
              <a:t>AbsoluteWorldPosition</a:t>
            </a:r>
            <a:r>
              <a:rPr lang="en-US" dirty="0"/>
              <a:t> from that gives us the position relative to the center, which locks the shader to the object no matter how you move it.</a:t>
            </a:r>
          </a:p>
        </p:txBody>
      </p:sp>
      <p:pic>
        <p:nvPicPr>
          <p:cNvPr id="3" name="Picture 2">
            <a:extLst>
              <a:ext uri="{FF2B5EF4-FFF2-40B4-BE49-F238E27FC236}">
                <a16:creationId xmlns:a16="http://schemas.microsoft.com/office/drawing/2014/main" id="{43D5D959-B233-A74F-8F0F-C5440D41260F}"/>
              </a:ext>
            </a:extLst>
          </p:cNvPr>
          <p:cNvPicPr>
            <a:picLocks noChangeAspect="1"/>
          </p:cNvPicPr>
          <p:nvPr/>
        </p:nvPicPr>
        <p:blipFill>
          <a:blip r:embed="rId3"/>
          <a:stretch>
            <a:fillRect/>
          </a:stretch>
        </p:blipFill>
        <p:spPr>
          <a:xfrm>
            <a:off x="12951906" y="1621649"/>
            <a:ext cx="9489973" cy="2028526"/>
          </a:xfrm>
          <a:prstGeom prst="rect">
            <a:avLst/>
          </a:prstGeom>
        </p:spPr>
      </p:pic>
    </p:spTree>
    <p:extLst>
      <p:ext uri="{BB962C8B-B14F-4D97-AF65-F5344CB8AC3E}">
        <p14:creationId xmlns:p14="http://schemas.microsoft.com/office/powerpoint/2010/main" val="383380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9847-4542-BC40-877C-2A148398E530}"/>
              </a:ext>
            </a:extLst>
          </p:cNvPr>
          <p:cNvSpPr>
            <a:spLocks noGrp="1"/>
          </p:cNvSpPr>
          <p:nvPr>
            <p:ph type="title"/>
          </p:nvPr>
        </p:nvSpPr>
        <p:spPr/>
        <p:txBody>
          <a:bodyPr/>
          <a:lstStyle/>
          <a:p>
            <a:r>
              <a:rPr lang="en-US" dirty="0"/>
              <a:t>Radial Mask</a:t>
            </a:r>
          </a:p>
        </p:txBody>
      </p:sp>
      <p:pic>
        <p:nvPicPr>
          <p:cNvPr id="5" name="Content Placeholder 4">
            <a:extLst>
              <a:ext uri="{FF2B5EF4-FFF2-40B4-BE49-F238E27FC236}">
                <a16:creationId xmlns:a16="http://schemas.microsoft.com/office/drawing/2014/main" id="{74629724-A963-0A47-8AC2-47C211C6B4F9}"/>
              </a:ext>
            </a:extLst>
          </p:cNvPr>
          <p:cNvPicPr>
            <a:picLocks noGrp="1" noChangeAspect="1"/>
          </p:cNvPicPr>
          <p:nvPr>
            <p:ph idx="1"/>
          </p:nvPr>
        </p:nvPicPr>
        <p:blipFill>
          <a:blip r:embed="rId2"/>
          <a:stretch>
            <a:fillRect/>
          </a:stretch>
        </p:blipFill>
        <p:spPr>
          <a:xfrm>
            <a:off x="12453144" y="182510"/>
            <a:ext cx="5555456" cy="5616640"/>
          </a:xfrm>
          <a:prstGeom prst="rect">
            <a:avLst/>
          </a:prstGeom>
        </p:spPr>
      </p:pic>
      <p:sp>
        <p:nvSpPr>
          <p:cNvPr id="4" name="Text Placeholder 3">
            <a:extLst>
              <a:ext uri="{FF2B5EF4-FFF2-40B4-BE49-F238E27FC236}">
                <a16:creationId xmlns:a16="http://schemas.microsoft.com/office/drawing/2014/main" id="{845A807D-897D-0449-BC97-3A75F331DDB0}"/>
              </a:ext>
            </a:extLst>
          </p:cNvPr>
          <p:cNvSpPr>
            <a:spLocks noGrp="1"/>
          </p:cNvSpPr>
          <p:nvPr>
            <p:ph type="body" sz="quarter" idx="10"/>
          </p:nvPr>
        </p:nvSpPr>
        <p:spPr/>
        <p:txBody>
          <a:bodyPr/>
          <a:lstStyle/>
          <a:p>
            <a:pPr>
              <a:spcBef>
                <a:spcPts val="1500"/>
              </a:spcBef>
            </a:pPr>
            <a:r>
              <a:rPr lang="en-US" dirty="0"/>
              <a:t>Next, we’ll start computing a cloud density. The first part of that should be a soft-edged mask to the edge of the sphere.</a:t>
            </a:r>
          </a:p>
          <a:p>
            <a:pPr>
              <a:spcBef>
                <a:spcPts val="1500"/>
              </a:spcBef>
            </a:pPr>
            <a:r>
              <a:rPr lang="en-US" dirty="0"/>
              <a:t>To see what’s happening inside the sphere, switch to a square as the preview object. It’s invisible from the back, so you might need to spin the view around.</a:t>
            </a:r>
          </a:p>
          <a:p>
            <a:pPr>
              <a:spcBef>
                <a:spcPts val="1500"/>
              </a:spcBef>
            </a:pPr>
            <a:r>
              <a:rPr lang="en-US" dirty="0"/>
              <a:t>The dot product, P•P, gives the squared distance of each pixel from the object center. Since the size of P is large, we can try a few scale factors until we find one that’ll show how the dot product changes over the surface.</a:t>
            </a:r>
          </a:p>
        </p:txBody>
      </p:sp>
      <p:pic>
        <p:nvPicPr>
          <p:cNvPr id="7" name="Picture 6">
            <a:extLst>
              <a:ext uri="{FF2B5EF4-FFF2-40B4-BE49-F238E27FC236}">
                <a16:creationId xmlns:a16="http://schemas.microsoft.com/office/drawing/2014/main" id="{E61D1733-5F1D-F347-831F-5E754CD4C7B3}"/>
              </a:ext>
            </a:extLst>
          </p:cNvPr>
          <p:cNvPicPr>
            <a:picLocks noChangeAspect="1"/>
          </p:cNvPicPr>
          <p:nvPr/>
        </p:nvPicPr>
        <p:blipFill>
          <a:blip r:embed="rId3"/>
          <a:stretch>
            <a:fillRect/>
          </a:stretch>
        </p:blipFill>
        <p:spPr>
          <a:xfrm>
            <a:off x="18008600" y="7704190"/>
            <a:ext cx="5727700" cy="5829300"/>
          </a:xfrm>
          <a:prstGeom prst="rect">
            <a:avLst/>
          </a:prstGeom>
        </p:spPr>
      </p:pic>
      <p:grpSp>
        <p:nvGrpSpPr>
          <p:cNvPr id="11" name="Group 10">
            <a:extLst>
              <a:ext uri="{FF2B5EF4-FFF2-40B4-BE49-F238E27FC236}">
                <a16:creationId xmlns:a16="http://schemas.microsoft.com/office/drawing/2014/main" id="{C1F071A3-97DD-BD4C-9BA9-04E1230AE1DC}"/>
              </a:ext>
            </a:extLst>
          </p:cNvPr>
          <p:cNvGrpSpPr/>
          <p:nvPr/>
        </p:nvGrpSpPr>
        <p:grpSpPr>
          <a:xfrm>
            <a:off x="14198264" y="6502400"/>
            <a:ext cx="8506161" cy="1885800"/>
            <a:chOff x="14198264" y="6502400"/>
            <a:chExt cx="8506161" cy="1885800"/>
          </a:xfrm>
        </p:grpSpPr>
        <p:pic>
          <p:nvPicPr>
            <p:cNvPr id="8" name="Picture 7">
              <a:extLst>
                <a:ext uri="{FF2B5EF4-FFF2-40B4-BE49-F238E27FC236}">
                  <a16:creationId xmlns:a16="http://schemas.microsoft.com/office/drawing/2014/main" id="{4490E1A7-C8E0-D147-8C6D-83D871450486}"/>
                </a:ext>
              </a:extLst>
            </p:cNvPr>
            <p:cNvPicPr>
              <a:picLocks noChangeAspect="1"/>
            </p:cNvPicPr>
            <p:nvPr/>
          </p:nvPicPr>
          <p:blipFill>
            <a:blip r:embed="rId4"/>
            <a:stretch>
              <a:fillRect/>
            </a:stretch>
          </p:blipFill>
          <p:spPr>
            <a:xfrm>
              <a:off x="14198264" y="6502400"/>
              <a:ext cx="8506161" cy="1885800"/>
            </a:xfrm>
            <a:prstGeom prst="rect">
              <a:avLst/>
            </a:prstGeom>
          </p:spPr>
        </p:pic>
        <p:sp>
          <p:nvSpPr>
            <p:cNvPr id="10" name="Rounded Rectangle 9">
              <a:extLst>
                <a:ext uri="{FF2B5EF4-FFF2-40B4-BE49-F238E27FC236}">
                  <a16:creationId xmlns:a16="http://schemas.microsoft.com/office/drawing/2014/main" id="{9BB9B87D-8903-C941-82EE-060F1CFE8FE4}"/>
                </a:ext>
              </a:extLst>
            </p:cNvPr>
            <p:cNvSpPr/>
            <p:nvPr/>
          </p:nvSpPr>
          <p:spPr>
            <a:xfrm>
              <a:off x="16789400" y="7899400"/>
              <a:ext cx="2819400" cy="4887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0689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F2E20-116A-B949-9E9A-93CE7F78923A}"/>
              </a:ext>
            </a:extLst>
          </p:cNvPr>
          <p:cNvPicPr>
            <a:picLocks noChangeAspect="1"/>
          </p:cNvPicPr>
          <p:nvPr/>
        </p:nvPicPr>
        <p:blipFill>
          <a:blip r:embed="rId2"/>
          <a:stretch>
            <a:fillRect/>
          </a:stretch>
        </p:blipFill>
        <p:spPr>
          <a:xfrm>
            <a:off x="12232480" y="209550"/>
            <a:ext cx="11223625" cy="2218956"/>
          </a:xfrm>
          <a:prstGeom prst="rect">
            <a:avLst/>
          </a:prstGeom>
        </p:spPr>
      </p:pic>
      <p:sp>
        <p:nvSpPr>
          <p:cNvPr id="2" name="Title 1">
            <a:extLst>
              <a:ext uri="{FF2B5EF4-FFF2-40B4-BE49-F238E27FC236}">
                <a16:creationId xmlns:a16="http://schemas.microsoft.com/office/drawing/2014/main" id="{880C0E37-6F35-334E-B1EE-8F03BDA1CF9D}"/>
              </a:ext>
            </a:extLst>
          </p:cNvPr>
          <p:cNvSpPr>
            <a:spLocks noGrp="1"/>
          </p:cNvSpPr>
          <p:nvPr>
            <p:ph type="title"/>
          </p:nvPr>
        </p:nvSpPr>
        <p:spPr/>
        <p:txBody>
          <a:bodyPr/>
          <a:lstStyle/>
          <a:p>
            <a:r>
              <a:rPr lang="en-US" dirty="0"/>
              <a:t>Scale by Object Radius</a:t>
            </a:r>
          </a:p>
        </p:txBody>
      </p:sp>
      <p:sp>
        <p:nvSpPr>
          <p:cNvPr id="4" name="Text Placeholder 3">
            <a:extLst>
              <a:ext uri="{FF2B5EF4-FFF2-40B4-BE49-F238E27FC236}">
                <a16:creationId xmlns:a16="http://schemas.microsoft.com/office/drawing/2014/main" id="{9BE7CE88-4217-6A4C-A473-93C04D7DD46C}"/>
              </a:ext>
            </a:extLst>
          </p:cNvPr>
          <p:cNvSpPr>
            <a:spLocks noGrp="1"/>
          </p:cNvSpPr>
          <p:nvPr>
            <p:ph type="body" sz="quarter" idx="10"/>
          </p:nvPr>
        </p:nvSpPr>
        <p:spPr/>
        <p:txBody>
          <a:bodyPr/>
          <a:lstStyle/>
          <a:p>
            <a:pPr>
              <a:spcBef>
                <a:spcPts val="1500"/>
              </a:spcBef>
            </a:pPr>
            <a:r>
              <a:rPr lang="en-US" dirty="0"/>
              <a:t>Instead of choosing an ad hoc scale, we can check how </a:t>
            </a:r>
            <a:r>
              <a:rPr lang="en-US" b="1" dirty="0" err="1"/>
              <a:t>ObjectRadius</a:t>
            </a:r>
            <a:r>
              <a:rPr lang="en-US" dirty="0"/>
              <a:t> gets its result.</a:t>
            </a:r>
          </a:p>
          <a:p>
            <a:pPr>
              <a:spcBef>
                <a:spcPts val="1500"/>
              </a:spcBef>
            </a:pPr>
            <a:r>
              <a:rPr lang="en-US" dirty="0"/>
              <a:t>Since the radius will be to the corner of the square, we’ll include a scale factor to rescale to the edge. We won’t need that when we switch back to a sphere, but it’ll help to see what’s going on while working on the square slice.</a:t>
            </a:r>
          </a:p>
          <a:p>
            <a:pPr>
              <a:spcBef>
                <a:spcPts val="1500"/>
              </a:spcBef>
            </a:pPr>
            <a:r>
              <a:rPr lang="en-US" dirty="0"/>
              <a:t>We can turn that into a smooth-edged mask with the </a:t>
            </a:r>
            <a:r>
              <a:rPr lang="en-US" b="1" dirty="0" err="1"/>
              <a:t>smoothstep</a:t>
            </a:r>
            <a:r>
              <a:rPr lang="en-US" dirty="0"/>
              <a:t> </a:t>
            </a:r>
            <a:r>
              <a:rPr lang="en-US" dirty="0" err="1"/>
              <a:t>shader</a:t>
            </a:r>
            <a:r>
              <a:rPr lang="en-US" dirty="0"/>
              <a:t> function.</a:t>
            </a:r>
          </a:p>
        </p:txBody>
      </p:sp>
      <p:pic>
        <p:nvPicPr>
          <p:cNvPr id="10" name="Picture 9">
            <a:extLst>
              <a:ext uri="{FF2B5EF4-FFF2-40B4-BE49-F238E27FC236}">
                <a16:creationId xmlns:a16="http://schemas.microsoft.com/office/drawing/2014/main" id="{0867FBEC-B5E5-3140-A887-627EF8650C04}"/>
              </a:ext>
            </a:extLst>
          </p:cNvPr>
          <p:cNvPicPr>
            <a:picLocks noChangeAspect="1"/>
          </p:cNvPicPr>
          <p:nvPr/>
        </p:nvPicPr>
        <p:blipFill>
          <a:blip r:embed="rId3"/>
          <a:stretch>
            <a:fillRect/>
          </a:stretch>
        </p:blipFill>
        <p:spPr>
          <a:xfrm>
            <a:off x="18211006" y="1606550"/>
            <a:ext cx="5778500" cy="5829300"/>
          </a:xfrm>
          <a:prstGeom prst="rect">
            <a:avLst/>
          </a:prstGeom>
        </p:spPr>
      </p:pic>
      <p:pic>
        <p:nvPicPr>
          <p:cNvPr id="14" name="Picture 13">
            <a:extLst>
              <a:ext uri="{FF2B5EF4-FFF2-40B4-BE49-F238E27FC236}">
                <a16:creationId xmlns:a16="http://schemas.microsoft.com/office/drawing/2014/main" id="{88F318DA-7355-5F4A-8303-41D06B1E7A7D}"/>
              </a:ext>
            </a:extLst>
          </p:cNvPr>
          <p:cNvPicPr>
            <a:picLocks noChangeAspect="1"/>
          </p:cNvPicPr>
          <p:nvPr/>
        </p:nvPicPr>
        <p:blipFill>
          <a:blip r:embed="rId4"/>
          <a:stretch>
            <a:fillRect/>
          </a:stretch>
        </p:blipFill>
        <p:spPr>
          <a:xfrm>
            <a:off x="18287206" y="7651750"/>
            <a:ext cx="5702300" cy="5854700"/>
          </a:xfrm>
          <a:prstGeom prst="rect">
            <a:avLst/>
          </a:prstGeom>
        </p:spPr>
      </p:pic>
      <p:pic>
        <p:nvPicPr>
          <p:cNvPr id="7" name="Picture 6">
            <a:extLst>
              <a:ext uri="{FF2B5EF4-FFF2-40B4-BE49-F238E27FC236}">
                <a16:creationId xmlns:a16="http://schemas.microsoft.com/office/drawing/2014/main" id="{30BDF3A5-81E7-1D4C-9990-9E0B072AFDFF}"/>
              </a:ext>
            </a:extLst>
          </p:cNvPr>
          <p:cNvPicPr>
            <a:picLocks noChangeAspect="1"/>
          </p:cNvPicPr>
          <p:nvPr/>
        </p:nvPicPr>
        <p:blipFill>
          <a:blip r:embed="rId5"/>
          <a:stretch>
            <a:fillRect/>
          </a:stretch>
        </p:blipFill>
        <p:spPr>
          <a:xfrm>
            <a:off x="12232481" y="7651750"/>
            <a:ext cx="6175375" cy="746125"/>
          </a:xfrm>
          <a:prstGeom prst="rect">
            <a:avLst/>
          </a:prstGeom>
        </p:spPr>
      </p:pic>
    </p:spTree>
    <p:extLst>
      <p:ext uri="{BB962C8B-B14F-4D97-AF65-F5344CB8AC3E}">
        <p14:creationId xmlns:p14="http://schemas.microsoft.com/office/powerpoint/2010/main" val="322769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F82F-2AFB-8740-8C58-78ADFB4C4749}"/>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9D597920-F526-234B-877B-30B459DA684A}"/>
              </a:ext>
            </a:extLst>
          </p:cNvPr>
          <p:cNvSpPr>
            <a:spLocks noGrp="1"/>
          </p:cNvSpPr>
          <p:nvPr>
            <p:ph type="body" sz="quarter" idx="10"/>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a:t>
            </a:r>
            <a:r>
              <a:rPr lang="en-US" dirty="0" err="1"/>
              <a:t>shader</a:t>
            </a:r>
            <a:r>
              <a:rPr lang="en-US" dirty="0"/>
              <a:t>.</a:t>
            </a:r>
          </a:p>
        </p:txBody>
      </p:sp>
      <p:pic>
        <p:nvPicPr>
          <p:cNvPr id="3" name="Picture 2">
            <a:extLst>
              <a:ext uri="{FF2B5EF4-FFF2-40B4-BE49-F238E27FC236}">
                <a16:creationId xmlns:a16="http://schemas.microsoft.com/office/drawing/2014/main" id="{F3F76189-FD52-E547-988B-01A53444051C}"/>
              </a:ext>
            </a:extLst>
          </p:cNvPr>
          <p:cNvPicPr>
            <a:picLocks noChangeAspect="1"/>
          </p:cNvPicPr>
          <p:nvPr/>
        </p:nvPicPr>
        <p:blipFill>
          <a:blip r:embed="rId2"/>
          <a:stretch>
            <a:fillRect/>
          </a:stretch>
        </p:blipFill>
        <p:spPr>
          <a:xfrm>
            <a:off x="12528550" y="581313"/>
            <a:ext cx="6083870" cy="5132099"/>
          </a:xfrm>
          <a:prstGeom prst="rect">
            <a:avLst/>
          </a:prstGeom>
        </p:spPr>
      </p:pic>
      <p:pic>
        <p:nvPicPr>
          <p:cNvPr id="7" name="Picture 6">
            <a:extLst>
              <a:ext uri="{FF2B5EF4-FFF2-40B4-BE49-F238E27FC236}">
                <a16:creationId xmlns:a16="http://schemas.microsoft.com/office/drawing/2014/main" id="{C39612FD-C8F3-5740-BB4B-C157C0B26065}"/>
              </a:ext>
            </a:extLst>
          </p:cNvPr>
          <p:cNvPicPr>
            <a:picLocks noChangeAspect="1"/>
          </p:cNvPicPr>
          <p:nvPr/>
        </p:nvPicPr>
        <p:blipFill>
          <a:blip r:embed="rId3"/>
          <a:stretch>
            <a:fillRect/>
          </a:stretch>
        </p:blipFill>
        <p:spPr>
          <a:xfrm>
            <a:off x="15752618" y="7182625"/>
            <a:ext cx="8043141" cy="6357781"/>
          </a:xfrm>
          <a:prstGeom prst="rect">
            <a:avLst/>
          </a:prstGeom>
        </p:spPr>
      </p:pic>
      <p:pic>
        <p:nvPicPr>
          <p:cNvPr id="6" name="Picture 5">
            <a:extLst>
              <a:ext uri="{FF2B5EF4-FFF2-40B4-BE49-F238E27FC236}">
                <a16:creationId xmlns:a16="http://schemas.microsoft.com/office/drawing/2014/main" id="{710B5945-D739-2144-947B-865678313C89}"/>
              </a:ext>
            </a:extLst>
          </p:cNvPr>
          <p:cNvPicPr>
            <a:picLocks noChangeAspect="1"/>
          </p:cNvPicPr>
          <p:nvPr/>
        </p:nvPicPr>
        <p:blipFill>
          <a:blip r:embed="rId4"/>
          <a:stretch>
            <a:fillRect/>
          </a:stretch>
        </p:blipFill>
        <p:spPr>
          <a:xfrm>
            <a:off x="12293885" y="6318569"/>
            <a:ext cx="7132320" cy="1684020"/>
          </a:xfrm>
          <a:prstGeom prst="rect">
            <a:avLst/>
          </a:prstGeom>
        </p:spPr>
      </p:pic>
    </p:spTree>
    <p:extLst>
      <p:ext uri="{BB962C8B-B14F-4D97-AF65-F5344CB8AC3E}">
        <p14:creationId xmlns:p14="http://schemas.microsoft.com/office/powerpoint/2010/main" val="2967060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505D-5E50-D248-889B-87F1D1FEE016}"/>
              </a:ext>
            </a:extLst>
          </p:cNvPr>
          <p:cNvSpPr>
            <a:spLocks noGrp="1"/>
          </p:cNvSpPr>
          <p:nvPr>
            <p:ph type="title"/>
          </p:nvPr>
        </p:nvSpPr>
        <p:spPr/>
        <p:txBody>
          <a:bodyPr/>
          <a:lstStyle/>
          <a:p>
            <a:r>
              <a:rPr lang="en-US" dirty="0"/>
              <a:t>Simplifying the Code</a:t>
            </a:r>
          </a:p>
        </p:txBody>
      </p:sp>
      <p:sp>
        <p:nvSpPr>
          <p:cNvPr id="4" name="Text Placeholder 3">
            <a:extLst>
              <a:ext uri="{FF2B5EF4-FFF2-40B4-BE49-F238E27FC236}">
                <a16:creationId xmlns:a16="http://schemas.microsoft.com/office/drawing/2014/main" id="{8ACC6A03-A459-554D-B88E-D19D442B6772}"/>
              </a:ext>
            </a:extLst>
          </p:cNvPr>
          <p:cNvSpPr>
            <a:spLocks noGrp="1"/>
          </p:cNvSpPr>
          <p:nvPr>
            <p:ph type="body" sz="quarter" idx="10"/>
          </p:nvPr>
        </p:nvSpPr>
        <p:spPr/>
        <p:txBody>
          <a:bodyPr/>
          <a:lstStyle/>
          <a:p>
            <a:pPr>
              <a:spcBef>
                <a:spcPts val="1500"/>
              </a:spcBef>
            </a:pPr>
            <a:r>
              <a:rPr lang="en-US" b="1" dirty="0" err="1"/>
              <a:t>MaterialExpressionNoise</a:t>
            </a:r>
            <a:r>
              <a:rPr lang="en-US" b="1" dirty="0"/>
              <a:t> </a:t>
            </a:r>
            <a:r>
              <a:rPr lang="en-US" dirty="0"/>
              <a:t>has a bunch of obscure parameters that map directly to the Material node user interface.</a:t>
            </a:r>
          </a:p>
          <a:p>
            <a:pPr>
              <a:spcBef>
                <a:spcPts val="1500"/>
              </a:spcBef>
            </a:pPr>
            <a:r>
              <a:rPr lang="en-US" dirty="0"/>
              <a:t>If we dig just a little into the </a:t>
            </a:r>
            <a:r>
              <a:rPr lang="en-US" dirty="0" err="1"/>
              <a:t>shader</a:t>
            </a:r>
            <a:r>
              <a:rPr lang="en-US" dirty="0"/>
              <a:t> code for that function, we can convert to a much simpler equivalent directly using the internal function.</a:t>
            </a:r>
          </a:p>
          <a:p>
            <a:pPr marL="457200" lvl="1" indent="-457200">
              <a:spcBef>
                <a:spcPts val="1500"/>
              </a:spcBef>
            </a:pPr>
            <a:r>
              <a:rPr lang="en-US" dirty="0"/>
              <a:t>There are options for </a:t>
            </a:r>
            <a:r>
              <a:rPr lang="en-US" b="1" dirty="0"/>
              <a:t>Turbulence</a:t>
            </a:r>
            <a:r>
              <a:rPr lang="en-US" dirty="0"/>
              <a:t> that we’re not using.</a:t>
            </a:r>
          </a:p>
          <a:p>
            <a:pPr marL="457200" lvl="1" indent="-457200">
              <a:spcBef>
                <a:spcPts val="1200"/>
              </a:spcBef>
            </a:pPr>
            <a:r>
              <a:rPr lang="en-US" dirty="0"/>
              <a:t>There’s a loop, but we only do it once.</a:t>
            </a:r>
          </a:p>
          <a:p>
            <a:pPr marL="457200" lvl="1" indent="-457200">
              <a:spcBef>
                <a:spcPts val="1200"/>
              </a:spcBef>
            </a:pPr>
            <a:r>
              <a:rPr lang="en-US" dirty="0"/>
              <a:t>Inside that loop is a call to the </a:t>
            </a:r>
            <a:r>
              <a:rPr lang="en-US" b="1" dirty="0"/>
              <a:t>Noise3D_Multiplexer </a:t>
            </a:r>
            <a:r>
              <a:rPr lang="en-US" dirty="0"/>
              <a:t>function, which just picks between noise choices, and we’re only using one.</a:t>
            </a:r>
          </a:p>
          <a:p>
            <a:pPr marL="457200" lvl="1" indent="-457200">
              <a:spcBef>
                <a:spcPts val="1200"/>
              </a:spcBef>
            </a:pPr>
            <a:r>
              <a:rPr lang="en-US" dirty="0"/>
              <a:t>There are two different </a:t>
            </a:r>
            <a:r>
              <a:rPr lang="en-US" b="1" dirty="0"/>
              <a:t>a*</a:t>
            </a:r>
            <a:r>
              <a:rPr lang="en-US" b="1" dirty="0" err="1"/>
              <a:t>noise+b</a:t>
            </a:r>
            <a:r>
              <a:rPr lang="en-US" dirty="0"/>
              <a:t> adjustments made to the output that can be folded together.</a:t>
            </a:r>
          </a:p>
        </p:txBody>
      </p:sp>
      <p:pic>
        <p:nvPicPr>
          <p:cNvPr id="5" name="Picture 4">
            <a:extLst>
              <a:ext uri="{FF2B5EF4-FFF2-40B4-BE49-F238E27FC236}">
                <a16:creationId xmlns:a16="http://schemas.microsoft.com/office/drawing/2014/main" id="{44A09CCB-A342-DF43-93C0-EEEE3DEA60E4}"/>
              </a:ext>
            </a:extLst>
          </p:cNvPr>
          <p:cNvPicPr>
            <a:picLocks noChangeAspect="1"/>
          </p:cNvPicPr>
          <p:nvPr/>
        </p:nvPicPr>
        <p:blipFill>
          <a:blip r:embed="rId2"/>
          <a:stretch>
            <a:fillRect/>
          </a:stretch>
        </p:blipFill>
        <p:spPr>
          <a:xfrm>
            <a:off x="16499032" y="7561118"/>
            <a:ext cx="7429500" cy="5867400"/>
          </a:xfrm>
          <a:prstGeom prst="rect">
            <a:avLst/>
          </a:prstGeom>
        </p:spPr>
      </p:pic>
      <p:sp>
        <p:nvSpPr>
          <p:cNvPr id="8" name="Down Arrow 7">
            <a:extLst>
              <a:ext uri="{FF2B5EF4-FFF2-40B4-BE49-F238E27FC236}">
                <a16:creationId xmlns:a16="http://schemas.microsoft.com/office/drawing/2014/main" id="{F9143298-4905-BE4D-8E44-7630FB7E97B5}"/>
              </a:ext>
            </a:extLst>
          </p:cNvPr>
          <p:cNvSpPr/>
          <p:nvPr/>
        </p:nvSpPr>
        <p:spPr>
          <a:xfrm>
            <a:off x="16977850" y="4158200"/>
            <a:ext cx="644236" cy="5403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640342-8F2A-3441-BD16-525C14A78FEF}"/>
              </a:ext>
            </a:extLst>
          </p:cNvPr>
          <p:cNvPicPr>
            <a:picLocks noChangeAspect="1"/>
          </p:cNvPicPr>
          <p:nvPr/>
        </p:nvPicPr>
        <p:blipFill>
          <a:blip r:embed="rId3"/>
          <a:stretch>
            <a:fillRect/>
          </a:stretch>
        </p:blipFill>
        <p:spPr>
          <a:xfrm>
            <a:off x="12232668" y="2104264"/>
            <a:ext cx="7132320" cy="1684020"/>
          </a:xfrm>
          <a:prstGeom prst="rect">
            <a:avLst/>
          </a:prstGeom>
        </p:spPr>
      </p:pic>
      <p:pic>
        <p:nvPicPr>
          <p:cNvPr id="9" name="Picture 8">
            <a:extLst>
              <a:ext uri="{FF2B5EF4-FFF2-40B4-BE49-F238E27FC236}">
                <a16:creationId xmlns:a16="http://schemas.microsoft.com/office/drawing/2014/main" id="{88A0C4DA-6957-734B-A45C-7CEFF65D0774}"/>
              </a:ext>
            </a:extLst>
          </p:cNvPr>
          <p:cNvPicPr>
            <a:picLocks noChangeAspect="1"/>
          </p:cNvPicPr>
          <p:nvPr/>
        </p:nvPicPr>
        <p:blipFill>
          <a:blip r:embed="rId4"/>
          <a:stretch>
            <a:fillRect/>
          </a:stretch>
        </p:blipFill>
        <p:spPr>
          <a:xfrm>
            <a:off x="12232668" y="4970504"/>
            <a:ext cx="10714990" cy="1403350"/>
          </a:xfrm>
          <a:prstGeom prst="rect">
            <a:avLst/>
          </a:prstGeom>
        </p:spPr>
      </p:pic>
    </p:spTree>
    <p:extLst>
      <p:ext uri="{BB962C8B-B14F-4D97-AF65-F5344CB8AC3E}">
        <p14:creationId xmlns:p14="http://schemas.microsoft.com/office/powerpoint/2010/main" val="42805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84ACAE-A0DB-5049-A66B-917E9B5DACE5}"/>
              </a:ext>
            </a:extLst>
          </p:cNvPr>
          <p:cNvPicPr>
            <a:picLocks noChangeAspect="1"/>
          </p:cNvPicPr>
          <p:nvPr/>
        </p:nvPicPr>
        <p:blipFill rotWithShape="1">
          <a:blip r:embed="rId2"/>
          <a:srcRect t="15469" b="27133"/>
          <a:stretch/>
        </p:blipFill>
        <p:spPr>
          <a:xfrm>
            <a:off x="12302835" y="7543802"/>
            <a:ext cx="11937034" cy="2159000"/>
          </a:xfrm>
          <a:prstGeom prst="rect">
            <a:avLst/>
          </a:prstGeom>
        </p:spPr>
      </p:pic>
      <p:sp>
        <p:nvSpPr>
          <p:cNvPr id="2" name="Title 1">
            <a:extLst>
              <a:ext uri="{FF2B5EF4-FFF2-40B4-BE49-F238E27FC236}">
                <a16:creationId xmlns:a16="http://schemas.microsoft.com/office/drawing/2014/main" id="{DDA0BA3F-0AFA-A24C-8418-E6A4F4A13049}"/>
              </a:ext>
            </a:extLst>
          </p:cNvPr>
          <p:cNvSpPr>
            <a:spLocks noGrp="1"/>
          </p:cNvSpPr>
          <p:nvPr>
            <p:ph type="title"/>
          </p:nvPr>
        </p:nvSpPr>
        <p:spPr/>
        <p:txBody>
          <a:bodyPr/>
          <a:lstStyle/>
          <a:p>
            <a:r>
              <a:rPr lang="en-US" dirty="0"/>
              <a:t>Moving to a Function</a:t>
            </a:r>
          </a:p>
        </p:txBody>
      </p:sp>
      <p:sp>
        <p:nvSpPr>
          <p:cNvPr id="4" name="Text Placeholder 3">
            <a:extLst>
              <a:ext uri="{FF2B5EF4-FFF2-40B4-BE49-F238E27FC236}">
                <a16:creationId xmlns:a16="http://schemas.microsoft.com/office/drawing/2014/main" id="{2F1980E1-D950-634A-82D9-BE2D5218D760}"/>
              </a:ext>
            </a:extLst>
          </p:cNvPr>
          <p:cNvSpPr>
            <a:spLocks noGrp="1"/>
          </p:cNvSpPr>
          <p:nvPr>
            <p:ph type="body" sz="quarter" idx="10"/>
          </p:nvPr>
        </p:nvSpPr>
        <p:spPr/>
        <p:txBody>
          <a:bodyPr>
            <a:normAutofit/>
          </a:bodyPr>
          <a:lstStyle/>
          <a:p>
            <a:pPr>
              <a:spcBef>
                <a:spcPts val="1500"/>
              </a:spcBef>
            </a:pPr>
            <a:r>
              <a:rPr lang="en-US" dirty="0"/>
              <a:t>We’ll want to compute this cloud density many times in the </a:t>
            </a:r>
            <a:r>
              <a:rPr lang="en-US" dirty="0" err="1"/>
              <a:t>shader</a:t>
            </a:r>
            <a:r>
              <a:rPr lang="en-US" dirty="0"/>
              <a:t>, so it’d be convenient to have it in a function.</a:t>
            </a:r>
          </a:p>
          <a:p>
            <a:pPr>
              <a:spcBef>
                <a:spcPts val="1500"/>
              </a:spcBef>
            </a:pPr>
            <a:r>
              <a:rPr lang="en-US" dirty="0"/>
              <a:t>We can add a new shader function directly in the engine’s </a:t>
            </a:r>
            <a:r>
              <a:rPr lang="en-US" b="1" dirty="0" err="1"/>
              <a:t>MaterialTemplate.ush</a:t>
            </a:r>
            <a:r>
              <a:rPr lang="en-US" i="1" dirty="0"/>
              <a:t> </a:t>
            </a:r>
            <a:r>
              <a:rPr lang="en-US" dirty="0"/>
              <a:t>file in the </a:t>
            </a:r>
            <a:r>
              <a:rPr lang="en-US" b="1" dirty="0"/>
              <a:t>Engine/Shaders/Private</a:t>
            </a:r>
            <a:r>
              <a:rPr lang="en-US" i="1" dirty="0"/>
              <a:t> </a:t>
            </a:r>
            <a:r>
              <a:rPr lang="en-US" dirty="0"/>
              <a:t>folder for use in any material custom node, or to a new file in the same directory for use in just some.</a:t>
            </a:r>
          </a:p>
          <a:p>
            <a:pPr>
              <a:spcBef>
                <a:spcPts val="1500"/>
              </a:spcBef>
            </a:pPr>
            <a:r>
              <a:rPr lang="en-US" dirty="0"/>
              <a:t>To use just for this custom node, add a new </a:t>
            </a:r>
            <a:r>
              <a:rPr lang="en-US" b="1" dirty="0" err="1"/>
              <a:t>Cloud.ush</a:t>
            </a:r>
            <a:r>
              <a:rPr lang="en-US" b="1" dirty="0"/>
              <a:t> </a:t>
            </a:r>
            <a:r>
              <a:rPr lang="en-US" dirty="0"/>
              <a:t>file to the </a:t>
            </a:r>
            <a:r>
              <a:rPr lang="en-US" b="1" dirty="0"/>
              <a:t>Engine/Shaders/Private</a:t>
            </a:r>
            <a:r>
              <a:rPr lang="en-US" dirty="0"/>
              <a:t> directory, then add it to the </a:t>
            </a:r>
            <a:r>
              <a:rPr lang="en-US" b="1" dirty="0"/>
              <a:t>Include File Paths</a:t>
            </a:r>
            <a:r>
              <a:rPr lang="en-US" dirty="0"/>
              <a:t> section of the custom node.</a:t>
            </a:r>
          </a:p>
          <a:p>
            <a:pPr>
              <a:spcBef>
                <a:spcPts val="1500"/>
              </a:spcBef>
            </a:pPr>
            <a:r>
              <a:rPr lang="en-US" dirty="0"/>
              <a:t>Re-run </a:t>
            </a:r>
            <a:r>
              <a:rPr lang="en-US" b="1" dirty="0" err="1"/>
              <a:t>GenerateProjectFiles</a:t>
            </a:r>
            <a:r>
              <a:rPr lang="en-US" dirty="0"/>
              <a:t> to get this new file to show up in the shader files list in Visual Studio or </a:t>
            </a:r>
            <a:r>
              <a:rPr lang="en-US" dirty="0" err="1"/>
              <a:t>Xcode</a:t>
            </a:r>
            <a:r>
              <a:rPr lang="en-US" dirty="0"/>
              <a:t>.</a:t>
            </a:r>
          </a:p>
        </p:txBody>
      </p:sp>
      <p:pic>
        <p:nvPicPr>
          <p:cNvPr id="5" name="Picture 4">
            <a:extLst>
              <a:ext uri="{FF2B5EF4-FFF2-40B4-BE49-F238E27FC236}">
                <a16:creationId xmlns:a16="http://schemas.microsoft.com/office/drawing/2014/main" id="{5AD8F2C1-55A8-C242-9EF0-3951A5BBAE4A}"/>
              </a:ext>
            </a:extLst>
          </p:cNvPr>
          <p:cNvPicPr>
            <a:picLocks noChangeAspect="1"/>
          </p:cNvPicPr>
          <p:nvPr/>
        </p:nvPicPr>
        <p:blipFill>
          <a:blip r:embed="rId3"/>
          <a:stretch>
            <a:fillRect/>
          </a:stretch>
        </p:blipFill>
        <p:spPr>
          <a:xfrm>
            <a:off x="13124296" y="914398"/>
            <a:ext cx="10104810" cy="4365522"/>
          </a:xfrm>
          <a:prstGeom prst="rect">
            <a:avLst/>
          </a:prstGeom>
        </p:spPr>
      </p:pic>
      <p:sp>
        <p:nvSpPr>
          <p:cNvPr id="7" name="Rounded Rectangle 6">
            <a:extLst>
              <a:ext uri="{FF2B5EF4-FFF2-40B4-BE49-F238E27FC236}">
                <a16:creationId xmlns:a16="http://schemas.microsoft.com/office/drawing/2014/main" id="{BBC18B8D-8D99-D94A-804B-C9A85E5A283C}"/>
              </a:ext>
            </a:extLst>
          </p:cNvPr>
          <p:cNvSpPr/>
          <p:nvPr/>
        </p:nvSpPr>
        <p:spPr>
          <a:xfrm>
            <a:off x="13232340" y="3740726"/>
            <a:ext cx="9253587" cy="141450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5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806CC-E502-FC4C-B139-92DBF0B56D9C}"/>
              </a:ext>
            </a:extLst>
          </p:cNvPr>
          <p:cNvPicPr>
            <a:picLocks noChangeAspect="1"/>
          </p:cNvPicPr>
          <p:nvPr/>
        </p:nvPicPr>
        <p:blipFill>
          <a:blip r:embed="rId2"/>
          <a:stretch>
            <a:fillRect/>
          </a:stretch>
        </p:blipFill>
        <p:spPr>
          <a:xfrm>
            <a:off x="12429880" y="2112909"/>
            <a:ext cx="11654328" cy="2289507"/>
          </a:xfrm>
          <a:prstGeom prst="rect">
            <a:avLst/>
          </a:prstGeom>
        </p:spPr>
      </p:pic>
      <p:sp>
        <p:nvSpPr>
          <p:cNvPr id="2" name="Title 1">
            <a:extLst>
              <a:ext uri="{FF2B5EF4-FFF2-40B4-BE49-F238E27FC236}">
                <a16:creationId xmlns:a16="http://schemas.microsoft.com/office/drawing/2014/main" id="{C88231FB-A630-914E-BB20-8CC858A92B44}"/>
              </a:ext>
            </a:extLst>
          </p:cNvPr>
          <p:cNvSpPr>
            <a:spLocks noGrp="1"/>
          </p:cNvSpPr>
          <p:nvPr>
            <p:ph type="title"/>
          </p:nvPr>
        </p:nvSpPr>
        <p:spPr/>
        <p:txBody>
          <a:bodyPr/>
          <a:lstStyle/>
          <a:p>
            <a:r>
              <a:rPr lang="en-US" dirty="0"/>
              <a:t>Using in Custom Node</a:t>
            </a:r>
          </a:p>
        </p:txBody>
      </p:sp>
      <p:sp>
        <p:nvSpPr>
          <p:cNvPr id="4" name="Text Placeholder 3">
            <a:extLst>
              <a:ext uri="{FF2B5EF4-FFF2-40B4-BE49-F238E27FC236}">
                <a16:creationId xmlns:a16="http://schemas.microsoft.com/office/drawing/2014/main" id="{884BC11E-77B5-B141-B51E-5C7FDBC4DA96}"/>
              </a:ext>
            </a:extLst>
          </p:cNvPr>
          <p:cNvSpPr>
            <a:spLocks noGrp="1"/>
          </p:cNvSpPr>
          <p:nvPr>
            <p:ph type="body" sz="quarter" idx="10"/>
          </p:nvPr>
        </p:nvSpPr>
        <p:spPr>
          <a:xfrm>
            <a:off x="1679575" y="5943600"/>
            <a:ext cx="9045575" cy="7772400"/>
          </a:xfrm>
        </p:spPr>
        <p:txBody>
          <a:bodyPr/>
          <a:lstStyle/>
          <a:p>
            <a:pPr>
              <a:spcBef>
                <a:spcPts val="1500"/>
              </a:spcBef>
            </a:pPr>
            <a:r>
              <a:rPr lang="en-US" dirty="0"/>
              <a:t>Now any Custom node in any Material can use that new function, just by adding it to their include paths.</a:t>
            </a:r>
          </a:p>
          <a:p>
            <a:pPr>
              <a:spcBef>
                <a:spcPts val="1500"/>
              </a:spcBef>
            </a:pPr>
            <a:r>
              <a:rPr lang="en-US" dirty="0"/>
              <a:t>Note that changes to </a:t>
            </a:r>
            <a:r>
              <a:rPr lang="en-US" b="1" dirty="0" err="1"/>
              <a:t>MaterialTemplate.ush</a:t>
            </a:r>
            <a:r>
              <a:rPr lang="en-US" b="1" dirty="0"/>
              <a:t> </a:t>
            </a:r>
            <a:r>
              <a:rPr lang="en-US" dirty="0"/>
              <a:t>will cause a recompile of all Material shaders the next time you launch the engine or do a full </a:t>
            </a:r>
            <a:r>
              <a:rPr lang="en-US" b="1" dirty="0" err="1"/>
              <a:t>RecompileShaders</a:t>
            </a:r>
            <a:r>
              <a:rPr lang="en-US" dirty="0"/>
              <a:t>. An explicit include will only recompile the materials using it.</a:t>
            </a:r>
          </a:p>
          <a:p>
            <a:pPr>
              <a:spcBef>
                <a:spcPts val="1500"/>
              </a:spcBef>
            </a:pPr>
            <a:r>
              <a:rPr lang="en-US" dirty="0"/>
              <a:t>In either case, If you work in the Material Editor, you can recompile just the one Material during testing, saving the full recompile for once it’s working.</a:t>
            </a:r>
          </a:p>
          <a:p>
            <a:pPr>
              <a:spcBef>
                <a:spcPts val="1500"/>
              </a:spcBef>
            </a:pPr>
            <a:r>
              <a:rPr lang="en-US" dirty="0"/>
              <a:t>If the custom node code block is the same, UE4 may used a previously compiled cached copy of the shader even if the included file changes. A numbered comment that you change after editing the shader file can force a recompile.</a:t>
            </a:r>
          </a:p>
        </p:txBody>
      </p:sp>
      <p:sp>
        <p:nvSpPr>
          <p:cNvPr id="6" name="Rounded Rectangle 5">
            <a:extLst>
              <a:ext uri="{FF2B5EF4-FFF2-40B4-BE49-F238E27FC236}">
                <a16:creationId xmlns:a16="http://schemas.microsoft.com/office/drawing/2014/main" id="{AAEA1C60-55B9-1249-9F7F-D5083F4C6C9B}"/>
              </a:ext>
            </a:extLst>
          </p:cNvPr>
          <p:cNvSpPr/>
          <p:nvPr/>
        </p:nvSpPr>
        <p:spPr>
          <a:xfrm>
            <a:off x="12429880" y="3968173"/>
            <a:ext cx="3260393" cy="3740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08F469-D952-0D46-BB48-9F5616D573B4}"/>
              </a:ext>
            </a:extLst>
          </p:cNvPr>
          <p:cNvPicPr>
            <a:picLocks noChangeAspect="1"/>
          </p:cNvPicPr>
          <p:nvPr/>
        </p:nvPicPr>
        <p:blipFill>
          <a:blip r:embed="rId3"/>
          <a:stretch>
            <a:fillRect/>
          </a:stretch>
        </p:blipFill>
        <p:spPr>
          <a:xfrm>
            <a:off x="15690273" y="6313055"/>
            <a:ext cx="7429500" cy="5867400"/>
          </a:xfrm>
          <a:prstGeom prst="rect">
            <a:avLst/>
          </a:prstGeom>
        </p:spPr>
      </p:pic>
    </p:spTree>
    <p:extLst>
      <p:ext uri="{BB962C8B-B14F-4D97-AF65-F5344CB8AC3E}">
        <p14:creationId xmlns:p14="http://schemas.microsoft.com/office/powerpoint/2010/main" val="8367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1254-377F-0343-ADF7-2AF40ED7BF84}"/>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CB72590D-F500-2041-9A53-452E6FF5FA5B}"/>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lnSpc>
                <a:spcPct val="100000"/>
              </a:lnSpc>
              <a:spcBef>
                <a:spcPts val="2000"/>
              </a:spcBef>
            </a:pPr>
            <a:r>
              <a:rPr lang="en-US" sz="2800" dirty="0"/>
              <a:t>Show how to use Material Custom nodes to write shader code</a:t>
            </a:r>
          </a:p>
          <a:p>
            <a:pPr marL="457200" lvl="1" indent="-457200">
              <a:lnSpc>
                <a:spcPct val="100000"/>
              </a:lnSpc>
              <a:spcBef>
                <a:spcPts val="1200"/>
              </a:spcBef>
            </a:pPr>
            <a:r>
              <a:rPr lang="en-US" sz="2800" dirty="0"/>
              <a:t>Show how to add code to the engine shader files to augment what is available for use in a Custom node</a:t>
            </a:r>
          </a:p>
          <a:p>
            <a:pPr marL="457200" lvl="1" indent="-457200">
              <a:lnSpc>
                <a:spcPct val="100000"/>
              </a:lnSpc>
              <a:spcBef>
                <a:spcPts val="1200"/>
              </a:spcBef>
            </a:pPr>
            <a:r>
              <a:rPr lang="en-US" sz="2800" dirty="0"/>
              <a:t>Demonstrate volume ray marching</a:t>
            </a:r>
          </a:p>
        </p:txBody>
      </p:sp>
      <p:sp>
        <p:nvSpPr>
          <p:cNvPr id="4" name="Text Placeholder 3">
            <a:extLst>
              <a:ext uri="{FF2B5EF4-FFF2-40B4-BE49-F238E27FC236}">
                <a16:creationId xmlns:a16="http://schemas.microsoft.com/office/drawing/2014/main" id="{6AC1B907-4203-2243-9C0C-B628B2E7AC39}"/>
              </a:ext>
            </a:extLst>
          </p:cNvPr>
          <p:cNvSpPr>
            <a:spLocks noGrp="1"/>
          </p:cNvSpPr>
          <p:nvPr>
            <p:ph type="body" sz="quarter" idx="11"/>
          </p:nvPr>
        </p:nvSpPr>
        <p:spPr>
          <a:xfrm>
            <a:off x="13450824" y="4764024"/>
            <a:ext cx="9438184" cy="8949462"/>
          </a:xfrm>
        </p:spPr>
        <p:txBody>
          <a:bodyPr>
            <a:normAutofit/>
          </a:bodyPr>
          <a:lstStyle/>
          <a:p>
            <a:pPr>
              <a:lnSpc>
                <a:spcPct val="100000"/>
              </a:lnSpc>
            </a:pPr>
            <a:r>
              <a:rPr lang="en-US" sz="2800" dirty="0"/>
              <a:t>By the end of this lecture you will be able to</a:t>
            </a:r>
          </a:p>
          <a:p>
            <a:pPr marL="457200" lvl="1" indent="-457200">
              <a:lnSpc>
                <a:spcPct val="100000"/>
              </a:lnSpc>
              <a:spcBef>
                <a:spcPts val="2000"/>
              </a:spcBef>
            </a:pPr>
            <a:r>
              <a:rPr lang="en-US" sz="2800" dirty="0"/>
              <a:t>Create a Material</a:t>
            </a:r>
          </a:p>
          <a:p>
            <a:pPr marL="457200" lvl="1" indent="-457200">
              <a:lnSpc>
                <a:spcPct val="100000"/>
              </a:lnSpc>
              <a:spcBef>
                <a:spcPts val="1200"/>
              </a:spcBef>
            </a:pPr>
            <a:r>
              <a:rPr lang="en-US" sz="2800" dirty="0"/>
              <a:t>Add shader code to a Material using a Custom node</a:t>
            </a:r>
          </a:p>
          <a:p>
            <a:pPr marL="457200" lvl="1" indent="-457200">
              <a:lnSpc>
                <a:spcPct val="100000"/>
              </a:lnSpc>
              <a:spcBef>
                <a:spcPts val="1200"/>
              </a:spcBef>
            </a:pPr>
            <a:r>
              <a:rPr lang="en-US" sz="2800" dirty="0"/>
              <a:t>Create inputs to a Custom node to connect to results from an existing Material node or node network</a:t>
            </a:r>
          </a:p>
          <a:p>
            <a:pPr marL="457200" lvl="1" indent="-457200">
              <a:lnSpc>
                <a:spcPct val="100000"/>
              </a:lnSpc>
              <a:spcBef>
                <a:spcPts val="1200"/>
              </a:spcBef>
            </a:pPr>
            <a:r>
              <a:rPr lang="en-US" sz="2800" dirty="0"/>
              <a:t>Add functions to the engine shader files to be used in a Custom node</a:t>
            </a:r>
          </a:p>
          <a:p>
            <a:pPr marL="457200" lvl="1" indent="-457200">
              <a:lnSpc>
                <a:spcPct val="100000"/>
              </a:lnSpc>
              <a:spcBef>
                <a:spcPts val="1200"/>
              </a:spcBef>
            </a:pPr>
            <a:r>
              <a:rPr lang="en-US" sz="2800" dirty="0"/>
              <a:t>Create a volume ray marching shader</a:t>
            </a:r>
          </a:p>
        </p:txBody>
      </p:sp>
    </p:spTree>
    <p:extLst>
      <p:ext uri="{BB962C8B-B14F-4D97-AF65-F5344CB8AC3E}">
        <p14:creationId xmlns:p14="http://schemas.microsoft.com/office/powerpoint/2010/main" val="2296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BB3B5-E7AD-5F47-B2FD-B83F36ADFF93}"/>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2BEA3704-AEEC-564C-B5FA-9C9C29D2F33E}"/>
              </a:ext>
            </a:extLst>
          </p:cNvPr>
          <p:cNvSpPr>
            <a:spLocks noGrp="1"/>
          </p:cNvSpPr>
          <p:nvPr>
            <p:ph type="title"/>
          </p:nvPr>
        </p:nvSpPr>
        <p:spPr/>
        <p:txBody>
          <a:bodyPr/>
          <a:lstStyle/>
          <a:p>
            <a:r>
              <a:rPr lang="en-US" dirty="0"/>
              <a:t>Ray Marching</a:t>
            </a:r>
          </a:p>
        </p:txBody>
      </p:sp>
    </p:spTree>
    <p:extLst>
      <p:ext uri="{BB962C8B-B14F-4D97-AF65-F5344CB8AC3E}">
        <p14:creationId xmlns:p14="http://schemas.microsoft.com/office/powerpoint/2010/main" val="371941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01E0-3CEA-FB4D-BF95-DA88984DFABB}"/>
              </a:ext>
            </a:extLst>
          </p:cNvPr>
          <p:cNvSpPr>
            <a:spLocks noGrp="1"/>
          </p:cNvSpPr>
          <p:nvPr>
            <p:ph type="title"/>
          </p:nvPr>
        </p:nvSpPr>
        <p:spPr/>
        <p:txBody>
          <a:bodyPr/>
          <a:lstStyle/>
          <a:p>
            <a:r>
              <a:rPr lang="en-US" dirty="0"/>
              <a:t>Ray Marching</a:t>
            </a:r>
          </a:p>
        </p:txBody>
      </p:sp>
      <p:sp>
        <p:nvSpPr>
          <p:cNvPr id="28" name="Text Placeholder 27">
            <a:extLst>
              <a:ext uri="{FF2B5EF4-FFF2-40B4-BE49-F238E27FC236}">
                <a16:creationId xmlns:a16="http://schemas.microsoft.com/office/drawing/2014/main" id="{70B65103-36CC-064A-BC35-92D4213C1C36}"/>
              </a:ext>
            </a:extLst>
          </p:cNvPr>
          <p:cNvSpPr>
            <a:spLocks noGrp="1"/>
          </p:cNvSpPr>
          <p:nvPr>
            <p:ph type="body" sz="quarter" idx="10"/>
          </p:nvPr>
        </p:nvSpPr>
        <p:spPr/>
        <p:txBody>
          <a:bodyPr>
            <a:normAutofit/>
          </a:bodyPr>
          <a:lstStyle/>
          <a:p>
            <a:pPr>
              <a:spcBef>
                <a:spcPts val="1500"/>
              </a:spcBef>
            </a:pPr>
            <a:r>
              <a:rPr lang="en-US" sz="2800" dirty="0"/>
              <a:t>To create a volumetric shader, we will use a technique called </a:t>
            </a:r>
            <a:r>
              <a:rPr lang="en-US" sz="2800" b="1" dirty="0"/>
              <a:t>ray marching</a:t>
            </a:r>
            <a:r>
              <a:rPr lang="en-US" sz="2800" dirty="0"/>
              <a:t>.</a:t>
            </a:r>
          </a:p>
          <a:p>
            <a:pPr>
              <a:spcBef>
                <a:spcPts val="1500"/>
              </a:spcBef>
            </a:pPr>
            <a:r>
              <a:rPr lang="en-US" sz="2800" dirty="0"/>
              <a:t>The </a:t>
            </a:r>
            <a:r>
              <a:rPr lang="en-US" sz="2800" dirty="0" err="1"/>
              <a:t>shader</a:t>
            </a:r>
            <a:r>
              <a:rPr lang="en-US" sz="2800" dirty="0"/>
              <a:t> runs on a surface. Ray marching takes steps through a volume imagined to be behind that surface.</a:t>
            </a:r>
          </a:p>
          <a:p>
            <a:endParaRPr lang="en-US" sz="2800" dirty="0"/>
          </a:p>
          <a:p>
            <a:endParaRPr lang="en-US" sz="2800" dirty="0"/>
          </a:p>
        </p:txBody>
      </p:sp>
      <p:grpSp>
        <p:nvGrpSpPr>
          <p:cNvPr id="29" name="Group 28">
            <a:extLst>
              <a:ext uri="{FF2B5EF4-FFF2-40B4-BE49-F238E27FC236}">
                <a16:creationId xmlns:a16="http://schemas.microsoft.com/office/drawing/2014/main" id="{0094A097-7621-6741-B37C-12B269D20C57}"/>
              </a:ext>
            </a:extLst>
          </p:cNvPr>
          <p:cNvGrpSpPr/>
          <p:nvPr/>
        </p:nvGrpSpPr>
        <p:grpSpPr>
          <a:xfrm>
            <a:off x="11963774" y="5233467"/>
            <a:ext cx="11493069" cy="7381097"/>
            <a:chOff x="11963774" y="6858000"/>
            <a:chExt cx="8963517" cy="5756564"/>
          </a:xfrm>
        </p:grpSpPr>
        <p:sp>
          <p:nvSpPr>
            <p:cNvPr id="7" name="Oval 6">
              <a:extLst>
                <a:ext uri="{FF2B5EF4-FFF2-40B4-BE49-F238E27FC236}">
                  <a16:creationId xmlns:a16="http://schemas.microsoft.com/office/drawing/2014/main" id="{75E35CD0-F0E4-4246-834E-039CD9BCECED}"/>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F6D281-D62B-AB40-A920-9D48D1D168FF}"/>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34BD98E3-3957-8E47-A248-9F5FA0010300}"/>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AD5728C-820A-944F-9737-D44EE058A19A}"/>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CD52F88-99E9-3D4E-AFC4-A0AC60F55A3C}"/>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24029C8-0F91-9946-8955-2CD386374813}"/>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010153-0C9E-AF40-90B9-08B57A7BA156}"/>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01DC0E6-F022-D940-8352-3671B25AB642}"/>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30115A-464C-8445-8D63-2964C321309D}"/>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E47B658-59B3-5D45-B49A-1028E2118CD0}"/>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8677E8-1FC3-9A4B-A480-CAE2FEDAD59B}"/>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31F2C9-D68F-CC46-8D97-C26B206DAFA2}"/>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5708DA7-7841-EF42-A81D-06D6BE29B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26" name="Straight Connector 25">
            <a:extLst>
              <a:ext uri="{FF2B5EF4-FFF2-40B4-BE49-F238E27FC236}">
                <a16:creationId xmlns:a16="http://schemas.microsoft.com/office/drawing/2014/main" id="{7C1E3B4D-9723-824C-B834-4D38D177E081}"/>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6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5DCD-68D7-7C46-BC5D-6BEFA39E4134}"/>
              </a:ext>
            </a:extLst>
          </p:cNvPr>
          <p:cNvSpPr>
            <a:spLocks noGrp="1"/>
          </p:cNvSpPr>
          <p:nvPr>
            <p:ph type="title"/>
          </p:nvPr>
        </p:nvSpPr>
        <p:spPr/>
        <p:txBody>
          <a:bodyPr/>
          <a:lstStyle/>
          <a:p>
            <a:r>
              <a:rPr lang="en-US" dirty="0"/>
              <a:t>Direction to March</a:t>
            </a:r>
          </a:p>
        </p:txBody>
      </p:sp>
      <p:sp>
        <p:nvSpPr>
          <p:cNvPr id="4" name="Text Placeholder 3">
            <a:extLst>
              <a:ext uri="{FF2B5EF4-FFF2-40B4-BE49-F238E27FC236}">
                <a16:creationId xmlns:a16="http://schemas.microsoft.com/office/drawing/2014/main" id="{38F79EBF-BA6D-574B-911E-37D3D4216F38}"/>
              </a:ext>
            </a:extLst>
          </p:cNvPr>
          <p:cNvSpPr>
            <a:spLocks noGrp="1"/>
          </p:cNvSpPr>
          <p:nvPr>
            <p:ph type="body" sz="quarter" idx="10"/>
          </p:nvPr>
        </p:nvSpPr>
        <p:spPr/>
        <p:txBody>
          <a:bodyPr/>
          <a:lstStyle/>
          <a:p>
            <a:pPr>
              <a:spcBef>
                <a:spcPts val="1500"/>
              </a:spcBef>
            </a:pPr>
            <a:r>
              <a:rPr lang="en-US" dirty="0"/>
              <a:t>The first thing we need is the direction from the camera to the pixel. This is the direction to march.</a:t>
            </a:r>
          </a:p>
          <a:p>
            <a:pPr>
              <a:spcBef>
                <a:spcPts val="1500"/>
              </a:spcBef>
            </a:pPr>
            <a:r>
              <a:rPr lang="en-US" dirty="0"/>
              <a:t>Place a Custom node into your Material Editor graph and switch the preview object back to a sphere.</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should be mostly red from this view for a vector pointing into the screen.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8" name="Content Placeholder 7">
            <a:extLst>
              <a:ext uri="{FF2B5EF4-FFF2-40B4-BE49-F238E27FC236}">
                <a16:creationId xmlns:a16="http://schemas.microsoft.com/office/drawing/2014/main" id="{C05098BB-C331-6E4E-BD6F-6ACF4769CA25}"/>
              </a:ext>
            </a:extLst>
          </p:cNvPr>
          <p:cNvPicPr>
            <a:picLocks noGrp="1" noChangeAspect="1"/>
          </p:cNvPicPr>
          <p:nvPr>
            <p:ph idx="1"/>
          </p:nvPr>
        </p:nvPicPr>
        <p:blipFill>
          <a:blip r:embed="rId2"/>
          <a:stretch>
            <a:fillRect/>
          </a:stretch>
        </p:blipFill>
        <p:spPr>
          <a:xfrm>
            <a:off x="12555899" y="229755"/>
            <a:ext cx="5791200" cy="7188200"/>
          </a:xfrm>
          <a:prstGeom prst="rect">
            <a:avLst/>
          </a:prstGeom>
        </p:spPr>
      </p:pic>
      <p:pic>
        <p:nvPicPr>
          <p:cNvPr id="9" name="Picture 8">
            <a:extLst>
              <a:ext uri="{FF2B5EF4-FFF2-40B4-BE49-F238E27FC236}">
                <a16:creationId xmlns:a16="http://schemas.microsoft.com/office/drawing/2014/main" id="{85473721-4142-1D4B-9FD2-3AAA3FB83310}"/>
              </a:ext>
            </a:extLst>
          </p:cNvPr>
          <p:cNvPicPr>
            <a:picLocks noChangeAspect="1"/>
          </p:cNvPicPr>
          <p:nvPr/>
        </p:nvPicPr>
        <p:blipFill>
          <a:blip r:embed="rId3"/>
          <a:stretch>
            <a:fillRect/>
          </a:stretch>
        </p:blipFill>
        <p:spPr>
          <a:xfrm>
            <a:off x="18014950" y="6152356"/>
            <a:ext cx="5727700" cy="7124700"/>
          </a:xfrm>
          <a:prstGeom prst="rect">
            <a:avLst/>
          </a:prstGeom>
        </p:spPr>
      </p:pic>
    </p:spTree>
    <p:extLst>
      <p:ext uri="{BB962C8B-B14F-4D97-AF65-F5344CB8AC3E}">
        <p14:creationId xmlns:p14="http://schemas.microsoft.com/office/powerpoint/2010/main" val="223063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5F48C58-14D3-DC4B-BC62-D7995E9E745F}"/>
              </a:ext>
            </a:extLst>
          </p:cNvPr>
          <p:cNvSpPr>
            <a:spLocks noGrp="1"/>
          </p:cNvSpPr>
          <p:nvPr>
            <p:ph type="body" sz="quarter" idx="10"/>
          </p:nvPr>
        </p:nvSpPr>
        <p:spPr/>
        <p:txBody>
          <a:bodyPr/>
          <a:lstStyle/>
          <a:p>
            <a:r>
              <a:rPr lang="en-US" dirty="0"/>
              <a:t>Basic March</a:t>
            </a:r>
          </a:p>
        </p:txBody>
      </p:sp>
      <p:sp>
        <p:nvSpPr>
          <p:cNvPr id="18" name="Text Placeholder 17">
            <a:extLst>
              <a:ext uri="{FF2B5EF4-FFF2-40B4-BE49-F238E27FC236}">
                <a16:creationId xmlns:a16="http://schemas.microsoft.com/office/drawing/2014/main" id="{40F0CADB-591D-D84C-89BA-CE2FC402844A}"/>
              </a:ext>
            </a:extLst>
          </p:cNvPr>
          <p:cNvSpPr>
            <a:spLocks noGrp="1"/>
          </p:cNvSpPr>
          <p:nvPr>
            <p:ph type="body" sz="quarter" idx="1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a:p>
            <a:pPr>
              <a:spcBef>
                <a:spcPts val="1500"/>
              </a:spcBef>
            </a:pPr>
            <a:endParaRPr lang="en-US" dirty="0"/>
          </a:p>
        </p:txBody>
      </p:sp>
      <p:pic>
        <p:nvPicPr>
          <p:cNvPr id="11" name="Picture 10">
            <a:extLst>
              <a:ext uri="{FF2B5EF4-FFF2-40B4-BE49-F238E27FC236}">
                <a16:creationId xmlns:a16="http://schemas.microsoft.com/office/drawing/2014/main" id="{E8EFAC50-B91E-724B-B7FE-42B002949C96}"/>
              </a:ext>
            </a:extLst>
          </p:cNvPr>
          <p:cNvPicPr>
            <a:picLocks noChangeAspect="1"/>
          </p:cNvPicPr>
          <p:nvPr/>
        </p:nvPicPr>
        <p:blipFill>
          <a:blip r:embed="rId2"/>
          <a:stretch>
            <a:fillRect/>
          </a:stretch>
        </p:blipFill>
        <p:spPr>
          <a:xfrm>
            <a:off x="12891076" y="5453844"/>
            <a:ext cx="7816850" cy="7920844"/>
          </a:xfrm>
          <a:prstGeom prst="rect">
            <a:avLst/>
          </a:prstGeom>
        </p:spPr>
      </p:pic>
      <p:pic>
        <p:nvPicPr>
          <p:cNvPr id="3" name="Picture 2">
            <a:extLst>
              <a:ext uri="{FF2B5EF4-FFF2-40B4-BE49-F238E27FC236}">
                <a16:creationId xmlns:a16="http://schemas.microsoft.com/office/drawing/2014/main" id="{E12CC3E4-95C4-0343-8CE9-92FF1DF5AE9A}"/>
              </a:ext>
            </a:extLst>
          </p:cNvPr>
          <p:cNvPicPr>
            <a:picLocks noChangeAspect="1"/>
          </p:cNvPicPr>
          <p:nvPr/>
        </p:nvPicPr>
        <p:blipFill>
          <a:blip r:embed="rId3"/>
          <a:stretch>
            <a:fillRect/>
          </a:stretch>
        </p:blipFill>
        <p:spPr>
          <a:xfrm>
            <a:off x="10586026" y="254374"/>
            <a:ext cx="13687924" cy="5174070"/>
          </a:xfrm>
          <a:prstGeom prst="rect">
            <a:avLst/>
          </a:prstGeom>
        </p:spPr>
      </p:pic>
    </p:spTree>
    <p:extLst>
      <p:ext uri="{BB962C8B-B14F-4D97-AF65-F5344CB8AC3E}">
        <p14:creationId xmlns:p14="http://schemas.microsoft.com/office/powerpoint/2010/main" val="74381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9EADE-4EFD-D544-AE0E-E1C843A485C2}"/>
              </a:ext>
            </a:extLst>
          </p:cNvPr>
          <p:cNvSpPr>
            <a:spLocks noGrp="1"/>
          </p:cNvSpPr>
          <p:nvPr>
            <p:ph type="body" sz="quarter" idx="10"/>
          </p:nvPr>
        </p:nvSpPr>
        <p:spPr/>
        <p:txBody>
          <a:bodyPr/>
          <a:lstStyle/>
          <a:p>
            <a:r>
              <a:rPr lang="en-US" dirty="0" err="1"/>
              <a:t>Shader</a:t>
            </a:r>
            <a:r>
              <a:rPr lang="en-US" dirty="0"/>
              <a:t> Parameter</a:t>
            </a:r>
          </a:p>
        </p:txBody>
      </p:sp>
      <p:sp>
        <p:nvSpPr>
          <p:cNvPr id="6" name="Text Placeholder 5">
            <a:extLst>
              <a:ext uri="{FF2B5EF4-FFF2-40B4-BE49-F238E27FC236}">
                <a16:creationId xmlns:a16="http://schemas.microsoft.com/office/drawing/2014/main" id="{C4B6094B-33E6-2943-8EBC-3A419E2DA5B1}"/>
              </a:ext>
            </a:extLst>
          </p:cNvPr>
          <p:cNvSpPr>
            <a:spLocks noGrp="1"/>
          </p:cNvSpPr>
          <p:nvPr>
            <p:ph type="body" sz="quarter" idx="1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a:p>
            <a:pPr>
              <a:spcBef>
                <a:spcPts val="1500"/>
              </a:spcBef>
            </a:pPr>
            <a:endParaRPr lang="en-US" dirty="0"/>
          </a:p>
        </p:txBody>
      </p:sp>
      <p:pic>
        <p:nvPicPr>
          <p:cNvPr id="10" name="Picture 9">
            <a:extLst>
              <a:ext uri="{FF2B5EF4-FFF2-40B4-BE49-F238E27FC236}">
                <a16:creationId xmlns:a16="http://schemas.microsoft.com/office/drawing/2014/main" id="{EC0F3780-480E-AA4E-90D7-FD600A139DDD}"/>
              </a:ext>
            </a:extLst>
          </p:cNvPr>
          <p:cNvPicPr>
            <a:picLocks noChangeAspect="1"/>
          </p:cNvPicPr>
          <p:nvPr/>
        </p:nvPicPr>
        <p:blipFill>
          <a:blip r:embed="rId2"/>
          <a:stretch>
            <a:fillRect/>
          </a:stretch>
        </p:blipFill>
        <p:spPr>
          <a:xfrm>
            <a:off x="16900571" y="3584903"/>
            <a:ext cx="6483015" cy="4376406"/>
          </a:xfrm>
          <a:prstGeom prst="rect">
            <a:avLst/>
          </a:prstGeom>
        </p:spPr>
      </p:pic>
      <p:pic>
        <p:nvPicPr>
          <p:cNvPr id="12" name="Picture 11">
            <a:extLst>
              <a:ext uri="{FF2B5EF4-FFF2-40B4-BE49-F238E27FC236}">
                <a16:creationId xmlns:a16="http://schemas.microsoft.com/office/drawing/2014/main" id="{FF618D97-1D93-1744-BDBC-103876B64DF0}"/>
              </a:ext>
            </a:extLst>
          </p:cNvPr>
          <p:cNvPicPr>
            <a:picLocks noChangeAspect="1"/>
          </p:cNvPicPr>
          <p:nvPr/>
        </p:nvPicPr>
        <p:blipFill>
          <a:blip r:embed="rId3"/>
          <a:stretch>
            <a:fillRect/>
          </a:stretch>
        </p:blipFill>
        <p:spPr>
          <a:xfrm>
            <a:off x="16251382" y="8108056"/>
            <a:ext cx="5263158" cy="5379343"/>
          </a:xfrm>
          <a:prstGeom prst="rect">
            <a:avLst/>
          </a:prstGeom>
        </p:spPr>
      </p:pic>
      <p:grpSp>
        <p:nvGrpSpPr>
          <p:cNvPr id="19" name="Group 18">
            <a:extLst>
              <a:ext uri="{FF2B5EF4-FFF2-40B4-BE49-F238E27FC236}">
                <a16:creationId xmlns:a16="http://schemas.microsoft.com/office/drawing/2014/main" id="{00A2FADF-1F38-A947-B81F-25EF29F8B488}"/>
              </a:ext>
            </a:extLst>
          </p:cNvPr>
          <p:cNvGrpSpPr/>
          <p:nvPr/>
        </p:nvGrpSpPr>
        <p:grpSpPr>
          <a:xfrm>
            <a:off x="10836599" y="416063"/>
            <a:ext cx="10677941" cy="1233043"/>
            <a:chOff x="10836599" y="416063"/>
            <a:chExt cx="10677941" cy="1233043"/>
          </a:xfrm>
        </p:grpSpPr>
        <p:pic>
          <p:nvPicPr>
            <p:cNvPr id="14" name="Picture 13">
              <a:extLst>
                <a:ext uri="{FF2B5EF4-FFF2-40B4-BE49-F238E27FC236}">
                  <a16:creationId xmlns:a16="http://schemas.microsoft.com/office/drawing/2014/main" id="{F16C2486-DF97-4A4E-BB01-EB913845AA1F}"/>
                </a:ext>
              </a:extLst>
            </p:cNvPr>
            <p:cNvPicPr>
              <a:picLocks noChangeAspect="1"/>
            </p:cNvPicPr>
            <p:nvPr/>
          </p:nvPicPr>
          <p:blipFill>
            <a:blip r:embed="rId4"/>
            <a:stretch>
              <a:fillRect/>
            </a:stretch>
          </p:blipFill>
          <p:spPr>
            <a:xfrm>
              <a:off x="17055316" y="568081"/>
              <a:ext cx="4459224" cy="929005"/>
            </a:xfrm>
            <a:prstGeom prst="rect">
              <a:avLst/>
            </a:prstGeom>
          </p:spPr>
        </p:pic>
        <p:grpSp>
          <p:nvGrpSpPr>
            <p:cNvPr id="16" name="Group 15">
              <a:extLst>
                <a:ext uri="{FF2B5EF4-FFF2-40B4-BE49-F238E27FC236}">
                  <a16:creationId xmlns:a16="http://schemas.microsoft.com/office/drawing/2014/main" id="{DB05FB99-3FCC-B341-82BC-20919FD38B6A}"/>
                </a:ext>
              </a:extLst>
            </p:cNvPr>
            <p:cNvGrpSpPr/>
            <p:nvPr/>
          </p:nvGrpSpPr>
          <p:grpSpPr>
            <a:xfrm>
              <a:off x="10836599" y="416063"/>
              <a:ext cx="4459224" cy="1233043"/>
              <a:chOff x="10681854" y="6858001"/>
              <a:chExt cx="4459224" cy="1233043"/>
            </a:xfrm>
          </p:grpSpPr>
          <p:pic>
            <p:nvPicPr>
              <p:cNvPr id="13" name="Picture 12">
                <a:extLst>
                  <a:ext uri="{FF2B5EF4-FFF2-40B4-BE49-F238E27FC236}">
                    <a16:creationId xmlns:a16="http://schemas.microsoft.com/office/drawing/2014/main" id="{F3F5A6A0-5A03-724F-81DB-A572AD5457EE}"/>
                  </a:ext>
                </a:extLst>
              </p:cNvPr>
              <p:cNvPicPr>
                <a:picLocks noChangeAspect="1"/>
              </p:cNvPicPr>
              <p:nvPr/>
            </p:nvPicPr>
            <p:blipFill>
              <a:blip r:embed="rId5"/>
              <a:stretch>
                <a:fillRect/>
              </a:stretch>
            </p:blipFill>
            <p:spPr>
              <a:xfrm>
                <a:off x="10681854" y="6858001"/>
                <a:ext cx="4459224" cy="1233043"/>
              </a:xfrm>
              <a:prstGeom prst="rect">
                <a:avLst/>
              </a:prstGeom>
            </p:spPr>
          </p:pic>
          <p:sp>
            <p:nvSpPr>
              <p:cNvPr id="15" name="Rounded Rectangle 14">
                <a:extLst>
                  <a:ext uri="{FF2B5EF4-FFF2-40B4-BE49-F238E27FC236}">
                    <a16:creationId xmlns:a16="http://schemas.microsoft.com/office/drawing/2014/main" id="{E663C7EE-E2B0-184A-8434-5B3FE4706CFB}"/>
                  </a:ext>
                </a:extLst>
              </p:cNvPr>
              <p:cNvSpPr/>
              <p:nvPr/>
            </p:nvSpPr>
            <p:spPr>
              <a:xfrm>
                <a:off x="10681854" y="7474521"/>
                <a:ext cx="2449946" cy="2724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04E137F0-5A4D-1643-B07A-3C1C1A81B6A8}"/>
                </a:ext>
              </a:extLst>
            </p:cNvPr>
            <p:cNvCxnSpPr/>
            <p:nvPr/>
          </p:nvCxnSpPr>
          <p:spPr>
            <a:xfrm>
              <a:off x="15597945" y="1032583"/>
              <a:ext cx="11845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3A04E39-D7FD-8544-A026-FC1B40D9364C}"/>
              </a:ext>
            </a:extLst>
          </p:cNvPr>
          <p:cNvGrpSpPr/>
          <p:nvPr/>
        </p:nvGrpSpPr>
        <p:grpSpPr>
          <a:xfrm>
            <a:off x="10836598" y="2004126"/>
            <a:ext cx="5962359" cy="2443291"/>
            <a:chOff x="10836598" y="2004126"/>
            <a:chExt cx="5962359" cy="2443291"/>
          </a:xfrm>
        </p:grpSpPr>
        <p:pic>
          <p:nvPicPr>
            <p:cNvPr id="20" name="Picture 19">
              <a:extLst>
                <a:ext uri="{FF2B5EF4-FFF2-40B4-BE49-F238E27FC236}">
                  <a16:creationId xmlns:a16="http://schemas.microsoft.com/office/drawing/2014/main" id="{309FCA50-DABA-4F47-B94E-6EC113013341}"/>
                </a:ext>
              </a:extLst>
            </p:cNvPr>
            <p:cNvPicPr>
              <a:picLocks noChangeAspect="1"/>
            </p:cNvPicPr>
            <p:nvPr/>
          </p:nvPicPr>
          <p:blipFill>
            <a:blip r:embed="rId6"/>
            <a:stretch>
              <a:fillRect/>
            </a:stretch>
          </p:blipFill>
          <p:spPr>
            <a:xfrm>
              <a:off x="10836598" y="2004126"/>
              <a:ext cx="5962359" cy="2443291"/>
            </a:xfrm>
            <a:prstGeom prst="rect">
              <a:avLst/>
            </a:prstGeom>
          </p:spPr>
        </p:pic>
        <p:sp>
          <p:nvSpPr>
            <p:cNvPr id="21" name="Rounded Rectangle 20">
              <a:extLst>
                <a:ext uri="{FF2B5EF4-FFF2-40B4-BE49-F238E27FC236}">
                  <a16:creationId xmlns:a16="http://schemas.microsoft.com/office/drawing/2014/main" id="{956A23A5-7BFF-964E-B57B-BD39CC358C9D}"/>
                </a:ext>
              </a:extLst>
            </p:cNvPr>
            <p:cNvSpPr/>
            <p:nvPr/>
          </p:nvSpPr>
          <p:spPr>
            <a:xfrm>
              <a:off x="11125200" y="3886200"/>
              <a:ext cx="4775200" cy="4088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808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28586-DC3E-9343-92C7-9AFF5D85368A}"/>
              </a:ext>
            </a:extLst>
          </p:cNvPr>
          <p:cNvSpPr>
            <a:spLocks noGrp="1"/>
          </p:cNvSpPr>
          <p:nvPr>
            <p:ph type="title"/>
          </p:nvPr>
        </p:nvSpPr>
        <p:spPr/>
        <p:txBody>
          <a:bodyPr/>
          <a:lstStyle/>
          <a:p>
            <a:r>
              <a:rPr lang="en-US" dirty="0"/>
              <a:t>Back to a Sphere</a:t>
            </a:r>
          </a:p>
        </p:txBody>
      </p:sp>
      <p:sp>
        <p:nvSpPr>
          <p:cNvPr id="6" name="Text Placeholder 5">
            <a:extLst>
              <a:ext uri="{FF2B5EF4-FFF2-40B4-BE49-F238E27FC236}">
                <a16:creationId xmlns:a16="http://schemas.microsoft.com/office/drawing/2014/main" id="{171367C1-AC6E-964D-89BE-39EA51DC7D9A}"/>
              </a:ext>
            </a:extLst>
          </p:cNvPr>
          <p:cNvSpPr>
            <a:spLocks noGrp="1"/>
          </p:cNvSpPr>
          <p:nvPr>
            <p:ph type="body" sz="quarter" idx="10"/>
          </p:nvPr>
        </p:nvSpPr>
        <p:spPr/>
        <p:txBody>
          <a:bodyPr/>
          <a:lstStyle/>
          <a:p>
            <a:pPr>
              <a:spcBef>
                <a:spcPts val="1500"/>
              </a:spcBef>
            </a:pPr>
            <a:r>
              <a:rPr lang="en-US" dirty="0"/>
              <a:t>There are a couple of changes we have to make to switch from the square preview shape back to a sphere.</a:t>
            </a:r>
          </a:p>
          <a:p>
            <a:pPr marL="457200" indent="-457200">
              <a:spcBef>
                <a:spcPts val="1500"/>
              </a:spcBef>
              <a:buFont typeface="+mj-lt"/>
              <a:buAutoNum type="arabicPeriod"/>
            </a:pPr>
            <a:r>
              <a:rPr lang="en-US" dirty="0"/>
              <a:t>The radius no longer needs to be scaled by </a:t>
            </a:r>
            <a:r>
              <a:rPr lang="en-US" dirty="0" err="1"/>
              <a:t>sqrt</a:t>
            </a:r>
            <a:r>
              <a:rPr lang="en-US" dirty="0"/>
              <a:t>(0.5), since that was to compensate for the length of the diagonal of the square.</a:t>
            </a:r>
          </a:p>
          <a:p>
            <a:pPr marL="457200" indent="-457200">
              <a:spcBef>
                <a:spcPts val="1500"/>
              </a:spcBef>
              <a:buFont typeface="+mj-lt"/>
              <a:buAutoNum type="arabicPeriod"/>
            </a:pPr>
            <a:r>
              <a:rPr lang="en-US" dirty="0"/>
              <a:t>The step size is scaled to go up to one unit distance in the maximum number of steps allowed. That’s enough to get from the middle of the sphere to the back, but not to get from the front to the back. A unit sphere has a diameter of 2, so the step sizes need to be twice as big to make sure we can make it all the way through.</a:t>
            </a:r>
          </a:p>
        </p:txBody>
      </p:sp>
      <p:pic>
        <p:nvPicPr>
          <p:cNvPr id="8" name="Picture 7">
            <a:extLst>
              <a:ext uri="{FF2B5EF4-FFF2-40B4-BE49-F238E27FC236}">
                <a16:creationId xmlns:a16="http://schemas.microsoft.com/office/drawing/2014/main" id="{A6FBE725-99FE-584A-BBAC-DF84242B1F4D}"/>
              </a:ext>
            </a:extLst>
          </p:cNvPr>
          <p:cNvPicPr>
            <a:picLocks noChangeAspect="1"/>
          </p:cNvPicPr>
          <p:nvPr/>
        </p:nvPicPr>
        <p:blipFill>
          <a:blip r:embed="rId2"/>
          <a:stretch>
            <a:fillRect/>
          </a:stretch>
        </p:blipFill>
        <p:spPr>
          <a:xfrm>
            <a:off x="13937702" y="4769060"/>
            <a:ext cx="8566697" cy="8680666"/>
          </a:xfrm>
          <a:prstGeom prst="rect">
            <a:avLst/>
          </a:prstGeom>
        </p:spPr>
      </p:pic>
      <p:pic>
        <p:nvPicPr>
          <p:cNvPr id="2" name="Picture 1">
            <a:extLst>
              <a:ext uri="{FF2B5EF4-FFF2-40B4-BE49-F238E27FC236}">
                <a16:creationId xmlns:a16="http://schemas.microsoft.com/office/drawing/2014/main" id="{B758D314-A9BD-F440-A7F8-4050B6907954}"/>
              </a:ext>
            </a:extLst>
          </p:cNvPr>
          <p:cNvPicPr>
            <a:picLocks noChangeAspect="1"/>
          </p:cNvPicPr>
          <p:nvPr/>
        </p:nvPicPr>
        <p:blipFill>
          <a:blip r:embed="rId3"/>
          <a:stretch>
            <a:fillRect/>
          </a:stretch>
        </p:blipFill>
        <p:spPr>
          <a:xfrm>
            <a:off x="12192000" y="914399"/>
            <a:ext cx="11914909" cy="2275881"/>
          </a:xfrm>
          <a:prstGeom prst="rect">
            <a:avLst/>
          </a:prstGeom>
        </p:spPr>
      </p:pic>
      <p:sp>
        <p:nvSpPr>
          <p:cNvPr id="3" name="Rounded Rectangle 2">
            <a:extLst>
              <a:ext uri="{FF2B5EF4-FFF2-40B4-BE49-F238E27FC236}">
                <a16:creationId xmlns:a16="http://schemas.microsoft.com/office/drawing/2014/main" id="{A76897F1-673B-834A-B18D-D21CB31D46E8}"/>
              </a:ext>
            </a:extLst>
          </p:cNvPr>
          <p:cNvSpPr/>
          <p:nvPr/>
        </p:nvSpPr>
        <p:spPr>
          <a:xfrm>
            <a:off x="12233564" y="1849582"/>
            <a:ext cx="11769436" cy="31172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E72B07D-D69B-A246-8603-FC54B158BF0C}"/>
              </a:ext>
            </a:extLst>
          </p:cNvPr>
          <p:cNvSpPr/>
          <p:nvPr/>
        </p:nvSpPr>
        <p:spPr>
          <a:xfrm>
            <a:off x="17851582" y="2618509"/>
            <a:ext cx="2639291" cy="4779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787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7F3A-7684-E346-A9D9-E029BB0333E5}"/>
              </a:ext>
            </a:extLst>
          </p:cNvPr>
          <p:cNvSpPr>
            <a:spLocks noGrp="1"/>
          </p:cNvSpPr>
          <p:nvPr>
            <p:ph type="title"/>
          </p:nvPr>
        </p:nvSpPr>
        <p:spPr/>
        <p:txBody>
          <a:bodyPr/>
          <a:lstStyle/>
          <a:p>
            <a:r>
              <a:rPr lang="en-US" dirty="0"/>
              <a:t>Marching Cloud Density</a:t>
            </a:r>
          </a:p>
        </p:txBody>
      </p:sp>
      <p:pic>
        <p:nvPicPr>
          <p:cNvPr id="5" name="Content Placeholder 4">
            <a:extLst>
              <a:ext uri="{FF2B5EF4-FFF2-40B4-BE49-F238E27FC236}">
                <a16:creationId xmlns:a16="http://schemas.microsoft.com/office/drawing/2014/main" id="{73D40547-D33B-CE48-8D9A-310FCD408047}"/>
              </a:ext>
            </a:extLst>
          </p:cNvPr>
          <p:cNvPicPr>
            <a:picLocks noGrp="1" noChangeAspect="1"/>
          </p:cNvPicPr>
          <p:nvPr>
            <p:ph idx="1"/>
          </p:nvPr>
        </p:nvPicPr>
        <p:blipFill>
          <a:blip r:embed="rId2"/>
          <a:stretch>
            <a:fillRect/>
          </a:stretch>
        </p:blipFill>
        <p:spPr>
          <a:xfrm>
            <a:off x="12478543" y="330200"/>
            <a:ext cx="5466953" cy="2413000"/>
          </a:xfrm>
          <a:prstGeom prst="rect">
            <a:avLst/>
          </a:prstGeom>
        </p:spPr>
      </p:pic>
      <p:sp>
        <p:nvSpPr>
          <p:cNvPr id="4" name="Text Placeholder 3">
            <a:extLst>
              <a:ext uri="{FF2B5EF4-FFF2-40B4-BE49-F238E27FC236}">
                <a16:creationId xmlns:a16="http://schemas.microsoft.com/office/drawing/2014/main" id="{CD830721-5DF2-5343-B25A-6FDFB51DEA51}"/>
              </a:ext>
            </a:extLst>
          </p:cNvPr>
          <p:cNvSpPr>
            <a:spLocks noGrp="1"/>
          </p:cNvSpPr>
          <p:nvPr>
            <p:ph type="body" sz="quarter" idx="10"/>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pic>
        <p:nvPicPr>
          <p:cNvPr id="6" name="Picture 5">
            <a:extLst>
              <a:ext uri="{FF2B5EF4-FFF2-40B4-BE49-F238E27FC236}">
                <a16:creationId xmlns:a16="http://schemas.microsoft.com/office/drawing/2014/main" id="{6D8918A3-C671-8E4F-8F23-5DDCD814F87E}"/>
              </a:ext>
            </a:extLst>
          </p:cNvPr>
          <p:cNvPicPr>
            <a:picLocks noChangeAspect="1"/>
          </p:cNvPicPr>
          <p:nvPr/>
        </p:nvPicPr>
        <p:blipFill>
          <a:blip r:embed="rId3"/>
          <a:stretch>
            <a:fillRect/>
          </a:stretch>
        </p:blipFill>
        <p:spPr>
          <a:xfrm>
            <a:off x="18389600" y="330200"/>
            <a:ext cx="5495318" cy="3456040"/>
          </a:xfrm>
          <a:prstGeom prst="rect">
            <a:avLst/>
          </a:prstGeom>
        </p:spPr>
      </p:pic>
      <p:pic>
        <p:nvPicPr>
          <p:cNvPr id="7" name="Picture 6">
            <a:extLst>
              <a:ext uri="{FF2B5EF4-FFF2-40B4-BE49-F238E27FC236}">
                <a16:creationId xmlns:a16="http://schemas.microsoft.com/office/drawing/2014/main" id="{56C41D44-02CB-6440-9E4F-2026913328AD}"/>
              </a:ext>
            </a:extLst>
          </p:cNvPr>
          <p:cNvPicPr>
            <a:picLocks noChangeAspect="1"/>
          </p:cNvPicPr>
          <p:nvPr/>
        </p:nvPicPr>
        <p:blipFill>
          <a:blip r:embed="rId4"/>
          <a:stretch>
            <a:fillRect/>
          </a:stretch>
        </p:blipFill>
        <p:spPr>
          <a:xfrm>
            <a:off x="12478543" y="4330700"/>
            <a:ext cx="11619510" cy="4365522"/>
          </a:xfrm>
          <a:prstGeom prst="rect">
            <a:avLst/>
          </a:prstGeom>
        </p:spPr>
      </p:pic>
      <p:sp>
        <p:nvSpPr>
          <p:cNvPr id="8" name="Rounded Rectangle 7">
            <a:extLst>
              <a:ext uri="{FF2B5EF4-FFF2-40B4-BE49-F238E27FC236}">
                <a16:creationId xmlns:a16="http://schemas.microsoft.com/office/drawing/2014/main" id="{1E64FA3A-AFAD-2945-B0E2-621451F2C683}"/>
              </a:ext>
            </a:extLst>
          </p:cNvPr>
          <p:cNvSpPr/>
          <p:nvPr/>
        </p:nvSpPr>
        <p:spPr>
          <a:xfrm>
            <a:off x="12979400" y="7162800"/>
            <a:ext cx="8077200"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9F298E-019F-874A-9413-24196EC82198}"/>
              </a:ext>
            </a:extLst>
          </p:cNvPr>
          <p:cNvPicPr>
            <a:picLocks noChangeAspect="1"/>
          </p:cNvPicPr>
          <p:nvPr/>
        </p:nvPicPr>
        <p:blipFill>
          <a:blip r:embed="rId5"/>
          <a:stretch>
            <a:fillRect/>
          </a:stretch>
        </p:blipFill>
        <p:spPr>
          <a:xfrm>
            <a:off x="16554450" y="7902472"/>
            <a:ext cx="5645150" cy="5615202"/>
          </a:xfrm>
          <a:prstGeom prst="rect">
            <a:avLst/>
          </a:prstGeom>
        </p:spPr>
      </p:pic>
    </p:spTree>
    <p:extLst>
      <p:ext uri="{BB962C8B-B14F-4D97-AF65-F5344CB8AC3E}">
        <p14:creationId xmlns:p14="http://schemas.microsoft.com/office/powerpoint/2010/main" val="3164879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42FC-8A1B-2243-9A61-93B75935C83D}"/>
              </a:ext>
            </a:extLst>
          </p:cNvPr>
          <p:cNvSpPr>
            <a:spLocks noGrp="1"/>
          </p:cNvSpPr>
          <p:nvPr>
            <p:ph type="title"/>
          </p:nvPr>
        </p:nvSpPr>
        <p:spPr/>
        <p:txBody>
          <a:bodyPr/>
          <a:lstStyle/>
          <a:p>
            <a:r>
              <a:rPr lang="en-US" dirty="0"/>
              <a:t>Cloud Opacity</a:t>
            </a:r>
          </a:p>
        </p:txBody>
      </p:sp>
      <p:pic>
        <p:nvPicPr>
          <p:cNvPr id="5" name="Content Placeholder 4">
            <a:extLst>
              <a:ext uri="{FF2B5EF4-FFF2-40B4-BE49-F238E27FC236}">
                <a16:creationId xmlns:a16="http://schemas.microsoft.com/office/drawing/2014/main" id="{8EF1E9E8-6DAF-8C48-A212-CFC98559680B}"/>
              </a:ext>
            </a:extLst>
          </p:cNvPr>
          <p:cNvPicPr>
            <a:picLocks noGrp="1" noChangeAspect="1"/>
          </p:cNvPicPr>
          <p:nvPr>
            <p:ph idx="1"/>
          </p:nvPr>
        </p:nvPicPr>
        <p:blipFill>
          <a:blip r:embed="rId2"/>
          <a:stretch>
            <a:fillRect/>
          </a:stretch>
        </p:blipFill>
        <p:spPr>
          <a:xfrm>
            <a:off x="13215144" y="1752600"/>
            <a:ext cx="5727700" cy="1041400"/>
          </a:xfrm>
          <a:prstGeom prst="rect">
            <a:avLst/>
          </a:prstGeom>
        </p:spPr>
      </p:pic>
      <p:sp>
        <p:nvSpPr>
          <p:cNvPr id="4" name="Text Placeholder 3">
            <a:extLst>
              <a:ext uri="{FF2B5EF4-FFF2-40B4-BE49-F238E27FC236}">
                <a16:creationId xmlns:a16="http://schemas.microsoft.com/office/drawing/2014/main" id="{DD3CED76-E468-534D-83F4-29B0A1B639AD}"/>
              </a:ext>
            </a:extLst>
          </p:cNvPr>
          <p:cNvSpPr>
            <a:spLocks noGrp="1"/>
          </p:cNvSpPr>
          <p:nvPr>
            <p:ph type="body" sz="quarter" idx="10"/>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pic>
        <p:nvPicPr>
          <p:cNvPr id="6" name="Picture 5">
            <a:extLst>
              <a:ext uri="{FF2B5EF4-FFF2-40B4-BE49-F238E27FC236}">
                <a16:creationId xmlns:a16="http://schemas.microsoft.com/office/drawing/2014/main" id="{980D19C4-CD88-344C-A380-638B288049C7}"/>
              </a:ext>
            </a:extLst>
          </p:cNvPr>
          <p:cNvPicPr>
            <a:picLocks noChangeAspect="1"/>
          </p:cNvPicPr>
          <p:nvPr/>
        </p:nvPicPr>
        <p:blipFill>
          <a:blip r:embed="rId3"/>
          <a:stretch>
            <a:fillRect/>
          </a:stretch>
        </p:blipFill>
        <p:spPr>
          <a:xfrm>
            <a:off x="14097000" y="3097160"/>
            <a:ext cx="8607424" cy="6402654"/>
          </a:xfrm>
          <a:prstGeom prst="rect">
            <a:avLst/>
          </a:prstGeom>
        </p:spPr>
      </p:pic>
      <p:pic>
        <p:nvPicPr>
          <p:cNvPr id="8" name="Picture 7">
            <a:extLst>
              <a:ext uri="{FF2B5EF4-FFF2-40B4-BE49-F238E27FC236}">
                <a16:creationId xmlns:a16="http://schemas.microsoft.com/office/drawing/2014/main" id="{6DBB494B-F1DB-3143-9589-22C0AE765BAE}"/>
              </a:ext>
            </a:extLst>
          </p:cNvPr>
          <p:cNvPicPr>
            <a:picLocks noChangeAspect="1"/>
          </p:cNvPicPr>
          <p:nvPr/>
        </p:nvPicPr>
        <p:blipFill>
          <a:blip r:embed="rId4"/>
          <a:stretch>
            <a:fillRect/>
          </a:stretch>
        </p:blipFill>
        <p:spPr>
          <a:xfrm>
            <a:off x="18211800" y="7716890"/>
            <a:ext cx="5740400" cy="5803900"/>
          </a:xfrm>
          <a:prstGeom prst="rect">
            <a:avLst/>
          </a:prstGeom>
        </p:spPr>
      </p:pic>
      <p:sp>
        <p:nvSpPr>
          <p:cNvPr id="3" name="Rounded Rectangle 2">
            <a:extLst>
              <a:ext uri="{FF2B5EF4-FFF2-40B4-BE49-F238E27FC236}">
                <a16:creationId xmlns:a16="http://schemas.microsoft.com/office/drawing/2014/main" id="{9F476290-96B4-4042-B42D-014DF87AE200}"/>
              </a:ext>
            </a:extLst>
          </p:cNvPr>
          <p:cNvSpPr/>
          <p:nvPr/>
        </p:nvSpPr>
        <p:spPr>
          <a:xfrm>
            <a:off x="16334509" y="1773382"/>
            <a:ext cx="2119746" cy="4294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C2084C-769A-9449-A263-6682C33ED11E}"/>
              </a:ext>
            </a:extLst>
          </p:cNvPr>
          <p:cNvSpPr/>
          <p:nvPr/>
        </p:nvSpPr>
        <p:spPr>
          <a:xfrm>
            <a:off x="18662073" y="5713413"/>
            <a:ext cx="1787236" cy="9991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047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C2ED3-11BE-8C4C-B1EC-7233D1DF92B3}"/>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FA0A6E64-22C1-C041-90B3-6301B983A9C3}"/>
              </a:ext>
            </a:extLst>
          </p:cNvPr>
          <p:cNvSpPr>
            <a:spLocks noGrp="1"/>
          </p:cNvSpPr>
          <p:nvPr>
            <p:ph type="title"/>
          </p:nvPr>
        </p:nvSpPr>
        <p:spPr/>
        <p:txBody>
          <a:bodyPr/>
          <a:lstStyle/>
          <a:p>
            <a:r>
              <a:rPr lang="en-US" dirty="0"/>
              <a:t>Volumetric Lighting</a:t>
            </a:r>
          </a:p>
        </p:txBody>
      </p:sp>
    </p:spTree>
    <p:extLst>
      <p:ext uri="{BB962C8B-B14F-4D97-AF65-F5344CB8AC3E}">
        <p14:creationId xmlns:p14="http://schemas.microsoft.com/office/powerpoint/2010/main" val="186224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3230-E531-5B43-B41C-ED302F935FDD}"/>
              </a:ext>
            </a:extLst>
          </p:cNvPr>
          <p:cNvSpPr>
            <a:spLocks noGrp="1"/>
          </p:cNvSpPr>
          <p:nvPr>
            <p:ph type="title"/>
          </p:nvPr>
        </p:nvSpPr>
        <p:spPr/>
        <p:txBody>
          <a:bodyPr/>
          <a:lstStyle/>
          <a:p>
            <a:r>
              <a:rPr lang="en-US" dirty="0"/>
              <a:t>Light Direction</a:t>
            </a:r>
          </a:p>
        </p:txBody>
      </p:sp>
      <p:pic>
        <p:nvPicPr>
          <p:cNvPr id="5" name="Content Placeholder 4">
            <a:extLst>
              <a:ext uri="{FF2B5EF4-FFF2-40B4-BE49-F238E27FC236}">
                <a16:creationId xmlns:a16="http://schemas.microsoft.com/office/drawing/2014/main" id="{4EDC256F-E0AA-724C-8AE3-B92BC43D2194}"/>
              </a:ext>
            </a:extLst>
          </p:cNvPr>
          <p:cNvPicPr>
            <a:picLocks noGrp="1" noChangeAspect="1"/>
          </p:cNvPicPr>
          <p:nvPr>
            <p:ph idx="1"/>
          </p:nvPr>
        </p:nvPicPr>
        <p:blipFill>
          <a:blip r:embed="rId2"/>
          <a:stretch>
            <a:fillRect/>
          </a:stretch>
        </p:blipFill>
        <p:spPr>
          <a:xfrm>
            <a:off x="12698485" y="377536"/>
            <a:ext cx="4834275" cy="4143664"/>
          </a:xfrm>
          <a:prstGeom prst="rect">
            <a:avLst/>
          </a:prstGeom>
        </p:spPr>
      </p:pic>
      <p:sp>
        <p:nvSpPr>
          <p:cNvPr id="4" name="Text Placeholder 3">
            <a:extLst>
              <a:ext uri="{FF2B5EF4-FFF2-40B4-BE49-F238E27FC236}">
                <a16:creationId xmlns:a16="http://schemas.microsoft.com/office/drawing/2014/main" id="{3DA3EA1E-B44A-814F-B134-9E356CB034C1}"/>
              </a:ext>
            </a:extLst>
          </p:cNvPr>
          <p:cNvSpPr>
            <a:spLocks noGrp="1"/>
          </p:cNvSpPr>
          <p:nvPr>
            <p:ph type="body" sz="quarter" idx="10"/>
          </p:nvPr>
        </p:nvSpPr>
        <p:spPr>
          <a:xfrm>
            <a:off x="1679575" y="5943601"/>
            <a:ext cx="9045575" cy="7772400"/>
          </a:xfrm>
        </p:spPr>
        <p:txBody>
          <a:bodyPr/>
          <a:lstStyle/>
          <a:p>
            <a:pPr>
              <a:spcBef>
                <a:spcPts val="1500"/>
              </a:spcBef>
            </a:pPr>
            <a:r>
              <a:rPr lang="en-US" dirty="0"/>
              <a:t>We won’t add lighting from all directions, just from the primary atmospheric light direction.</a:t>
            </a:r>
          </a:p>
          <a:p>
            <a:pPr>
              <a:spcBef>
                <a:spcPts val="1500"/>
              </a:spcBef>
            </a:pPr>
            <a:r>
              <a:rPr lang="en-US" dirty="0"/>
              <a:t>The </a:t>
            </a:r>
            <a:r>
              <a:rPr lang="en-US" b="1" dirty="0" err="1"/>
              <a:t>AtmosphericLightVector</a:t>
            </a:r>
            <a:r>
              <a:rPr lang="en-US" dirty="0"/>
              <a:t> node generates </a:t>
            </a:r>
            <a:r>
              <a:rPr lang="en-US" b="1" dirty="0" err="1"/>
              <a:t>MaterialExpressionAtmosphericLightVector</a:t>
            </a:r>
            <a:r>
              <a:rPr lang="en-US" b="1" dirty="0"/>
              <a:t>(Parameters)</a:t>
            </a:r>
            <a:r>
              <a:rPr lang="en-US" dirty="0"/>
              <a:t>.</a:t>
            </a:r>
          </a:p>
          <a:p>
            <a:pPr>
              <a:spcBef>
                <a:spcPts val="1500"/>
              </a:spcBef>
            </a:pPr>
            <a:r>
              <a:rPr lang="en-US" dirty="0"/>
              <a:t>We have a problem, though. A little test code shows this value is only provided to the material if the actual </a:t>
            </a:r>
            <a:r>
              <a:rPr lang="en-US" b="1" dirty="0" err="1"/>
              <a:t>AtmosphericLightVector</a:t>
            </a:r>
            <a:r>
              <a:rPr lang="en-US" dirty="0"/>
              <a:t> node is used in the material.</a:t>
            </a:r>
          </a:p>
          <a:p>
            <a:pPr>
              <a:spcBef>
                <a:spcPts val="1500"/>
              </a:spcBef>
            </a:pPr>
            <a:r>
              <a:rPr lang="en-US" dirty="0"/>
              <a:t>To make sure the data is available, we explicitly pass it in as a parameter to the custom node.</a:t>
            </a:r>
          </a:p>
          <a:p>
            <a:pPr>
              <a:spcBef>
                <a:spcPts val="1500"/>
              </a:spcBef>
            </a:pPr>
            <a:endParaRPr lang="en-US" dirty="0"/>
          </a:p>
        </p:txBody>
      </p:sp>
      <p:pic>
        <p:nvPicPr>
          <p:cNvPr id="11" name="Picture 10">
            <a:extLst>
              <a:ext uri="{FF2B5EF4-FFF2-40B4-BE49-F238E27FC236}">
                <a16:creationId xmlns:a16="http://schemas.microsoft.com/office/drawing/2014/main" id="{21A1F07F-E92A-6544-A292-41E982D79479}"/>
              </a:ext>
            </a:extLst>
          </p:cNvPr>
          <p:cNvPicPr>
            <a:picLocks noChangeAspect="1"/>
          </p:cNvPicPr>
          <p:nvPr/>
        </p:nvPicPr>
        <p:blipFill>
          <a:blip r:embed="rId3"/>
          <a:stretch>
            <a:fillRect/>
          </a:stretch>
        </p:blipFill>
        <p:spPr>
          <a:xfrm>
            <a:off x="12378371" y="4651273"/>
            <a:ext cx="5702300" cy="5854700"/>
          </a:xfrm>
          <a:prstGeom prst="rect">
            <a:avLst/>
          </a:prstGeom>
        </p:spPr>
      </p:pic>
      <p:pic>
        <p:nvPicPr>
          <p:cNvPr id="10" name="Picture 9">
            <a:extLst>
              <a:ext uri="{FF2B5EF4-FFF2-40B4-BE49-F238E27FC236}">
                <a16:creationId xmlns:a16="http://schemas.microsoft.com/office/drawing/2014/main" id="{6A3C1C5C-1E7E-C84A-951A-312B73BBE954}"/>
              </a:ext>
            </a:extLst>
          </p:cNvPr>
          <p:cNvPicPr>
            <a:picLocks noChangeAspect="1"/>
          </p:cNvPicPr>
          <p:nvPr/>
        </p:nvPicPr>
        <p:blipFill>
          <a:blip r:embed="rId4"/>
          <a:stretch>
            <a:fillRect/>
          </a:stretch>
        </p:blipFill>
        <p:spPr>
          <a:xfrm>
            <a:off x="12698485" y="4890203"/>
            <a:ext cx="10330180" cy="463804"/>
          </a:xfrm>
          <a:prstGeom prst="rect">
            <a:avLst/>
          </a:prstGeom>
        </p:spPr>
      </p:pic>
      <p:pic>
        <p:nvPicPr>
          <p:cNvPr id="3" name="Picture 2">
            <a:extLst>
              <a:ext uri="{FF2B5EF4-FFF2-40B4-BE49-F238E27FC236}">
                <a16:creationId xmlns:a16="http://schemas.microsoft.com/office/drawing/2014/main" id="{18F8AF30-6923-5E4A-96BD-49FD3FE636F1}"/>
              </a:ext>
            </a:extLst>
          </p:cNvPr>
          <p:cNvPicPr>
            <a:picLocks noChangeAspect="1"/>
          </p:cNvPicPr>
          <p:nvPr/>
        </p:nvPicPr>
        <p:blipFill>
          <a:blip r:embed="rId5"/>
          <a:stretch>
            <a:fillRect/>
          </a:stretch>
        </p:blipFill>
        <p:spPr>
          <a:xfrm>
            <a:off x="17097086" y="8361994"/>
            <a:ext cx="6565900" cy="4851400"/>
          </a:xfrm>
          <a:prstGeom prst="rect">
            <a:avLst/>
          </a:prstGeom>
        </p:spPr>
      </p:pic>
    </p:spTree>
    <p:extLst>
      <p:ext uri="{BB962C8B-B14F-4D97-AF65-F5344CB8AC3E}">
        <p14:creationId xmlns:p14="http://schemas.microsoft.com/office/powerpoint/2010/main" val="246654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3CC62-A7E4-DE4C-B17D-68C0EA61204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57EC36A7-A3DE-E340-8998-9D19B8120A7D}"/>
              </a:ext>
            </a:extLst>
          </p:cNvPr>
          <p:cNvSpPr>
            <a:spLocks noGrp="1"/>
          </p:cNvSpPr>
          <p:nvPr>
            <p:ph type="title"/>
          </p:nvPr>
        </p:nvSpPr>
        <p:spPr/>
        <p:txBody>
          <a:bodyPr/>
          <a:lstStyle/>
          <a:p>
            <a:r>
              <a:rPr lang="en-US" dirty="0"/>
              <a:t>Setting Up the Project</a:t>
            </a:r>
          </a:p>
        </p:txBody>
      </p:sp>
    </p:spTree>
    <p:extLst>
      <p:ext uri="{BB962C8B-B14F-4D97-AF65-F5344CB8AC3E}">
        <p14:creationId xmlns:p14="http://schemas.microsoft.com/office/powerpoint/2010/main" val="2028323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C8FB8-D791-934A-9F96-DC5C6099CC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95401" y="1355647"/>
            <a:ext cx="11609792" cy="6799847"/>
          </a:xfrm>
          <a:prstGeom prst="rect">
            <a:avLst/>
          </a:prstGeom>
        </p:spPr>
      </p:pic>
      <p:sp>
        <p:nvSpPr>
          <p:cNvPr id="7" name="Text Placeholder 6">
            <a:extLst>
              <a:ext uri="{FF2B5EF4-FFF2-40B4-BE49-F238E27FC236}">
                <a16:creationId xmlns:a16="http://schemas.microsoft.com/office/drawing/2014/main" id="{5BACE3E3-9243-934B-AA3B-A85E83663999}"/>
              </a:ext>
            </a:extLst>
          </p:cNvPr>
          <p:cNvSpPr>
            <a:spLocks noGrp="1"/>
          </p:cNvSpPr>
          <p:nvPr>
            <p:ph type="body" sz="quarter" idx="10"/>
          </p:nvPr>
        </p:nvSpPr>
        <p:spPr/>
        <p:txBody>
          <a:bodyPr/>
          <a:lstStyle/>
          <a:p>
            <a:r>
              <a:rPr lang="en-US" dirty="0"/>
              <a:t>Shadow March</a:t>
            </a:r>
          </a:p>
        </p:txBody>
      </p:sp>
      <p:sp>
        <p:nvSpPr>
          <p:cNvPr id="8" name="Text Placeholder 7">
            <a:extLst>
              <a:ext uri="{FF2B5EF4-FFF2-40B4-BE49-F238E27FC236}">
                <a16:creationId xmlns:a16="http://schemas.microsoft.com/office/drawing/2014/main" id="{10DD1F8F-D132-2C4A-9695-32E9610E12F8}"/>
              </a:ext>
            </a:extLst>
          </p:cNvPr>
          <p:cNvSpPr>
            <a:spLocks noGrp="1"/>
          </p:cNvSpPr>
          <p:nvPr>
            <p:ph type="body" sz="quarter" idx="12"/>
          </p:nvPr>
        </p:nvSpPr>
        <p:spPr/>
        <p:txBody>
          <a:bodyPr/>
          <a:lstStyle/>
          <a:p>
            <a:r>
              <a:rPr lang="en-US" dirty="0"/>
              <a:t>Now, at each point along the ray march, we have to march toward the light, accumulating opacity to see how much makes it through.</a:t>
            </a:r>
          </a:p>
          <a:p>
            <a:endParaRPr lang="en-US" dirty="0"/>
          </a:p>
        </p:txBody>
      </p:sp>
      <p:sp>
        <p:nvSpPr>
          <p:cNvPr id="3" name="Rounded Rectangle 2">
            <a:extLst>
              <a:ext uri="{FF2B5EF4-FFF2-40B4-BE49-F238E27FC236}">
                <a16:creationId xmlns:a16="http://schemas.microsoft.com/office/drawing/2014/main" id="{BC99AD3B-48D4-594D-B829-952DFAF0E7B0}"/>
              </a:ext>
            </a:extLst>
          </p:cNvPr>
          <p:cNvSpPr/>
          <p:nvPr/>
        </p:nvSpPr>
        <p:spPr>
          <a:xfrm>
            <a:off x="11379200" y="4752107"/>
            <a:ext cx="9423400" cy="2147457"/>
          </a:xfrm>
          <a:prstGeom prst="roundRect">
            <a:avLst>
              <a:gd name="adj" fmla="val 50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41BA0D-5A6E-844F-BAB2-2941A4B71739}"/>
              </a:ext>
            </a:extLst>
          </p:cNvPr>
          <p:cNvPicPr>
            <a:picLocks noChangeAspect="1"/>
          </p:cNvPicPr>
          <p:nvPr/>
        </p:nvPicPr>
        <p:blipFill>
          <a:blip r:embed="rId3"/>
          <a:stretch>
            <a:fillRect/>
          </a:stretch>
        </p:blipFill>
        <p:spPr>
          <a:xfrm>
            <a:off x="17908094" y="7112000"/>
            <a:ext cx="6475905" cy="6604000"/>
          </a:xfrm>
          <a:prstGeom prst="rect">
            <a:avLst/>
          </a:prstGeom>
        </p:spPr>
      </p:pic>
    </p:spTree>
    <p:extLst>
      <p:ext uri="{BB962C8B-B14F-4D97-AF65-F5344CB8AC3E}">
        <p14:creationId xmlns:p14="http://schemas.microsoft.com/office/powerpoint/2010/main" val="1001313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7006B-9577-314B-AAB5-029F80526B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17399" y="1193709"/>
            <a:ext cx="11490425" cy="7804817"/>
          </a:xfrm>
          <a:prstGeom prst="rect">
            <a:avLst/>
          </a:prstGeom>
        </p:spPr>
      </p:pic>
      <p:sp>
        <p:nvSpPr>
          <p:cNvPr id="2" name="Title 1">
            <a:extLst>
              <a:ext uri="{FF2B5EF4-FFF2-40B4-BE49-F238E27FC236}">
                <a16:creationId xmlns:a16="http://schemas.microsoft.com/office/drawing/2014/main" id="{27872B41-0ABE-DF4D-AA5F-B5A36C14FAAD}"/>
              </a:ext>
            </a:extLst>
          </p:cNvPr>
          <p:cNvSpPr>
            <a:spLocks noGrp="1"/>
          </p:cNvSpPr>
          <p:nvPr>
            <p:ph type="title"/>
          </p:nvPr>
        </p:nvSpPr>
        <p:spPr/>
        <p:txBody>
          <a:bodyPr/>
          <a:lstStyle/>
          <a:p>
            <a:r>
              <a:rPr lang="en-US" dirty="0"/>
              <a:t>Removing Step Artifacts</a:t>
            </a:r>
          </a:p>
        </p:txBody>
      </p:sp>
      <p:sp>
        <p:nvSpPr>
          <p:cNvPr id="4" name="Text Placeholder 3">
            <a:extLst>
              <a:ext uri="{FF2B5EF4-FFF2-40B4-BE49-F238E27FC236}">
                <a16:creationId xmlns:a16="http://schemas.microsoft.com/office/drawing/2014/main" id="{00A1114F-00E1-5744-B659-37782238F131}"/>
              </a:ext>
            </a:extLst>
          </p:cNvPr>
          <p:cNvSpPr>
            <a:spLocks noGrp="1"/>
          </p:cNvSpPr>
          <p:nvPr>
            <p:ph type="body" sz="quarter" idx="10"/>
          </p:nvPr>
        </p:nvSpPr>
        <p:spPr/>
        <p:txBody>
          <a:bodyPr>
            <a:normAutofit/>
          </a:bodyPr>
          <a:lstStyle/>
          <a:p>
            <a:pPr>
              <a:spcBef>
                <a:spcPts val="1500"/>
              </a:spcBef>
            </a:pPr>
            <a:r>
              <a:rPr lang="en-US" dirty="0"/>
              <a:t>There are bad stepping artifacts visible, especially in the shadow. One way to avoid these is to randomize the starting point for each march.</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Look at </a:t>
            </a:r>
            <a:r>
              <a:rPr lang="en-US" b="1" dirty="0" err="1"/>
              <a:t>VectorNoise</a:t>
            </a:r>
            <a:r>
              <a:rPr lang="en-US" b="1" dirty="0"/>
              <a:t> / </a:t>
            </a:r>
            <a:r>
              <a:rPr lang="en-US" b="1" dirty="0" err="1"/>
              <a:t>CellNoise</a:t>
            </a:r>
            <a:r>
              <a:rPr lang="en-US" dirty="0"/>
              <a:t> for hints on how to generate three random numbers from a three-element vector (it calls </a:t>
            </a:r>
            <a:r>
              <a:rPr lang="en-US" b="1" dirty="0" err="1"/>
              <a:t>MaterialExpressionVectorNoise</a:t>
            </a:r>
            <a:r>
              <a:rPr lang="en-US" dirty="0"/>
              <a:t>, but that just calls </a:t>
            </a:r>
            <a:r>
              <a:rPr lang="en-US" b="1" dirty="0"/>
              <a:t>Rand3DPCG16</a:t>
            </a:r>
            <a:r>
              <a:rPr lang="en-US" dirty="0"/>
              <a:t>).</a:t>
            </a:r>
          </a:p>
          <a:p>
            <a:pPr>
              <a:spcBef>
                <a:spcPts val="1500"/>
              </a:spcBef>
            </a:pPr>
            <a:r>
              <a:rPr lang="en-US" dirty="0"/>
              <a:t>Look at </a:t>
            </a:r>
            <a:r>
              <a:rPr lang="en-US" b="1" dirty="0" err="1"/>
              <a:t>ScreenPosition</a:t>
            </a:r>
            <a:r>
              <a:rPr lang="en-US" b="1" dirty="0"/>
              <a:t> / </a:t>
            </a:r>
            <a:r>
              <a:rPr lang="en-US" b="1" dirty="0" err="1"/>
              <a:t>PixelPosition</a:t>
            </a:r>
            <a:r>
              <a:rPr lang="en-US" dirty="0"/>
              <a:t> for how to get the x/y pixel position (use </a:t>
            </a:r>
            <a:r>
              <a:rPr lang="en-US" b="1" dirty="0" err="1"/>
              <a:t>GetPixelPosition</a:t>
            </a:r>
            <a:r>
              <a:rPr lang="en-US" dirty="0"/>
              <a:t>).</a:t>
            </a:r>
          </a:p>
          <a:p>
            <a:pPr>
              <a:spcBef>
                <a:spcPts val="1500"/>
              </a:spcBef>
            </a:pPr>
            <a:r>
              <a:rPr lang="en-US" dirty="0"/>
              <a:t>There’s no Material node for the frame number, but looking at </a:t>
            </a:r>
            <a:r>
              <a:rPr lang="en-US" b="1" dirty="0" err="1"/>
              <a:t>r.DumpShaderDebugInfo</a:t>
            </a:r>
            <a:r>
              <a:rPr lang="en-US" dirty="0"/>
              <a:t> results, we see that there is a </a:t>
            </a:r>
            <a:r>
              <a:rPr lang="en-US" b="1" dirty="0" err="1"/>
              <a:t>View.FrameNumber</a:t>
            </a:r>
            <a:r>
              <a:rPr lang="en-US" i="1" dirty="0"/>
              <a:t>.</a:t>
            </a:r>
          </a:p>
        </p:txBody>
      </p:sp>
      <p:pic>
        <p:nvPicPr>
          <p:cNvPr id="6" name="Picture 5">
            <a:extLst>
              <a:ext uri="{FF2B5EF4-FFF2-40B4-BE49-F238E27FC236}">
                <a16:creationId xmlns:a16="http://schemas.microsoft.com/office/drawing/2014/main" id="{A4CADCE0-A7D8-3043-8B89-E1AC54A33AC9}"/>
              </a:ext>
            </a:extLst>
          </p:cNvPr>
          <p:cNvPicPr>
            <a:picLocks noChangeAspect="1"/>
          </p:cNvPicPr>
          <p:nvPr/>
        </p:nvPicPr>
        <p:blipFill>
          <a:blip r:embed="rId3"/>
          <a:stretch>
            <a:fillRect/>
          </a:stretch>
        </p:blipFill>
        <p:spPr>
          <a:xfrm>
            <a:off x="18059400" y="7251784"/>
            <a:ext cx="6324600" cy="6464216"/>
          </a:xfrm>
          <a:prstGeom prst="rect">
            <a:avLst/>
          </a:prstGeom>
        </p:spPr>
      </p:pic>
      <p:sp>
        <p:nvSpPr>
          <p:cNvPr id="7" name="Rounded Rectangle 6">
            <a:extLst>
              <a:ext uri="{FF2B5EF4-FFF2-40B4-BE49-F238E27FC236}">
                <a16:creationId xmlns:a16="http://schemas.microsoft.com/office/drawing/2014/main" id="{31A07950-14EE-C44E-91C3-8382561A6A68}"/>
              </a:ext>
            </a:extLst>
          </p:cNvPr>
          <p:cNvSpPr/>
          <p:nvPr/>
        </p:nvSpPr>
        <p:spPr>
          <a:xfrm>
            <a:off x="12217400" y="3562927"/>
            <a:ext cx="9063182" cy="884381"/>
          </a:xfrm>
          <a:prstGeom prst="roundRect">
            <a:avLst>
              <a:gd name="adj" fmla="val 403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3699923-7758-1A47-89CC-1EAD2EE74E78}"/>
              </a:ext>
            </a:extLst>
          </p:cNvPr>
          <p:cNvSpPr/>
          <p:nvPr/>
        </p:nvSpPr>
        <p:spPr>
          <a:xfrm>
            <a:off x="13288818" y="6014851"/>
            <a:ext cx="4770582" cy="282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487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3BA051-7DD7-984F-A6FA-83524C94DCD4}"/>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E0670E90-F020-8343-9D6B-71C8FD1E2A38}"/>
              </a:ext>
            </a:extLst>
          </p:cNvPr>
          <p:cNvSpPr>
            <a:spLocks noGrp="1"/>
          </p:cNvSpPr>
          <p:nvPr>
            <p:ph type="title"/>
          </p:nvPr>
        </p:nvSpPr>
        <p:spPr/>
        <p:txBody>
          <a:bodyPr/>
          <a:lstStyle/>
          <a:p>
            <a:r>
              <a:rPr lang="en-US" dirty="0"/>
              <a:t>Extensions</a:t>
            </a:r>
          </a:p>
        </p:txBody>
      </p:sp>
    </p:spTree>
    <p:extLst>
      <p:ext uri="{BB962C8B-B14F-4D97-AF65-F5344CB8AC3E}">
        <p14:creationId xmlns:p14="http://schemas.microsoft.com/office/powerpoint/2010/main" val="1877865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53F3-36A4-5147-B3D1-30D050B8983D}"/>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AE208FBD-D320-7D4F-9DFB-FB66F4CB7C5C}"/>
              </a:ext>
            </a:extLst>
          </p:cNvPr>
          <p:cNvSpPr>
            <a:spLocks noGrp="1"/>
          </p:cNvSpPr>
          <p:nvPr>
            <p:ph type="body" sz="quarter" idx="10"/>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8" name="Picture 7">
            <a:extLst>
              <a:ext uri="{FF2B5EF4-FFF2-40B4-BE49-F238E27FC236}">
                <a16:creationId xmlns:a16="http://schemas.microsoft.com/office/drawing/2014/main" id="{81E6C7A3-06EB-9847-8A8A-ADE75577280C}"/>
              </a:ext>
            </a:extLst>
          </p:cNvPr>
          <p:cNvPicPr>
            <a:picLocks noChangeAspect="1"/>
          </p:cNvPicPr>
          <p:nvPr/>
        </p:nvPicPr>
        <p:blipFill>
          <a:blip r:embed="rId2"/>
          <a:stretch>
            <a:fillRect/>
          </a:stretch>
        </p:blipFill>
        <p:spPr>
          <a:xfrm>
            <a:off x="13658302" y="2609543"/>
            <a:ext cx="9045575" cy="8974906"/>
          </a:xfrm>
          <a:prstGeom prst="rect">
            <a:avLst/>
          </a:prstGeom>
        </p:spPr>
      </p:pic>
    </p:spTree>
    <p:extLst>
      <p:ext uri="{BB962C8B-B14F-4D97-AF65-F5344CB8AC3E}">
        <p14:creationId xmlns:p14="http://schemas.microsoft.com/office/powerpoint/2010/main" val="230337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BD7C-5F71-3B45-A523-CBB7343C50E2}"/>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47D246C1-25CC-6F48-A549-C1C5AA1074D0}"/>
              </a:ext>
            </a:extLst>
          </p:cNvPr>
          <p:cNvSpPr>
            <a:spLocks noGrp="1"/>
          </p:cNvSpPr>
          <p:nvPr>
            <p:ph type="body" sz="quarter" idx="10"/>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Picture 4">
            <a:extLst>
              <a:ext uri="{FF2B5EF4-FFF2-40B4-BE49-F238E27FC236}">
                <a16:creationId xmlns:a16="http://schemas.microsoft.com/office/drawing/2014/main" id="{85AE42ED-5394-C84D-B3B4-982D4A9BB835}"/>
              </a:ext>
            </a:extLst>
          </p:cNvPr>
          <p:cNvPicPr>
            <a:picLocks noChangeAspect="1"/>
          </p:cNvPicPr>
          <p:nvPr/>
        </p:nvPicPr>
        <p:blipFill>
          <a:blip r:embed="rId2"/>
          <a:stretch>
            <a:fillRect/>
          </a:stretch>
        </p:blipFill>
        <p:spPr>
          <a:xfrm>
            <a:off x="12727130" y="2325977"/>
            <a:ext cx="11211049" cy="8811491"/>
          </a:xfrm>
          <a:prstGeom prst="rect">
            <a:avLst/>
          </a:prstGeom>
        </p:spPr>
      </p:pic>
    </p:spTree>
    <p:extLst>
      <p:ext uri="{BB962C8B-B14F-4D97-AF65-F5344CB8AC3E}">
        <p14:creationId xmlns:p14="http://schemas.microsoft.com/office/powerpoint/2010/main" val="87796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7B4C-0EC4-6A40-BB20-E58CE01F5903}"/>
              </a:ext>
            </a:extLst>
          </p:cNvPr>
          <p:cNvSpPr>
            <a:spLocks noGrp="1"/>
          </p:cNvSpPr>
          <p:nvPr>
            <p:ph type="title"/>
          </p:nvPr>
        </p:nvSpPr>
        <p:spPr/>
        <p:txBody>
          <a:bodyPr/>
          <a:lstStyle/>
          <a:p>
            <a:r>
              <a:rPr lang="en-US" dirty="0"/>
              <a:t>Deep Shadow Map</a:t>
            </a:r>
          </a:p>
        </p:txBody>
      </p:sp>
      <p:pic>
        <p:nvPicPr>
          <p:cNvPr id="6" name="Content Placeholder 5">
            <a:extLst>
              <a:ext uri="{FF2B5EF4-FFF2-40B4-BE49-F238E27FC236}">
                <a16:creationId xmlns:a16="http://schemas.microsoft.com/office/drawing/2014/main" id="{21226BC1-9B81-834F-8E72-DD8679AB1D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74436" y="2275392"/>
            <a:ext cx="9165216" cy="9165216"/>
          </a:xfrm>
        </p:spPr>
      </p:pic>
      <p:sp>
        <p:nvSpPr>
          <p:cNvPr id="4" name="Text Placeholder 3">
            <a:extLst>
              <a:ext uri="{FF2B5EF4-FFF2-40B4-BE49-F238E27FC236}">
                <a16:creationId xmlns:a16="http://schemas.microsoft.com/office/drawing/2014/main" id="{E625F724-1C4E-014A-8DF1-AA87D879B026}"/>
              </a:ext>
            </a:extLst>
          </p:cNvPr>
          <p:cNvSpPr>
            <a:spLocks noGrp="1"/>
          </p:cNvSpPr>
          <p:nvPr>
            <p:ph type="body" sz="quarter" idx="10"/>
          </p:nvPr>
        </p:nvSpPr>
        <p:spPr/>
        <p:txBody>
          <a:bodyPr/>
          <a:lstStyle/>
          <a:p>
            <a:pPr>
              <a:spcBef>
                <a:spcPts val="1500"/>
              </a:spcBef>
            </a:pPr>
            <a:r>
              <a:rPr lang="en-US" dirty="0"/>
              <a:t>A separate pass before the cloud render can start at the light to march through the volume. There are various </a:t>
            </a:r>
            <a:r>
              <a:rPr lang="en-US" b="1" dirty="0"/>
              <a:t>deep shadow</a:t>
            </a:r>
            <a:r>
              <a:rPr lang="en-US" dirty="0"/>
              <a:t> algorithms that use the four color channels of a Texture to store data that you can use to approximate the shadow opacity. It’s not exact, but it’s way faster.</a:t>
            </a:r>
          </a:p>
          <a:p>
            <a:pPr>
              <a:spcBef>
                <a:spcPts val="1500"/>
              </a:spcBef>
            </a:pPr>
            <a:r>
              <a:rPr lang="en-US" dirty="0"/>
              <a:t>An even faster approach just assumes the fine whorls of the volume don’t matter that much and uses the distance until the shadow ray exits the sphere as an estimate of how much shadow to use.</a:t>
            </a:r>
          </a:p>
        </p:txBody>
      </p:sp>
    </p:spTree>
    <p:extLst>
      <p:ext uri="{BB962C8B-B14F-4D97-AF65-F5344CB8AC3E}">
        <p14:creationId xmlns:p14="http://schemas.microsoft.com/office/powerpoint/2010/main" val="185515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A33006-AA56-B043-B27A-0C91BBCBDF44}"/>
              </a:ext>
            </a:extLst>
          </p:cNvPr>
          <p:cNvSpPr>
            <a:spLocks noGrp="1"/>
          </p:cNvSpPr>
          <p:nvPr>
            <p:ph type="body" sz="quarter" idx="10"/>
          </p:nvPr>
        </p:nvSpPr>
        <p:spPr/>
        <p:txBody>
          <a:bodyPr/>
          <a:lstStyle/>
          <a:p>
            <a:r>
              <a:rPr lang="en-US" dirty="0"/>
              <a:t>Step-</a:t>
            </a:r>
            <a:r>
              <a:rPr lang="en-US" sz="3200" dirty="0"/>
              <a:t> </a:t>
            </a:r>
            <a:r>
              <a:rPr lang="en-US" dirty="0"/>
              <a:t>Independent Extinction</a:t>
            </a:r>
          </a:p>
        </p:txBody>
      </p:sp>
      <p:sp>
        <p:nvSpPr>
          <p:cNvPr id="5" name="Text Placeholder 4">
            <a:extLst>
              <a:ext uri="{FF2B5EF4-FFF2-40B4-BE49-F238E27FC236}">
                <a16:creationId xmlns:a16="http://schemas.microsoft.com/office/drawing/2014/main" id="{CD784F23-44A6-C242-B756-9135A9CFA0D3}"/>
              </a:ext>
            </a:extLst>
          </p:cNvPr>
          <p:cNvSpPr>
            <a:spLocks noGrp="1"/>
          </p:cNvSpPr>
          <p:nvPr>
            <p:ph type="body" sz="quarter" idx="12"/>
          </p:nvPr>
        </p:nvSpPr>
        <p:spPr/>
        <p:txBody>
          <a:bodyPr/>
          <a:lstStyle/>
          <a:p>
            <a:r>
              <a:rPr lang="en-US" dirty="0"/>
              <a:t>If you change </a:t>
            </a:r>
            <a:r>
              <a:rPr lang="en-US" b="1" dirty="0" err="1"/>
              <a:t>MaxSteps</a:t>
            </a:r>
            <a:r>
              <a:rPr lang="en-US" dirty="0"/>
              <a:t>, the overall volume opacity will change as well. That’s because we assume the same amount of light attenuation no matter how big the step is. But a </a:t>
            </a:r>
            <a:r>
              <a:rPr lang="en-US"/>
              <a:t>thicker slab of </a:t>
            </a:r>
            <a:r>
              <a:rPr lang="en-US" dirty="0"/>
              <a:t>translucent Material should block more light.</a:t>
            </a:r>
          </a:p>
        </p:txBody>
      </p:sp>
      <p:sp>
        <p:nvSpPr>
          <p:cNvPr id="6" name="TextBox 5">
            <a:extLst>
              <a:ext uri="{FF2B5EF4-FFF2-40B4-BE49-F238E27FC236}">
                <a16:creationId xmlns:a16="http://schemas.microsoft.com/office/drawing/2014/main" id="{6DFEECC9-6D9A-7F49-91AD-EEF18EA16622}"/>
              </a:ext>
            </a:extLst>
          </p:cNvPr>
          <p:cNvSpPr txBox="1"/>
          <p:nvPr/>
        </p:nvSpPr>
        <p:spPr>
          <a:xfrm>
            <a:off x="10889673" y="457200"/>
            <a:ext cx="12676909" cy="7427674"/>
          </a:xfrm>
          <a:prstGeom prst="rect">
            <a:avLst/>
          </a:prstGeom>
          <a:noFill/>
        </p:spPr>
        <p:txBody>
          <a:bodyPr wrap="square" rtlCol="0">
            <a:spAutoFit/>
          </a:bodyPr>
          <a:lstStyle/>
          <a:p>
            <a:pPr algn="l">
              <a:spcBef>
                <a:spcPts val="2000"/>
              </a:spcBef>
            </a:pPr>
            <a:r>
              <a:rPr lang="en-US" sz="2800" dirty="0"/>
              <a:t>We’ve been using </a:t>
            </a:r>
            <a:r>
              <a:rPr lang="en-US" sz="2800" b="1" dirty="0"/>
              <a:t>Opacity</a:t>
            </a:r>
            <a:r>
              <a:rPr lang="en-US" sz="2800" dirty="0"/>
              <a:t>,                         .</a:t>
            </a:r>
          </a:p>
          <a:p>
            <a:pPr algn="l">
              <a:spcBef>
                <a:spcPts val="2000"/>
              </a:spcBef>
            </a:pPr>
            <a:r>
              <a:rPr lang="en-US" sz="2800" dirty="0"/>
              <a:t>Can also represent this with </a:t>
            </a:r>
            <a:r>
              <a:rPr lang="en-US" sz="2800" b="1" dirty="0"/>
              <a:t>Extinction</a:t>
            </a:r>
            <a:r>
              <a:rPr lang="en-US" sz="2800" dirty="0"/>
              <a:t>,                          .</a:t>
            </a:r>
          </a:p>
          <a:p>
            <a:pPr algn="l">
              <a:spcBef>
                <a:spcPts val="2000"/>
              </a:spcBef>
              <a:tabLst>
                <a:tab pos="6451600" algn="l"/>
              </a:tabLst>
            </a:pPr>
            <a:r>
              <a:rPr lang="en-US" sz="2800" dirty="0"/>
              <a:t>These are related by</a:t>
            </a:r>
            <a:r>
              <a:rPr lang="en-US" sz="3200" dirty="0"/>
              <a:t>                       </a:t>
            </a:r>
            <a:r>
              <a:rPr lang="en-US" sz="3000" dirty="0"/>
              <a:t>, </a:t>
            </a:r>
            <a:r>
              <a:rPr lang="en-US" sz="2800" dirty="0"/>
              <a:t>for distance   </a:t>
            </a:r>
            <a:r>
              <a:rPr lang="en-US" sz="1400" dirty="0"/>
              <a:t> </a:t>
            </a:r>
            <a:r>
              <a:rPr lang="en-US" sz="2800" dirty="0"/>
              <a:t>.</a:t>
            </a:r>
          </a:p>
          <a:p>
            <a:pPr marL="457200" lvl="2" indent="-457200" algn="l">
              <a:spcBef>
                <a:spcPts val="1400"/>
              </a:spcBef>
              <a:buFont typeface="Arial" panose="020B0604020202020204" pitchFamily="34" charset="0"/>
              <a:buChar char="•"/>
              <a:tabLst>
                <a:tab pos="6799263" algn="l"/>
              </a:tabLst>
            </a:pPr>
            <a:r>
              <a:rPr lang="en-US" sz="2800" dirty="0"/>
              <a:t>For one unit of volume, </a:t>
            </a:r>
            <a:r>
              <a:rPr lang="en-US" sz="3200" dirty="0"/>
              <a:t>                   </a:t>
            </a:r>
            <a:r>
              <a:rPr lang="en-US" sz="2800" dirty="0"/>
              <a:t>, or                             .</a:t>
            </a:r>
          </a:p>
          <a:p>
            <a:pPr marL="457200" lvl="2" indent="-457200" algn="l">
              <a:spcBef>
                <a:spcPts val="1400"/>
              </a:spcBef>
              <a:buFont typeface="Arial" panose="020B0604020202020204" pitchFamily="34" charset="0"/>
              <a:buChar char="•"/>
              <a:tabLst>
                <a:tab pos="7024688" algn="l"/>
              </a:tabLst>
            </a:pPr>
            <a:r>
              <a:rPr lang="en-US" sz="3200" dirty="0"/>
              <a:t>   </a:t>
            </a:r>
            <a:r>
              <a:rPr lang="en-US" sz="2800" dirty="0"/>
              <a:t>doesn’t scale linearly with step size, but </a:t>
            </a:r>
            <a:r>
              <a:rPr lang="en-US" sz="3200" dirty="0"/>
              <a:t>	</a:t>
            </a:r>
            <a:r>
              <a:rPr lang="en-US" sz="2800" dirty="0"/>
              <a:t>does.</a:t>
            </a:r>
          </a:p>
          <a:p>
            <a:pPr lvl="2" indent="0" algn="l">
              <a:spcBef>
                <a:spcPts val="2000"/>
              </a:spcBef>
              <a:tabLst>
                <a:tab pos="7024688" algn="l"/>
              </a:tabLst>
            </a:pPr>
            <a:r>
              <a:rPr lang="en-US" sz="2800" dirty="0"/>
              <a:t>Scaling by a step size of   </a:t>
            </a:r>
            <a:r>
              <a:rPr lang="en-US" sz="1000" dirty="0"/>
              <a:t> </a:t>
            </a:r>
            <a:r>
              <a:rPr lang="en-US" sz="2800" dirty="0"/>
              <a:t>.</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lvl="2" indent="0" algn="l">
              <a:spcBef>
                <a:spcPts val="2000"/>
              </a:spcBef>
              <a:tabLst>
                <a:tab pos="7824788" algn="l"/>
              </a:tabLst>
            </a:pPr>
            <a:r>
              <a:rPr lang="en-US" sz="2800" dirty="0"/>
              <a:t>Often approximate as                                       </a:t>
            </a:r>
            <a:r>
              <a:rPr lang="en-US" sz="800" dirty="0"/>
              <a:t> </a:t>
            </a:r>
            <a:r>
              <a:rPr lang="en-US" sz="2800" dirty="0"/>
              <a:t>.                                 </a:t>
            </a:r>
            <a:endParaRPr lang="en-US" sz="3200" dirty="0"/>
          </a:p>
        </p:txBody>
      </p:sp>
      <p:pic>
        <p:nvPicPr>
          <p:cNvPr id="10" name="Picture 9">
            <a:extLst>
              <a:ext uri="{FF2B5EF4-FFF2-40B4-BE49-F238E27FC236}">
                <a16:creationId xmlns:a16="http://schemas.microsoft.com/office/drawing/2014/main" id="{AE5B5209-1193-0F4D-B832-08FB313387A1}"/>
              </a:ext>
            </a:extLst>
          </p:cNvPr>
          <p:cNvPicPr>
            <a:picLocks noChangeAspect="1"/>
          </p:cNvPicPr>
          <p:nvPr/>
        </p:nvPicPr>
        <p:blipFill>
          <a:blip r:embed="rId2"/>
          <a:stretch>
            <a:fillRect/>
          </a:stretch>
        </p:blipFill>
        <p:spPr>
          <a:xfrm>
            <a:off x="15453360" y="548640"/>
            <a:ext cx="2336800" cy="419100"/>
          </a:xfrm>
          <a:prstGeom prst="rect">
            <a:avLst/>
          </a:prstGeom>
        </p:spPr>
      </p:pic>
      <p:pic>
        <p:nvPicPr>
          <p:cNvPr id="11" name="Picture 10">
            <a:extLst>
              <a:ext uri="{FF2B5EF4-FFF2-40B4-BE49-F238E27FC236}">
                <a16:creationId xmlns:a16="http://schemas.microsoft.com/office/drawing/2014/main" id="{8671D8F9-6E70-8141-A789-3DB7E69B20A5}"/>
              </a:ext>
            </a:extLst>
          </p:cNvPr>
          <p:cNvPicPr>
            <a:picLocks noChangeAspect="1"/>
          </p:cNvPicPr>
          <p:nvPr/>
        </p:nvPicPr>
        <p:blipFill>
          <a:blip r:embed="rId3"/>
          <a:stretch>
            <a:fillRect/>
          </a:stretch>
        </p:blipFill>
        <p:spPr>
          <a:xfrm>
            <a:off x="17373600" y="1188720"/>
            <a:ext cx="2501900" cy="444500"/>
          </a:xfrm>
          <a:prstGeom prst="rect">
            <a:avLst/>
          </a:prstGeom>
        </p:spPr>
      </p:pic>
      <p:pic>
        <p:nvPicPr>
          <p:cNvPr id="12" name="Picture 11">
            <a:extLst>
              <a:ext uri="{FF2B5EF4-FFF2-40B4-BE49-F238E27FC236}">
                <a16:creationId xmlns:a16="http://schemas.microsoft.com/office/drawing/2014/main" id="{D9C28DB4-E937-1543-84A8-9EFCE7FF2A80}"/>
              </a:ext>
            </a:extLst>
          </p:cNvPr>
          <p:cNvPicPr>
            <a:picLocks noChangeAspect="1"/>
          </p:cNvPicPr>
          <p:nvPr/>
        </p:nvPicPr>
        <p:blipFill>
          <a:blip r:embed="rId4"/>
          <a:stretch>
            <a:fillRect/>
          </a:stretch>
        </p:blipFill>
        <p:spPr>
          <a:xfrm>
            <a:off x="14356080" y="1865376"/>
            <a:ext cx="2514600" cy="508000"/>
          </a:xfrm>
          <a:prstGeom prst="rect">
            <a:avLst/>
          </a:prstGeom>
        </p:spPr>
      </p:pic>
      <p:pic>
        <p:nvPicPr>
          <p:cNvPr id="13" name="Picture 12">
            <a:extLst>
              <a:ext uri="{FF2B5EF4-FFF2-40B4-BE49-F238E27FC236}">
                <a16:creationId xmlns:a16="http://schemas.microsoft.com/office/drawing/2014/main" id="{5B311D26-8995-364B-B256-BF0C0C28D2D8}"/>
              </a:ext>
            </a:extLst>
          </p:cNvPr>
          <p:cNvPicPr>
            <a:picLocks noChangeAspect="1"/>
          </p:cNvPicPr>
          <p:nvPr/>
        </p:nvPicPr>
        <p:blipFill>
          <a:blip r:embed="rId5"/>
          <a:stretch>
            <a:fillRect/>
          </a:stretch>
        </p:blipFill>
        <p:spPr>
          <a:xfrm>
            <a:off x="19019520" y="1947672"/>
            <a:ext cx="254000" cy="355600"/>
          </a:xfrm>
          <a:prstGeom prst="rect">
            <a:avLst/>
          </a:prstGeom>
        </p:spPr>
      </p:pic>
      <p:pic>
        <p:nvPicPr>
          <p:cNvPr id="14" name="Picture 13">
            <a:extLst>
              <a:ext uri="{FF2B5EF4-FFF2-40B4-BE49-F238E27FC236}">
                <a16:creationId xmlns:a16="http://schemas.microsoft.com/office/drawing/2014/main" id="{8476D5F9-B7E9-A74D-AA9D-4D2EABCD6F68}"/>
              </a:ext>
            </a:extLst>
          </p:cNvPr>
          <p:cNvPicPr>
            <a:picLocks noChangeAspect="1"/>
          </p:cNvPicPr>
          <p:nvPr/>
        </p:nvPicPr>
        <p:blipFill>
          <a:blip r:embed="rId6"/>
          <a:stretch>
            <a:fillRect/>
          </a:stretch>
        </p:blipFill>
        <p:spPr>
          <a:xfrm>
            <a:off x="15179040" y="2560320"/>
            <a:ext cx="2159000" cy="368300"/>
          </a:xfrm>
          <a:prstGeom prst="rect">
            <a:avLst/>
          </a:prstGeom>
        </p:spPr>
      </p:pic>
      <p:pic>
        <p:nvPicPr>
          <p:cNvPr id="15" name="Picture 14">
            <a:extLst>
              <a:ext uri="{FF2B5EF4-FFF2-40B4-BE49-F238E27FC236}">
                <a16:creationId xmlns:a16="http://schemas.microsoft.com/office/drawing/2014/main" id="{8D4C8974-ED93-2A4F-AC54-65CA9E472FFA}"/>
              </a:ext>
            </a:extLst>
          </p:cNvPr>
          <p:cNvPicPr>
            <a:picLocks noChangeAspect="1"/>
          </p:cNvPicPr>
          <p:nvPr/>
        </p:nvPicPr>
        <p:blipFill>
          <a:blip r:embed="rId7"/>
          <a:stretch>
            <a:fillRect/>
          </a:stretch>
        </p:blipFill>
        <p:spPr>
          <a:xfrm>
            <a:off x="17922240" y="2560320"/>
            <a:ext cx="2781300" cy="482600"/>
          </a:xfrm>
          <a:prstGeom prst="rect">
            <a:avLst/>
          </a:prstGeom>
        </p:spPr>
      </p:pic>
      <p:pic>
        <p:nvPicPr>
          <p:cNvPr id="17" name="Picture 16">
            <a:extLst>
              <a:ext uri="{FF2B5EF4-FFF2-40B4-BE49-F238E27FC236}">
                <a16:creationId xmlns:a16="http://schemas.microsoft.com/office/drawing/2014/main" id="{C56D53D7-9FE0-404D-9344-4BCF881ACEC4}"/>
              </a:ext>
            </a:extLst>
          </p:cNvPr>
          <p:cNvPicPr>
            <a:picLocks noChangeAspect="1"/>
          </p:cNvPicPr>
          <p:nvPr/>
        </p:nvPicPr>
        <p:blipFill>
          <a:blip r:embed="rId8"/>
          <a:stretch>
            <a:fillRect/>
          </a:stretch>
        </p:blipFill>
        <p:spPr>
          <a:xfrm>
            <a:off x="11430000" y="3337560"/>
            <a:ext cx="292100" cy="266700"/>
          </a:xfrm>
          <a:prstGeom prst="rect">
            <a:avLst/>
          </a:prstGeom>
        </p:spPr>
      </p:pic>
      <p:pic>
        <p:nvPicPr>
          <p:cNvPr id="18" name="Picture 17">
            <a:extLst>
              <a:ext uri="{FF2B5EF4-FFF2-40B4-BE49-F238E27FC236}">
                <a16:creationId xmlns:a16="http://schemas.microsoft.com/office/drawing/2014/main" id="{9F3E7798-91D4-0045-84AF-80ED5C26AB14}"/>
              </a:ext>
            </a:extLst>
          </p:cNvPr>
          <p:cNvPicPr>
            <a:picLocks noChangeAspect="1"/>
          </p:cNvPicPr>
          <p:nvPr/>
        </p:nvPicPr>
        <p:blipFill>
          <a:blip r:embed="rId9"/>
          <a:stretch>
            <a:fillRect/>
          </a:stretch>
        </p:blipFill>
        <p:spPr>
          <a:xfrm>
            <a:off x="18059400" y="3355848"/>
            <a:ext cx="279400" cy="342900"/>
          </a:xfrm>
          <a:prstGeom prst="rect">
            <a:avLst/>
          </a:prstGeom>
        </p:spPr>
      </p:pic>
      <p:pic>
        <p:nvPicPr>
          <p:cNvPr id="19" name="Picture 18">
            <a:extLst>
              <a:ext uri="{FF2B5EF4-FFF2-40B4-BE49-F238E27FC236}">
                <a16:creationId xmlns:a16="http://schemas.microsoft.com/office/drawing/2014/main" id="{5CC02F33-984D-C945-9F4E-E8132906D664}"/>
              </a:ext>
            </a:extLst>
          </p:cNvPr>
          <p:cNvPicPr>
            <a:picLocks noChangeAspect="1"/>
          </p:cNvPicPr>
          <p:nvPr/>
        </p:nvPicPr>
        <p:blipFill>
          <a:blip r:embed="rId10"/>
          <a:stretch>
            <a:fillRect/>
          </a:stretch>
        </p:blipFill>
        <p:spPr>
          <a:xfrm>
            <a:off x="14904720" y="3968496"/>
            <a:ext cx="254000" cy="355600"/>
          </a:xfrm>
          <a:prstGeom prst="rect">
            <a:avLst/>
          </a:prstGeom>
        </p:spPr>
      </p:pic>
      <p:pic>
        <p:nvPicPr>
          <p:cNvPr id="20" name="Picture 19">
            <a:extLst>
              <a:ext uri="{FF2B5EF4-FFF2-40B4-BE49-F238E27FC236}">
                <a16:creationId xmlns:a16="http://schemas.microsoft.com/office/drawing/2014/main" id="{3FDBB868-DCFA-704F-AD1E-C1B38DAA917F}"/>
              </a:ext>
            </a:extLst>
          </p:cNvPr>
          <p:cNvPicPr>
            <a:picLocks noChangeAspect="1"/>
          </p:cNvPicPr>
          <p:nvPr/>
        </p:nvPicPr>
        <p:blipFill>
          <a:blip r:embed="rId11"/>
          <a:stretch>
            <a:fillRect/>
          </a:stretch>
        </p:blipFill>
        <p:spPr>
          <a:xfrm>
            <a:off x="11430000" y="4572000"/>
            <a:ext cx="1384300" cy="482600"/>
          </a:xfrm>
          <a:prstGeom prst="rect">
            <a:avLst/>
          </a:prstGeom>
        </p:spPr>
      </p:pic>
      <p:pic>
        <p:nvPicPr>
          <p:cNvPr id="21" name="Picture 20">
            <a:extLst>
              <a:ext uri="{FF2B5EF4-FFF2-40B4-BE49-F238E27FC236}">
                <a16:creationId xmlns:a16="http://schemas.microsoft.com/office/drawing/2014/main" id="{24791641-936B-7E4E-A77F-902D3B8E063B}"/>
              </a:ext>
            </a:extLst>
          </p:cNvPr>
          <p:cNvPicPr>
            <a:picLocks noChangeAspect="1"/>
          </p:cNvPicPr>
          <p:nvPr/>
        </p:nvPicPr>
        <p:blipFill>
          <a:blip r:embed="rId12"/>
          <a:stretch>
            <a:fillRect/>
          </a:stretch>
        </p:blipFill>
        <p:spPr>
          <a:xfrm>
            <a:off x="11430000" y="5175504"/>
            <a:ext cx="7581900" cy="533400"/>
          </a:xfrm>
          <a:prstGeom prst="rect">
            <a:avLst/>
          </a:prstGeom>
        </p:spPr>
      </p:pic>
      <p:pic>
        <p:nvPicPr>
          <p:cNvPr id="22" name="Picture 21">
            <a:extLst>
              <a:ext uri="{FF2B5EF4-FFF2-40B4-BE49-F238E27FC236}">
                <a16:creationId xmlns:a16="http://schemas.microsoft.com/office/drawing/2014/main" id="{3DC3C53F-7E6E-294A-BB14-72DA2954877C}"/>
              </a:ext>
            </a:extLst>
          </p:cNvPr>
          <p:cNvPicPr>
            <a:picLocks noChangeAspect="1"/>
          </p:cNvPicPr>
          <p:nvPr/>
        </p:nvPicPr>
        <p:blipFill>
          <a:blip r:embed="rId13"/>
          <a:stretch>
            <a:fillRect/>
          </a:stretch>
        </p:blipFill>
        <p:spPr>
          <a:xfrm>
            <a:off x="11430000" y="5852160"/>
            <a:ext cx="3073400" cy="533400"/>
          </a:xfrm>
          <a:prstGeom prst="rect">
            <a:avLst/>
          </a:prstGeom>
        </p:spPr>
      </p:pic>
      <p:pic>
        <p:nvPicPr>
          <p:cNvPr id="25" name="Picture 24">
            <a:extLst>
              <a:ext uri="{FF2B5EF4-FFF2-40B4-BE49-F238E27FC236}">
                <a16:creationId xmlns:a16="http://schemas.microsoft.com/office/drawing/2014/main" id="{4B70FFEA-2182-D749-9E48-8D0D5DAF8EDB}"/>
              </a:ext>
            </a:extLst>
          </p:cNvPr>
          <p:cNvPicPr>
            <a:picLocks noChangeAspect="1"/>
          </p:cNvPicPr>
          <p:nvPr/>
        </p:nvPicPr>
        <p:blipFill>
          <a:blip r:embed="rId14"/>
          <a:stretch>
            <a:fillRect/>
          </a:stretch>
        </p:blipFill>
        <p:spPr>
          <a:xfrm>
            <a:off x="11430000" y="6492240"/>
            <a:ext cx="3098800" cy="533400"/>
          </a:xfrm>
          <a:prstGeom prst="rect">
            <a:avLst/>
          </a:prstGeom>
        </p:spPr>
      </p:pic>
      <p:pic>
        <p:nvPicPr>
          <p:cNvPr id="28" name="Picture 27">
            <a:extLst>
              <a:ext uri="{FF2B5EF4-FFF2-40B4-BE49-F238E27FC236}">
                <a16:creationId xmlns:a16="http://schemas.microsoft.com/office/drawing/2014/main" id="{784CB6A9-63AF-2842-894D-4B204C19CB2D}"/>
              </a:ext>
            </a:extLst>
          </p:cNvPr>
          <p:cNvPicPr>
            <a:picLocks noChangeAspect="1"/>
          </p:cNvPicPr>
          <p:nvPr/>
        </p:nvPicPr>
        <p:blipFill>
          <a:blip r:embed="rId15"/>
          <a:stretch>
            <a:fillRect/>
          </a:stretch>
        </p:blipFill>
        <p:spPr>
          <a:xfrm>
            <a:off x="14502384" y="7260336"/>
            <a:ext cx="3746500" cy="495300"/>
          </a:xfrm>
          <a:prstGeom prst="rect">
            <a:avLst/>
          </a:prstGeom>
        </p:spPr>
      </p:pic>
      <p:pic>
        <p:nvPicPr>
          <p:cNvPr id="31" name="Picture 30">
            <a:extLst>
              <a:ext uri="{FF2B5EF4-FFF2-40B4-BE49-F238E27FC236}">
                <a16:creationId xmlns:a16="http://schemas.microsoft.com/office/drawing/2014/main" id="{87EDA7E7-33D5-B74E-B4A6-DCDDA90ADD95}"/>
              </a:ext>
            </a:extLst>
          </p:cNvPr>
          <p:cNvPicPr>
            <a:picLocks noChangeAspect="1"/>
          </p:cNvPicPr>
          <p:nvPr/>
        </p:nvPicPr>
        <p:blipFill>
          <a:blip r:embed="rId16"/>
          <a:stretch>
            <a:fillRect/>
          </a:stretch>
        </p:blipFill>
        <p:spPr>
          <a:xfrm>
            <a:off x="13807440" y="7955280"/>
            <a:ext cx="5080000" cy="5080000"/>
          </a:xfrm>
          <a:prstGeom prst="rect">
            <a:avLst/>
          </a:prstGeom>
        </p:spPr>
      </p:pic>
    </p:spTree>
    <p:extLst>
      <p:ext uri="{BB962C8B-B14F-4D97-AF65-F5344CB8AC3E}">
        <p14:creationId xmlns:p14="http://schemas.microsoft.com/office/powerpoint/2010/main" val="501985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FC6EE21-44BA-6F45-9357-1F29F73044D9}"/>
              </a:ext>
            </a:extLst>
          </p:cNvPr>
          <p:cNvPicPr>
            <a:picLocks noChangeAspect="1"/>
          </p:cNvPicPr>
          <p:nvPr/>
        </p:nvPicPr>
        <p:blipFill>
          <a:blip r:embed="rId2"/>
          <a:stretch>
            <a:fillRect/>
          </a:stretch>
        </p:blipFill>
        <p:spPr>
          <a:xfrm>
            <a:off x="12108870" y="9086509"/>
            <a:ext cx="11289724" cy="4701121"/>
          </a:xfrm>
          <a:prstGeom prst="rect">
            <a:avLst/>
          </a:prstGeom>
        </p:spPr>
      </p:pic>
      <p:pic>
        <p:nvPicPr>
          <p:cNvPr id="14" name="Picture 13">
            <a:extLst>
              <a:ext uri="{FF2B5EF4-FFF2-40B4-BE49-F238E27FC236}">
                <a16:creationId xmlns:a16="http://schemas.microsoft.com/office/drawing/2014/main" id="{C537F44A-7998-5A41-9094-E2D45D3B8C29}"/>
              </a:ext>
            </a:extLst>
          </p:cNvPr>
          <p:cNvPicPr>
            <a:picLocks noChangeAspect="1"/>
          </p:cNvPicPr>
          <p:nvPr/>
        </p:nvPicPr>
        <p:blipFill>
          <a:blip r:embed="rId3"/>
          <a:stretch>
            <a:fillRect/>
          </a:stretch>
        </p:blipFill>
        <p:spPr>
          <a:xfrm>
            <a:off x="12962001" y="4992268"/>
            <a:ext cx="11421999" cy="3950108"/>
          </a:xfrm>
          <a:prstGeom prst="rect">
            <a:avLst/>
          </a:prstGeom>
        </p:spPr>
      </p:pic>
      <p:sp>
        <p:nvSpPr>
          <p:cNvPr id="2" name="Title 1">
            <a:extLst>
              <a:ext uri="{FF2B5EF4-FFF2-40B4-BE49-F238E27FC236}">
                <a16:creationId xmlns:a16="http://schemas.microsoft.com/office/drawing/2014/main" id="{E490B34F-316D-894E-9370-A8E9BEFAF1B8}"/>
              </a:ext>
            </a:extLst>
          </p:cNvPr>
          <p:cNvSpPr>
            <a:spLocks noGrp="1"/>
          </p:cNvSpPr>
          <p:nvPr>
            <p:ph type="title"/>
          </p:nvPr>
        </p:nvSpPr>
        <p:spPr/>
        <p:txBody>
          <a:bodyPr/>
          <a:lstStyle/>
          <a:p>
            <a:r>
              <a:rPr lang="en-US" dirty="0"/>
              <a:t>Create a Project</a:t>
            </a:r>
          </a:p>
        </p:txBody>
      </p:sp>
      <p:sp>
        <p:nvSpPr>
          <p:cNvPr id="4" name="Text Placeholder 3">
            <a:extLst>
              <a:ext uri="{FF2B5EF4-FFF2-40B4-BE49-F238E27FC236}">
                <a16:creationId xmlns:a16="http://schemas.microsoft.com/office/drawing/2014/main" id="{8348333A-5179-5947-A87D-742F9E2C9174}"/>
              </a:ext>
            </a:extLst>
          </p:cNvPr>
          <p:cNvSpPr>
            <a:spLocks noGrp="1"/>
          </p:cNvSpPr>
          <p:nvPr>
            <p:ph type="body" sz="quarter" idx="10"/>
          </p:nvPr>
        </p:nvSpPr>
        <p:spPr/>
        <p:txBody>
          <a:bodyPr/>
          <a:lstStyle/>
          <a:p>
            <a:pPr>
              <a:spcBef>
                <a:spcPts val="1500"/>
              </a:spcBef>
            </a:pPr>
            <a:r>
              <a:rPr lang="en-US" dirty="0"/>
              <a:t>Launch your home-built UE4, choose the “</a:t>
            </a:r>
            <a:r>
              <a:rPr lang="en-US" b="1" dirty="0"/>
              <a:t>Games</a:t>
            </a:r>
            <a:r>
              <a:rPr lang="en-US" dirty="0"/>
              <a:t>” project category.</a:t>
            </a:r>
          </a:p>
          <a:p>
            <a:pPr>
              <a:spcBef>
                <a:spcPts val="1500"/>
              </a:spcBef>
            </a:pPr>
            <a:r>
              <a:rPr lang="en-US" dirty="0"/>
              <a:t>Use the </a:t>
            </a:r>
            <a:r>
              <a:rPr lang="en-US" b="1" dirty="0"/>
              <a:t>Blank</a:t>
            </a:r>
            <a:r>
              <a:rPr lang="en-US" dirty="0"/>
              <a:t> template, with </a:t>
            </a:r>
            <a:r>
              <a:rPr lang="en-US" b="1" dirty="0"/>
              <a:t>No Starter Content</a:t>
            </a:r>
            <a:r>
              <a:rPr lang="en-US" dirty="0"/>
              <a:t>. It is fine for this one to be a Blueprint (instead of C++) project, since we’ll only be doing shader scripting.</a:t>
            </a:r>
          </a:p>
          <a:p>
            <a:pPr>
              <a:spcBef>
                <a:spcPts val="1500"/>
              </a:spcBef>
            </a:pPr>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sp>
        <p:nvSpPr>
          <p:cNvPr id="3" name="Rounded Rectangle 2">
            <a:extLst>
              <a:ext uri="{FF2B5EF4-FFF2-40B4-BE49-F238E27FC236}">
                <a16:creationId xmlns:a16="http://schemas.microsoft.com/office/drawing/2014/main" id="{0AFD057C-5064-5746-A6A2-23C29948B8D4}"/>
              </a:ext>
            </a:extLst>
          </p:cNvPr>
          <p:cNvSpPr/>
          <p:nvPr/>
        </p:nvSpPr>
        <p:spPr>
          <a:xfrm>
            <a:off x="12573000" y="2722418"/>
            <a:ext cx="2119745" cy="7481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5DB330C7-AE77-EF4E-B7F8-53DCB58804C3}"/>
              </a:ext>
            </a:extLst>
          </p:cNvPr>
          <p:cNvSpPr/>
          <p:nvPr/>
        </p:nvSpPr>
        <p:spPr>
          <a:xfrm>
            <a:off x="17845521" y="11159836"/>
            <a:ext cx="1481570" cy="13300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ED7EA7D-52A3-1349-B1B5-3F3AEDCBD740}"/>
              </a:ext>
            </a:extLst>
          </p:cNvPr>
          <p:cNvSpPr/>
          <p:nvPr/>
        </p:nvSpPr>
        <p:spPr>
          <a:xfrm>
            <a:off x="13065909" y="5870440"/>
            <a:ext cx="920255" cy="113303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3FEC5D3-FA2A-D346-A934-B40B1B22FAD5}"/>
              </a:ext>
            </a:extLst>
          </p:cNvPr>
          <p:cNvPicPr>
            <a:picLocks noChangeAspect="1"/>
          </p:cNvPicPr>
          <p:nvPr/>
        </p:nvPicPr>
        <p:blipFill>
          <a:blip r:embed="rId4"/>
          <a:stretch>
            <a:fillRect/>
          </a:stretch>
        </p:blipFill>
        <p:spPr>
          <a:xfrm>
            <a:off x="12129796" y="22122"/>
            <a:ext cx="11289724" cy="4909607"/>
          </a:xfrm>
          <a:prstGeom prst="rect">
            <a:avLst/>
          </a:prstGeom>
        </p:spPr>
      </p:pic>
      <p:sp>
        <p:nvSpPr>
          <p:cNvPr id="12" name="Rounded Rectangle 11">
            <a:extLst>
              <a:ext uri="{FF2B5EF4-FFF2-40B4-BE49-F238E27FC236}">
                <a16:creationId xmlns:a16="http://schemas.microsoft.com/office/drawing/2014/main" id="{138F3E0C-82DD-0A4B-AF96-A1C1BFA4F5FD}"/>
              </a:ext>
            </a:extLst>
          </p:cNvPr>
          <p:cNvSpPr/>
          <p:nvPr/>
        </p:nvSpPr>
        <p:spPr>
          <a:xfrm>
            <a:off x="12573000" y="478653"/>
            <a:ext cx="10411692" cy="9345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98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BDBDB-9766-D142-B118-1AB96AB50620}"/>
              </a:ext>
            </a:extLst>
          </p:cNvPr>
          <p:cNvSpPr>
            <a:spLocks noGrp="1"/>
          </p:cNvSpPr>
          <p:nvPr>
            <p:ph type="body" sz="quarter" idx="10"/>
          </p:nvPr>
        </p:nvSpPr>
        <p:spPr/>
        <p:txBody>
          <a:bodyPr/>
          <a:lstStyle/>
          <a:p>
            <a:r>
              <a:rPr lang="en-US" dirty="0"/>
              <a:t>First Commit</a:t>
            </a:r>
          </a:p>
        </p:txBody>
      </p:sp>
      <p:sp>
        <p:nvSpPr>
          <p:cNvPr id="3" name="Text Placeholder 2">
            <a:extLst>
              <a:ext uri="{FF2B5EF4-FFF2-40B4-BE49-F238E27FC236}">
                <a16:creationId xmlns:a16="http://schemas.microsoft.com/office/drawing/2014/main" id="{E8F44DED-E8BE-AD4C-A9D8-F85DA62003C9}"/>
              </a:ext>
            </a:extLst>
          </p:cNvPr>
          <p:cNvSpPr>
            <a:spLocks noGrp="1"/>
          </p:cNvSpPr>
          <p:nvPr>
            <p:ph type="body" sz="quarter" idx="12"/>
          </p:nvPr>
        </p:nvSpPr>
        <p:spPr/>
        <p:txBody>
          <a:bodyPr/>
          <a:lstStyle/>
          <a:p>
            <a:r>
              <a:rPr lang="en-US" dirty="0"/>
              <a:t>Once the project is created and launched, quit it and commit it to your local Git repository.</a:t>
            </a:r>
          </a:p>
        </p:txBody>
      </p:sp>
      <p:sp>
        <p:nvSpPr>
          <p:cNvPr id="4" name="Content Placeholder 2">
            <a:extLst>
              <a:ext uri="{FF2B5EF4-FFF2-40B4-BE49-F238E27FC236}">
                <a16:creationId xmlns:a16="http://schemas.microsoft.com/office/drawing/2014/main" id="{7DA735F1-D95F-6C49-B397-2D35626EC012}"/>
              </a:ext>
            </a:extLst>
          </p:cNvPr>
          <p:cNvSpPr txBox="1">
            <a:spLocks/>
          </p:cNvSpPr>
          <p:nvPr/>
        </p:nvSpPr>
        <p:spPr>
          <a:xfrm>
            <a:off x="10536382" y="0"/>
            <a:ext cx="13847618" cy="13716000"/>
          </a:xfrm>
          <a:prstGeom prst="rect">
            <a:avLst/>
          </a:prstGeom>
        </p:spPr>
        <p:txBody>
          <a:bodyPr>
            <a:norm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sz="2800" b="1" dirty="0">
              <a:latin typeface="Courier" pitchFamily="2" charset="0"/>
            </a:endParaRPr>
          </a:p>
          <a:p>
            <a:endParaRPr lang="en-US" sz="2800" b="1" dirty="0">
              <a:latin typeface="Courier" pitchFamily="2" charset="0"/>
            </a:endParaRPr>
          </a:p>
          <a:p>
            <a:r>
              <a:rPr lang="en-US" sz="2800" b="1" dirty="0">
                <a:latin typeface="Courier" pitchFamily="2" charset="0"/>
              </a:rPr>
              <a:t>git status</a:t>
            </a:r>
          </a:p>
          <a:p>
            <a:r>
              <a:rPr lang="en-US" sz="2800" dirty="0">
                <a:latin typeface="Courier" pitchFamily="2" charset="0"/>
              </a:rPr>
              <a:t>Refresh index: 100% (118708/118708), done.</a:t>
            </a:r>
          </a:p>
          <a:p>
            <a:pPr>
              <a:spcBef>
                <a:spcPts val="0"/>
              </a:spcBef>
            </a:pPr>
            <a:r>
              <a:rPr lang="en-US" sz="2800" dirty="0">
                <a:latin typeface="Courier" pitchFamily="2" charset="0"/>
              </a:rPr>
              <a:t>On branch release</a:t>
            </a:r>
          </a:p>
          <a:p>
            <a:pPr>
              <a:spcBef>
                <a:spcPts val="0"/>
              </a:spcBef>
            </a:pPr>
            <a:r>
              <a:rPr lang="en-US" sz="2800" dirty="0">
                <a:latin typeface="Courier" pitchFamily="2" charset="0"/>
              </a:rPr>
              <a:t>Your branch is up to date with 'origin/release'.</a:t>
            </a:r>
          </a:p>
          <a:p>
            <a:pPr>
              <a:spcBef>
                <a:spcPts val="0"/>
              </a:spcBef>
            </a:pPr>
            <a:br>
              <a:rPr lang="en-US" sz="2800" dirty="0">
                <a:latin typeface="Courier" pitchFamily="2" charset="0"/>
              </a:rPr>
            </a:br>
            <a:r>
              <a:rPr lang="en-US" sz="2800" dirty="0">
                <a:latin typeface="Courier" pitchFamily="2" charset="0"/>
              </a:rPr>
              <a:t>Untracked files:</a:t>
            </a:r>
          </a:p>
          <a:p>
            <a:pPr>
              <a:spcBef>
                <a:spcPts val="0"/>
              </a:spcBef>
            </a:pPr>
            <a:r>
              <a:rPr lang="en-US" sz="2800" dirty="0">
                <a:latin typeface="Courier" pitchFamily="2" charset="0"/>
              </a:rPr>
              <a:t>  (use "git add &lt;file&gt;..." to include in what will be committed)</a:t>
            </a:r>
          </a:p>
          <a:p>
            <a:pPr>
              <a:spcBef>
                <a:spcPts val="0"/>
              </a:spcBef>
            </a:pPr>
            <a:r>
              <a:rPr lang="en-US" sz="2800" dirty="0">
                <a:latin typeface="Courier" pitchFamily="2" charset="0"/>
              </a:rPr>
              <a:t>	Cloud/</a:t>
            </a:r>
          </a:p>
          <a:p>
            <a:r>
              <a:rPr lang="en-US" sz="2800" b="1" dirty="0">
                <a:latin typeface="Courier" pitchFamily="2" charset="0"/>
              </a:rPr>
              <a:t>git add Cloud</a:t>
            </a:r>
            <a:endParaRPr lang="en-US" sz="2800" dirty="0">
              <a:latin typeface="Courier" pitchFamily="2" charset="0"/>
            </a:endParaRPr>
          </a:p>
          <a:p>
            <a:r>
              <a:rPr lang="en-US" sz="2800" b="1" dirty="0">
                <a:latin typeface="Courier" pitchFamily="2" charset="0"/>
              </a:rPr>
              <a:t>git status</a:t>
            </a:r>
            <a:endParaRPr lang="en-US" sz="2800" dirty="0">
              <a:latin typeface="Courier" pitchFamily="2" charset="0"/>
            </a:endParaRPr>
          </a:p>
          <a:p>
            <a:r>
              <a:rPr lang="en-US" sz="2800" dirty="0">
                <a:latin typeface="Courier" pitchFamily="2" charset="0"/>
              </a:rPr>
              <a:t>Refresh index: 100% (118712/118712), done.</a:t>
            </a:r>
          </a:p>
          <a:p>
            <a:pPr>
              <a:spcBef>
                <a:spcPts val="0"/>
              </a:spcBef>
            </a:pPr>
            <a:r>
              <a:rPr lang="en-US" sz="2800" dirty="0">
                <a:latin typeface="Courier" pitchFamily="2" charset="0"/>
              </a:rPr>
              <a:t>On branch release</a:t>
            </a:r>
          </a:p>
          <a:p>
            <a:pPr>
              <a:spcBef>
                <a:spcPts val="0"/>
              </a:spcBef>
            </a:pPr>
            <a:r>
              <a:rPr lang="en-US" sz="2800" dirty="0">
                <a:latin typeface="Courier" pitchFamily="2" charset="0"/>
              </a:rPr>
              <a:t>Your branch is up to date with 'origin/release'.</a:t>
            </a:r>
          </a:p>
          <a:p>
            <a:pPr>
              <a:spcBef>
                <a:spcPts val="0"/>
              </a:spcBef>
            </a:pPr>
            <a:endParaRPr lang="en-US" sz="2800" dirty="0">
              <a:latin typeface="Courier" pitchFamily="2" charset="0"/>
            </a:endParaRPr>
          </a:p>
          <a:p>
            <a:pPr>
              <a:spcBef>
                <a:spcPts val="0"/>
              </a:spcBef>
            </a:pPr>
            <a:r>
              <a:rPr lang="en-US" sz="2800" dirty="0">
                <a:latin typeface="Courier" pitchFamily="2" charset="0"/>
              </a:rPr>
              <a:t>Changes to be committed:</a:t>
            </a:r>
          </a:p>
          <a:p>
            <a:pPr>
              <a:spcBef>
                <a:spcPts val="0"/>
              </a:spcBef>
            </a:pPr>
            <a:r>
              <a:rPr lang="en-US" sz="2800" dirty="0">
                <a:latin typeface="Courier" pitchFamily="2" charset="0"/>
              </a:rPr>
              <a:t>  (use "git reset HEAD &lt;file&gt;..." to </a:t>
            </a:r>
            <a:r>
              <a:rPr lang="en-US" sz="2800" dirty="0" err="1">
                <a:latin typeface="Courier" pitchFamily="2" charset="0"/>
              </a:rPr>
              <a:t>unstage</a:t>
            </a:r>
            <a:r>
              <a:rPr lang="en-US" sz="2800" dirty="0">
                <a:latin typeface="Courier" pitchFamily="2" charset="0"/>
              </a:rPr>
              <a:t>)</a:t>
            </a:r>
          </a:p>
          <a:p>
            <a:pPr>
              <a:spcBef>
                <a:spcPts val="0"/>
              </a:spcBef>
            </a:pPr>
            <a:r>
              <a:rPr lang="en-US" sz="2800" dirty="0">
                <a:latin typeface="Courier" pitchFamily="2" charset="0"/>
              </a:rPr>
              <a:t>	new file:   Cloud/</a:t>
            </a:r>
            <a:r>
              <a:rPr lang="en-US" sz="2800" dirty="0" err="1">
                <a:latin typeface="Courier" pitchFamily="2" charset="0"/>
              </a:rPr>
              <a:t>Cloud.uproject</a:t>
            </a:r>
            <a:endParaRPr lang="en-US" sz="2800" dirty="0">
              <a:latin typeface="Courier" pitchFamily="2" charset="0"/>
            </a:endParaRPr>
          </a:p>
          <a:p>
            <a:pPr>
              <a:spcBef>
                <a:spcPts val="0"/>
              </a:spcBef>
            </a:pPr>
            <a:r>
              <a:rPr lang="en-US" sz="2800" dirty="0">
                <a:latin typeface="Courier" pitchFamily="2" charset="0"/>
              </a:rPr>
              <a:t>	new file:   Cloud/</a:t>
            </a:r>
            <a:r>
              <a:rPr lang="en-US" sz="2800" dirty="0" err="1">
                <a:latin typeface="Courier" pitchFamily="2" charset="0"/>
              </a:rPr>
              <a:t>Config</a:t>
            </a:r>
            <a:r>
              <a:rPr lang="en-US" sz="2800" dirty="0">
                <a:latin typeface="Courier" pitchFamily="2" charset="0"/>
              </a:rPr>
              <a:t>/DefaultEditor.ini</a:t>
            </a:r>
          </a:p>
          <a:p>
            <a:pPr>
              <a:spcBef>
                <a:spcPts val="0"/>
              </a:spcBef>
            </a:pPr>
            <a:r>
              <a:rPr lang="en-US" sz="2800" dirty="0">
                <a:latin typeface="Courier" pitchFamily="2" charset="0"/>
              </a:rPr>
              <a:t>	new file:   Cloud/</a:t>
            </a:r>
            <a:r>
              <a:rPr lang="en-US" sz="2800" dirty="0" err="1">
                <a:latin typeface="Courier" pitchFamily="2" charset="0"/>
              </a:rPr>
              <a:t>Config</a:t>
            </a:r>
            <a:r>
              <a:rPr lang="en-US" sz="2800" dirty="0">
                <a:latin typeface="Courier" pitchFamily="2" charset="0"/>
              </a:rPr>
              <a:t>/DefaultEngine.ini</a:t>
            </a:r>
          </a:p>
          <a:p>
            <a:pPr>
              <a:spcBef>
                <a:spcPts val="0"/>
              </a:spcBef>
            </a:pPr>
            <a:r>
              <a:rPr lang="en-US" sz="2800" dirty="0">
                <a:latin typeface="Courier" pitchFamily="2" charset="0"/>
              </a:rPr>
              <a:t>	new file:   Cloud/</a:t>
            </a:r>
            <a:r>
              <a:rPr lang="en-US" sz="2800" dirty="0" err="1">
                <a:latin typeface="Courier" pitchFamily="2" charset="0"/>
              </a:rPr>
              <a:t>Config</a:t>
            </a:r>
            <a:r>
              <a:rPr lang="en-US" sz="2800" dirty="0">
                <a:latin typeface="Courier" pitchFamily="2" charset="0"/>
              </a:rPr>
              <a:t>/DefaultGame.ini</a:t>
            </a:r>
          </a:p>
          <a:p>
            <a:r>
              <a:rPr lang="en-US" sz="2800" b="1" dirty="0">
                <a:latin typeface="Courier" pitchFamily="2" charset="0"/>
              </a:rPr>
              <a:t>git commit –m “First commit of Cloud project”</a:t>
            </a:r>
          </a:p>
          <a:p>
            <a:endParaRPr lang="en-US" sz="2800" dirty="0"/>
          </a:p>
        </p:txBody>
      </p:sp>
      <p:sp>
        <p:nvSpPr>
          <p:cNvPr id="5" name="Rounded Rectangle 4">
            <a:extLst>
              <a:ext uri="{FF2B5EF4-FFF2-40B4-BE49-F238E27FC236}">
                <a16:creationId xmlns:a16="http://schemas.microsoft.com/office/drawing/2014/main" id="{1695691C-A683-B840-BB41-739125A93300}"/>
              </a:ext>
            </a:extLst>
          </p:cNvPr>
          <p:cNvSpPr/>
          <p:nvPr/>
        </p:nvSpPr>
        <p:spPr>
          <a:xfrm>
            <a:off x="10536382" y="1267691"/>
            <a:ext cx="2327563"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48D39C9-BBFB-8849-A26B-D512E3703DCC}"/>
              </a:ext>
            </a:extLst>
          </p:cNvPr>
          <p:cNvSpPr/>
          <p:nvPr/>
        </p:nvSpPr>
        <p:spPr>
          <a:xfrm>
            <a:off x="10536382" y="4862943"/>
            <a:ext cx="2971800"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BE61335-8F4F-4D4D-AFBD-570CD3955FC4}"/>
              </a:ext>
            </a:extLst>
          </p:cNvPr>
          <p:cNvSpPr/>
          <p:nvPr/>
        </p:nvSpPr>
        <p:spPr>
          <a:xfrm>
            <a:off x="10536382" y="5424055"/>
            <a:ext cx="2327563"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53071E6-01BE-C949-A838-5923353B200B}"/>
              </a:ext>
            </a:extLst>
          </p:cNvPr>
          <p:cNvSpPr/>
          <p:nvPr/>
        </p:nvSpPr>
        <p:spPr>
          <a:xfrm>
            <a:off x="10536382" y="10203873"/>
            <a:ext cx="9788236"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6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1DF601-705F-B646-B8A2-600708757655}"/>
              </a:ext>
            </a:extLst>
          </p:cNvPr>
          <p:cNvPicPr>
            <a:picLocks noChangeAspect="1"/>
          </p:cNvPicPr>
          <p:nvPr/>
        </p:nvPicPr>
        <p:blipFill>
          <a:blip r:embed="rId2"/>
          <a:stretch>
            <a:fillRect/>
          </a:stretch>
        </p:blipFill>
        <p:spPr>
          <a:xfrm>
            <a:off x="12321338" y="2660650"/>
            <a:ext cx="11889479" cy="8324366"/>
          </a:xfrm>
          <a:prstGeom prst="rect">
            <a:avLst/>
          </a:prstGeom>
        </p:spPr>
      </p:pic>
      <p:sp>
        <p:nvSpPr>
          <p:cNvPr id="4" name="Title 3">
            <a:extLst>
              <a:ext uri="{FF2B5EF4-FFF2-40B4-BE49-F238E27FC236}">
                <a16:creationId xmlns:a16="http://schemas.microsoft.com/office/drawing/2014/main" id="{BFB104F7-18D8-BD44-A20E-2E63102CB149}"/>
              </a:ext>
            </a:extLst>
          </p:cNvPr>
          <p:cNvSpPr>
            <a:spLocks noGrp="1"/>
          </p:cNvSpPr>
          <p:nvPr>
            <p:ph type="title"/>
          </p:nvPr>
        </p:nvSpPr>
        <p:spPr/>
        <p:txBody>
          <a:bodyPr/>
          <a:lstStyle/>
          <a:p>
            <a:r>
              <a:rPr lang="en-US" dirty="0"/>
              <a:t>Run from your IDE</a:t>
            </a:r>
          </a:p>
        </p:txBody>
      </p:sp>
      <p:sp>
        <p:nvSpPr>
          <p:cNvPr id="5" name="Content Placeholder 4">
            <a:extLst>
              <a:ext uri="{FF2B5EF4-FFF2-40B4-BE49-F238E27FC236}">
                <a16:creationId xmlns:a16="http://schemas.microsoft.com/office/drawing/2014/main" id="{C031D5AD-63F1-1343-8D18-D66C16B55E43}"/>
              </a:ext>
            </a:extLst>
          </p:cNvPr>
          <p:cNvSpPr>
            <a:spLocks noGrp="1"/>
          </p:cNvSpPr>
          <p:nvPr>
            <p:ph idx="1"/>
          </p:nvPr>
        </p:nvSpPr>
        <p:spPr/>
        <p:txBody>
          <a:bodyPr/>
          <a:lstStyle/>
          <a:p>
            <a:r>
              <a:rPr lang="en-US" dirty="0"/>
              <a:t> </a:t>
            </a:r>
          </a:p>
        </p:txBody>
      </p:sp>
      <p:sp>
        <p:nvSpPr>
          <p:cNvPr id="6" name="Text Placeholder 5">
            <a:extLst>
              <a:ext uri="{FF2B5EF4-FFF2-40B4-BE49-F238E27FC236}">
                <a16:creationId xmlns:a16="http://schemas.microsoft.com/office/drawing/2014/main" id="{4EB0EAF2-DA14-614D-80A7-797EA13D22A5}"/>
              </a:ext>
            </a:extLst>
          </p:cNvPr>
          <p:cNvSpPr>
            <a:spLocks noGrp="1"/>
          </p:cNvSpPr>
          <p:nvPr>
            <p:ph type="body" sz="quarter" idx="10"/>
          </p:nvPr>
        </p:nvSpPr>
        <p:spPr/>
        <p:txBody>
          <a:bodyPr>
            <a:normAutofit/>
          </a:bodyPr>
          <a:lstStyle/>
          <a:p>
            <a:pPr>
              <a:lnSpc>
                <a:spcPct val="91000"/>
              </a:lnSpc>
              <a:spcBef>
                <a:spcPts val="1000"/>
              </a:spcBef>
            </a:pPr>
            <a:r>
              <a:rPr lang="en-US" dirty="0"/>
              <a:t>We don’t need to run this example inside the IDE (Visual Studio or </a:t>
            </a:r>
            <a:r>
              <a:rPr lang="en-US" dirty="0" err="1"/>
              <a:t>Xcode</a:t>
            </a:r>
            <a:r>
              <a:rPr lang="en-US" dirty="0"/>
              <a:t>), but it’s good to learn how.</a:t>
            </a:r>
          </a:p>
          <a:p>
            <a:pPr>
              <a:lnSpc>
                <a:spcPct val="91000"/>
              </a:lnSpc>
              <a:spcBef>
                <a:spcPts val="1000"/>
              </a:spcBef>
            </a:pPr>
            <a:r>
              <a:rPr lang="en-US" dirty="0"/>
              <a:t>Open the </a:t>
            </a:r>
            <a:r>
              <a:rPr lang="en-US" b="1" dirty="0"/>
              <a:t>UE4</a:t>
            </a:r>
            <a:r>
              <a:rPr lang="en-US" dirty="0"/>
              <a:t> solution in your IDE.</a:t>
            </a:r>
          </a:p>
          <a:p>
            <a:pPr>
              <a:lnSpc>
                <a:spcPct val="91000"/>
              </a:lnSpc>
              <a:spcBef>
                <a:spcPts val="1000"/>
              </a:spcBef>
            </a:pPr>
            <a:r>
              <a:rPr lang="en-US" dirty="0"/>
              <a:t>Add the project file to the debugging arguments.</a:t>
            </a:r>
          </a:p>
          <a:p>
            <a:pPr marL="457200">
              <a:lnSpc>
                <a:spcPct val="91000"/>
              </a:lnSpc>
              <a:spcBef>
                <a:spcPts val="1000"/>
              </a:spcBef>
            </a:pPr>
            <a:r>
              <a:rPr lang="en-US" dirty="0"/>
              <a:t>Visual Studio with the </a:t>
            </a:r>
            <a:r>
              <a:rPr lang="en-US" dirty="0" err="1"/>
              <a:t>UnrealVS</a:t>
            </a:r>
            <a:r>
              <a:rPr lang="en-US" dirty="0"/>
              <a:t> Extension</a:t>
            </a:r>
          </a:p>
          <a:p>
            <a:pPr marL="914400" lvl="2" indent="-457200">
              <a:lnSpc>
                <a:spcPct val="91000"/>
              </a:lnSpc>
              <a:spcBef>
                <a:spcPts val="400"/>
              </a:spcBef>
            </a:pPr>
            <a:r>
              <a:rPr lang="en-US" dirty="0"/>
              <a:t>Add in the </a:t>
            </a:r>
            <a:r>
              <a:rPr lang="en-US" b="1" dirty="0" err="1"/>
              <a:t>UnrealVS</a:t>
            </a:r>
            <a:r>
              <a:rPr lang="en-US" dirty="0"/>
              <a:t> toolbar.</a:t>
            </a:r>
          </a:p>
          <a:p>
            <a:pPr marL="457200">
              <a:lnSpc>
                <a:spcPct val="91000"/>
              </a:lnSpc>
              <a:spcBef>
                <a:spcPts val="1000"/>
              </a:spcBef>
            </a:pPr>
            <a:r>
              <a:rPr lang="en-US" dirty="0"/>
              <a:t>Visual Studio without </a:t>
            </a:r>
            <a:r>
              <a:rPr lang="en-US" dirty="0" err="1"/>
              <a:t>UnrealVS</a:t>
            </a:r>
            <a:endParaRPr lang="en-US" dirty="0"/>
          </a:p>
          <a:p>
            <a:pPr marL="914400" lvl="2" indent="-457200">
              <a:lnSpc>
                <a:spcPct val="91000"/>
              </a:lnSpc>
              <a:spcBef>
                <a:spcPts val="400"/>
              </a:spcBef>
            </a:pPr>
            <a:r>
              <a:rPr lang="en-US" dirty="0"/>
              <a:t>Open the </a:t>
            </a:r>
            <a:r>
              <a:rPr lang="en-US" b="1" dirty="0"/>
              <a:t>UE4</a:t>
            </a:r>
            <a:r>
              <a:rPr lang="en-US" dirty="0"/>
              <a:t> project properties.</a:t>
            </a:r>
          </a:p>
          <a:p>
            <a:pPr marL="914400" lvl="2" indent="-457200">
              <a:lnSpc>
                <a:spcPct val="91000"/>
              </a:lnSpc>
              <a:spcBef>
                <a:spcPts val="400"/>
              </a:spcBef>
            </a:pPr>
            <a:r>
              <a:rPr lang="en-US" dirty="0"/>
              <a:t>Under “</a:t>
            </a:r>
            <a:r>
              <a:rPr lang="en-US" b="1" dirty="0"/>
              <a:t>Debugging</a:t>
            </a:r>
            <a:r>
              <a:rPr lang="en-US" dirty="0"/>
              <a:t>”, add to the debugging arguments.</a:t>
            </a:r>
          </a:p>
          <a:p>
            <a:pPr marL="457200" lvl="1" indent="0">
              <a:lnSpc>
                <a:spcPct val="91000"/>
              </a:lnSpc>
              <a:buNone/>
            </a:pPr>
            <a:r>
              <a:rPr lang="en-US" dirty="0" err="1"/>
              <a:t>Xcode</a:t>
            </a:r>
            <a:endParaRPr lang="en-US" dirty="0"/>
          </a:p>
          <a:p>
            <a:pPr marL="914400" lvl="2" indent="-457200">
              <a:lnSpc>
                <a:spcPct val="91000"/>
              </a:lnSpc>
              <a:spcBef>
                <a:spcPts val="800"/>
              </a:spcBef>
            </a:pPr>
            <a:r>
              <a:rPr lang="en-US" dirty="0"/>
              <a:t>Go to “</a:t>
            </a:r>
            <a:r>
              <a:rPr lang="en-US" b="1" dirty="0"/>
              <a:t>Edit Scheme</a:t>
            </a:r>
            <a:r>
              <a:rPr lang="en-US" dirty="0"/>
              <a:t>” (⌘-&lt;) and add to </a:t>
            </a:r>
            <a:r>
              <a:rPr lang="en-US" b="1" dirty="0"/>
              <a:t>Run &gt; Arguments</a:t>
            </a:r>
            <a:r>
              <a:rPr lang="en-US" dirty="0"/>
              <a:t>.</a:t>
            </a:r>
          </a:p>
          <a:p>
            <a:pPr marL="0" lvl="1" indent="0">
              <a:lnSpc>
                <a:spcPct val="91000"/>
              </a:lnSpc>
              <a:buNone/>
            </a:pPr>
            <a:r>
              <a:rPr lang="en-US" dirty="0"/>
              <a:t>In all cases, add the path to the </a:t>
            </a:r>
            <a:r>
              <a:rPr lang="en-US" b="1" dirty="0"/>
              <a:t>.</a:t>
            </a:r>
            <a:r>
              <a:rPr lang="en-US" b="1" dirty="0" err="1"/>
              <a:t>uproject</a:t>
            </a:r>
            <a:r>
              <a:rPr lang="en-US" dirty="0"/>
              <a:t> file.</a:t>
            </a:r>
          </a:p>
          <a:p>
            <a:pPr>
              <a:lnSpc>
                <a:spcPct val="91000"/>
              </a:lnSpc>
              <a:spcBef>
                <a:spcPts val="1000"/>
              </a:spcBef>
            </a:pPr>
            <a:r>
              <a:rPr lang="en-US" dirty="0"/>
              <a:t>Run (using the </a:t>
            </a:r>
            <a:r>
              <a:rPr lang="en-US" b="1" dirty="0"/>
              <a:t>Play</a:t>
            </a:r>
            <a:r>
              <a:rPr lang="en-US" dirty="0"/>
              <a:t> button). It’ll launch directly into the project.</a:t>
            </a:r>
          </a:p>
        </p:txBody>
      </p:sp>
      <p:sp>
        <p:nvSpPr>
          <p:cNvPr id="8" name="Rounded Rectangle 7">
            <a:extLst>
              <a:ext uri="{FF2B5EF4-FFF2-40B4-BE49-F238E27FC236}">
                <a16:creationId xmlns:a16="http://schemas.microsoft.com/office/drawing/2014/main" id="{BC5CC554-26C6-7B4D-9834-4D79C9F49AC5}"/>
              </a:ext>
            </a:extLst>
          </p:cNvPr>
          <p:cNvSpPr/>
          <p:nvPr/>
        </p:nvSpPr>
        <p:spPr>
          <a:xfrm>
            <a:off x="12947074" y="4364182"/>
            <a:ext cx="1330036" cy="39485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5993E59-2628-2C4C-B3E0-489CA9FDD6A0}"/>
              </a:ext>
            </a:extLst>
          </p:cNvPr>
          <p:cNvSpPr/>
          <p:nvPr/>
        </p:nvSpPr>
        <p:spPr>
          <a:xfrm>
            <a:off x="19036147" y="5030540"/>
            <a:ext cx="2244436" cy="4142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8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930F-1C32-644B-BFBB-453C670FCB47}"/>
              </a:ext>
            </a:extLst>
          </p:cNvPr>
          <p:cNvSpPr>
            <a:spLocks noGrp="1"/>
          </p:cNvSpPr>
          <p:nvPr>
            <p:ph type="title"/>
          </p:nvPr>
        </p:nvSpPr>
        <p:spPr/>
        <p:txBody>
          <a:bodyPr/>
          <a:lstStyle/>
          <a:p>
            <a:r>
              <a:rPr lang="en-US" dirty="0"/>
              <a:t>Set Up a Scene</a:t>
            </a:r>
          </a:p>
        </p:txBody>
      </p:sp>
      <p:pic>
        <p:nvPicPr>
          <p:cNvPr id="5" name="Content Placeholder 4">
            <a:extLst>
              <a:ext uri="{FF2B5EF4-FFF2-40B4-BE49-F238E27FC236}">
                <a16:creationId xmlns:a16="http://schemas.microsoft.com/office/drawing/2014/main" id="{2F206C7E-9116-1C4B-AC97-D795408E47DE}"/>
              </a:ext>
            </a:extLst>
          </p:cNvPr>
          <p:cNvPicPr>
            <a:picLocks noGrp="1" noChangeAspect="1"/>
          </p:cNvPicPr>
          <p:nvPr>
            <p:ph idx="1"/>
          </p:nvPr>
        </p:nvPicPr>
        <p:blipFill>
          <a:blip r:embed="rId2"/>
          <a:stretch>
            <a:fillRect/>
          </a:stretch>
        </p:blipFill>
        <p:spPr>
          <a:xfrm>
            <a:off x="12130088" y="2187725"/>
            <a:ext cx="12253912" cy="9340549"/>
          </a:xfrm>
          <a:prstGeom prst="rect">
            <a:avLst/>
          </a:prstGeom>
        </p:spPr>
      </p:pic>
      <p:sp>
        <p:nvSpPr>
          <p:cNvPr id="4" name="Text Placeholder 3">
            <a:extLst>
              <a:ext uri="{FF2B5EF4-FFF2-40B4-BE49-F238E27FC236}">
                <a16:creationId xmlns:a16="http://schemas.microsoft.com/office/drawing/2014/main" id="{CDCF261E-8975-834E-9C77-43D79D4DC351}"/>
              </a:ext>
            </a:extLst>
          </p:cNvPr>
          <p:cNvSpPr>
            <a:spLocks noGrp="1"/>
          </p:cNvSpPr>
          <p:nvPr>
            <p:ph type="body" sz="quarter" idx="10"/>
          </p:nvPr>
        </p:nvSpPr>
        <p:spPr/>
        <p:txBody>
          <a:bodyPr>
            <a:normAutofit/>
          </a:bodyPr>
          <a:lstStyle/>
          <a:p>
            <a:pPr>
              <a:spcBef>
                <a:spcPts val="1500"/>
              </a:spcBef>
            </a:pPr>
            <a:r>
              <a:rPr lang="en-US" dirty="0"/>
              <a:t>Drag a </a:t>
            </a:r>
            <a:r>
              <a:rPr lang="en-US" b="1" dirty="0"/>
              <a:t>sphere</a:t>
            </a:r>
            <a:r>
              <a:rPr lang="en-US" dirty="0"/>
              <a:t> into the scene and position it above the ground plane.</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UE4 has Git support for asset changes like this, but the support doesn’t apply to the source changes we’ll make later, so better to get used to using Git directly.</a:t>
            </a:r>
          </a:p>
        </p:txBody>
      </p:sp>
    </p:spTree>
    <p:extLst>
      <p:ext uri="{BB962C8B-B14F-4D97-AF65-F5344CB8AC3E}">
        <p14:creationId xmlns:p14="http://schemas.microsoft.com/office/powerpoint/2010/main" val="144210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a:extLst>
              <a:ext uri="{FF2B5EF4-FFF2-40B4-BE49-F238E27FC236}">
                <a16:creationId xmlns:a16="http://schemas.microsoft.com/office/drawing/2014/main" id="{90E09D53-D927-E34E-862D-C2E6CBA2C147}"/>
              </a:ext>
            </a:extLst>
          </p:cNvPr>
          <p:cNvPicPr>
            <a:picLocks noGrp="1" noChangeAspect="1"/>
          </p:cNvPicPr>
          <p:nvPr>
            <p:ph idx="1"/>
          </p:nvPr>
        </p:nvPicPr>
        <p:blipFill>
          <a:blip r:embed="rId2"/>
          <a:stretch>
            <a:fillRect/>
          </a:stretch>
        </p:blipFill>
        <p:spPr>
          <a:xfrm>
            <a:off x="12496181" y="2489200"/>
            <a:ext cx="11710019" cy="8880394"/>
          </a:xfrm>
          <a:prstGeom prst="rect">
            <a:avLst/>
          </a:prstGeom>
        </p:spPr>
      </p:pic>
      <p:sp>
        <p:nvSpPr>
          <p:cNvPr id="2" name="Title 1">
            <a:extLst>
              <a:ext uri="{FF2B5EF4-FFF2-40B4-BE49-F238E27FC236}">
                <a16:creationId xmlns:a16="http://schemas.microsoft.com/office/drawing/2014/main" id="{28F25153-6FD6-4844-94A7-DD6805C8BD90}"/>
              </a:ext>
            </a:extLst>
          </p:cNvPr>
          <p:cNvSpPr>
            <a:spLocks noGrp="1"/>
          </p:cNvSpPr>
          <p:nvPr>
            <p:ph type="title"/>
          </p:nvPr>
        </p:nvSpPr>
        <p:spPr/>
        <p:txBody>
          <a:bodyPr/>
          <a:lstStyle/>
          <a:p>
            <a:r>
              <a:rPr lang="en-US" dirty="0"/>
              <a:t>New Material</a:t>
            </a:r>
          </a:p>
        </p:txBody>
      </p:sp>
      <p:sp>
        <p:nvSpPr>
          <p:cNvPr id="4" name="Text Placeholder 3">
            <a:extLst>
              <a:ext uri="{FF2B5EF4-FFF2-40B4-BE49-F238E27FC236}">
                <a16:creationId xmlns:a16="http://schemas.microsoft.com/office/drawing/2014/main" id="{47F17BA5-19A1-AE4F-B056-FF642CE3B120}"/>
              </a:ext>
            </a:extLst>
          </p:cNvPr>
          <p:cNvSpPr>
            <a:spLocks noGrp="1"/>
          </p:cNvSpPr>
          <p:nvPr>
            <p:ph type="body" sz="quarter" idx="10"/>
          </p:nvPr>
        </p:nvSpPr>
        <p:spPr/>
        <p:txBody>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a:t>
            </a:r>
            <a:r>
              <a:rPr lang="en-US" dirty="0" err="1"/>
              <a:t>shader</a:t>
            </a:r>
            <a:r>
              <a:rPr lang="en-US" dirty="0"/>
              <a:t> will do it, so we don’t want UE4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grpSp>
        <p:nvGrpSpPr>
          <p:cNvPr id="13" name="Group 12">
            <a:extLst>
              <a:ext uri="{FF2B5EF4-FFF2-40B4-BE49-F238E27FC236}">
                <a16:creationId xmlns:a16="http://schemas.microsoft.com/office/drawing/2014/main" id="{F92C2ECE-4CBD-A04A-8298-4E82077AC92A}"/>
              </a:ext>
            </a:extLst>
          </p:cNvPr>
          <p:cNvGrpSpPr/>
          <p:nvPr/>
        </p:nvGrpSpPr>
        <p:grpSpPr>
          <a:xfrm>
            <a:off x="15210877" y="8051800"/>
            <a:ext cx="2137323" cy="1473200"/>
            <a:chOff x="15210877" y="8051800"/>
            <a:chExt cx="2137323" cy="1473200"/>
          </a:xfrm>
        </p:grpSpPr>
        <p:sp>
          <p:nvSpPr>
            <p:cNvPr id="9" name="Rounded Rectangle 8">
              <a:extLst>
                <a:ext uri="{FF2B5EF4-FFF2-40B4-BE49-F238E27FC236}">
                  <a16:creationId xmlns:a16="http://schemas.microsoft.com/office/drawing/2014/main" id="{18604791-F8C2-9148-AA6D-3AA4838EADF4}"/>
                </a:ext>
              </a:extLst>
            </p:cNvPr>
            <p:cNvSpPr/>
            <p:nvPr/>
          </p:nvSpPr>
          <p:spPr>
            <a:xfrm>
              <a:off x="15210877" y="8051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772D3BB-557C-B647-9FE0-0F7804F310E4}"/>
                </a:ext>
              </a:extLst>
            </p:cNvPr>
            <p:cNvSpPr/>
            <p:nvPr/>
          </p:nvSpPr>
          <p:spPr>
            <a:xfrm>
              <a:off x="15210877" y="8940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545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49E95-6E17-1F4E-8D72-769C3D63536D}"/>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B1152D6B-1C04-324E-B9B9-54793E29BA35}"/>
              </a:ext>
            </a:extLst>
          </p:cNvPr>
          <p:cNvSpPr>
            <a:spLocks noGrp="1"/>
          </p:cNvSpPr>
          <p:nvPr>
            <p:ph type="title"/>
          </p:nvPr>
        </p:nvSpPr>
        <p:spPr/>
        <p:txBody>
          <a:bodyPr/>
          <a:lstStyle/>
          <a:p>
            <a:r>
              <a:rPr lang="en-US" dirty="0"/>
              <a:t>Computing Cloud Density</a:t>
            </a:r>
          </a:p>
        </p:txBody>
      </p:sp>
    </p:spTree>
    <p:extLst>
      <p:ext uri="{BB962C8B-B14F-4D97-AF65-F5344CB8AC3E}">
        <p14:creationId xmlns:p14="http://schemas.microsoft.com/office/powerpoint/2010/main" val="1361719234"/>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21022</TotalTime>
  <Words>2962</Words>
  <Application>Microsoft Macintosh PowerPoint</Application>
  <PresentationFormat>Custom</PresentationFormat>
  <Paragraphs>187</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Courier</vt:lpstr>
      <vt:lpstr>Courier New</vt:lpstr>
      <vt:lpstr>Helvetica</vt:lpstr>
      <vt:lpstr>Helvetica Neue</vt:lpstr>
      <vt:lpstr>EpicTheme</vt:lpstr>
      <vt:lpstr>PowerPoint Presentation</vt:lpstr>
      <vt:lpstr> </vt:lpstr>
      <vt:lpstr>Setting Up the Project</vt:lpstr>
      <vt:lpstr>Create a Project</vt:lpstr>
      <vt:lpstr>PowerPoint Presentation</vt:lpstr>
      <vt:lpstr>Run from your IDE</vt:lpstr>
      <vt:lpstr>Set Up a Scene</vt:lpstr>
      <vt:lpstr>New Material</vt:lpstr>
      <vt:lpstr>Computing Cloud Density</vt:lpstr>
      <vt:lpstr>Accessing Data</vt:lpstr>
      <vt:lpstr>Custom Node</vt:lpstr>
      <vt:lpstr>Where to View</vt:lpstr>
      <vt:lpstr>Locking to the Object</vt:lpstr>
      <vt:lpstr>Radial Mask</vt:lpstr>
      <vt:lpstr>Scale by Object Radius</vt:lpstr>
      <vt:lpstr>Cloud Base</vt:lpstr>
      <vt:lpstr>Simplifying the Code</vt:lpstr>
      <vt:lpstr>Moving to a Function</vt:lpstr>
      <vt:lpstr>Using in Custom Node</vt:lpstr>
      <vt:lpstr>Ray Marching</vt:lpstr>
      <vt:lpstr>Ray Marching</vt:lpstr>
      <vt:lpstr>Direction to March</vt:lpstr>
      <vt:lpstr>PowerPoint Presentation</vt:lpstr>
      <vt:lpstr>PowerPoint Presentation</vt:lpstr>
      <vt:lpstr>Back to a Sphere</vt:lpstr>
      <vt:lpstr>Marching Cloud Density</vt:lpstr>
      <vt:lpstr>Cloud Opacity</vt:lpstr>
      <vt:lpstr>Volumetric Lighting</vt:lpstr>
      <vt:lpstr>Light Direction</vt:lpstr>
      <vt:lpstr>PowerPoint Presentation</vt:lpstr>
      <vt:lpstr>Removing Step Artifacts</vt:lpstr>
      <vt:lpstr>Extensions</vt:lpstr>
      <vt:lpstr>Baked Densities</vt:lpstr>
      <vt:lpstr>Embedded Objects</vt:lpstr>
      <vt:lpstr>Deep Shadow 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286</cp:revision>
  <dcterms:modified xsi:type="dcterms:W3CDTF">2021-09-09T20:12:34Z</dcterms:modified>
</cp:coreProperties>
</file>