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8" r:id="rId3"/>
    <p:sldId id="260" r:id="rId4"/>
    <p:sldId id="261" r:id="rId5"/>
    <p:sldId id="259" r:id="rId6"/>
    <p:sldId id="262" r:id="rId7"/>
    <p:sldId id="263" r:id="rId8"/>
    <p:sldId id="265" r:id="rId9"/>
    <p:sldId id="266" r:id="rId10"/>
    <p:sldId id="264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D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20"/>
    <p:restoredTop sz="87755"/>
  </p:normalViewPr>
  <p:slideViewPr>
    <p:cSldViewPr snapToGrid="0" snapToObjects="1">
      <p:cViewPr varScale="1">
        <p:scale>
          <a:sx n="107" d="100"/>
          <a:sy n="107" d="100"/>
        </p:scale>
        <p:origin x="139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BD275F-543A-514D-A144-D53D72AB3DE3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F2568D-661E-AE42-85B5-B77DE1CFAB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316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824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087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976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010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844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35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04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458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266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802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225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76F1B-8E44-B544-97F4-D458724F5181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837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8.emf"/><Relationship Id="rId7" Type="http://schemas.openxmlformats.org/officeDocument/2006/relationships/image" Target="../media/image12.emf"/><Relationship Id="rId12" Type="http://schemas.openxmlformats.org/officeDocument/2006/relationships/image" Target="../media/image17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11" Type="http://schemas.openxmlformats.org/officeDocument/2006/relationships/image" Target="../media/image16.emf"/><Relationship Id="rId5" Type="http://schemas.openxmlformats.org/officeDocument/2006/relationships/image" Target="../media/image10.emf"/><Relationship Id="rId10" Type="http://schemas.openxmlformats.org/officeDocument/2006/relationships/image" Target="../media/image15.emf"/><Relationship Id="rId4" Type="http://schemas.openxmlformats.org/officeDocument/2006/relationships/image" Target="../media/image9.emf"/><Relationship Id="rId9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emf"/><Relationship Id="rId4" Type="http://schemas.openxmlformats.org/officeDocument/2006/relationships/image" Target="../media/image2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tif"/><Relationship Id="rId5" Type="http://schemas.openxmlformats.org/officeDocument/2006/relationships/image" Target="../media/image24.tif"/><Relationship Id="rId4" Type="http://schemas.openxmlformats.org/officeDocument/2006/relationships/image" Target="../media/image2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tiff"/><Relationship Id="rId4" Type="http://schemas.openxmlformats.org/officeDocument/2006/relationships/image" Target="../media/image28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Precomputation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UMBC Graphics for Games</a:t>
            </a:r>
          </a:p>
        </p:txBody>
      </p:sp>
    </p:spTree>
    <p:extLst>
      <p:ext uri="{BB962C8B-B14F-4D97-AF65-F5344CB8AC3E}">
        <p14:creationId xmlns:p14="http://schemas.microsoft.com/office/powerpoint/2010/main" val="9981095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UE4 Screen Space Glossy Reflection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 </a:t>
            </a:r>
            <a:r>
              <a:rPr lang="en-US" dirty="0" err="1"/>
              <a:t>Halton</a:t>
            </a:r>
            <a:r>
              <a:rPr lang="en-US" dirty="0"/>
              <a:t>-distributed rays, randomized between pixels</a:t>
            </a:r>
          </a:p>
          <a:p>
            <a:pPr lvl="1"/>
            <a:r>
              <a:rPr lang="en-US" dirty="0"/>
              <a:t>1, 4, or 12, determined by </a:t>
            </a:r>
            <a:r>
              <a:rPr lang="en-US" dirty="0" err="1"/>
              <a:t>r.SSR.Quality</a:t>
            </a:r>
            <a:endParaRPr lang="en-US" dirty="0"/>
          </a:p>
          <a:p>
            <a:r>
              <a:rPr lang="en-US" dirty="0"/>
              <a:t>Importance sampled by BRDF</a:t>
            </a:r>
          </a:p>
          <a:p>
            <a:r>
              <a:rPr lang="en-US" dirty="0"/>
              <a:t>Trace against screen color &amp; depth buffer</a:t>
            </a:r>
          </a:p>
          <a:p>
            <a:r>
              <a:rPr lang="en-US" dirty="0"/>
              <a:t>Blend across frames with Temporal Antialiasing </a:t>
            </a:r>
          </a:p>
          <a:p>
            <a:pPr lvl="1"/>
            <a:r>
              <a:rPr lang="en-US" dirty="0"/>
              <a:t>Repeating 8 frame pattern</a:t>
            </a:r>
          </a:p>
          <a:p>
            <a:pPr lvl="1"/>
            <a:r>
              <a:rPr lang="en-US" dirty="0"/>
              <a:t>Effectively 8, 32, or 96 samples per pixel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5572" y="3886200"/>
            <a:ext cx="34290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9886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 Tracing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AKA Markov Chain Monte-Carlo</a:t>
            </a:r>
          </a:p>
        </p:txBody>
      </p:sp>
    </p:spTree>
    <p:extLst>
      <p:ext uri="{BB962C8B-B14F-4D97-AF65-F5344CB8AC3E}">
        <p14:creationId xmlns:p14="http://schemas.microsoft.com/office/powerpoint/2010/main" val="5065624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Paths for Global Illumination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Trace a photon through the scene</a:t>
            </a:r>
          </a:p>
          <a:p>
            <a:r>
              <a:rPr lang="en-US" dirty="0"/>
              <a:t>Importance sample next direction at each bounce</a:t>
            </a:r>
          </a:p>
          <a:p>
            <a:r>
              <a:rPr lang="en-US" dirty="0"/>
              <a:t>Average over many photons</a:t>
            </a:r>
          </a:p>
        </p:txBody>
      </p:sp>
    </p:spTree>
    <p:extLst>
      <p:ext uri="{BB962C8B-B14F-4D97-AF65-F5344CB8AC3E}">
        <p14:creationId xmlns:p14="http://schemas.microsoft.com/office/powerpoint/2010/main" val="18115477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Unidirectional Path Tracing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Algorithm</a:t>
            </a:r>
          </a:p>
          <a:p>
            <a:pPr lvl="1"/>
            <a:r>
              <a:rPr lang="en-US" dirty="0"/>
              <a:t>Start at camera</a:t>
            </a:r>
          </a:p>
          <a:p>
            <a:pPr lvl="1"/>
            <a:r>
              <a:rPr lang="en-US" dirty="0"/>
              <a:t>Trace photons backwards to see where they came from</a:t>
            </a:r>
          </a:p>
          <a:p>
            <a:pPr lvl="1"/>
            <a:r>
              <a:rPr lang="en-US" dirty="0"/>
              <a:t>Check direct lighting each bounce</a:t>
            </a:r>
          </a:p>
          <a:p>
            <a:pPr lvl="1"/>
            <a:r>
              <a:rPr lang="en-US" dirty="0"/>
              <a:t>Randomly kill and restart new photons</a:t>
            </a:r>
          </a:p>
          <a:p>
            <a:r>
              <a:rPr lang="en-US" dirty="0"/>
              <a:t>Strengths</a:t>
            </a:r>
          </a:p>
          <a:p>
            <a:pPr lvl="1"/>
            <a:r>
              <a:rPr lang="en-US" dirty="0"/>
              <a:t>All photons known to contribute to the image</a:t>
            </a:r>
          </a:p>
          <a:p>
            <a:pPr lvl="1"/>
            <a:r>
              <a:rPr lang="en-US" dirty="0"/>
              <a:t>Handles looking through refracted surfaces well</a:t>
            </a:r>
          </a:p>
          <a:p>
            <a:r>
              <a:rPr lang="en-US" dirty="0"/>
              <a:t>Weaknesses</a:t>
            </a:r>
          </a:p>
          <a:p>
            <a:pPr lvl="1"/>
            <a:r>
              <a:rPr lang="en-US" dirty="0"/>
              <a:t>Doesn’t handle shining lights through refractive surfaces well (caustics)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D12715-A5D1-4548-A2DA-2AE153F224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3953" y="0"/>
            <a:ext cx="4758047" cy="268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3647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Photon Mapping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Algorithm</a:t>
            </a:r>
          </a:p>
          <a:p>
            <a:pPr lvl="1"/>
            <a:r>
              <a:rPr lang="en-US" dirty="0"/>
              <a:t>Trace photons from light sources</a:t>
            </a:r>
          </a:p>
          <a:p>
            <a:pPr lvl="1"/>
            <a:r>
              <a:rPr lang="en-US" dirty="0"/>
              <a:t>Deposit energy in a spatial data structure</a:t>
            </a:r>
          </a:p>
          <a:p>
            <a:pPr lvl="1"/>
            <a:r>
              <a:rPr lang="en-US" dirty="0"/>
              <a:t>When rendering, find nearby photons</a:t>
            </a:r>
          </a:p>
          <a:p>
            <a:r>
              <a:rPr lang="en-US" dirty="0"/>
              <a:t>Strengths</a:t>
            </a:r>
          </a:p>
          <a:p>
            <a:pPr lvl="1"/>
            <a:r>
              <a:rPr lang="en-US" dirty="0"/>
              <a:t>Handles caustics well</a:t>
            </a:r>
          </a:p>
          <a:p>
            <a:r>
              <a:rPr lang="en-US" dirty="0"/>
              <a:t>Weaknesses</a:t>
            </a:r>
          </a:p>
          <a:p>
            <a:pPr lvl="1"/>
            <a:r>
              <a:rPr lang="en-US" dirty="0"/>
              <a:t>Not so good at refraction of primary view rays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0BC8FC-6ACE-1541-85A9-352121533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5190" y="0"/>
            <a:ext cx="5256810" cy="394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5683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Virtual Point Lights (VPL)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Algorithm</a:t>
            </a:r>
          </a:p>
          <a:p>
            <a:pPr lvl="1"/>
            <a:r>
              <a:rPr lang="en-US" dirty="0"/>
              <a:t>Trace photons from light sources</a:t>
            </a:r>
          </a:p>
          <a:p>
            <a:pPr lvl="1"/>
            <a:r>
              <a:rPr lang="en-US" dirty="0"/>
              <a:t>Turn hits into point lights</a:t>
            </a:r>
          </a:p>
          <a:p>
            <a:pPr lvl="1"/>
            <a:r>
              <a:rPr lang="en-US" dirty="0"/>
              <a:t>Render using methods for large numbers of lights</a:t>
            </a:r>
          </a:p>
          <a:p>
            <a:r>
              <a:rPr lang="en-US" dirty="0"/>
              <a:t>Strengths</a:t>
            </a:r>
          </a:p>
          <a:p>
            <a:pPr lvl="1"/>
            <a:r>
              <a:rPr lang="en-US" dirty="0"/>
              <a:t>Can tie into deferred shading pipeline for real-time final render</a:t>
            </a:r>
          </a:p>
          <a:p>
            <a:pPr lvl="1"/>
            <a:r>
              <a:rPr lang="en-US" dirty="0"/>
              <a:t>Can handle caustics and </a:t>
            </a:r>
            <a:r>
              <a:rPr lang="en-US" dirty="0" err="1"/>
              <a:t>volumetrics</a:t>
            </a:r>
            <a:r>
              <a:rPr lang="en-US" dirty="0"/>
              <a:t> well</a:t>
            </a:r>
          </a:p>
          <a:p>
            <a:r>
              <a:rPr lang="en-US" dirty="0"/>
              <a:t>Weaknesses</a:t>
            </a:r>
          </a:p>
          <a:p>
            <a:pPr lvl="1"/>
            <a:r>
              <a:rPr lang="en-US" i="1" dirty="0"/>
              <a:t>Weak singularity</a:t>
            </a:r>
            <a:r>
              <a:rPr lang="en-US" dirty="0"/>
              <a:t> near each VPL, requires clamping = bias = darkening</a:t>
            </a:r>
          </a:p>
          <a:p>
            <a:pPr lvl="1"/>
            <a:r>
              <a:rPr lang="en-US" dirty="0"/>
              <a:t>Can’t handle refracted primary view rays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365298-CA3E-EB47-AE8E-132790ED9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7500" y="0"/>
            <a:ext cx="29845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890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Bidirectional Path Tracing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Algorithm</a:t>
            </a:r>
          </a:p>
          <a:p>
            <a:pPr lvl="1"/>
            <a:r>
              <a:rPr lang="en-US" dirty="0"/>
              <a:t>Trace paths from both lights and view</a:t>
            </a:r>
          </a:p>
          <a:p>
            <a:pPr lvl="1"/>
            <a:r>
              <a:rPr lang="en-US" dirty="0"/>
              <a:t>Connect view chain to light chain</a:t>
            </a:r>
          </a:p>
          <a:p>
            <a:pPr lvl="1"/>
            <a:r>
              <a:rPr lang="en-US" dirty="0"/>
              <a:t>Variations like </a:t>
            </a:r>
            <a:r>
              <a:rPr lang="en-US" i="1" dirty="0"/>
              <a:t>Metropolis</a:t>
            </a:r>
            <a:r>
              <a:rPr lang="en-US" dirty="0"/>
              <a:t> mutate successful chains</a:t>
            </a:r>
          </a:p>
          <a:p>
            <a:r>
              <a:rPr lang="en-US" dirty="0"/>
              <a:t>Strengths</a:t>
            </a:r>
          </a:p>
          <a:p>
            <a:pPr lvl="1"/>
            <a:r>
              <a:rPr lang="en-US" dirty="0"/>
              <a:t>Handles refracted view and caustics</a:t>
            </a:r>
          </a:p>
          <a:p>
            <a:pPr lvl="1"/>
            <a:r>
              <a:rPr lang="en-US" dirty="0"/>
              <a:t>Metropolis can light even from rare paths</a:t>
            </a:r>
          </a:p>
          <a:p>
            <a:r>
              <a:rPr lang="en-US" dirty="0"/>
              <a:t>Weaknesses</a:t>
            </a:r>
          </a:p>
          <a:p>
            <a:pPr lvl="1"/>
            <a:r>
              <a:rPr lang="en-US" dirty="0"/>
              <a:t>Complex: simpler methods can be less noisy for simple light paths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4F0551-5DDC-174B-BAFF-658B27AB9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3976" y="0"/>
            <a:ext cx="5408023" cy="300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663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Simplifying Assumptions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9652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 and Directional Direct Lighting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Light only comes from certain directions</a:t>
            </a:r>
          </a:p>
          <a:p>
            <a:r>
              <a:rPr lang="en-US" dirty="0"/>
              <a:t>Just sum over those directions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84E2A2-4021-3144-8188-14EFED5039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536" y="2909455"/>
            <a:ext cx="5906132" cy="340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4723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 Maps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Distance to reflected environment &gt;&gt; object size</a:t>
            </a:r>
          </a:p>
          <a:p>
            <a:pPr lvl="1"/>
            <a:r>
              <a:rPr lang="en-US" dirty="0"/>
              <a:t>Incoming light only depends on direction, not position</a:t>
            </a:r>
          </a:p>
          <a:p>
            <a:r>
              <a:rPr lang="en-US" dirty="0"/>
              <a:t>Store reflection by direction in a texture</a:t>
            </a:r>
          </a:p>
          <a:p>
            <a:pPr lvl="1"/>
            <a:r>
              <a:rPr lang="en-US" dirty="0"/>
              <a:t>Six faces of a cube</a:t>
            </a:r>
          </a:p>
          <a:p>
            <a:pPr lvl="1"/>
            <a:r>
              <a:rPr lang="en-US" dirty="0"/>
              <a:t>Image of a reflective sphere</a:t>
            </a:r>
          </a:p>
          <a:p>
            <a:r>
              <a:rPr lang="en-US" dirty="0"/>
              <a:t>Layered maps at different distances</a:t>
            </a:r>
          </a:p>
          <a:p>
            <a:r>
              <a:rPr lang="en-US" dirty="0"/>
              <a:t>Warp for some local reflection effects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156958-6D63-3B48-960C-ECAA58C7F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00" y="3001963"/>
            <a:ext cx="31750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033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Rendering Equation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Outgoing light in direction   ,        , is the integral on a differential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dirty="0"/>
              <a:t>    surface patch                        of incoming light        , scaled by the surface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dirty="0"/>
              <a:t>    reflectance</a:t>
            </a:r>
          </a:p>
          <a:p>
            <a:pPr>
              <a:spcBef>
                <a:spcPts val="5200"/>
              </a:spcBef>
            </a:pPr>
            <a:r>
              <a:rPr lang="en-US" dirty="0"/>
              <a:t>Want more than point lights</a:t>
            </a:r>
          </a:p>
          <a:p>
            <a:r>
              <a:rPr lang="en-US" dirty="0"/>
              <a:t>Full environment</a:t>
            </a:r>
          </a:p>
          <a:p>
            <a:pPr lvl="1"/>
            <a:r>
              <a:rPr lang="en-US" dirty="0"/>
              <a:t>Integrate full hemisphere</a:t>
            </a:r>
          </a:p>
          <a:p>
            <a:r>
              <a:rPr lang="en-US" dirty="0"/>
              <a:t>Global Illumination</a:t>
            </a:r>
          </a:p>
          <a:p>
            <a:pPr lvl="1">
              <a:tabLst>
                <a:tab pos="3598863" algn="l"/>
                <a:tab pos="4449763" algn="l"/>
              </a:tabLst>
            </a:pPr>
            <a:r>
              <a:rPr lang="en-US" dirty="0"/>
              <a:t>Chain of integrals: 	is	in somewhere else 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4937" y="5778409"/>
            <a:ext cx="571500" cy="330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1482" y="5691159"/>
            <a:ext cx="508000" cy="393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C50F2F-DB22-7441-B2E0-23AA228817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3455" y="3306467"/>
            <a:ext cx="4521200" cy="711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21E7A9-3E78-6A4D-B938-3D55CF1A65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1774" y="1942857"/>
            <a:ext cx="152400" cy="241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AF3031-0167-2947-A589-941424AFF5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3798" y="1915709"/>
            <a:ext cx="571500" cy="330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316DD9-8F77-964A-9A1F-7E416A8952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0887" y="2306434"/>
            <a:ext cx="1625600" cy="723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4EE861-41C9-4B46-BE4E-DE5BB204DD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0817" y="2412159"/>
            <a:ext cx="508000" cy="3937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0296715-5D81-FE48-82F6-E8A48A70F6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4721" y="2972142"/>
            <a:ext cx="14732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8609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Traditional Ray Tracing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Only direct (to point lights) </a:t>
            </a:r>
          </a:p>
          <a:p>
            <a:r>
              <a:rPr lang="en-US" dirty="0"/>
              <a:t>+ mirror reflection (no glossy/blurry reflections)</a:t>
            </a:r>
          </a:p>
          <a:p>
            <a:r>
              <a:rPr lang="en-US" dirty="0"/>
              <a:t>+ simple refraction (no blurry refractions)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EF1A3B-2246-D743-A247-B6A47E156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1766" y="3429000"/>
            <a:ext cx="32512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808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Maps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Diffuse</a:t>
            </a:r>
            <a:r>
              <a:rPr lang="en-US" dirty="0"/>
              <a:t> integral doesn’t depend on view direction</a:t>
            </a:r>
          </a:p>
          <a:p>
            <a:r>
              <a:rPr lang="en-US" dirty="0"/>
              <a:t>Precompute and store in per-object textures</a:t>
            </a:r>
          </a:p>
          <a:p>
            <a:pPr lvl="1"/>
            <a:r>
              <a:rPr lang="en-US" dirty="0"/>
              <a:t>Path trace</a:t>
            </a:r>
          </a:p>
          <a:p>
            <a:pPr lvl="1"/>
            <a:r>
              <a:rPr lang="en-US" i="1" dirty="0"/>
              <a:t>Radiosity </a:t>
            </a:r>
            <a:r>
              <a:rPr lang="en-US" dirty="0"/>
              <a:t>diffuse-only global </a:t>
            </a:r>
            <a:br>
              <a:rPr lang="en-US" dirty="0"/>
            </a:br>
            <a:r>
              <a:rPr lang="en-US" dirty="0"/>
              <a:t>illumination algorithm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35234C-216B-6744-AF85-840F682214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8935" y="2790700"/>
            <a:ext cx="5423065" cy="406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5084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Probes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Grid of precomputed environment captures</a:t>
            </a:r>
          </a:p>
          <a:p>
            <a:r>
              <a:rPr lang="en-US" dirty="0"/>
              <a:t>3D grid or 2D grid ~1-2m high (good for human-sized characters)</a:t>
            </a:r>
          </a:p>
          <a:p>
            <a:pPr lvl="1"/>
            <a:r>
              <a:rPr lang="en-US" dirty="0"/>
              <a:t>Closest to correct at face</a:t>
            </a:r>
          </a:p>
          <a:p>
            <a:pPr lvl="1"/>
            <a:r>
              <a:rPr lang="en-US" dirty="0"/>
              <a:t>Less important that feet are</a:t>
            </a:r>
            <a:br>
              <a:rPr lang="en-US" dirty="0"/>
            </a:br>
            <a:r>
              <a:rPr lang="en-US" dirty="0"/>
              <a:t>totally accurate</a:t>
            </a:r>
          </a:p>
          <a:p>
            <a:r>
              <a:rPr lang="en-US" dirty="0"/>
              <a:t>Represent in a compact format</a:t>
            </a:r>
          </a:p>
          <a:p>
            <a:r>
              <a:rPr lang="en-US" dirty="0"/>
              <a:t>At run-time, interpolate and </a:t>
            </a:r>
            <a:br>
              <a:rPr lang="en-US" dirty="0"/>
            </a:br>
            <a:r>
              <a:rPr lang="en-US" dirty="0"/>
              <a:t>use for lighting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CF7189-892A-A546-8929-E68E97AA01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5593" y="3099460"/>
            <a:ext cx="6416408" cy="375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83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Precompute (AKA </a:t>
            </a:r>
            <a:r>
              <a:rPr lang="en-US" i="1" dirty="0"/>
              <a:t>Bake</a:t>
            </a:r>
            <a:r>
              <a:rPr lang="en-US" dirty="0"/>
              <a:t>) some of the computation</a:t>
            </a:r>
          </a:p>
          <a:p>
            <a:r>
              <a:rPr lang="en-US" dirty="0"/>
              <a:t>UE4 </a:t>
            </a:r>
            <a:r>
              <a:rPr lang="en-US" i="1" dirty="0" err="1"/>
              <a:t>Lightmass</a:t>
            </a:r>
            <a:r>
              <a:rPr lang="en-US" dirty="0"/>
              <a:t>, launched by </a:t>
            </a:r>
            <a:r>
              <a:rPr lang="en-US" i="1" dirty="0"/>
              <a:t>“Build Lighting”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9258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Monte-Carlo Integration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373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5948" y="3144831"/>
            <a:ext cx="4572000" cy="2832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Stuff from Probability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Random variable X</a:t>
            </a:r>
          </a:p>
          <a:p>
            <a:pPr lvl="1"/>
            <a:r>
              <a:rPr lang="en-US" dirty="0"/>
              <a:t>Like X = rand(): different value every time</a:t>
            </a:r>
          </a:p>
          <a:p>
            <a:r>
              <a:rPr lang="en-US" dirty="0"/>
              <a:t>Probability Density Function (PDF),</a:t>
            </a:r>
          </a:p>
          <a:p>
            <a:pPr lvl="1">
              <a:lnSpc>
                <a:spcPct val="100000"/>
              </a:lnSpc>
              <a:tabLst>
                <a:tab pos="1247775" algn="l"/>
                <a:tab pos="3313113" algn="l"/>
              </a:tabLst>
            </a:pPr>
            <a:r>
              <a:rPr lang="en-US" dirty="0"/>
              <a:t> 	is density near	, not probability of</a:t>
            </a:r>
          </a:p>
          <a:p>
            <a:pPr lvl="1">
              <a:lnSpc>
                <a:spcPct val="150000"/>
              </a:lnSpc>
              <a:tabLst>
                <a:tab pos="1247775" algn="l"/>
                <a:tab pos="3313113" algn="l"/>
              </a:tabLst>
            </a:pPr>
            <a:r>
              <a:rPr lang="en-US" dirty="0"/>
              <a:t>Uniform density in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[0, 1]</a:t>
            </a:r>
            <a:endParaRPr lang="en-US" dirty="0">
              <a:ea typeface="Times New Roman" charset="0"/>
              <a:cs typeface="Times New Roman" charset="0"/>
            </a:endParaRPr>
          </a:p>
          <a:p>
            <a:pPr lvl="1">
              <a:lnSpc>
                <a:spcPct val="150000"/>
              </a:lnSpc>
              <a:tabLst>
                <a:tab pos="1247775" algn="l"/>
                <a:tab pos="3313113" algn="l"/>
              </a:tabLst>
            </a:pPr>
            <a:r>
              <a:rPr lang="en-US" dirty="0">
                <a:ea typeface="Times New Roman" charset="0"/>
                <a:cs typeface="Times New Roman" charset="0"/>
              </a:rPr>
              <a:t>Uniform density in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[0, 2]</a:t>
            </a:r>
          </a:p>
          <a:p>
            <a:pPr lvl="1">
              <a:lnSpc>
                <a:spcPct val="150000"/>
              </a:lnSpc>
              <a:tabLst>
                <a:tab pos="1247775" algn="l"/>
                <a:tab pos="3313113" algn="l"/>
              </a:tabLst>
            </a:pPr>
            <a:r>
              <a:rPr lang="en-US" dirty="0">
                <a:ea typeface="Times New Roman" charset="0"/>
                <a:cs typeface="Times New Roman" charset="0"/>
              </a:rPr>
              <a:t>Uniform density in [0, ½]</a:t>
            </a:r>
            <a:endParaRPr lang="en-US" dirty="0"/>
          </a:p>
          <a:p>
            <a:pPr lvl="2">
              <a:lnSpc>
                <a:spcPct val="100000"/>
              </a:lnSpc>
              <a:tabLst>
                <a:tab pos="1247775" algn="l"/>
                <a:tab pos="3313113" algn="l"/>
              </a:tabLst>
            </a:pPr>
            <a:endParaRPr lang="en-US" dirty="0"/>
          </a:p>
          <a:p>
            <a:pPr lvl="1">
              <a:lnSpc>
                <a:spcPct val="100000"/>
              </a:lnSpc>
              <a:tabLst>
                <a:tab pos="1247775" algn="l"/>
                <a:tab pos="3313113" algn="l"/>
              </a:tabLst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1426" y="670222"/>
            <a:ext cx="3105089" cy="19234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6091" y="2763831"/>
            <a:ext cx="635000" cy="381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4733" y="3250250"/>
            <a:ext cx="546100" cy="330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5527" y="3350696"/>
            <a:ext cx="165100" cy="152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4634" y="3361087"/>
            <a:ext cx="165100" cy="152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0564" y="3669206"/>
            <a:ext cx="2565400" cy="6223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40564" y="4292125"/>
            <a:ext cx="2819400" cy="635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40564" y="4928485"/>
            <a:ext cx="2819400" cy="635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43882" y="3144831"/>
            <a:ext cx="4572000" cy="28321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43882" y="3144831"/>
            <a:ext cx="4572000" cy="2832100"/>
          </a:xfrm>
          <a:prstGeom prst="rect">
            <a:avLst/>
          </a:prstGeom>
        </p:spPr>
      </p:pic>
      <p:pic>
        <p:nvPicPr>
          <p:cNvPr id="1026" name="Picture 2" descr="https://lh6.googleusercontent.com/rlavNSzhcgzkoiFujuhYvbJ6upPFfUolXHHJSN_nD44gMPeM28XviMGrEXM1XTuzvA2dryGDqZqn4g9VGslX0R2eVJzZOxwiaSI9nMlHJ4kKOtbBKqxInurLjUMdlH5kk3VQzm5LPjA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66" b="43022"/>
          <a:stretch/>
        </p:blipFill>
        <p:spPr bwMode="auto">
          <a:xfrm>
            <a:off x="8655627" y="459648"/>
            <a:ext cx="2596686" cy="305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9546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Expected Value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28600" lvl="1">
              <a:spcBef>
                <a:spcPts val="1000"/>
              </a:spcBef>
            </a:pPr>
            <a:r>
              <a:rPr lang="en-US" dirty="0"/>
              <a:t>Average value of</a:t>
            </a:r>
          </a:p>
          <a:p>
            <a:pPr marL="685800" lvl="2">
              <a:lnSpc>
                <a:spcPct val="150000"/>
              </a:lnSpc>
              <a:spcBef>
                <a:spcPts val="1000"/>
              </a:spcBef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Expected value estimates integral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 For</a:t>
            </a:r>
          </a:p>
          <a:p>
            <a:pPr lvl="1">
              <a:lnSpc>
                <a:spcPct val="210000"/>
              </a:lnSpc>
            </a:pPr>
            <a:r>
              <a:rPr lang="en-US" dirty="0"/>
              <a:t> 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More samples = closer estimate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Too few samples = noise in the result: 4x the samples for ½ the noise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866" y="4360397"/>
            <a:ext cx="5118100" cy="723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7091" y="1885122"/>
            <a:ext cx="635000" cy="304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0866" y="2222915"/>
            <a:ext cx="5791200" cy="787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2895" y="3647624"/>
            <a:ext cx="25654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18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Importance Sampling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Spend your samples where they’ll help the most</a:t>
            </a:r>
          </a:p>
          <a:p>
            <a:r>
              <a:rPr lang="en-US" dirty="0"/>
              <a:t>Scale contribution by density of samples</a:t>
            </a:r>
          </a:p>
          <a:p>
            <a:endParaRPr lang="en-US" dirty="0"/>
          </a:p>
          <a:p>
            <a:endParaRPr lang="en-US" dirty="0"/>
          </a:p>
          <a:p>
            <a:pPr>
              <a:tabLst>
                <a:tab pos="3533775" algn="l"/>
              </a:tabLst>
            </a:pPr>
            <a:r>
              <a:rPr lang="en-US" dirty="0"/>
              <a:t>Works best when	is roughly proportional to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2450" y="2953989"/>
            <a:ext cx="6007100" cy="749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0815" y="3907233"/>
            <a:ext cx="647700" cy="381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5524" y="3893981"/>
            <a:ext cx="635000" cy="381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643" y="0"/>
            <a:ext cx="4554357" cy="23042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642" y="4553712"/>
            <a:ext cx="4554357" cy="230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004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Quasi-Random &amp; Blue Noise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Uncorrelated pseudo-random numbers are clumpy</a:t>
            </a:r>
          </a:p>
          <a:p>
            <a:r>
              <a:rPr lang="en-US" dirty="0"/>
              <a:t>More evenly spaced works better</a:t>
            </a:r>
          </a:p>
          <a:p>
            <a:pPr lvl="1"/>
            <a:r>
              <a:rPr lang="en-US" dirty="0"/>
              <a:t>Especially at low sample counts</a:t>
            </a:r>
          </a:p>
          <a:p>
            <a:pPr lvl="1"/>
            <a:r>
              <a:rPr lang="en-US" dirty="0"/>
              <a:t>Still uniformly distributed</a:t>
            </a:r>
          </a:p>
          <a:p>
            <a:pPr lvl="1"/>
            <a:r>
              <a:rPr lang="en-US" dirty="0"/>
              <a:t>Samples are </a:t>
            </a:r>
            <a:r>
              <a:rPr lang="en-US" i="1" dirty="0"/>
              <a:t>correlated </a:t>
            </a:r>
            <a:r>
              <a:rPr lang="en-US" dirty="0"/>
              <a:t>to be aware of each other</a:t>
            </a:r>
            <a:endParaRPr lang="en-US" i="1" dirty="0"/>
          </a:p>
          <a:p>
            <a:r>
              <a:rPr lang="en-US" dirty="0"/>
              <a:t>Quasi-Random / Low Discrepancy</a:t>
            </a:r>
          </a:p>
          <a:p>
            <a:pPr lvl="1"/>
            <a:r>
              <a:rPr lang="en-US" dirty="0"/>
              <a:t>Algorithm to generate a sequence</a:t>
            </a:r>
          </a:p>
          <a:p>
            <a:pPr lvl="1"/>
            <a:r>
              <a:rPr lang="en-US" dirty="0" err="1"/>
              <a:t>Halton</a:t>
            </a:r>
            <a:r>
              <a:rPr lang="en-US" dirty="0"/>
              <a:t>, </a:t>
            </a:r>
            <a:r>
              <a:rPr lang="en-US" dirty="0" err="1"/>
              <a:t>Sobol</a:t>
            </a:r>
            <a:endParaRPr lang="en-US" dirty="0"/>
          </a:p>
          <a:p>
            <a:r>
              <a:rPr lang="en-US" dirty="0"/>
              <a:t>Blue Noise / Poisson</a:t>
            </a:r>
          </a:p>
          <a:p>
            <a:pPr lvl="1"/>
            <a:r>
              <a:rPr lang="en-US" dirty="0"/>
              <a:t>Point sets with little or no low frequencies</a:t>
            </a:r>
          </a:p>
          <a:p>
            <a:pPr lvl="1"/>
            <a:r>
              <a:rPr lang="en-US" dirty="0"/>
              <a:t>Usually built by some optimization algorithm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373" y="3491913"/>
            <a:ext cx="2967790" cy="29677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373" y="365125"/>
            <a:ext cx="2991851" cy="29918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3421" y="-28933"/>
            <a:ext cx="4548579" cy="23022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9399" y="4553712"/>
            <a:ext cx="4552601" cy="230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482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Denoising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Try to smooth out noise from too few samples</a:t>
            </a:r>
          </a:p>
          <a:p>
            <a:pPr lvl="1"/>
            <a:r>
              <a:rPr lang="en-US" dirty="0"/>
              <a:t>Use samples from nearby pixels or previous frames</a:t>
            </a:r>
          </a:p>
          <a:p>
            <a:r>
              <a:rPr lang="en-US" dirty="0"/>
              <a:t>Cross-Bilateral blur</a:t>
            </a:r>
          </a:p>
          <a:p>
            <a:pPr lvl="1"/>
            <a:r>
              <a:rPr lang="en-US" dirty="0"/>
              <a:t>Blur, weighted by extra terms (depths, </a:t>
            </a:r>
            <a:r>
              <a:rPr lang="en-US" dirty="0" err="1"/>
              <a:t>normals</a:t>
            </a:r>
            <a:r>
              <a:rPr lang="en-US" dirty="0"/>
              <a:t>, </a:t>
            </a:r>
            <a:r>
              <a:rPr lang="mr-IN" dirty="0"/>
              <a:t>…</a:t>
            </a:r>
            <a:r>
              <a:rPr lang="en-US" dirty="0"/>
              <a:t>)</a:t>
            </a:r>
          </a:p>
          <a:p>
            <a:r>
              <a:rPr lang="en-US" dirty="0"/>
              <a:t>Non-Local Means (NL-Means)</a:t>
            </a:r>
          </a:p>
          <a:p>
            <a:pPr lvl="1"/>
            <a:r>
              <a:rPr lang="en-US" dirty="0"/>
              <a:t>Extra terms over image patches instead of individual pixels</a:t>
            </a:r>
          </a:p>
          <a:p>
            <a:r>
              <a:rPr lang="en-US" dirty="0"/>
              <a:t>Regression</a:t>
            </a:r>
          </a:p>
          <a:p>
            <a:pPr lvl="1"/>
            <a:r>
              <a:rPr lang="en-US" dirty="0"/>
              <a:t>Linear fit over image and non-image features</a:t>
            </a:r>
          </a:p>
          <a:p>
            <a:r>
              <a:rPr lang="en-US" dirty="0"/>
              <a:t>Deep learning</a:t>
            </a:r>
          </a:p>
          <a:p>
            <a:pPr lvl="1"/>
            <a:r>
              <a:rPr lang="en-US" dirty="0"/>
              <a:t>Train on noisy &amp; clean images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3421" y="-28933"/>
            <a:ext cx="4548579" cy="23022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3420" y="4555748"/>
            <a:ext cx="4548579" cy="230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298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19228</TotalTime>
  <Words>757</Words>
  <Application>Microsoft Macintosh PowerPoint</Application>
  <PresentationFormat>Widescreen</PresentationFormat>
  <Paragraphs>143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Office Theme</vt:lpstr>
      <vt:lpstr>Precomputation</vt:lpstr>
      <vt:lpstr>Rendering Equation</vt:lpstr>
      <vt:lpstr>Solution</vt:lpstr>
      <vt:lpstr>Monte-Carlo Integration</vt:lpstr>
      <vt:lpstr>Stuff from Probability</vt:lpstr>
      <vt:lpstr>Expected Value</vt:lpstr>
      <vt:lpstr>Importance Sampling</vt:lpstr>
      <vt:lpstr>Quasi-Random &amp; Blue Noise</vt:lpstr>
      <vt:lpstr>Denoising</vt:lpstr>
      <vt:lpstr>UE4 Screen Space Glossy Reflection</vt:lpstr>
      <vt:lpstr>Path Tracing</vt:lpstr>
      <vt:lpstr>Paths for Global Illumination</vt:lpstr>
      <vt:lpstr>Unidirectional Path Tracing</vt:lpstr>
      <vt:lpstr>Photon Mapping</vt:lpstr>
      <vt:lpstr>Virtual Point Lights (VPL)</vt:lpstr>
      <vt:lpstr>Bidirectional Path Tracing</vt:lpstr>
      <vt:lpstr>Simplifying Assumptions</vt:lpstr>
      <vt:lpstr>Point and Directional Direct Lighting</vt:lpstr>
      <vt:lpstr>Environment Maps</vt:lpstr>
      <vt:lpstr>Traditional Ray Tracing</vt:lpstr>
      <vt:lpstr>Light Maps</vt:lpstr>
      <vt:lpstr>Light Probes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Shading</dc:title>
  <dc:creator>Marc Olano</dc:creator>
  <cp:lastModifiedBy>Marc Olano</cp:lastModifiedBy>
  <cp:revision>190</cp:revision>
  <dcterms:created xsi:type="dcterms:W3CDTF">2017-09-07T12:57:46Z</dcterms:created>
  <dcterms:modified xsi:type="dcterms:W3CDTF">2021-11-18T20:29:47Z</dcterms:modified>
</cp:coreProperties>
</file>