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0" r:id="rId4"/>
    <p:sldId id="281" r:id="rId5"/>
    <p:sldId id="27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87755"/>
  </p:normalViewPr>
  <p:slideViewPr>
    <p:cSldViewPr snapToGrid="0" snapToObjects="1">
      <p:cViewPr varScale="1">
        <p:scale>
          <a:sx n="107" d="100"/>
          <a:sy n="107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13" Type="http://schemas.openxmlformats.org/officeDocument/2006/relationships/image" Target="../media/image31.tif"/><Relationship Id="rId18" Type="http://schemas.openxmlformats.org/officeDocument/2006/relationships/image" Target="../media/image36.tif"/><Relationship Id="rId26" Type="http://schemas.openxmlformats.org/officeDocument/2006/relationships/image" Target="../media/image44.emf"/><Relationship Id="rId3" Type="http://schemas.openxmlformats.org/officeDocument/2006/relationships/image" Target="../media/image21.tif"/><Relationship Id="rId21" Type="http://schemas.openxmlformats.org/officeDocument/2006/relationships/image" Target="../media/image39.emf"/><Relationship Id="rId7" Type="http://schemas.openxmlformats.org/officeDocument/2006/relationships/image" Target="../media/image25.tif"/><Relationship Id="rId12" Type="http://schemas.openxmlformats.org/officeDocument/2006/relationships/image" Target="../media/image30.tif"/><Relationship Id="rId17" Type="http://schemas.openxmlformats.org/officeDocument/2006/relationships/image" Target="../media/image35.tif"/><Relationship Id="rId25" Type="http://schemas.openxmlformats.org/officeDocument/2006/relationships/image" Target="../media/image43.emf"/><Relationship Id="rId2" Type="http://schemas.openxmlformats.org/officeDocument/2006/relationships/image" Target="../media/image20.emf"/><Relationship Id="rId16" Type="http://schemas.openxmlformats.org/officeDocument/2006/relationships/image" Target="../media/image34.tif"/><Relationship Id="rId20" Type="http://schemas.openxmlformats.org/officeDocument/2006/relationships/image" Target="../media/image38.emf"/><Relationship Id="rId29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11" Type="http://schemas.openxmlformats.org/officeDocument/2006/relationships/image" Target="../media/image29.tif"/><Relationship Id="rId24" Type="http://schemas.openxmlformats.org/officeDocument/2006/relationships/image" Target="../media/image42.emf"/><Relationship Id="rId5" Type="http://schemas.openxmlformats.org/officeDocument/2006/relationships/image" Target="../media/image23.tif"/><Relationship Id="rId15" Type="http://schemas.openxmlformats.org/officeDocument/2006/relationships/image" Target="../media/image33.tif"/><Relationship Id="rId23" Type="http://schemas.openxmlformats.org/officeDocument/2006/relationships/image" Target="../media/image41.emf"/><Relationship Id="rId28" Type="http://schemas.openxmlformats.org/officeDocument/2006/relationships/image" Target="../media/image46.emf"/><Relationship Id="rId10" Type="http://schemas.openxmlformats.org/officeDocument/2006/relationships/image" Target="../media/image28.tif"/><Relationship Id="rId19" Type="http://schemas.openxmlformats.org/officeDocument/2006/relationships/image" Target="../media/image37.tif"/><Relationship Id="rId31" Type="http://schemas.openxmlformats.org/officeDocument/2006/relationships/image" Target="../media/image49.emf"/><Relationship Id="rId4" Type="http://schemas.openxmlformats.org/officeDocument/2006/relationships/image" Target="../media/image22.tif"/><Relationship Id="rId9" Type="http://schemas.openxmlformats.org/officeDocument/2006/relationships/image" Target="../media/image27.tif"/><Relationship Id="rId14" Type="http://schemas.openxmlformats.org/officeDocument/2006/relationships/image" Target="../media/image32.tif"/><Relationship Id="rId22" Type="http://schemas.openxmlformats.org/officeDocument/2006/relationships/image" Target="../media/image40.emf"/><Relationship Id="rId27" Type="http://schemas.openxmlformats.org/officeDocument/2006/relationships/image" Target="../media/image45.emf"/><Relationship Id="rId30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Fitting and Approximation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1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Too Expensive???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without integrals, can have trig functions, or lots of computation</a:t>
            </a:r>
          </a:p>
          <a:p>
            <a:r>
              <a:rPr lang="en-US" dirty="0"/>
              <a:t>Find a function close in shape to the original, but easier to evaluate</a:t>
            </a:r>
          </a:p>
          <a:p>
            <a:pPr lvl="1"/>
            <a:r>
              <a:rPr lang="en-US" dirty="0"/>
              <a:t>Can include 2D or 3D lookups, though lookups are expensive too</a:t>
            </a:r>
          </a:p>
          <a:p>
            <a:r>
              <a:rPr lang="en-US" dirty="0"/>
              <a:t>Finding the coefficients</a:t>
            </a:r>
          </a:p>
          <a:p>
            <a:pPr lvl="1"/>
            <a:r>
              <a:rPr lang="en-US" dirty="0"/>
              <a:t>Taylor series: Polynomial – good near 0, can blow up far away</a:t>
            </a:r>
          </a:p>
          <a:p>
            <a:pPr lvl="1"/>
            <a:r>
              <a:rPr lang="en-US" dirty="0" err="1"/>
              <a:t>Padé</a:t>
            </a:r>
            <a:r>
              <a:rPr lang="en-US" dirty="0"/>
              <a:t>: Rational Polynomial – good near 0 and ∞</a:t>
            </a:r>
          </a:p>
          <a:p>
            <a:pPr lvl="1"/>
            <a:r>
              <a:rPr lang="en-US" dirty="0"/>
              <a:t>Minimax: Polynomial – minimizes max error</a:t>
            </a:r>
          </a:p>
          <a:p>
            <a:pPr lvl="1"/>
            <a:r>
              <a:rPr lang="en-US" dirty="0"/>
              <a:t>Nonlinear optimization</a:t>
            </a:r>
          </a:p>
        </p:txBody>
      </p:sp>
    </p:spTree>
    <p:extLst>
      <p:ext uri="{BB962C8B-B14F-4D97-AF65-F5344CB8AC3E}">
        <p14:creationId xmlns:p14="http://schemas.microsoft.com/office/powerpoint/2010/main" val="96664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Refinements for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reduction</a:t>
            </a:r>
          </a:p>
          <a:p>
            <a:pPr lvl="1"/>
            <a:r>
              <a:rPr lang="en-US" dirty="0"/>
              <a:t>Piecewise fit</a:t>
            </a:r>
          </a:p>
          <a:p>
            <a:pPr lvl="1"/>
            <a:r>
              <a:rPr lang="en-US" dirty="0"/>
              <a:t>This is how most math library functions work</a:t>
            </a:r>
          </a:p>
          <a:p>
            <a:r>
              <a:rPr lang="en-US" dirty="0"/>
              <a:t>Constraints</a:t>
            </a:r>
          </a:p>
          <a:p>
            <a:pPr lvl="1"/>
            <a:r>
              <a:rPr lang="en-US" dirty="0"/>
              <a:t>Constrain endpoints</a:t>
            </a:r>
          </a:p>
          <a:p>
            <a:pPr lvl="1"/>
            <a:r>
              <a:rPr lang="en-US" dirty="0"/>
              <a:t>Constrain critical features (is the derivative at 0 important?)</a:t>
            </a:r>
          </a:p>
          <a:p>
            <a:pPr lvl="1"/>
            <a:r>
              <a:rPr lang="en-US" dirty="0"/>
              <a:t>Lock those down before doing fit for the rest</a:t>
            </a:r>
          </a:p>
          <a:p>
            <a:pPr lvl="1"/>
            <a:r>
              <a:rPr lang="en-US" dirty="0"/>
              <a:t>Reduces degrees of freedom in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040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err="1"/>
              <a:t>Schlick</a:t>
            </a:r>
            <a:r>
              <a:rPr lang="en-US" dirty="0"/>
              <a:t> Fresnel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 Fresnel (for </a:t>
            </a:r>
            <a:r>
              <a:rPr lang="en-US" dirty="0" err="1"/>
              <a:t>unpolarized</a:t>
            </a:r>
            <a:r>
              <a:rPr lang="en-US" dirty="0"/>
              <a:t> light)</a:t>
            </a:r>
          </a:p>
          <a:p>
            <a:pPr>
              <a:spcBef>
                <a:spcPts val="17000"/>
              </a:spcBef>
            </a:pPr>
            <a:r>
              <a:rPr lang="en-US" dirty="0"/>
              <a:t>Constrain</a:t>
            </a:r>
          </a:p>
          <a:p>
            <a:pPr lvl="1">
              <a:lnSpc>
                <a:spcPct val="150000"/>
              </a:lnSpc>
              <a:spcBef>
                <a:spcPts val="800"/>
              </a:spcBef>
            </a:pPr>
            <a:r>
              <a:rPr lang="en-US" dirty="0"/>
              <a:t>Where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Polynomial fit [</a:t>
            </a:r>
            <a:r>
              <a:rPr lang="en-US" dirty="0" err="1"/>
              <a:t>Schlick</a:t>
            </a:r>
            <a:r>
              <a:rPr lang="en-US" dirty="0"/>
              <a:t> 1994]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97" y="2317003"/>
            <a:ext cx="12573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97" y="2820240"/>
            <a:ext cx="2743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97" y="3273380"/>
            <a:ext cx="67437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15" y="4427926"/>
            <a:ext cx="68072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497" y="390618"/>
            <a:ext cx="4572000" cy="283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997" y="6055801"/>
            <a:ext cx="4432300" cy="4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386" y="2405903"/>
            <a:ext cx="49911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747" y="4818720"/>
            <a:ext cx="3136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Hair [Karis 2016]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Marschner</a:t>
            </a:r>
            <a:r>
              <a:rPr lang="en-US" dirty="0"/>
              <a:t> [2003]: sum of reflection (R) and Transmission (T) paths</a:t>
            </a:r>
          </a:p>
          <a:p>
            <a:r>
              <a:rPr lang="en-US" dirty="0"/>
              <a:t>Just do R, TT, TRT paths</a:t>
            </a:r>
          </a:p>
          <a:p>
            <a:r>
              <a:rPr lang="en-US" dirty="0"/>
              <a:t>Many terms, each with its own approximation (see Karis)</a:t>
            </a:r>
          </a:p>
          <a:p>
            <a:pPr>
              <a:lnSpc>
                <a:spcPct val="150000"/>
              </a:lnSpc>
            </a:pPr>
            <a:r>
              <a:rPr lang="en-US" dirty="0"/>
              <a:t>For example: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Start with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Change variables to	to avoid </a:t>
            </a:r>
            <a:r>
              <a:rPr lang="en-US" dirty="0" err="1"/>
              <a:t>acos</a:t>
            </a:r>
            <a:r>
              <a:rPr lang="en-US" dirty="0"/>
              <a:t>(dot(</a:t>
            </a:r>
            <a:r>
              <a:rPr lang="mr-IN" dirty="0"/>
              <a:t>…</a:t>
            </a:r>
            <a:r>
              <a:rPr lang="en-US" dirty="0"/>
              <a:t>))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Graph, looks similar to </a:t>
            </a:r>
            <a:r>
              <a:rPr lang="en-US" dirty="0" err="1"/>
              <a:t>exp</a:t>
            </a:r>
            <a:r>
              <a:rPr lang="en-US" dirty="0"/>
              <a:t>(–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  <a:tabLst>
                <a:tab pos="2286000" algn="l"/>
              </a:tabLst>
            </a:pPr>
            <a:r>
              <a:rPr lang="en-US" dirty="0"/>
              <a:t>Fit	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48" y="3361811"/>
            <a:ext cx="35814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95" y="4441404"/>
            <a:ext cx="20701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31" y="4939591"/>
            <a:ext cx="6350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48" y="5797596"/>
            <a:ext cx="30226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356" y="3693341"/>
            <a:ext cx="4572000" cy="2832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9939131" y="51949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V="1">
            <a:off x="9939131" y="123985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859618" y="159026"/>
            <a:ext cx="410817" cy="490331"/>
          </a:xfrm>
          <a:custGeom>
            <a:avLst/>
            <a:gdLst>
              <a:gd name="connsiteX0" fmla="*/ 0 w 410817"/>
              <a:gd name="connsiteY0" fmla="*/ 79513 h 490331"/>
              <a:gd name="connsiteX1" fmla="*/ 410817 w 410817"/>
              <a:gd name="connsiteY1" fmla="*/ 490331 h 490331"/>
              <a:gd name="connsiteX2" fmla="*/ 331304 w 410817"/>
              <a:gd name="connsiteY2" fmla="*/ 0 h 49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817" h="490331">
                <a:moveTo>
                  <a:pt x="0" y="79513"/>
                </a:moveTo>
                <a:lnTo>
                  <a:pt x="410817" y="490331"/>
                </a:lnTo>
                <a:lnTo>
                  <a:pt x="33130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575235" y="185531"/>
            <a:ext cx="424070" cy="1630017"/>
          </a:xfrm>
          <a:custGeom>
            <a:avLst/>
            <a:gdLst>
              <a:gd name="connsiteX0" fmla="*/ 0 w 424070"/>
              <a:gd name="connsiteY0" fmla="*/ 0 h 1630017"/>
              <a:gd name="connsiteX1" fmla="*/ 371061 w 424070"/>
              <a:gd name="connsiteY1" fmla="*/ 463826 h 1630017"/>
              <a:gd name="connsiteX2" fmla="*/ 424070 w 424070"/>
              <a:gd name="connsiteY2" fmla="*/ 1258956 h 1630017"/>
              <a:gd name="connsiteX3" fmla="*/ 119270 w 424070"/>
              <a:gd name="connsiteY3" fmla="*/ 1630017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070" h="1630017">
                <a:moveTo>
                  <a:pt x="0" y="0"/>
                </a:moveTo>
                <a:lnTo>
                  <a:pt x="371061" y="463826"/>
                </a:lnTo>
                <a:lnTo>
                  <a:pt x="424070" y="1258956"/>
                </a:lnTo>
                <a:lnTo>
                  <a:pt x="119270" y="16300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1131826" y="39757"/>
            <a:ext cx="596348" cy="1311965"/>
          </a:xfrm>
          <a:custGeom>
            <a:avLst/>
            <a:gdLst>
              <a:gd name="connsiteX0" fmla="*/ 0 w 596348"/>
              <a:gd name="connsiteY0" fmla="*/ 79513 h 1351721"/>
              <a:gd name="connsiteX1" fmla="*/ 304800 w 596348"/>
              <a:gd name="connsiteY1" fmla="*/ 649356 h 1351721"/>
              <a:gd name="connsiteX2" fmla="*/ 304800 w 596348"/>
              <a:gd name="connsiteY2" fmla="*/ 1351721 h 1351721"/>
              <a:gd name="connsiteX3" fmla="*/ 556592 w 596348"/>
              <a:gd name="connsiteY3" fmla="*/ 530087 h 1351721"/>
              <a:gd name="connsiteX4" fmla="*/ 596348 w 596348"/>
              <a:gd name="connsiteY4" fmla="*/ 0 h 1351721"/>
              <a:gd name="connsiteX0" fmla="*/ 0 w 596348"/>
              <a:gd name="connsiteY0" fmla="*/ 79513 h 1311965"/>
              <a:gd name="connsiteX1" fmla="*/ 304800 w 596348"/>
              <a:gd name="connsiteY1" fmla="*/ 649356 h 1311965"/>
              <a:gd name="connsiteX2" fmla="*/ 278296 w 596348"/>
              <a:gd name="connsiteY2" fmla="*/ 1311965 h 1311965"/>
              <a:gd name="connsiteX3" fmla="*/ 556592 w 596348"/>
              <a:gd name="connsiteY3" fmla="*/ 530087 h 1311965"/>
              <a:gd name="connsiteX4" fmla="*/ 596348 w 596348"/>
              <a:gd name="connsiteY4" fmla="*/ 0 h 131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348" h="1311965">
                <a:moveTo>
                  <a:pt x="0" y="79513"/>
                </a:moveTo>
                <a:lnTo>
                  <a:pt x="304800" y="649356"/>
                </a:lnTo>
                <a:lnTo>
                  <a:pt x="278296" y="1311965"/>
                </a:lnTo>
                <a:lnTo>
                  <a:pt x="556592" y="530087"/>
                </a:lnTo>
                <a:lnTo>
                  <a:pt x="59634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648" y="5776505"/>
            <a:ext cx="118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from Iwanicki</a:t>
            </a:r>
            <a:r>
              <a:rPr lang="en-US" dirty="0"/>
              <a:t> &amp; </a:t>
            </a:r>
            <a:r>
              <a:rPr lang="en-US" dirty="0" err="1"/>
              <a:t>Pesce</a:t>
            </a:r>
            <a:r>
              <a:rPr lang="en-US" dirty="0"/>
              <a:t> [2015]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dimensionality (project, factor)</a:t>
            </a:r>
          </a:p>
          <a:p>
            <a:r>
              <a:rPr lang="en-US" dirty="0"/>
              <a:t>Toolkit: Global and local optimization algorithms</a:t>
            </a:r>
          </a:p>
          <a:p>
            <a:pPr lvl="1"/>
            <a:r>
              <a:rPr lang="en-US" dirty="0"/>
              <a:t>When ground truth is Monte-Carlo, avoid ones that need derivatives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Graph the function to fit</a:t>
            </a:r>
          </a:p>
          <a:p>
            <a:pPr lvl="1"/>
            <a:r>
              <a:rPr lang="en-US" dirty="0"/>
              <a:t>Hypothesize a form for the fit</a:t>
            </a:r>
          </a:p>
          <a:p>
            <a:pPr lvl="2"/>
            <a:r>
              <a:rPr lang="en-US" dirty="0"/>
              <a:t>Zero out small coefficients</a:t>
            </a:r>
          </a:p>
          <a:p>
            <a:pPr lvl="2"/>
            <a:r>
              <a:rPr lang="en-US" dirty="0"/>
              <a:t>Parameters near limits = probably not the right function</a:t>
            </a:r>
          </a:p>
          <a:p>
            <a:pPr lvl="1"/>
            <a:r>
              <a:rPr lang="en-US" dirty="0"/>
              <a:t>Graph &amp; render with result</a:t>
            </a:r>
          </a:p>
          <a:p>
            <a:pPr lvl="1"/>
            <a:r>
              <a:rPr lang="en-US" dirty="0"/>
              <a:t>Add refinement terms, constraints, (or change fit function)</a:t>
            </a:r>
          </a:p>
        </p:txBody>
      </p:sp>
    </p:spTree>
    <p:extLst>
      <p:ext uri="{BB962C8B-B14F-4D97-AF65-F5344CB8AC3E}">
        <p14:creationId xmlns:p14="http://schemas.microsoft.com/office/powerpoint/2010/main" val="2725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6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Express vectors in terms of coefficients for basis vectors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Functions form a vector space too</a:t>
            </a:r>
          </a:p>
          <a:p>
            <a:r>
              <a:rPr lang="en-US" dirty="0"/>
              <a:t>Value at every point on the real axis: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Power basis: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Fourier basis:</a:t>
            </a:r>
          </a:p>
          <a:p>
            <a:pPr lvl="1"/>
            <a:r>
              <a:rPr lang="en-US" dirty="0"/>
              <a:t>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r="44043"/>
          <a:stretch/>
        </p:blipFill>
        <p:spPr>
          <a:xfrm>
            <a:off x="4813916" y="2190253"/>
            <a:ext cx="418705" cy="629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459" y="4384445"/>
            <a:ext cx="3683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479" y="5135183"/>
            <a:ext cx="33020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92" y="4719625"/>
            <a:ext cx="42291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292" y="5526723"/>
            <a:ext cx="6845300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AD92C-C23E-644B-9737-4AF553FF1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292" y="2811485"/>
            <a:ext cx="1714500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71BB2A-CB79-E541-AEFC-FC0DC45A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67"/>
          <a:stretch/>
        </p:blipFill>
        <p:spPr>
          <a:xfrm>
            <a:off x="2199354" y="2154182"/>
            <a:ext cx="418705" cy="629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7F0F8C-080C-A74A-B20F-1922ACA8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5"/>
          <a:stretch/>
        </p:blipFill>
        <p:spPr>
          <a:xfrm>
            <a:off x="7428478" y="2154182"/>
            <a:ext cx="674044" cy="629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C4325-96D6-7B4E-84F4-3CBADFCAB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892" y="2811485"/>
            <a:ext cx="17145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7B34F-C91D-1A47-90C1-7F914FA17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826" y="2811485"/>
            <a:ext cx="17145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61B85-B130-C641-9602-D3B82C87A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649328"/>
            <a:ext cx="635000" cy="33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9C2DBF-EA6E-3849-8EA5-59EF5FD42B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292" y="4008852"/>
            <a:ext cx="6248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Regular real-valued dot product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                                (e.g.                                          )</a:t>
            </a:r>
          </a:p>
          <a:p>
            <a:pPr>
              <a:lnSpc>
                <a:spcPct val="100000"/>
              </a:lnSpc>
            </a:pPr>
            <a:r>
              <a:rPr lang="en-US" dirty="0"/>
              <a:t>Sum turns to integral for continuous real-valued functions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Orthonormal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Orthogonal if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Normal if </a:t>
            </a:r>
          </a:p>
          <a:p>
            <a:pPr lvl="1">
              <a:lnSpc>
                <a:spcPct val="110000"/>
              </a:lnSpc>
              <a:tabLst>
                <a:tab pos="7080250" algn="l"/>
              </a:tabLst>
            </a:pPr>
            <a:r>
              <a:rPr lang="en-US" dirty="0"/>
              <a:t>When orthonormal,</a:t>
            </a:r>
            <a:br>
              <a:rPr lang="en-US" dirty="0"/>
            </a:br>
            <a:r>
              <a:rPr lang="en-US" dirty="0"/>
              <a:t>where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87" y="2364538"/>
            <a:ext cx="1993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87" y="3294852"/>
            <a:ext cx="2882900" cy="69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173" y="4374163"/>
            <a:ext cx="1092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19" y="4791066"/>
            <a:ext cx="11049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990" y="5240917"/>
            <a:ext cx="36957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245" y="5588780"/>
            <a:ext cx="3136900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BA4120-50B2-7148-BB49-0C20F0000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7012" y="2446668"/>
            <a:ext cx="2705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maps would be huge</a:t>
            </a:r>
          </a:p>
          <a:p>
            <a:r>
              <a:rPr lang="en-US" dirty="0"/>
              <a:t>Need a compact representation for a function of direction</a:t>
            </a:r>
          </a:p>
          <a:p>
            <a:pPr lvl="1">
              <a:spcBef>
                <a:spcPts val="2500"/>
              </a:spcBef>
              <a:spcAft>
                <a:spcPts val="2500"/>
              </a:spcAft>
            </a:pPr>
            <a:r>
              <a:rPr lang="en-US" dirty="0"/>
              <a:t> </a:t>
            </a:r>
          </a:p>
          <a:p>
            <a:pPr lvl="1"/>
            <a:r>
              <a:rPr lang="en-US" dirty="0"/>
              <a:t>Directions = unit vectors = 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87" y="3215264"/>
            <a:ext cx="6218713" cy="3642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0165D-EBCE-1447-9EF6-FCD73F38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9" y="2744539"/>
            <a:ext cx="3492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Orthonormal basis for functions on a sphere</a:t>
            </a:r>
          </a:p>
          <a:p>
            <a:pPr lvl="1"/>
            <a:r>
              <a:rPr lang="en-US" dirty="0"/>
              <a:t>Indexed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45" y="2349501"/>
            <a:ext cx="59817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2746379"/>
            <a:ext cx="1189434" cy="118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3931920"/>
            <a:ext cx="1189433" cy="118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3931920"/>
            <a:ext cx="1189433" cy="118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3931920"/>
            <a:ext cx="1189433" cy="118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6" y="5120640"/>
            <a:ext cx="1189435" cy="1189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5120640"/>
            <a:ext cx="1189433" cy="118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5" y="5120640"/>
            <a:ext cx="1186655" cy="1186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5120640"/>
            <a:ext cx="1189430" cy="1189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66" y="5120640"/>
            <a:ext cx="1189430" cy="1189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2745723"/>
            <a:ext cx="1184392" cy="1184392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3934443"/>
            <a:ext cx="1189434" cy="118943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27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19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4951" y="3226911"/>
            <a:ext cx="596900" cy="2124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17651" y="4418686"/>
            <a:ext cx="584200" cy="215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4951" y="5613954"/>
            <a:ext cx="584200" cy="21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503" y="6465303"/>
            <a:ext cx="965200" cy="215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15572" y="6465303"/>
            <a:ext cx="952500" cy="215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08962" y="6465303"/>
            <a:ext cx="749300" cy="215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00961" y="6465303"/>
            <a:ext cx="736600" cy="215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80260" y="6444869"/>
            <a:ext cx="749300" cy="215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7387" y="6465303"/>
            <a:ext cx="965200" cy="215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57896" y="6465303"/>
            <a:ext cx="317500" cy="215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68419" y="6465303"/>
            <a:ext cx="127000" cy="2159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15331" y="6439526"/>
            <a:ext cx="101600" cy="215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498178" y="6439526"/>
            <a:ext cx="12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Light as 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dirty="0"/>
              <a:t>Integrals </a:t>
            </a:r>
            <a:r>
              <a:rPr lang="en-US" b="1" dirty="0"/>
              <a:t>do not depend on the incoming light</a:t>
            </a:r>
            <a:r>
              <a:rPr lang="en-US" dirty="0"/>
              <a:t>, can precompute</a:t>
            </a:r>
          </a:p>
          <a:p>
            <a:pPr>
              <a:lnSpc>
                <a:spcPct val="100000"/>
              </a:lnSpc>
            </a:pPr>
            <a:r>
              <a:rPr lang="en-US" dirty="0"/>
              <a:t>Double product: light &amp; microfacet distribution as SH</a:t>
            </a:r>
          </a:p>
          <a:p>
            <a:pPr>
              <a:lnSpc>
                <a:spcPct val="100000"/>
              </a:lnSpc>
            </a:pPr>
            <a:r>
              <a:rPr lang="en-US" dirty="0"/>
              <a:t>All: precompute integrals, just store coefficients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2705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29" y="2663825"/>
            <a:ext cx="9283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529" y="3582194"/>
            <a:ext cx="6553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 (revisited)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as grid of SH coefficients (can store in a couple of textures)</a:t>
            </a:r>
          </a:p>
          <a:p>
            <a:pPr lvl="1"/>
            <a:r>
              <a:rPr lang="en-US" dirty="0"/>
              <a:t>Few terms = blurry representation of incoming light</a:t>
            </a:r>
          </a:p>
          <a:p>
            <a:r>
              <a:rPr lang="en-US" dirty="0"/>
              <a:t>Run time: find closest, interpolate SH coefficients</a:t>
            </a:r>
          </a:p>
          <a:p>
            <a:pPr lvl="1"/>
            <a:r>
              <a:rPr lang="en-US" dirty="0"/>
              <a:t>Be careful not to interpolate through walls!</a:t>
            </a:r>
          </a:p>
          <a:p>
            <a:r>
              <a:rPr lang="en-US" dirty="0"/>
              <a:t>Combine with other (higher frequency) lighting</a:t>
            </a:r>
          </a:p>
        </p:txBody>
      </p:sp>
    </p:spTree>
    <p:extLst>
      <p:ext uri="{BB962C8B-B14F-4D97-AF65-F5344CB8AC3E}">
        <p14:creationId xmlns:p14="http://schemas.microsoft.com/office/powerpoint/2010/main" val="182769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Spherical Basis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Zonal Harmonics (just the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= 0</a:t>
            </a:r>
            <a:r>
              <a:rPr lang="en-US" dirty="0"/>
              <a:t> ones + a rotation axis)</a:t>
            </a:r>
          </a:p>
          <a:p>
            <a:r>
              <a:rPr lang="en-US" dirty="0"/>
              <a:t>Wavelets</a:t>
            </a:r>
          </a:p>
          <a:p>
            <a:r>
              <a:rPr lang="en-US" dirty="0"/>
              <a:t>Spherical Gaussians (+ an axis)</a:t>
            </a:r>
          </a:p>
          <a:p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C3DF6-579F-B247-A79B-3ECD7FF08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28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8037C-C934-794C-9365-499CF41E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13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C230-1011-0F4E-BF4F-7C4545420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67" y="3993990"/>
            <a:ext cx="2498885" cy="24988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27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19235</TotalTime>
  <Words>518</Words>
  <Application>Microsoft Macintosh PowerPoint</Application>
  <PresentationFormat>Widescreen</PresentationFormat>
  <Paragraphs>95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Fitting and Approximation</vt:lpstr>
      <vt:lpstr>Spherical Harmonics</vt:lpstr>
      <vt:lpstr>Functions as Vectors</vt:lpstr>
      <vt:lpstr>Function Dot Product</vt:lpstr>
      <vt:lpstr>Light Probes</vt:lpstr>
      <vt:lpstr>Spherical Harmonics</vt:lpstr>
      <vt:lpstr>Incoming Light as Spherical Harmonics</vt:lpstr>
      <vt:lpstr>Light Probes (revisited)</vt:lpstr>
      <vt:lpstr>Other Spherical Basis Functions</vt:lpstr>
      <vt:lpstr>Function Approximation</vt:lpstr>
      <vt:lpstr>Still Too Expensive???</vt:lpstr>
      <vt:lpstr>Refinements for fitting</vt:lpstr>
      <vt:lpstr>Examples: Schlick Fresnel</vt:lpstr>
      <vt:lpstr>Examples: Hair [Karis 2016]</vt:lpstr>
      <vt:lpstr>More from Iwanicki &amp; Pesce [2015]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191</cp:revision>
  <dcterms:created xsi:type="dcterms:W3CDTF">2017-09-07T12:57:46Z</dcterms:created>
  <dcterms:modified xsi:type="dcterms:W3CDTF">2021-11-18T21:14:04Z</dcterms:modified>
</cp:coreProperties>
</file>