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29"/>
  </p:notesMasterIdLst>
  <p:sldIdLst>
    <p:sldId id="256" r:id="rId2"/>
    <p:sldId id="282" r:id="rId3"/>
    <p:sldId id="264" r:id="rId4"/>
    <p:sldId id="257" r:id="rId5"/>
    <p:sldId id="258" r:id="rId6"/>
    <p:sldId id="259" r:id="rId7"/>
    <p:sldId id="260" r:id="rId8"/>
    <p:sldId id="283" r:id="rId9"/>
    <p:sldId id="261" r:id="rId10"/>
    <p:sldId id="262" r:id="rId11"/>
    <p:sldId id="265" r:id="rId12"/>
    <p:sldId id="263" r:id="rId13"/>
    <p:sldId id="266" r:id="rId14"/>
    <p:sldId id="269" r:id="rId15"/>
    <p:sldId id="267" r:id="rId16"/>
    <p:sldId id="268" r:id="rId17"/>
    <p:sldId id="270" r:id="rId18"/>
    <p:sldId id="271" r:id="rId19"/>
    <p:sldId id="272" r:id="rId20"/>
    <p:sldId id="274" r:id="rId21"/>
    <p:sldId id="275" r:id="rId22"/>
    <p:sldId id="276" r:id="rId23"/>
    <p:sldId id="277" r:id="rId24"/>
    <p:sldId id="279" r:id="rId25"/>
    <p:sldId id="278" r:id="rId26"/>
    <p:sldId id="280" r:id="rId27"/>
    <p:sldId id="281"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 xmlns:p15="http://schemas.microsoft.com/office/powerpoint/2012/main">
        <p15:guide id="1" orient="horz" pos="4320" userDrawn="1">
          <p15:clr>
            <a:srgbClr val="A4A3A4"/>
          </p15:clr>
        </p15:guide>
        <p15:guide id="5" pos="72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H" initials="K" lastIdx="2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3F3F3F"/>
    <a:srgbClr val="FFD966"/>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5" autoAdjust="0"/>
    <p:restoredTop sz="94705" autoAdjust="0"/>
  </p:normalViewPr>
  <p:slideViewPr>
    <p:cSldViewPr snapToGrid="0" showGuides="1">
      <p:cViewPr varScale="1">
        <p:scale>
          <a:sx n="44" d="100"/>
          <a:sy n="44" d="100"/>
        </p:scale>
        <p:origin x="-403" y="-86"/>
      </p:cViewPr>
      <p:guideLst>
        <p:guide orient="horz" pos="4320"/>
        <p:guide pos="7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1676400" y="10845298"/>
            <a:ext cx="21031200" cy="1387475"/>
          </a:xfrm>
        </p:spPr>
        <p:txBody>
          <a:bodyPr anchor="t" anchorCtr="1">
            <a:noAutofit/>
          </a:bodyPr>
          <a:lstStyle>
            <a:lvl1pPr marL="0" indent="0" algn="l">
              <a:buFont typeface="Arial" panose="020B0604020202020204" pitchFamily="34" charset="0"/>
              <a:buNone/>
              <a:defRPr lang="en-US" sz="8500" baseline="0" dirty="0" smtClean="0">
                <a:solidFill>
                  <a:schemeClr val="bg2"/>
                </a:solidFill>
                <a:latin typeface="+mj-lt"/>
                <a:sym typeface="Arial"/>
              </a:defRPr>
            </a:lvl1pPr>
          </a:lstStyle>
          <a:p>
            <a:pPr algn="ctr"/>
            <a:endParaRPr lang="en-US" sz="8000" dirty="0">
              <a:solidFill>
                <a:srgbClr val="FFFFFF"/>
              </a:solidFill>
              <a:latin typeface="+mn-lt"/>
              <a:cs typeface="Arial"/>
              <a:sym typeface="Arial"/>
            </a:endParaRPr>
          </a:p>
        </p:txBody>
      </p:sp>
      <p:sp>
        <p:nvSpPr>
          <p:cNvPr id="21" name="Text Placeholder 20"/>
          <p:cNvSpPr>
            <a:spLocks noGrp="1"/>
          </p:cNvSpPr>
          <p:nvPr>
            <p:ph type="body" sz="quarter" idx="11"/>
          </p:nvPr>
        </p:nvSpPr>
        <p:spPr>
          <a:xfrm>
            <a:off x="1676400" y="7094538"/>
            <a:ext cx="21031199" cy="3750760"/>
          </a:xfrm>
        </p:spPr>
        <p:txBody>
          <a:bodyPr anchor="b">
            <a:normAutofit/>
          </a:bodyPr>
          <a:lstStyle>
            <a:lvl1pPr marL="0" indent="0" algn="ctr">
              <a:buNone/>
              <a:defRPr sz="12000" cap="all" baseline="0">
                <a:solidFill>
                  <a:srgbClr val="FFD966"/>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endParaRPr lang="en-US" dirty="0"/>
          </a:p>
        </p:txBody>
      </p:sp>
    </p:spTree>
    <p:extLst>
      <p:ext uri="{BB962C8B-B14F-4D97-AF65-F5344CB8AC3E}">
        <p14:creationId xmlns:p14="http://schemas.microsoft.com/office/powerpoint/2010/main" val="219512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9292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676400" y="7550515"/>
            <a:ext cx="21031200" cy="2217738"/>
          </a:xfrm>
        </p:spPr>
        <p:txBody>
          <a:bodyPr>
            <a:noAutofit/>
          </a:bodyPr>
          <a:lstStyle>
            <a:lvl1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1pPr>
            <a:lvl2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2pPr>
            <a:lvl3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3pPr>
            <a:lvl4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4pPr>
            <a:lvl5pPr algn="ctr">
              <a:defRPr kumimoji="0" lang="en-US" sz="6000" b="0" i="0" u="none" strike="noStrike" cap="none" spc="0" normalizeH="0" baseline="0" dirty="0">
                <a:ln>
                  <a:noFill/>
                </a:ln>
                <a:solidFill>
                  <a:srgbClr val="FFFFFF"/>
                </a:solidFill>
                <a:effectLst/>
                <a:uFillTx/>
                <a:latin typeface="Helvetica"/>
                <a:ea typeface="Helvetica"/>
                <a:cs typeface="Helvetica"/>
                <a:sym typeface="Helvetica"/>
              </a:defRPr>
            </a:lvl5pPr>
          </a:lstStyle>
          <a:p>
            <a:pPr lvl="0"/>
            <a:r>
              <a:rPr lang="en-US" dirty="0"/>
              <a:t>Subtitle (optional)</a:t>
            </a:r>
          </a:p>
        </p:txBody>
      </p:sp>
      <p:sp>
        <p:nvSpPr>
          <p:cNvPr id="2" name="Title 1"/>
          <p:cNvSpPr>
            <a:spLocks noGrp="1"/>
          </p:cNvSpPr>
          <p:nvPr>
            <p:ph type="title"/>
          </p:nvPr>
        </p:nvSpPr>
        <p:spPr>
          <a:xfrm>
            <a:off x="1676400" y="4488288"/>
            <a:ext cx="21031200" cy="2651126"/>
          </a:xfrm>
        </p:spPr>
        <p:txBody>
          <a:bodyPr anchor="b" anchorCtr="1">
            <a:normAutofit/>
          </a:bodyPr>
          <a:lstStyle>
            <a:lvl1pPr algn="ctr">
              <a:defRPr kumimoji="0" lang="en-US" sz="8000" b="1" i="0" u="none" strike="noStrike" cap="all" spc="1800" normalizeH="0" baseline="0" dirty="0">
                <a:ln>
                  <a:noFill/>
                </a:ln>
                <a:solidFill>
                  <a:srgbClr val="FFD966"/>
                </a:solidFill>
                <a:effectLst/>
                <a:uFillTx/>
                <a:latin typeface="Helvetica"/>
                <a:ea typeface="Helvetica"/>
                <a:cs typeface="Helvetica"/>
                <a:sym typeface="Helvetica"/>
              </a:defRPr>
            </a:lvl1pPr>
          </a:lstStyle>
          <a:p>
            <a:r>
              <a:rPr lang="en-US" dirty="0"/>
              <a:t>Click to edit Master title style</a:t>
            </a:r>
          </a:p>
        </p:txBody>
      </p:sp>
    </p:spTree>
    <p:extLst>
      <p:ext uri="{BB962C8B-B14F-4D97-AF65-F5344CB8AC3E}">
        <p14:creationId xmlns:p14="http://schemas.microsoft.com/office/powerpoint/2010/main" val="29012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p:cNvSpPr/>
          <p:nvPr userDrawn="1"/>
        </p:nvSpPr>
        <p:spPr>
          <a:xfrm>
            <a:off x="12129796" y="0"/>
            <a:ext cx="12254204"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79576" y="914399"/>
            <a:ext cx="9046123" cy="4365523"/>
          </a:xfrm>
        </p:spPr>
        <p:txBody>
          <a:bodyPr anchor="b">
            <a:normAutofit/>
          </a:bodyPr>
          <a:lstStyle>
            <a:lvl1pPr algn="l">
              <a:defRPr sz="5000" b="1" cap="all" baseline="0"/>
            </a:lvl1pPr>
          </a:lstStyle>
          <a:p>
            <a:r>
              <a:rPr lang="en-US" dirty="0"/>
              <a:t>One Picture Slide</a:t>
            </a:r>
          </a:p>
        </p:txBody>
      </p:sp>
      <p:sp>
        <p:nvSpPr>
          <p:cNvPr id="3" name="Content Placeholder 2"/>
          <p:cNvSpPr>
            <a:spLocks noGrp="1"/>
          </p:cNvSpPr>
          <p:nvPr>
            <p:ph idx="1"/>
          </p:nvPr>
        </p:nvSpPr>
        <p:spPr>
          <a:xfrm>
            <a:off x="12129796" y="0"/>
            <a:ext cx="12254204" cy="13716000"/>
          </a:xfrm>
        </p:spPr>
        <p:txBody>
          <a:bodyPr>
            <a:normAutofit/>
          </a:bodyPr>
          <a:lstStyle>
            <a:lvl1pPr>
              <a:defRPr sz="3200"/>
            </a:lvl1pPr>
            <a:lvl2pPr>
              <a:defRPr sz="2800"/>
            </a:lvl2pPr>
            <a:lvl3pPr>
              <a:defRPr sz="2000"/>
            </a:lvl3pPr>
            <a:lvl4pPr>
              <a:defRPr sz="1600"/>
            </a:lvl4pPr>
            <a:lvl5pPr>
              <a:defRPr sz="16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p:cNvSpPr/>
          <p:nvPr userDrawn="1"/>
        </p:nvSpPr>
        <p:spPr>
          <a:xfrm>
            <a:off x="1752108" y="5586815"/>
            <a:ext cx="8973592" cy="127365"/>
          </a:xfrm>
          <a:prstGeom prst="rect">
            <a:avLst/>
          </a:prstGeom>
          <a:solidFill>
            <a:srgbClr val="FFD966"/>
          </a:solidFill>
          <a:ln w="12700">
            <a:miter lim="400000"/>
          </a:ln>
        </p:spPr>
        <p:txBody>
          <a:bodyPr lIns="50800" tIns="50800" rIns="50800" bIns="50800" anchor="ctr"/>
          <a:lstStyle/>
          <a:p>
            <a:pPr algn="ctr" defTabSz="825500" hangingPunct="0">
              <a:defRPr sz="3200">
                <a:solidFill>
                  <a:srgbClr val="FFFFFF"/>
                </a:solidFill>
                <a:latin typeface="Helvetica"/>
                <a:ea typeface="Helvetica"/>
                <a:cs typeface="Helvetica"/>
                <a:sym typeface="Helvetica"/>
              </a:defRPr>
            </a:pPr>
            <a:endParaRPr sz="3200" kern="0">
              <a:solidFill>
                <a:srgbClr val="FFFFFF"/>
              </a:solidFill>
              <a:latin typeface="Helvetica"/>
              <a:ea typeface="Helvetica"/>
              <a:cs typeface="Helvetica"/>
              <a:sym typeface="Helvetica"/>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12" name="Text Placeholder 11"/>
          <p:cNvSpPr>
            <a:spLocks noGrp="1"/>
          </p:cNvSpPr>
          <p:nvPr>
            <p:ph type="body" sz="quarter" idx="10"/>
          </p:nvPr>
        </p:nvSpPr>
        <p:spPr>
          <a:xfrm>
            <a:off x="1679575" y="5943600"/>
            <a:ext cx="9045575" cy="8002587"/>
          </a:xfrm>
        </p:spPr>
        <p:txBody>
          <a:bodyPr>
            <a:normAutofit/>
          </a:bodyPr>
          <a:lstStyle>
            <a:lvl1pPr>
              <a:lnSpc>
                <a:spcPct val="100000"/>
              </a:lnSpc>
              <a:spcBef>
                <a:spcPts val="1500"/>
              </a:spcBef>
              <a:defRPr sz="2800"/>
            </a:lvl1pPr>
            <a:lvl2pPr marL="746125" indent="-288925">
              <a:lnSpc>
                <a:spcPct val="100000"/>
              </a:lnSpc>
              <a:spcBef>
                <a:spcPts val="1500"/>
              </a:spcBef>
              <a:defRPr sz="2800"/>
            </a:lvl2pPr>
            <a:lvl3pPr marL="1143000" indent="-228600">
              <a:lnSpc>
                <a:spcPct val="100000"/>
              </a:lnSpc>
              <a:spcBef>
                <a:spcPts val="1500"/>
              </a:spcBef>
              <a:defRPr sz="2800"/>
            </a:lvl3pPr>
            <a:lvl4pPr marL="1600200" indent="-228600">
              <a:lnSpc>
                <a:spcPct val="100000"/>
              </a:lnSpc>
              <a:spcBef>
                <a:spcPts val="1500"/>
              </a:spcBef>
              <a:defRPr sz="2800"/>
            </a:lvl4pPr>
            <a:lvl5pPr marL="2057400" indent="-228600">
              <a:lnSpc>
                <a:spcPct val="100000"/>
              </a:lnSpc>
              <a:spcBef>
                <a:spcPts val="1500"/>
              </a:spcBef>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14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icture TypeA">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24384000" cy="13716000"/>
          </a:xfrm>
        </p:spPr>
        <p:txBody>
          <a:bodyPr/>
          <a:lstStyle/>
          <a:p>
            <a:endParaRPr lang="en-US"/>
          </a:p>
        </p:txBody>
      </p:sp>
      <p:sp>
        <p:nvSpPr>
          <p:cNvPr id="3" name="Rectangle"/>
          <p:cNvSpPr/>
          <p:nvPr userDrawn="1"/>
        </p:nvSpPr>
        <p:spPr>
          <a:xfrm>
            <a:off x="1400175" y="-1"/>
            <a:ext cx="7765125" cy="13716001"/>
          </a:xfrm>
          <a:prstGeom prst="rect">
            <a:avLst/>
          </a:prstGeom>
          <a:solidFill>
            <a:srgbClr val="FFD966">
              <a:alpha val="77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
        <p:nvSpPr>
          <p:cNvPr id="9" name="Text Placeholder 8"/>
          <p:cNvSpPr>
            <a:spLocks noGrp="1"/>
          </p:cNvSpPr>
          <p:nvPr>
            <p:ph type="body" sz="quarter" idx="10" hasCustomPrompt="1"/>
          </p:nvPr>
        </p:nvSpPr>
        <p:spPr>
          <a:xfrm>
            <a:off x="2003755" y="4183930"/>
            <a:ext cx="6557962" cy="9135028"/>
          </a:xfrm>
        </p:spPr>
        <p:txBody>
          <a:bodyPr wrap="square">
            <a:normAutofit/>
          </a:bodyPr>
          <a:lstStyle>
            <a:lvl1pPr marL="0" indent="0" algn="r">
              <a:lnSpc>
                <a:spcPct val="100000"/>
              </a:lnSpc>
              <a:spcBef>
                <a:spcPts val="0"/>
              </a:spcBef>
              <a:buNone/>
              <a:defRPr sz="4800" b="1" cap="all" baseline="0"/>
            </a:lvl1pPr>
          </a:lstStyle>
          <a:p>
            <a:r>
              <a:rPr lang="en-US" sz="3600" dirty="0"/>
              <a:t>Important point, approximately one or two sentences. </a:t>
            </a:r>
          </a:p>
        </p:txBody>
      </p:sp>
    </p:spTree>
    <p:extLst>
      <p:ext uri="{BB962C8B-B14F-4D97-AF65-F5344CB8AC3E}">
        <p14:creationId xmlns:p14="http://schemas.microsoft.com/office/powerpoint/2010/main" val="246238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TypeB">
    <p:spTree>
      <p:nvGrpSpPr>
        <p:cNvPr id="1" name=""/>
        <p:cNvGrpSpPr/>
        <p:nvPr/>
      </p:nvGrpSpPr>
      <p:grpSpPr>
        <a:xfrm>
          <a:off x="0" y="0"/>
          <a:ext cx="0" cy="0"/>
          <a:chOff x="0" y="0"/>
          <a:chExt cx="0" cy="0"/>
        </a:xfrm>
      </p:grpSpPr>
      <p:sp>
        <p:nvSpPr>
          <p:cNvPr id="8" name="Freeform: Shape 13"/>
          <p:cNvSpPr>
            <a:spLocks noGrp="1" noRot="1" noChangeAspect="1" noMove="1" noResize="1" noEditPoints="1" noAdjustHandles="1" noChangeArrowheads="1" noChangeShapeType="1" noTextEdit="1"/>
          </p:cNvSpPr>
          <p:nvPr userDrawn="1">
            <p:extLst>
              <p:ext uri="{386F3935-93C4-4BCD-93E2-E3B085C9AB24}">
                <p16:designElem xmlns="" xmlns:p16="http://schemas.microsoft.com/office/powerpoint/2015/main"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0" name="Freeform: Shape 15"/>
          <p:cNvSpPr>
            <a:spLocks noGrp="1" noRot="1" noChangeAspect="1" noMove="1" noResize="1" noEditPoints="1" noAdjustHandles="1" noChangeArrowheads="1" noChangeShapeType="1" noTextEdit="1"/>
          </p:cNvSpPr>
          <p:nvPr userDrawn="1">
            <p:extLst>
              <p:ext uri="{386F3935-93C4-4BCD-93E2-E3B085C9AB24}">
                <p16:designElem xmlns="" xmlns:p16="http://schemas.microsoft.com/office/powerpoint/2015/main"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3" name="Rectangle"/>
          <p:cNvSpPr/>
          <p:nvPr userDrawn="1"/>
        </p:nvSpPr>
        <p:spPr>
          <a:xfrm>
            <a:off x="756714" y="4841453"/>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
        <p:nvSpPr>
          <p:cNvPr id="15" name="Title 1"/>
          <p:cNvSpPr>
            <a:spLocks noGrp="1"/>
          </p:cNvSpPr>
          <p:nvPr>
            <p:ph type="title" hasCustomPrompt="1"/>
          </p:nvPr>
        </p:nvSpPr>
        <p:spPr>
          <a:xfrm>
            <a:off x="756714" y="387999"/>
            <a:ext cx="9395380" cy="4365523"/>
          </a:xfrm>
        </p:spPr>
        <p:txBody>
          <a:bodyPr anchor="b">
            <a:normAutofit/>
          </a:bodyPr>
          <a:lstStyle>
            <a:lvl1pPr algn="l">
              <a:defRPr sz="5000" b="1" cap="all" baseline="0"/>
            </a:lvl1pPr>
          </a:lstStyle>
          <a:p>
            <a:r>
              <a:rPr lang="en-US" dirty="0"/>
              <a:t>One Picture Slide</a:t>
            </a:r>
          </a:p>
        </p:txBody>
      </p:sp>
      <p:sp>
        <p:nvSpPr>
          <p:cNvPr id="16" name="Text Placeholder 11"/>
          <p:cNvSpPr>
            <a:spLocks noGrp="1"/>
          </p:cNvSpPr>
          <p:nvPr>
            <p:ph type="body" sz="quarter" idx="10"/>
          </p:nvPr>
        </p:nvSpPr>
        <p:spPr>
          <a:xfrm>
            <a:off x="756714" y="5233467"/>
            <a:ext cx="9045575" cy="8002587"/>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10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Content Slide">
    <p:bg>
      <p:bgPr>
        <a:solidFill>
          <a:srgbClr val="F3F3F3"/>
        </a:solidFill>
        <a:effectLst/>
      </p:bgPr>
    </p:bg>
    <p:spTree>
      <p:nvGrpSpPr>
        <p:cNvPr id="1" name=""/>
        <p:cNvGrpSpPr/>
        <p:nvPr/>
      </p:nvGrpSpPr>
      <p:grpSpPr>
        <a:xfrm>
          <a:off x="0" y="0"/>
          <a:ext cx="0" cy="0"/>
          <a:chOff x="0" y="0"/>
          <a:chExt cx="0" cy="0"/>
        </a:xfrm>
      </p:grpSpPr>
      <p:sp>
        <p:nvSpPr>
          <p:cNvPr id="7" name="Rectangle"/>
          <p:cNvSpPr/>
          <p:nvPr userDrawn="1"/>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Rectangle"/>
          <p:cNvSpPr/>
          <p:nvPr userDrawn="1"/>
        </p:nvSpPr>
        <p:spPr>
          <a:xfrm>
            <a:off x="2869459" y="442082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 name="Text Placeholder 8"/>
          <p:cNvSpPr>
            <a:spLocks noGrp="1"/>
          </p:cNvSpPr>
          <p:nvPr>
            <p:ph type="body" sz="quarter" idx="10" hasCustomPrompt="1"/>
          </p:nvPr>
        </p:nvSpPr>
        <p:spPr>
          <a:xfrm>
            <a:off x="2869459" y="2178424"/>
            <a:ext cx="7008270" cy="2070682"/>
          </a:xfrm>
        </p:spPr>
        <p:txBody>
          <a:bodyPr wrap="square" anchor="b" anchorCtr="0">
            <a:normAutofit/>
          </a:bodyPr>
          <a:lstStyle>
            <a:lvl1pPr marL="0" indent="0" algn="l">
              <a:lnSpc>
                <a:spcPct val="100000"/>
              </a:lnSpc>
              <a:spcBef>
                <a:spcPts val="0"/>
              </a:spcBef>
              <a:buNone/>
              <a:defRPr sz="5000" b="1" cap="all" baseline="0"/>
            </a:lvl1pPr>
          </a:lstStyle>
          <a:p>
            <a:r>
              <a:rPr lang="en-US" sz="3600" dirty="0"/>
              <a:t>Small Volume of Content</a:t>
            </a:r>
          </a:p>
        </p:txBody>
      </p:sp>
      <p:sp>
        <p:nvSpPr>
          <p:cNvPr id="14" name="Text Placeholder 11"/>
          <p:cNvSpPr>
            <a:spLocks noGrp="1"/>
          </p:cNvSpPr>
          <p:nvPr>
            <p:ph type="body" sz="quarter" idx="12"/>
          </p:nvPr>
        </p:nvSpPr>
        <p:spPr>
          <a:xfrm>
            <a:off x="2869460" y="4719918"/>
            <a:ext cx="7008270" cy="8996082"/>
          </a:xfrm>
        </p:spPr>
        <p:txBody>
          <a:bodyPr>
            <a:normAutofit/>
          </a:bodyPr>
          <a:lstStyle>
            <a:lvl1pPr marL="0" indent="0">
              <a:lnSpc>
                <a:spcPct val="100000"/>
              </a:lnSpc>
              <a:buNone/>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882992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als and Outcomes">
    <p:spTree>
      <p:nvGrpSpPr>
        <p:cNvPr id="1" name=""/>
        <p:cNvGrpSpPr/>
        <p:nvPr/>
      </p:nvGrpSpPr>
      <p:grpSpPr>
        <a:xfrm>
          <a:off x="0" y="0"/>
          <a:ext cx="0" cy="0"/>
          <a:chOff x="0" y="0"/>
          <a:chExt cx="0" cy="0"/>
        </a:xfrm>
      </p:grpSpPr>
      <p:sp>
        <p:nvSpPr>
          <p:cNvPr id="2" name="Title 1"/>
          <p:cNvSpPr>
            <a:spLocks noGrp="1"/>
          </p:cNvSpPr>
          <p:nvPr>
            <p:ph type="title"/>
          </p:nvPr>
        </p:nvSpPr>
        <p:spPr>
          <a:xfrm>
            <a:off x="1676400" y="105786"/>
            <a:ext cx="21031200" cy="2651126"/>
          </a:xfrm>
        </p:spPr>
        <p:txBody>
          <a:bodyPr>
            <a:normAutofit/>
          </a:bodyPr>
          <a:lstStyle>
            <a:lvl1pPr>
              <a:defRPr kumimoji="0" lang="en-US" sz="2500" b="1" i="0" u="none" strike="noStrike" cap="all" spc="0" normalizeH="0" baseline="0" dirty="0">
                <a:ln>
                  <a:noFill/>
                </a:ln>
                <a:solidFill>
                  <a:srgbClr val="000000"/>
                </a:solidFill>
                <a:effectLst/>
                <a:uFillTx/>
                <a:latin typeface="Helvetica"/>
                <a:ea typeface="Helvetica"/>
                <a:cs typeface="Helvetica"/>
                <a:sym typeface="Helvetica"/>
              </a:defRPr>
            </a:lvl1pPr>
          </a:lstStyle>
          <a:p>
            <a:r>
              <a:rPr lang="en-US" dirty="0"/>
              <a:t>Click to edit Master title style</a:t>
            </a:r>
          </a:p>
        </p:txBody>
      </p:sp>
      <p:sp>
        <p:nvSpPr>
          <p:cNvPr id="5" name="The Picture slide"/>
          <p:cNvSpPr txBox="1"/>
          <p:nvPr userDrawn="1"/>
        </p:nvSpPr>
        <p:spPr>
          <a:xfrm>
            <a:off x="13454825" y="3658325"/>
            <a:ext cx="261129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Outcomes</a:t>
            </a:r>
            <a:endParaRPr sz="4000" dirty="0">
              <a:solidFill>
                <a:schemeClr val="tx1">
                  <a:lumMod val="50000"/>
                  <a:lumOff val="50000"/>
                </a:schemeClr>
              </a:solidFill>
            </a:endParaRPr>
          </a:p>
        </p:txBody>
      </p:sp>
      <p:sp>
        <p:nvSpPr>
          <p:cNvPr id="7" name="The Picture slide"/>
          <p:cNvSpPr txBox="1"/>
          <p:nvPr userDrawn="1"/>
        </p:nvSpPr>
        <p:spPr>
          <a:xfrm>
            <a:off x="1752109" y="3658325"/>
            <a:ext cx="152766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Goals</a:t>
            </a:r>
            <a:endParaRPr sz="4000" dirty="0">
              <a:solidFill>
                <a:schemeClr val="tx1">
                  <a:lumMod val="50000"/>
                  <a:lumOff val="50000"/>
                </a:schemeClr>
              </a:solidFill>
            </a:endParaRPr>
          </a:p>
        </p:txBody>
      </p:sp>
      <p:sp>
        <p:nvSpPr>
          <p:cNvPr id="8" name="Rectangle"/>
          <p:cNvSpPr/>
          <p:nvPr userDrawn="1"/>
        </p:nvSpPr>
        <p:spPr>
          <a:xfrm>
            <a:off x="1752108" y="447579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sp>
        <p:nvSpPr>
          <p:cNvPr id="9" name="Rectangle"/>
          <p:cNvSpPr/>
          <p:nvPr userDrawn="1"/>
        </p:nvSpPr>
        <p:spPr>
          <a:xfrm>
            <a:off x="13454824" y="444853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3" y="11032377"/>
            <a:ext cx="2626730" cy="2683626"/>
          </a:xfrm>
          <a:prstGeom prst="rect">
            <a:avLst/>
          </a:prstGeom>
        </p:spPr>
      </p:pic>
      <p:sp>
        <p:nvSpPr>
          <p:cNvPr id="11" name="Text Placeholder 11"/>
          <p:cNvSpPr>
            <a:spLocks noGrp="1"/>
          </p:cNvSpPr>
          <p:nvPr>
            <p:ph type="body" sz="quarter" idx="10"/>
          </p:nvPr>
        </p:nvSpPr>
        <p:spPr>
          <a:xfrm>
            <a:off x="1752108"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13454824"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35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pPr algn="r">
              <a:buSzPct val="25000"/>
            </a:pPr>
            <a:fld id="{00000000-1234-1234-1234-123412341234}" type="slidenum">
              <a:rPr lang="en-US" sz="2400" smtClean="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589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15186"/>
      </p:ext>
    </p:extLst>
  </p:cSld>
  <p:clrMap bg1="lt1" tx1="dk1" bg2="lt2" tx2="dk2" accent1="accent1" accent2="accent2" accent3="accent3" accent4="accent4" accent5="accent5" accent6="accent6" hlink="hlink" folHlink="folHlink"/>
  <p:sldLayoutIdLst>
    <p:sldLayoutId id="2147483689" r:id="rId1"/>
    <p:sldLayoutId id="2147483706" r:id="rId2"/>
    <p:sldLayoutId id="2147483696" r:id="rId3"/>
    <p:sldLayoutId id="2147483703" r:id="rId4"/>
    <p:sldLayoutId id="2147483704" r:id="rId5"/>
    <p:sldLayoutId id="2147483705" r:id="rId6"/>
    <p:sldLayoutId id="2147483707" r:id="rId7"/>
    <p:sldLayoutId id="2147483697"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hyperlink" Target="https://msdn.microsoft.com/en-us/library/windows/desktop/bb509561(v=vs.85).aspx" TargetMode="Externa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msdn.microsoft.com/en-us/library/windows/desktop/bb509647(v=vs.85).aspx" TargetMode="Externa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681C838-BBC0-B547-BAD1-E743C133A601}"/>
              </a:ext>
            </a:extLst>
          </p:cNvPr>
          <p:cNvSpPr>
            <a:spLocks noGrp="1"/>
          </p:cNvSpPr>
          <p:nvPr>
            <p:ph type="body" sz="quarter" idx="10"/>
          </p:nvPr>
        </p:nvSpPr>
        <p:spPr/>
        <p:txBody>
          <a:bodyPr/>
          <a:lstStyle/>
          <a:p>
            <a:r>
              <a:rPr lang="en-US" dirty="0" smtClean="0"/>
              <a:t> </a:t>
            </a:r>
            <a:endParaRPr lang="en-US" dirty="0"/>
          </a:p>
        </p:txBody>
      </p:sp>
      <p:sp>
        <p:nvSpPr>
          <p:cNvPr id="3" name="Text Placeholder 2">
            <a:extLst>
              <a:ext uri="{FF2B5EF4-FFF2-40B4-BE49-F238E27FC236}">
                <a16:creationId xmlns="" xmlns:a16="http://schemas.microsoft.com/office/drawing/2014/main" id="{9276F5A2-59E1-3F4E-B615-BD151855529B}"/>
              </a:ext>
            </a:extLst>
          </p:cNvPr>
          <p:cNvSpPr>
            <a:spLocks noGrp="1"/>
          </p:cNvSpPr>
          <p:nvPr>
            <p:ph type="body" sz="quarter" idx="11"/>
          </p:nvPr>
        </p:nvSpPr>
        <p:spPr/>
        <p:txBody>
          <a:bodyPr/>
          <a:lstStyle/>
          <a:p>
            <a:r>
              <a:rPr lang="en-US" dirty="0"/>
              <a:t>Shader Code</a:t>
            </a:r>
          </a:p>
        </p:txBody>
      </p:sp>
    </p:spTree>
    <p:extLst>
      <p:ext uri="{BB962C8B-B14F-4D97-AF65-F5344CB8AC3E}">
        <p14:creationId xmlns:p14="http://schemas.microsoft.com/office/powerpoint/2010/main" val="5169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E4535A-0FD6-534D-9EAF-7E46BE1AAA35}"/>
              </a:ext>
            </a:extLst>
          </p:cNvPr>
          <p:cNvSpPr>
            <a:spLocks noGrp="1"/>
          </p:cNvSpPr>
          <p:nvPr>
            <p:ph type="title"/>
          </p:nvPr>
        </p:nvSpPr>
        <p:spPr/>
        <p:txBody>
          <a:bodyPr/>
          <a:lstStyle/>
          <a:p>
            <a:r>
              <a:rPr lang="en-US" dirty="0"/>
              <a:t>Deferred Shading</a:t>
            </a:r>
          </a:p>
        </p:txBody>
      </p:sp>
      <p:sp>
        <p:nvSpPr>
          <p:cNvPr id="4" name="Text Placeholder 3">
            <a:extLst>
              <a:ext uri="{FF2B5EF4-FFF2-40B4-BE49-F238E27FC236}">
                <a16:creationId xmlns="" xmlns:a16="http://schemas.microsoft.com/office/drawing/2014/main" id="{619B0DFA-38AA-D044-8E8B-6FC98499344F}"/>
              </a:ext>
            </a:extLst>
          </p:cNvPr>
          <p:cNvSpPr>
            <a:spLocks noGrp="1"/>
          </p:cNvSpPr>
          <p:nvPr>
            <p:ph type="body" sz="quarter" idx="10"/>
          </p:nvPr>
        </p:nvSpPr>
        <p:spPr/>
        <p:txBody>
          <a:bodyPr>
            <a:normAutofit lnSpcReduction="10000"/>
          </a:bodyPr>
          <a:lstStyle/>
          <a:p>
            <a:pPr>
              <a:lnSpc>
                <a:spcPct val="110000"/>
              </a:lnSpc>
              <a:spcBef>
                <a:spcPts val="2000"/>
              </a:spcBef>
            </a:pPr>
            <a:r>
              <a:rPr lang="en-US" dirty="0"/>
              <a:t>Alternate way to use the shading stages for rendering</a:t>
            </a:r>
            <a:r>
              <a:rPr lang="en-US" dirty="0" smtClean="0"/>
              <a:t>. </a:t>
            </a:r>
            <a:endParaRPr lang="en-US" dirty="0"/>
          </a:p>
          <a:p>
            <a:pPr>
              <a:lnSpc>
                <a:spcPct val="110000"/>
              </a:lnSpc>
              <a:spcBef>
                <a:spcPts val="1800"/>
              </a:spcBef>
            </a:pPr>
            <a:r>
              <a:rPr lang="en-US" b="1" dirty="0"/>
              <a:t>Optional Depth Pre-Pass</a:t>
            </a:r>
          </a:p>
          <a:p>
            <a:pPr marL="457200" lvl="1">
              <a:lnSpc>
                <a:spcPct val="110000"/>
              </a:lnSpc>
              <a:spcBef>
                <a:spcPts val="600"/>
              </a:spcBef>
            </a:pPr>
            <a:r>
              <a:rPr lang="en-US" dirty="0"/>
              <a:t>Same as in forward shading. Can avoid work on hidden surfaces</a:t>
            </a:r>
            <a:r>
              <a:rPr lang="en-US" dirty="0" smtClean="0"/>
              <a:t>.</a:t>
            </a:r>
          </a:p>
          <a:p>
            <a:pPr>
              <a:lnSpc>
                <a:spcPct val="110000"/>
              </a:lnSpc>
              <a:spcBef>
                <a:spcPts val="1200"/>
              </a:spcBef>
            </a:pPr>
            <a:r>
              <a:rPr lang="en-US" b="1" dirty="0"/>
              <a:t>Base Pass</a:t>
            </a:r>
          </a:p>
          <a:p>
            <a:pPr marL="457200" lvl="1" indent="-457200">
              <a:lnSpc>
                <a:spcPct val="110000"/>
              </a:lnSpc>
              <a:spcBef>
                <a:spcPts val="600"/>
              </a:spcBef>
            </a:pPr>
            <a:r>
              <a:rPr lang="en-US" dirty="0" smtClean="0"/>
              <a:t>Processes all </a:t>
            </a:r>
            <a:r>
              <a:rPr lang="en-US" dirty="0"/>
              <a:t>of the stages for each </a:t>
            </a:r>
            <a:r>
              <a:rPr lang="en-US" dirty="0" smtClean="0"/>
              <a:t>object.</a:t>
            </a:r>
            <a:endParaRPr lang="en-US" dirty="0"/>
          </a:p>
          <a:p>
            <a:pPr marL="457200" lvl="1" indent="-457200">
              <a:lnSpc>
                <a:spcPct val="110000"/>
              </a:lnSpc>
              <a:spcBef>
                <a:spcPts val="600"/>
              </a:spcBef>
            </a:pPr>
            <a:r>
              <a:rPr lang="en-US" dirty="0" smtClean="0"/>
              <a:t>Only computes </a:t>
            </a:r>
            <a:r>
              <a:rPr lang="en-US" dirty="0"/>
              <a:t>shading parameters</a:t>
            </a:r>
            <a:r>
              <a:rPr lang="en-US" dirty="0" smtClean="0"/>
              <a:t>.</a:t>
            </a:r>
            <a:endParaRPr lang="en-US" dirty="0"/>
          </a:p>
          <a:p>
            <a:pPr marL="457200" lvl="1" indent="-457200">
              <a:lnSpc>
                <a:spcPct val="110000"/>
              </a:lnSpc>
              <a:spcBef>
                <a:spcPts val="600"/>
              </a:spcBef>
            </a:pPr>
            <a:r>
              <a:rPr lang="en-US" dirty="0" smtClean="0"/>
              <a:t>A </a:t>
            </a:r>
            <a:r>
              <a:rPr lang="en-US" dirty="0" err="1" smtClean="0"/>
              <a:t>RenderTarget</a:t>
            </a:r>
            <a:r>
              <a:rPr lang="en-US" dirty="0" smtClean="0"/>
              <a:t>/Texture holding the shading parameters is called a </a:t>
            </a:r>
            <a:r>
              <a:rPr lang="en-US" b="1" dirty="0" smtClean="0"/>
              <a:t>G-buffer</a:t>
            </a:r>
            <a:r>
              <a:rPr lang="en-US" dirty="0" smtClean="0"/>
              <a:t>.</a:t>
            </a:r>
            <a:endParaRPr lang="en-US" b="1" dirty="0" smtClean="0"/>
          </a:p>
          <a:p>
            <a:pPr>
              <a:lnSpc>
                <a:spcPct val="110000"/>
              </a:lnSpc>
              <a:spcBef>
                <a:spcPts val="1200"/>
              </a:spcBef>
            </a:pPr>
            <a:r>
              <a:rPr lang="en-US" b="1" dirty="0"/>
              <a:t>Deferred Pass(</a:t>
            </a:r>
            <a:r>
              <a:rPr lang="en-US" b="1" dirty="0" err="1"/>
              <a:t>es</a:t>
            </a:r>
            <a:r>
              <a:rPr lang="en-US" b="1" dirty="0"/>
              <a:t>)</a:t>
            </a:r>
          </a:p>
          <a:p>
            <a:pPr marL="457200" lvl="1" indent="-457200">
              <a:lnSpc>
                <a:spcPct val="110000"/>
              </a:lnSpc>
              <a:spcBef>
                <a:spcPts val="600"/>
              </a:spcBef>
            </a:pPr>
            <a:r>
              <a:rPr lang="en-US" dirty="0" smtClean="0"/>
              <a:t>Renders </a:t>
            </a:r>
            <a:r>
              <a:rPr lang="en-US" dirty="0"/>
              <a:t>a shape like a screen-filling quad that covers every pixel you want to process (or </a:t>
            </a:r>
            <a:r>
              <a:rPr lang="en-US" dirty="0" smtClean="0"/>
              <a:t>uses </a:t>
            </a:r>
            <a:r>
              <a:rPr lang="en-US" dirty="0"/>
              <a:t>a compute shader)</a:t>
            </a:r>
            <a:r>
              <a:rPr lang="en-US" dirty="0" smtClean="0"/>
              <a:t>.</a:t>
            </a:r>
            <a:endParaRPr lang="en-US" dirty="0"/>
          </a:p>
          <a:p>
            <a:pPr marL="457200" lvl="1" indent="-457200">
              <a:lnSpc>
                <a:spcPct val="110000"/>
              </a:lnSpc>
              <a:spcBef>
                <a:spcPts val="600"/>
              </a:spcBef>
            </a:pPr>
            <a:r>
              <a:rPr lang="en-US" dirty="0" smtClean="0"/>
              <a:t>Runs </a:t>
            </a:r>
            <a:r>
              <a:rPr lang="en-US" dirty="0"/>
              <a:t>a pixel shader using the data saved in the base pass</a:t>
            </a:r>
            <a:r>
              <a:rPr lang="en-US" dirty="0" smtClean="0"/>
              <a:t>.</a:t>
            </a:r>
            <a:endParaRPr lang="en-US" dirty="0"/>
          </a:p>
          <a:p>
            <a:endParaRPr lang="en-US" dirty="0"/>
          </a:p>
        </p:txBody>
      </p:sp>
      <p:sp>
        <p:nvSpPr>
          <p:cNvPr id="5" name="Rectangle 4">
            <a:extLst>
              <a:ext uri="{FF2B5EF4-FFF2-40B4-BE49-F238E27FC236}">
                <a16:creationId xmlns="" xmlns:a16="http://schemas.microsoft.com/office/drawing/2014/main" id="{C04DA462-EBD3-9F40-BFDB-788DF1E9A514}"/>
              </a:ext>
            </a:extLst>
          </p:cNvPr>
          <p:cNvSpPr/>
          <p:nvPr/>
        </p:nvSpPr>
        <p:spPr>
          <a:xfrm>
            <a:off x="12504970" y="1309255"/>
            <a:ext cx="3657600" cy="11118272"/>
          </a:xfrm>
          <a:prstGeom prst="rect">
            <a:avLst/>
          </a:prstGeom>
          <a:solidFill>
            <a:schemeClr val="accent5">
              <a:lumMod val="20000"/>
              <a:lumOff val="80000"/>
            </a:schemeClr>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 xmlns:a16="http://schemas.microsoft.com/office/drawing/2014/main" id="{05448EC6-6750-BA44-BB88-71BDBC958DC3}"/>
              </a:ext>
            </a:extLst>
          </p:cNvPr>
          <p:cNvGrpSpPr/>
          <p:nvPr/>
        </p:nvGrpSpPr>
        <p:grpSpPr>
          <a:xfrm>
            <a:off x="12698369" y="1485016"/>
            <a:ext cx="3289061" cy="9119842"/>
            <a:chOff x="12886533" y="2803260"/>
            <a:chExt cx="2208678" cy="6074344"/>
          </a:xfrm>
        </p:grpSpPr>
        <p:sp>
          <p:nvSpPr>
            <p:cNvPr id="7" name="Rectangle 6">
              <a:extLst>
                <a:ext uri="{FF2B5EF4-FFF2-40B4-BE49-F238E27FC236}">
                  <a16:creationId xmlns="" xmlns:a16="http://schemas.microsoft.com/office/drawing/2014/main" id="{BC8E4053-5294-B045-A47C-AB85DA6E2835}"/>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cxnSp>
          <p:nvCxnSpPr>
            <p:cNvPr id="8" name="Straight Arrow Connector 7">
              <a:extLst>
                <a:ext uri="{FF2B5EF4-FFF2-40B4-BE49-F238E27FC236}">
                  <a16:creationId xmlns="" xmlns:a16="http://schemas.microsoft.com/office/drawing/2014/main" id="{2DA7BD95-4AA3-F94D-8779-CB88E1A5D5A2}"/>
                </a:ext>
              </a:extLst>
            </p:cNvPr>
            <p:cNvCxnSpPr>
              <a:cxnSpLocks/>
              <a:stCxn id="7" idx="2"/>
              <a:endCxn id="10"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 xmlns:a16="http://schemas.microsoft.com/office/drawing/2014/main" id="{2B9D74BA-0912-F245-B686-2DFAD2C09773}"/>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10" name="Rectangle 9">
              <a:extLst>
                <a:ext uri="{FF2B5EF4-FFF2-40B4-BE49-F238E27FC236}">
                  <a16:creationId xmlns="" xmlns:a16="http://schemas.microsoft.com/office/drawing/2014/main" id="{F0E1B566-F20F-5244-95E0-C1CA7177028E}"/>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11" name="Straight Arrow Connector 10">
              <a:extLst>
                <a:ext uri="{FF2B5EF4-FFF2-40B4-BE49-F238E27FC236}">
                  <a16:creationId xmlns="" xmlns:a16="http://schemas.microsoft.com/office/drawing/2014/main" id="{6EC91CC9-F9D9-234C-B7F4-0CBE1A3D3975}"/>
                </a:ext>
              </a:extLst>
            </p:cNvPr>
            <p:cNvCxnSpPr>
              <a:cxnSpLocks/>
              <a:stCxn id="12" idx="2"/>
              <a:endCxn id="13"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 xmlns:a16="http://schemas.microsoft.com/office/drawing/2014/main" id="{A8F50B9C-BA75-7D46-A1DB-CF49664A0CE8}"/>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13" name="Rectangle 12">
              <a:extLst>
                <a:ext uri="{FF2B5EF4-FFF2-40B4-BE49-F238E27FC236}">
                  <a16:creationId xmlns="" xmlns:a16="http://schemas.microsoft.com/office/drawing/2014/main" id="{89D4202D-0E26-1244-A000-77C0AD0B97A0}"/>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14" name="Rectangle 13">
              <a:extLst>
                <a:ext uri="{FF2B5EF4-FFF2-40B4-BE49-F238E27FC236}">
                  <a16:creationId xmlns="" xmlns:a16="http://schemas.microsoft.com/office/drawing/2014/main" id="{34207EF8-5015-4F40-AB1E-321FB5C6E51C}"/>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15" name="Straight Arrow Connector 14">
              <a:extLst>
                <a:ext uri="{FF2B5EF4-FFF2-40B4-BE49-F238E27FC236}">
                  <a16:creationId xmlns="" xmlns:a16="http://schemas.microsoft.com/office/drawing/2014/main" id="{1447AE4B-A2BC-ED4A-BF97-92C147E8D2E3}"/>
                </a:ext>
              </a:extLst>
            </p:cNvPr>
            <p:cNvCxnSpPr>
              <a:cxnSpLocks/>
              <a:stCxn id="13" idx="2"/>
              <a:endCxn id="14"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59AFFCA0-34A3-9E4A-8BB0-230C7DF660FC}"/>
                </a:ext>
              </a:extLst>
            </p:cNvPr>
            <p:cNvCxnSpPr>
              <a:cxnSpLocks/>
              <a:stCxn id="14" idx="2"/>
              <a:endCxn id="9"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455790E3-7B7A-214A-8169-E2D5B0131BA8}"/>
                </a:ext>
              </a:extLst>
            </p:cNvPr>
            <p:cNvCxnSpPr>
              <a:cxnSpLocks/>
              <a:stCxn id="10" idx="2"/>
              <a:endCxn id="12"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 xmlns:a16="http://schemas.microsoft.com/office/drawing/2014/main" id="{8D454E7A-1681-2443-B46D-EA56BBCEB5D4}"/>
              </a:ext>
            </a:extLst>
          </p:cNvPr>
          <p:cNvGrpSpPr/>
          <p:nvPr/>
        </p:nvGrpSpPr>
        <p:grpSpPr>
          <a:xfrm>
            <a:off x="16682551" y="1482928"/>
            <a:ext cx="3289061" cy="10745968"/>
            <a:chOff x="12886533" y="2803260"/>
            <a:chExt cx="2208678" cy="7157438"/>
          </a:xfrm>
        </p:grpSpPr>
        <p:sp>
          <p:nvSpPr>
            <p:cNvPr id="19" name="Rectangle 18">
              <a:extLst>
                <a:ext uri="{FF2B5EF4-FFF2-40B4-BE49-F238E27FC236}">
                  <a16:creationId xmlns="" xmlns:a16="http://schemas.microsoft.com/office/drawing/2014/main" id="{6EC49F37-2EBB-844A-9FC8-ABFBAF655D3A}"/>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20" name="Rectangle 19">
              <a:extLst>
                <a:ext uri="{FF2B5EF4-FFF2-40B4-BE49-F238E27FC236}">
                  <a16:creationId xmlns="" xmlns:a16="http://schemas.microsoft.com/office/drawing/2014/main" id="{3E08500D-2051-7148-AAED-366172F68C61}"/>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Base Pixel</a:t>
              </a:r>
            </a:p>
          </p:txBody>
        </p:sp>
        <p:cxnSp>
          <p:nvCxnSpPr>
            <p:cNvPr id="21" name="Straight Arrow Connector 20">
              <a:extLst>
                <a:ext uri="{FF2B5EF4-FFF2-40B4-BE49-F238E27FC236}">
                  <a16:creationId xmlns="" xmlns:a16="http://schemas.microsoft.com/office/drawing/2014/main" id="{F2AA0180-79E0-F347-99EC-441E0CBB001A}"/>
                </a:ext>
              </a:extLst>
            </p:cNvPr>
            <p:cNvCxnSpPr>
              <a:cxnSpLocks/>
              <a:stCxn id="19" idx="2"/>
              <a:endCxn id="24"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8D2CD11B-73A1-DB4E-A274-9BD0F9C3AE8B}"/>
                </a:ext>
              </a:extLst>
            </p:cNvPr>
            <p:cNvCxnSpPr>
              <a:cxnSpLocks/>
              <a:stCxn id="23" idx="2"/>
              <a:endCxn id="20"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 xmlns:a16="http://schemas.microsoft.com/office/drawing/2014/main" id="{62FF6A7B-6768-1041-9536-2E63BD3C5762}"/>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24" name="Rectangle 23">
              <a:extLst>
                <a:ext uri="{FF2B5EF4-FFF2-40B4-BE49-F238E27FC236}">
                  <a16:creationId xmlns="" xmlns:a16="http://schemas.microsoft.com/office/drawing/2014/main" id="{0DCECBEC-8074-AB41-8BEB-A4F7424D468C}"/>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25" name="Straight Arrow Connector 24">
              <a:extLst>
                <a:ext uri="{FF2B5EF4-FFF2-40B4-BE49-F238E27FC236}">
                  <a16:creationId xmlns="" xmlns:a16="http://schemas.microsoft.com/office/drawing/2014/main" id="{3F0D1004-B2A5-4749-9BC7-D5EE4E0715D2}"/>
                </a:ext>
              </a:extLst>
            </p:cNvPr>
            <p:cNvCxnSpPr>
              <a:cxnSpLocks/>
              <a:stCxn id="26" idx="2"/>
              <a:endCxn id="27"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 xmlns:a16="http://schemas.microsoft.com/office/drawing/2014/main" id="{4D15EBB8-CD9B-F948-820A-2567AF50919E}"/>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27" name="Rectangle 26">
              <a:extLst>
                <a:ext uri="{FF2B5EF4-FFF2-40B4-BE49-F238E27FC236}">
                  <a16:creationId xmlns="" xmlns:a16="http://schemas.microsoft.com/office/drawing/2014/main" id="{E7AD66A3-31C0-5F4C-A12E-EA50C6B46502}"/>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28" name="Rectangle 27">
              <a:extLst>
                <a:ext uri="{FF2B5EF4-FFF2-40B4-BE49-F238E27FC236}">
                  <a16:creationId xmlns="" xmlns:a16="http://schemas.microsoft.com/office/drawing/2014/main" id="{86516621-D479-C549-8563-C77892F478D6}"/>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29" name="Straight Arrow Connector 28">
              <a:extLst>
                <a:ext uri="{FF2B5EF4-FFF2-40B4-BE49-F238E27FC236}">
                  <a16:creationId xmlns="" xmlns:a16="http://schemas.microsoft.com/office/drawing/2014/main" id="{5004B8EB-CC5C-884A-BBC4-DFC9AAEC76B3}"/>
                </a:ext>
              </a:extLst>
            </p:cNvPr>
            <p:cNvCxnSpPr>
              <a:cxnSpLocks/>
              <a:stCxn id="27" idx="2"/>
              <a:endCxn id="28"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 xmlns:a16="http://schemas.microsoft.com/office/drawing/2014/main" id="{C9B630F3-0115-954E-9043-E3459305B61C}"/>
                </a:ext>
              </a:extLst>
            </p:cNvPr>
            <p:cNvCxnSpPr>
              <a:cxnSpLocks/>
              <a:stCxn id="28" idx="2"/>
              <a:endCxn id="23"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0B983093-A48C-E641-B57D-6C845039B194}"/>
                </a:ext>
              </a:extLst>
            </p:cNvPr>
            <p:cNvCxnSpPr>
              <a:cxnSpLocks/>
              <a:stCxn id="24" idx="2"/>
              <a:endCxn id="26"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 xmlns:a16="http://schemas.microsoft.com/office/drawing/2014/main" id="{72030006-0772-8947-9A5D-D5C97777115F}"/>
              </a:ext>
            </a:extLst>
          </p:cNvPr>
          <p:cNvSpPr txBox="1"/>
          <p:nvPr/>
        </p:nvSpPr>
        <p:spPr>
          <a:xfrm>
            <a:off x="12430844" y="518566"/>
            <a:ext cx="3805850" cy="707886"/>
          </a:xfrm>
          <a:prstGeom prst="rect">
            <a:avLst/>
          </a:prstGeom>
          <a:noFill/>
        </p:spPr>
        <p:txBody>
          <a:bodyPr wrap="none" rtlCol="0">
            <a:spAutoFit/>
          </a:bodyPr>
          <a:lstStyle/>
          <a:p>
            <a:r>
              <a:rPr lang="en-US" sz="4000" dirty="0"/>
              <a:t>Depth Pre-Pass</a:t>
            </a:r>
          </a:p>
        </p:txBody>
      </p:sp>
      <p:sp>
        <p:nvSpPr>
          <p:cNvPr id="33" name="TextBox 32">
            <a:extLst>
              <a:ext uri="{FF2B5EF4-FFF2-40B4-BE49-F238E27FC236}">
                <a16:creationId xmlns="" xmlns:a16="http://schemas.microsoft.com/office/drawing/2014/main" id="{65D7336A-4293-8246-BDD2-AE84BF72864E}"/>
              </a:ext>
            </a:extLst>
          </p:cNvPr>
          <p:cNvSpPr txBox="1"/>
          <p:nvPr/>
        </p:nvSpPr>
        <p:spPr>
          <a:xfrm>
            <a:off x="17001343" y="518566"/>
            <a:ext cx="2635658" cy="707886"/>
          </a:xfrm>
          <a:prstGeom prst="rect">
            <a:avLst/>
          </a:prstGeom>
          <a:noFill/>
        </p:spPr>
        <p:txBody>
          <a:bodyPr wrap="none" rtlCol="0">
            <a:spAutoFit/>
          </a:bodyPr>
          <a:lstStyle/>
          <a:p>
            <a:r>
              <a:rPr lang="en-US" sz="4000" dirty="0"/>
              <a:t>Base Pass</a:t>
            </a:r>
          </a:p>
        </p:txBody>
      </p:sp>
      <p:grpSp>
        <p:nvGrpSpPr>
          <p:cNvPr id="49" name="Group 48">
            <a:extLst>
              <a:ext uri="{FF2B5EF4-FFF2-40B4-BE49-F238E27FC236}">
                <a16:creationId xmlns="" xmlns:a16="http://schemas.microsoft.com/office/drawing/2014/main" id="{C21597E7-799A-7B47-8351-949ED10BF491}"/>
              </a:ext>
            </a:extLst>
          </p:cNvPr>
          <p:cNvGrpSpPr/>
          <p:nvPr/>
        </p:nvGrpSpPr>
        <p:grpSpPr>
          <a:xfrm>
            <a:off x="20485231" y="1482928"/>
            <a:ext cx="3289060" cy="10745968"/>
            <a:chOff x="12886534" y="2803260"/>
            <a:chExt cx="2208677" cy="7157438"/>
          </a:xfrm>
        </p:grpSpPr>
        <p:sp>
          <p:nvSpPr>
            <p:cNvPr id="50" name="Rectangle 49">
              <a:extLst>
                <a:ext uri="{FF2B5EF4-FFF2-40B4-BE49-F238E27FC236}">
                  <a16:creationId xmlns="" xmlns:a16="http://schemas.microsoft.com/office/drawing/2014/main" id="{622AB0B5-C1D8-C444-9F7A-305D20EC9E99}"/>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Quad Vertex</a:t>
              </a:r>
            </a:p>
          </p:txBody>
        </p:sp>
        <p:sp>
          <p:nvSpPr>
            <p:cNvPr id="51" name="Rectangle 50">
              <a:extLst>
                <a:ext uri="{FF2B5EF4-FFF2-40B4-BE49-F238E27FC236}">
                  <a16:creationId xmlns="" xmlns:a16="http://schemas.microsoft.com/office/drawing/2014/main" id="{667182B8-A7C3-364D-B2DD-25C96AE37F91}"/>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cxnSp>
          <p:nvCxnSpPr>
            <p:cNvPr id="52" name="Straight Arrow Connector 51">
              <a:extLst>
                <a:ext uri="{FF2B5EF4-FFF2-40B4-BE49-F238E27FC236}">
                  <a16:creationId xmlns="" xmlns:a16="http://schemas.microsoft.com/office/drawing/2014/main" id="{F7DC4732-8F0F-8F4A-AB0B-E1F6027B04C4}"/>
                </a:ext>
              </a:extLst>
            </p:cNvPr>
            <p:cNvCxnSpPr>
              <a:cxnSpLocks/>
              <a:stCxn id="50" idx="2"/>
              <a:endCxn id="54" idx="0"/>
            </p:cNvCxnSpPr>
            <p:nvPr/>
          </p:nvCxnSpPr>
          <p:spPr>
            <a:xfrm flipH="1">
              <a:off x="13988736" y="3516693"/>
              <a:ext cx="4274" cy="4673367"/>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 xmlns:a16="http://schemas.microsoft.com/office/drawing/2014/main" id="{CC06B01B-DE36-674A-BD66-B8CA91C7E0BD}"/>
                </a:ext>
              </a:extLst>
            </p:cNvPr>
            <p:cNvCxnSpPr>
              <a:cxnSpLocks/>
              <a:stCxn id="54" idx="2"/>
              <a:endCxn id="51"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 xmlns:a16="http://schemas.microsoft.com/office/drawing/2014/main" id="{45660A28-BF85-B345-8C7A-6CE02C712DD5}"/>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grpSp>
      <p:sp>
        <p:nvSpPr>
          <p:cNvPr id="63" name="TextBox 62">
            <a:extLst>
              <a:ext uri="{FF2B5EF4-FFF2-40B4-BE49-F238E27FC236}">
                <a16:creationId xmlns="" xmlns:a16="http://schemas.microsoft.com/office/drawing/2014/main" id="{DF105870-C50D-7E48-A0CD-C2C01A8FB4CC}"/>
              </a:ext>
            </a:extLst>
          </p:cNvPr>
          <p:cNvSpPr txBox="1"/>
          <p:nvPr/>
        </p:nvSpPr>
        <p:spPr>
          <a:xfrm>
            <a:off x="20389643" y="518566"/>
            <a:ext cx="3464411" cy="707886"/>
          </a:xfrm>
          <a:prstGeom prst="rect">
            <a:avLst/>
          </a:prstGeom>
          <a:noFill/>
        </p:spPr>
        <p:txBody>
          <a:bodyPr wrap="none" rtlCol="0">
            <a:spAutoFit/>
          </a:bodyPr>
          <a:lstStyle/>
          <a:p>
            <a:r>
              <a:rPr lang="en-US" sz="4000" dirty="0"/>
              <a:t>Deferred Pass</a:t>
            </a:r>
          </a:p>
        </p:txBody>
      </p:sp>
    </p:spTree>
    <p:extLst>
      <p:ext uri="{BB962C8B-B14F-4D97-AF65-F5344CB8AC3E}">
        <p14:creationId xmlns:p14="http://schemas.microsoft.com/office/powerpoint/2010/main" val="1024974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B98C287-2C49-2645-9E0E-3D25EDBC9A3B}"/>
              </a:ext>
            </a:extLst>
          </p:cNvPr>
          <p:cNvSpPr>
            <a:spLocks noGrp="1"/>
          </p:cNvSpPr>
          <p:nvPr>
            <p:ph type="body" sz="quarter" idx="10"/>
          </p:nvPr>
        </p:nvSpPr>
        <p:spPr/>
        <p:txBody>
          <a:bodyPr/>
          <a:lstStyle/>
          <a:p>
            <a:r>
              <a:rPr lang="en-US" dirty="0" smtClean="0"/>
              <a:t> </a:t>
            </a:r>
            <a:endParaRPr lang="en-US" dirty="0"/>
          </a:p>
        </p:txBody>
      </p:sp>
      <p:sp>
        <p:nvSpPr>
          <p:cNvPr id="3" name="Title 2">
            <a:extLst>
              <a:ext uri="{FF2B5EF4-FFF2-40B4-BE49-F238E27FC236}">
                <a16:creationId xmlns="" xmlns:a16="http://schemas.microsoft.com/office/drawing/2014/main" id="{20CE3518-A0DF-AB4D-9F2D-E15072FCFFCB}"/>
              </a:ext>
            </a:extLst>
          </p:cNvPr>
          <p:cNvSpPr>
            <a:spLocks noGrp="1"/>
          </p:cNvSpPr>
          <p:nvPr>
            <p:ph type="title"/>
          </p:nvPr>
        </p:nvSpPr>
        <p:spPr/>
        <p:txBody>
          <a:bodyPr/>
          <a:lstStyle/>
          <a:p>
            <a:r>
              <a:rPr lang="en-US" dirty="0"/>
              <a:t>Shaders in UE4</a:t>
            </a:r>
          </a:p>
        </p:txBody>
      </p:sp>
    </p:spTree>
    <p:extLst>
      <p:ext uri="{BB962C8B-B14F-4D97-AF65-F5344CB8AC3E}">
        <p14:creationId xmlns:p14="http://schemas.microsoft.com/office/powerpoint/2010/main" val="1827079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0A99D5-7926-6445-A988-364ACB9F0758}"/>
              </a:ext>
            </a:extLst>
          </p:cNvPr>
          <p:cNvSpPr>
            <a:spLocks noGrp="1"/>
          </p:cNvSpPr>
          <p:nvPr>
            <p:ph type="title"/>
          </p:nvPr>
        </p:nvSpPr>
        <p:spPr/>
        <p:txBody>
          <a:bodyPr/>
          <a:lstStyle/>
          <a:p>
            <a:r>
              <a:rPr lang="en-US" dirty="0"/>
              <a:t>UE4 Materials</a:t>
            </a:r>
          </a:p>
        </p:txBody>
      </p:sp>
      <p:sp>
        <p:nvSpPr>
          <p:cNvPr id="4" name="Text Placeholder 3">
            <a:extLst>
              <a:ext uri="{FF2B5EF4-FFF2-40B4-BE49-F238E27FC236}">
                <a16:creationId xmlns="" xmlns:a16="http://schemas.microsoft.com/office/drawing/2014/main" id="{8D66EFC7-10DB-1143-8CB0-5F8FB2B78AE0}"/>
              </a:ext>
            </a:extLst>
          </p:cNvPr>
          <p:cNvSpPr>
            <a:spLocks noGrp="1"/>
          </p:cNvSpPr>
          <p:nvPr>
            <p:ph type="body" sz="quarter" idx="10"/>
          </p:nvPr>
        </p:nvSpPr>
        <p:spPr/>
        <p:txBody>
          <a:bodyPr/>
          <a:lstStyle/>
          <a:p>
            <a:r>
              <a:rPr lang="en-US" b="1" dirty="0"/>
              <a:t>Vertex Shader</a:t>
            </a:r>
          </a:p>
          <a:p>
            <a:pPr marL="457200" lvl="1" indent="-457200">
              <a:spcBef>
                <a:spcPts val="1200"/>
              </a:spcBef>
            </a:pPr>
            <a:r>
              <a:rPr lang="en-US" dirty="0"/>
              <a:t>Anything connected to </a:t>
            </a:r>
            <a:r>
              <a:rPr lang="en-US" b="1" dirty="0"/>
              <a:t>World Position Offset </a:t>
            </a:r>
            <a:r>
              <a:rPr lang="en-US" dirty="0"/>
              <a:t>or </a:t>
            </a:r>
            <a:r>
              <a:rPr lang="en-US" b="1" dirty="0"/>
              <a:t>World </a:t>
            </a:r>
            <a:r>
              <a:rPr lang="en-US" b="1" dirty="0" smtClean="0"/>
              <a:t>Displacement</a:t>
            </a:r>
            <a:r>
              <a:rPr lang="en-US" dirty="0" smtClean="0"/>
              <a:t>.</a:t>
            </a:r>
            <a:endParaRPr lang="en-US" dirty="0"/>
          </a:p>
          <a:p>
            <a:pPr marL="457200" lvl="1" indent="-457200">
              <a:spcBef>
                <a:spcPts val="1200"/>
              </a:spcBef>
            </a:pPr>
            <a:r>
              <a:rPr lang="en-US" dirty="0"/>
              <a:t>Anything attached to the input of a </a:t>
            </a:r>
            <a:r>
              <a:rPr lang="en-US" b="1" dirty="0" err="1"/>
              <a:t>VertexInterpolator</a:t>
            </a:r>
            <a:r>
              <a:rPr lang="en-US" dirty="0"/>
              <a:t> node</a:t>
            </a:r>
            <a:r>
              <a:rPr lang="en-US" dirty="0" smtClean="0"/>
              <a:t>.</a:t>
            </a:r>
            <a:endParaRPr lang="en-US" i="1" dirty="0"/>
          </a:p>
          <a:p>
            <a:pPr>
              <a:spcBef>
                <a:spcPts val="2000"/>
              </a:spcBef>
            </a:pPr>
            <a:r>
              <a:rPr lang="en-US" b="1" dirty="0"/>
              <a:t>Pixel Shader</a:t>
            </a:r>
          </a:p>
          <a:p>
            <a:pPr marL="457200" lvl="1" indent="-457200">
              <a:spcBef>
                <a:spcPts val="1200"/>
              </a:spcBef>
            </a:pPr>
            <a:r>
              <a:rPr lang="en-US" dirty="0"/>
              <a:t>Everything else goes into the G-buffers during the base pass</a:t>
            </a:r>
            <a:r>
              <a:rPr lang="en-US" dirty="0" smtClean="0"/>
              <a:t>.</a:t>
            </a:r>
            <a:endParaRPr lang="en-US" dirty="0"/>
          </a:p>
        </p:txBody>
      </p:sp>
      <p:pic>
        <p:nvPicPr>
          <p:cNvPr id="15" name="Content Placeholder 14">
            <a:extLst>
              <a:ext uri="{FF2B5EF4-FFF2-40B4-BE49-F238E27FC236}">
                <a16:creationId xmlns="" xmlns:a16="http://schemas.microsoft.com/office/drawing/2014/main" id="{A82E0138-A873-634B-A0B0-084CBD47E598}"/>
              </a:ext>
            </a:extLst>
          </p:cNvPr>
          <p:cNvPicPr>
            <a:picLocks noGrp="1" noChangeAspect="1"/>
          </p:cNvPicPr>
          <p:nvPr>
            <p:ph idx="1"/>
          </p:nvPr>
        </p:nvPicPr>
        <p:blipFill rotWithShape="1">
          <a:blip r:embed="rId2"/>
          <a:srcRect l="21735"/>
          <a:stretch/>
        </p:blipFill>
        <p:spPr>
          <a:xfrm>
            <a:off x="12510655" y="2587047"/>
            <a:ext cx="11505839" cy="8541905"/>
          </a:xfrm>
          <a:prstGeom prst="rect">
            <a:avLst/>
          </a:prstGeom>
        </p:spPr>
      </p:pic>
    </p:spTree>
    <p:extLst>
      <p:ext uri="{BB962C8B-B14F-4D97-AF65-F5344CB8AC3E}">
        <p14:creationId xmlns:p14="http://schemas.microsoft.com/office/powerpoint/2010/main" val="123955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254D4D-3DCF-BC42-BE46-F2C0BD779380}"/>
              </a:ext>
            </a:extLst>
          </p:cNvPr>
          <p:cNvSpPr>
            <a:spLocks noGrp="1"/>
          </p:cNvSpPr>
          <p:nvPr>
            <p:ph type="title"/>
          </p:nvPr>
        </p:nvSpPr>
        <p:spPr/>
        <p:txBody>
          <a:bodyPr/>
          <a:lstStyle/>
          <a:p>
            <a:r>
              <a:rPr lang="en-US" dirty="0"/>
              <a:t>Shader Internals</a:t>
            </a:r>
          </a:p>
        </p:txBody>
      </p:sp>
      <p:sp>
        <p:nvSpPr>
          <p:cNvPr id="4" name="Text Placeholder 3">
            <a:extLst>
              <a:ext uri="{FF2B5EF4-FFF2-40B4-BE49-F238E27FC236}">
                <a16:creationId xmlns="" xmlns:a16="http://schemas.microsoft.com/office/drawing/2014/main" id="{6DB4F295-F268-2C4B-957B-1DBE75ACCBF6}"/>
              </a:ext>
            </a:extLst>
          </p:cNvPr>
          <p:cNvSpPr>
            <a:spLocks noGrp="1"/>
          </p:cNvSpPr>
          <p:nvPr>
            <p:ph type="body" sz="quarter" idx="10"/>
          </p:nvPr>
        </p:nvSpPr>
        <p:spPr/>
        <p:txBody>
          <a:bodyPr/>
          <a:lstStyle/>
          <a:p>
            <a:r>
              <a:rPr lang="en-US" dirty="0"/>
              <a:t>Engine shader files live in </a:t>
            </a:r>
            <a:r>
              <a:rPr lang="en-US" b="1" dirty="0"/>
              <a:t>Engine/</a:t>
            </a:r>
            <a:r>
              <a:rPr lang="en-US" b="1" dirty="0" err="1"/>
              <a:t>Shaders</a:t>
            </a:r>
            <a:r>
              <a:rPr lang="en-US" dirty="0" smtClean="0"/>
              <a:t>.</a:t>
            </a:r>
            <a:endParaRPr lang="en-US" dirty="0"/>
          </a:p>
          <a:p>
            <a:pPr marL="457200" lvl="1" indent="-457200">
              <a:spcBef>
                <a:spcPts val="1200"/>
              </a:spcBef>
            </a:pPr>
            <a:r>
              <a:rPr lang="en-US" b="1" dirty="0"/>
              <a:t>.</a:t>
            </a:r>
            <a:r>
              <a:rPr lang="en-US" b="1" dirty="0" err="1"/>
              <a:t>ush</a:t>
            </a:r>
            <a:r>
              <a:rPr lang="en-US" dirty="0"/>
              <a:t> files = Shader code header files</a:t>
            </a:r>
            <a:r>
              <a:rPr lang="en-US" dirty="0" smtClean="0"/>
              <a:t>.</a:t>
            </a:r>
            <a:endParaRPr lang="en-US" dirty="0"/>
          </a:p>
          <a:p>
            <a:pPr marL="457200" lvl="1" indent="-457200">
              <a:spcBef>
                <a:spcPts val="1200"/>
              </a:spcBef>
            </a:pPr>
            <a:r>
              <a:rPr lang="en-US" b="1" dirty="0"/>
              <a:t>.</a:t>
            </a:r>
            <a:r>
              <a:rPr lang="en-US" b="1" dirty="0" err="1"/>
              <a:t>usf</a:t>
            </a:r>
            <a:r>
              <a:rPr lang="en-US" dirty="0"/>
              <a:t> files = Files containing shader code for a pass</a:t>
            </a:r>
            <a:r>
              <a:rPr lang="en-US" dirty="0" smtClean="0"/>
              <a:t>.</a:t>
            </a:r>
            <a:endParaRPr lang="en-US" dirty="0"/>
          </a:p>
          <a:p>
            <a:r>
              <a:rPr lang="en-US" b="1" dirty="0" err="1"/>
              <a:t>MaterialTemplate.ush</a:t>
            </a:r>
            <a:r>
              <a:rPr lang="en-US" dirty="0"/>
              <a:t> is the boilerplate template for all </a:t>
            </a:r>
            <a:r>
              <a:rPr lang="en-US" dirty="0" smtClean="0"/>
              <a:t>Materials.</a:t>
            </a:r>
            <a:endParaRPr lang="en-US" dirty="0"/>
          </a:p>
          <a:p>
            <a:pPr marL="457200" lvl="1" indent="-457200">
              <a:spcBef>
                <a:spcPts val="1200"/>
              </a:spcBef>
            </a:pPr>
            <a:r>
              <a:rPr lang="en-US" b="1" dirty="0"/>
              <a:t>%s</a:t>
            </a:r>
            <a:r>
              <a:rPr lang="en-US" dirty="0"/>
              <a:t> = Where boilerplate code pieces will go</a:t>
            </a:r>
            <a:r>
              <a:rPr lang="en-US" dirty="0" smtClean="0"/>
              <a:t>.</a:t>
            </a:r>
            <a:endParaRPr lang="en-US" dirty="0"/>
          </a:p>
          <a:p>
            <a:pPr marL="457200" lvl="1" indent="-457200">
              <a:spcBef>
                <a:spcPts val="1200"/>
              </a:spcBef>
            </a:pPr>
            <a:r>
              <a:rPr lang="en-US" b="1" dirty="0"/>
              <a:t>Material Editor &gt; Window &gt; Shader Code &gt; HLSL Code</a:t>
            </a:r>
            <a:r>
              <a:rPr lang="en-US" dirty="0"/>
              <a:t> = Where you can see the template filled in</a:t>
            </a:r>
            <a:r>
              <a:rPr lang="en-US" dirty="0" smtClean="0"/>
              <a:t>.</a:t>
            </a:r>
            <a:endParaRPr lang="en-US" dirty="0"/>
          </a:p>
        </p:txBody>
      </p:sp>
      <p:pic>
        <p:nvPicPr>
          <p:cNvPr id="11" name="Picture 10">
            <a:extLst>
              <a:ext uri="{FF2B5EF4-FFF2-40B4-BE49-F238E27FC236}">
                <a16:creationId xmlns="" xmlns:a16="http://schemas.microsoft.com/office/drawing/2014/main" id="{6A07DDC7-1A7E-DB48-9D4E-E2C7A125300D}"/>
              </a:ext>
            </a:extLst>
          </p:cNvPr>
          <p:cNvPicPr>
            <a:picLocks noChangeAspect="1"/>
          </p:cNvPicPr>
          <p:nvPr/>
        </p:nvPicPr>
        <p:blipFill>
          <a:blip r:embed="rId2"/>
          <a:stretch>
            <a:fillRect/>
          </a:stretch>
        </p:blipFill>
        <p:spPr>
          <a:xfrm>
            <a:off x="12337473" y="1485106"/>
            <a:ext cx="9766300" cy="8229600"/>
          </a:xfrm>
          <a:prstGeom prst="rect">
            <a:avLst/>
          </a:prstGeom>
          <a:ln>
            <a:solidFill>
              <a:schemeClr val="accent1"/>
            </a:solidFill>
          </a:ln>
        </p:spPr>
      </p:pic>
      <p:pic>
        <p:nvPicPr>
          <p:cNvPr id="12" name="Picture 11">
            <a:extLst>
              <a:ext uri="{FF2B5EF4-FFF2-40B4-BE49-F238E27FC236}">
                <a16:creationId xmlns="" xmlns:a16="http://schemas.microsoft.com/office/drawing/2014/main" id="{E177FADF-7150-CE48-9A24-4D9DD6D00266}"/>
              </a:ext>
            </a:extLst>
          </p:cNvPr>
          <p:cNvPicPr>
            <a:picLocks noChangeAspect="1"/>
          </p:cNvPicPr>
          <p:nvPr/>
        </p:nvPicPr>
        <p:blipFill>
          <a:blip r:embed="rId3"/>
          <a:stretch>
            <a:fillRect/>
          </a:stretch>
        </p:blipFill>
        <p:spPr>
          <a:xfrm>
            <a:off x="14579600" y="2701636"/>
            <a:ext cx="9804400" cy="8991600"/>
          </a:xfrm>
          <a:prstGeom prst="rect">
            <a:avLst/>
          </a:prstGeom>
          <a:ln>
            <a:solidFill>
              <a:schemeClr val="accent1"/>
            </a:solidFill>
          </a:ln>
        </p:spPr>
      </p:pic>
      <p:sp>
        <p:nvSpPr>
          <p:cNvPr id="13" name="Rectangle 12">
            <a:extLst>
              <a:ext uri="{FF2B5EF4-FFF2-40B4-BE49-F238E27FC236}">
                <a16:creationId xmlns="" xmlns:a16="http://schemas.microsoft.com/office/drawing/2014/main" id="{A5B86CEE-685E-6E4F-BD12-9641A22435AE}"/>
              </a:ext>
            </a:extLst>
          </p:cNvPr>
          <p:cNvSpPr/>
          <p:nvPr/>
        </p:nvSpPr>
        <p:spPr>
          <a:xfrm>
            <a:off x="12496800" y="5445760"/>
            <a:ext cx="294640" cy="2676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4D9304B-4C30-024E-99C2-5859F72EA037}"/>
              </a:ext>
            </a:extLst>
          </p:cNvPr>
          <p:cNvSpPr/>
          <p:nvPr/>
        </p:nvSpPr>
        <p:spPr>
          <a:xfrm>
            <a:off x="15128240" y="6644640"/>
            <a:ext cx="7233920" cy="3251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 xmlns:a16="http://schemas.microsoft.com/office/drawing/2014/main" id="{7F9B084C-2694-654B-BC48-23C6F33EBBE8}"/>
              </a:ext>
            </a:extLst>
          </p:cNvPr>
          <p:cNvCxnSpPr/>
          <p:nvPr/>
        </p:nvCxnSpPr>
        <p:spPr>
          <a:xfrm>
            <a:off x="12791440" y="5445760"/>
            <a:ext cx="2346960" cy="119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6F68A137-DFC3-D242-8C2B-C0509880FF17}"/>
              </a:ext>
            </a:extLst>
          </p:cNvPr>
          <p:cNvCxnSpPr/>
          <p:nvPr/>
        </p:nvCxnSpPr>
        <p:spPr>
          <a:xfrm>
            <a:off x="12791440" y="5713413"/>
            <a:ext cx="2336800" cy="4182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484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8376B0-0B58-1B45-97D4-4806DF2C46D5}"/>
              </a:ext>
            </a:extLst>
          </p:cNvPr>
          <p:cNvSpPr>
            <a:spLocks noGrp="1"/>
          </p:cNvSpPr>
          <p:nvPr>
            <p:ph type="title"/>
          </p:nvPr>
        </p:nvSpPr>
        <p:spPr/>
        <p:txBody>
          <a:bodyPr/>
          <a:lstStyle/>
          <a:p>
            <a:r>
              <a:rPr lang="en-US" dirty="0"/>
              <a:t>Deep Shader Details</a:t>
            </a:r>
          </a:p>
        </p:txBody>
      </p:sp>
      <p:pic>
        <p:nvPicPr>
          <p:cNvPr id="5" name="Content Placeholder 4">
            <a:extLst>
              <a:ext uri="{FF2B5EF4-FFF2-40B4-BE49-F238E27FC236}">
                <a16:creationId xmlns="" xmlns:a16="http://schemas.microsoft.com/office/drawing/2014/main" id="{DBA1A43A-A6DC-D44C-9E3E-50EF61BF91C6}"/>
              </a:ext>
            </a:extLst>
          </p:cNvPr>
          <p:cNvPicPr>
            <a:picLocks noGrp="1" noChangeAspect="1"/>
          </p:cNvPicPr>
          <p:nvPr>
            <p:ph idx="1"/>
          </p:nvPr>
        </p:nvPicPr>
        <p:blipFill>
          <a:blip r:embed="rId2"/>
          <a:stretch>
            <a:fillRect/>
          </a:stretch>
        </p:blipFill>
        <p:spPr>
          <a:xfrm>
            <a:off x="12192000" y="572290"/>
            <a:ext cx="12192000" cy="12571419"/>
          </a:xfrm>
          <a:prstGeom prst="rect">
            <a:avLst/>
          </a:prstGeom>
        </p:spPr>
      </p:pic>
      <p:sp>
        <p:nvSpPr>
          <p:cNvPr id="4" name="Text Placeholder 3">
            <a:extLst>
              <a:ext uri="{FF2B5EF4-FFF2-40B4-BE49-F238E27FC236}">
                <a16:creationId xmlns="" xmlns:a16="http://schemas.microsoft.com/office/drawing/2014/main" id="{A7D8E5DC-1B61-AD4C-97C3-8A4BF8E6112D}"/>
              </a:ext>
            </a:extLst>
          </p:cNvPr>
          <p:cNvSpPr>
            <a:spLocks noGrp="1"/>
          </p:cNvSpPr>
          <p:nvPr>
            <p:ph type="body" sz="quarter" idx="10"/>
          </p:nvPr>
        </p:nvSpPr>
        <p:spPr/>
        <p:txBody>
          <a:bodyPr>
            <a:normAutofit/>
          </a:bodyPr>
          <a:lstStyle/>
          <a:p>
            <a:r>
              <a:rPr lang="en-US" dirty="0"/>
              <a:t>The </a:t>
            </a:r>
            <a:r>
              <a:rPr lang="en-US" b="1" dirty="0"/>
              <a:t>HLSL </a:t>
            </a:r>
            <a:r>
              <a:rPr lang="en-US" b="1" dirty="0" smtClean="0"/>
              <a:t>Code</a:t>
            </a:r>
            <a:r>
              <a:rPr lang="en-US" dirty="0" smtClean="0"/>
              <a:t> </a:t>
            </a:r>
            <a:r>
              <a:rPr lang="en-US" dirty="0"/>
              <a:t>results still have all of the preprocessor commands, including references to generated #includes that define data sent between the engine and shaders. To see those, you need to dump the final shader after preprocessing.</a:t>
            </a:r>
          </a:p>
          <a:p>
            <a:r>
              <a:rPr lang="en-US" dirty="0"/>
              <a:t>Set the </a:t>
            </a:r>
            <a:r>
              <a:rPr lang="en-US" b="1" dirty="0" err="1"/>
              <a:t>r.DumpShaderDebugInfo</a:t>
            </a:r>
            <a:r>
              <a:rPr lang="en-US" dirty="0"/>
              <a:t> console variable to </a:t>
            </a:r>
            <a:r>
              <a:rPr lang="en-US" b="1" dirty="0"/>
              <a:t>1</a:t>
            </a:r>
            <a:r>
              <a:rPr lang="en-US" dirty="0"/>
              <a:t> (back-quote to bring up the console, then type “</a:t>
            </a:r>
            <a:r>
              <a:rPr lang="en-US" b="1" dirty="0" err="1"/>
              <a:t>r.DumpShaderDebugInfo</a:t>
            </a:r>
            <a:r>
              <a:rPr lang="en-US" b="1" dirty="0"/>
              <a:t> 1</a:t>
            </a:r>
            <a:r>
              <a:rPr lang="en-US" dirty="0"/>
              <a:t>”).</a:t>
            </a:r>
          </a:p>
          <a:p>
            <a:r>
              <a:rPr lang="en-US" dirty="0"/>
              <a:t>Force the shader to recompile</a:t>
            </a:r>
            <a:r>
              <a:rPr lang="en-US" dirty="0" smtClean="0"/>
              <a:t>.</a:t>
            </a:r>
            <a:endParaRPr lang="en-US" dirty="0"/>
          </a:p>
          <a:p>
            <a:pPr marL="457200" lvl="1" indent="-457200">
              <a:spcBef>
                <a:spcPts val="1200"/>
              </a:spcBef>
            </a:pPr>
            <a:r>
              <a:rPr lang="en-US" dirty="0"/>
              <a:t>Can even just move a node in the Material Editor and then click </a:t>
            </a:r>
            <a:r>
              <a:rPr lang="en-US" dirty="0" smtClean="0"/>
              <a:t>“</a:t>
            </a:r>
            <a:r>
              <a:rPr lang="en-US" b="1" dirty="0" smtClean="0"/>
              <a:t>Apply</a:t>
            </a:r>
            <a:r>
              <a:rPr lang="en-US" dirty="0" smtClean="0"/>
              <a:t>”.</a:t>
            </a:r>
            <a:endParaRPr lang="en-US" dirty="0"/>
          </a:p>
          <a:p>
            <a:pPr marL="457200" lvl="1" indent="-457200">
              <a:spcBef>
                <a:spcPts val="1200"/>
              </a:spcBef>
            </a:pPr>
            <a:r>
              <a:rPr lang="en-US" dirty="0"/>
              <a:t>Set </a:t>
            </a:r>
            <a:r>
              <a:rPr lang="en-US" b="1" dirty="0" err="1"/>
              <a:t>r.DumpShaderDebugInfo</a:t>
            </a:r>
            <a:r>
              <a:rPr lang="en-US" dirty="0"/>
              <a:t> back to </a:t>
            </a:r>
            <a:r>
              <a:rPr lang="en-US" b="1" dirty="0"/>
              <a:t>0</a:t>
            </a:r>
            <a:r>
              <a:rPr lang="en-US" dirty="0"/>
              <a:t> to avoid filling up your disk with shader files</a:t>
            </a:r>
            <a:r>
              <a:rPr lang="en-US" dirty="0" smtClean="0"/>
              <a:t>.</a:t>
            </a:r>
            <a:endParaRPr lang="en-US" dirty="0"/>
          </a:p>
          <a:p>
            <a:r>
              <a:rPr lang="en-US" dirty="0"/>
              <a:t>In your project, look in </a:t>
            </a:r>
            <a:r>
              <a:rPr lang="en-US" b="1" dirty="0"/>
              <a:t>Saved/</a:t>
            </a:r>
            <a:r>
              <a:rPr lang="en-US" b="1" dirty="0" err="1"/>
              <a:t>ShaderDebugInfo</a:t>
            </a:r>
            <a:r>
              <a:rPr lang="en-US" i="1" dirty="0"/>
              <a:t> </a:t>
            </a:r>
            <a:r>
              <a:rPr lang="en-US" dirty="0"/>
              <a:t>for any of the </a:t>
            </a:r>
            <a:r>
              <a:rPr lang="en-US" b="1" dirty="0" err="1"/>
              <a:t>TBasePassPS</a:t>
            </a:r>
            <a:r>
              <a:rPr lang="en-US" i="1" dirty="0"/>
              <a:t> </a:t>
            </a:r>
            <a:r>
              <a:rPr lang="en-US" dirty="0"/>
              <a:t>files</a:t>
            </a:r>
            <a:r>
              <a:rPr lang="en-US" dirty="0" smtClean="0"/>
              <a:t>.</a:t>
            </a:r>
            <a:endParaRPr lang="en-US" dirty="0"/>
          </a:p>
        </p:txBody>
      </p:sp>
    </p:spTree>
    <p:extLst>
      <p:ext uri="{BB962C8B-B14F-4D97-AF65-F5344CB8AC3E}">
        <p14:creationId xmlns:p14="http://schemas.microsoft.com/office/powerpoint/2010/main" val="1893436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C669DB-DFA1-1147-B991-BBCF0CE9915C}"/>
              </a:ext>
            </a:extLst>
          </p:cNvPr>
          <p:cNvSpPr>
            <a:spLocks noGrp="1"/>
          </p:cNvSpPr>
          <p:nvPr>
            <p:ph type="title"/>
          </p:nvPr>
        </p:nvSpPr>
        <p:spPr/>
        <p:txBody>
          <a:bodyPr/>
          <a:lstStyle/>
          <a:p>
            <a:r>
              <a:rPr lang="en-US" dirty="0"/>
              <a:t>Simple Custom Node</a:t>
            </a:r>
          </a:p>
        </p:txBody>
      </p:sp>
      <p:sp>
        <p:nvSpPr>
          <p:cNvPr id="4" name="Text Placeholder 3">
            <a:extLst>
              <a:ext uri="{FF2B5EF4-FFF2-40B4-BE49-F238E27FC236}">
                <a16:creationId xmlns="" xmlns:a16="http://schemas.microsoft.com/office/drawing/2014/main" id="{69B114B7-994B-F349-8A45-71BAD4FCC8EF}"/>
              </a:ext>
            </a:extLst>
          </p:cNvPr>
          <p:cNvSpPr>
            <a:spLocks noGrp="1"/>
          </p:cNvSpPr>
          <p:nvPr>
            <p:ph type="body" sz="quarter" idx="10"/>
          </p:nvPr>
        </p:nvSpPr>
        <p:spPr/>
        <p:txBody>
          <a:bodyPr/>
          <a:lstStyle/>
          <a:p>
            <a:r>
              <a:rPr lang="en-US" dirty="0"/>
              <a:t>The easiest way to write your own shader code is to create a </a:t>
            </a:r>
            <a:r>
              <a:rPr lang="en-US" b="1" dirty="0" smtClean="0"/>
              <a:t>Custom</a:t>
            </a:r>
            <a:r>
              <a:rPr lang="en-US" dirty="0" smtClean="0"/>
              <a:t> node</a:t>
            </a:r>
            <a:r>
              <a:rPr lang="en-US" i="1" dirty="0" smtClean="0"/>
              <a:t> </a:t>
            </a:r>
            <a:r>
              <a:rPr lang="en-US" dirty="0"/>
              <a:t>in the Material Editor.</a:t>
            </a:r>
          </a:p>
          <a:p>
            <a:r>
              <a:rPr lang="en-US" dirty="0"/>
              <a:t>In its simplest form, this is a single-line expression computing a result (equivalent to what Cook’s shade trees did).</a:t>
            </a:r>
          </a:p>
          <a:p>
            <a:r>
              <a:rPr lang="en-US" dirty="0"/>
              <a:t>Additional named input pins are available as variables.</a:t>
            </a:r>
          </a:p>
          <a:p>
            <a:r>
              <a:rPr lang="en-US" dirty="0"/>
              <a:t>A </a:t>
            </a:r>
            <a:r>
              <a:rPr lang="en-US" dirty="0" smtClean="0"/>
              <a:t>Custom </a:t>
            </a:r>
            <a:r>
              <a:rPr lang="en-US" dirty="0"/>
              <a:t>node also has access to anything in the </a:t>
            </a:r>
            <a:r>
              <a:rPr lang="en-US" b="1" dirty="0"/>
              <a:t>Parameters</a:t>
            </a:r>
            <a:r>
              <a:rPr lang="en-US" dirty="0"/>
              <a:t>, </a:t>
            </a:r>
            <a:r>
              <a:rPr lang="en-US" b="1" dirty="0"/>
              <a:t>Primitive</a:t>
            </a:r>
            <a:r>
              <a:rPr lang="en-US" dirty="0"/>
              <a:t>, and </a:t>
            </a:r>
            <a:r>
              <a:rPr lang="en-US" b="1" dirty="0"/>
              <a:t>View</a:t>
            </a:r>
            <a:r>
              <a:rPr lang="en-US" dirty="0"/>
              <a:t> </a:t>
            </a:r>
            <a:r>
              <a:rPr lang="en-US" dirty="0" err="1"/>
              <a:t>structs</a:t>
            </a:r>
            <a:r>
              <a:rPr lang="en-US" dirty="0" smtClean="0"/>
              <a:t>.</a:t>
            </a:r>
            <a:endParaRPr lang="en-US" dirty="0"/>
          </a:p>
          <a:p>
            <a:pPr marL="457200" lvl="1" indent="-457200">
              <a:spcBef>
                <a:spcPts val="1200"/>
              </a:spcBef>
            </a:pPr>
            <a:r>
              <a:rPr lang="en-US" dirty="0"/>
              <a:t>Some data, however, is not generated unless used by a regular </a:t>
            </a:r>
            <a:r>
              <a:rPr lang="en-US" dirty="0" smtClean="0"/>
              <a:t>Material </a:t>
            </a:r>
            <a:r>
              <a:rPr lang="en-US" dirty="0"/>
              <a:t>system node (e.g., </a:t>
            </a:r>
            <a:r>
              <a:rPr lang="en-US" b="1" dirty="0" err="1"/>
              <a:t>Parameters.TexCoord</a:t>
            </a:r>
            <a:r>
              <a:rPr lang="en-US" dirty="0"/>
              <a:t>)</a:t>
            </a:r>
            <a:r>
              <a:rPr lang="en-US" dirty="0" smtClean="0"/>
              <a:t>.</a:t>
            </a:r>
            <a:endParaRPr lang="en-US" dirty="0"/>
          </a:p>
          <a:p>
            <a:pPr marL="457200" lvl="1" indent="-457200">
              <a:spcBef>
                <a:spcPts val="1200"/>
              </a:spcBef>
            </a:pPr>
            <a:r>
              <a:rPr lang="en-US" dirty="0"/>
              <a:t>Dig into dumped shader code from </a:t>
            </a:r>
            <a:r>
              <a:rPr lang="en-US" b="1" dirty="0" err="1"/>
              <a:t>DumpShaderDebugInfo</a:t>
            </a:r>
            <a:r>
              <a:rPr lang="en-US" i="1" dirty="0"/>
              <a:t> </a:t>
            </a:r>
            <a:r>
              <a:rPr lang="en-US" dirty="0"/>
              <a:t>to see what’s there</a:t>
            </a:r>
            <a:r>
              <a:rPr lang="en-US" dirty="0" smtClean="0"/>
              <a:t>.</a:t>
            </a:r>
            <a:endParaRPr lang="en-US" dirty="0"/>
          </a:p>
        </p:txBody>
      </p:sp>
      <p:pic>
        <p:nvPicPr>
          <p:cNvPr id="8" name="Content Placeholder 7">
            <a:extLst>
              <a:ext uri="{FF2B5EF4-FFF2-40B4-BE49-F238E27FC236}">
                <a16:creationId xmlns="" xmlns:a16="http://schemas.microsoft.com/office/drawing/2014/main" id="{DB898006-71A2-DE46-9C89-AE633A24A66D}"/>
              </a:ext>
            </a:extLst>
          </p:cNvPr>
          <p:cNvPicPr>
            <a:picLocks noGrp="1" noChangeAspect="1"/>
          </p:cNvPicPr>
          <p:nvPr>
            <p:ph idx="1"/>
          </p:nvPr>
        </p:nvPicPr>
        <p:blipFill>
          <a:blip r:embed="rId2"/>
          <a:stretch>
            <a:fillRect/>
          </a:stretch>
        </p:blipFill>
        <p:spPr>
          <a:xfrm>
            <a:off x="13030200" y="0"/>
            <a:ext cx="10865830" cy="13720412"/>
          </a:xfrm>
          <a:prstGeom prst="rect">
            <a:avLst/>
          </a:prstGeom>
        </p:spPr>
      </p:pic>
    </p:spTree>
    <p:extLst>
      <p:ext uri="{BB962C8B-B14F-4D97-AF65-F5344CB8AC3E}">
        <p14:creationId xmlns:p14="http://schemas.microsoft.com/office/powerpoint/2010/main" val="875723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884D10-BB60-504B-BBA1-73663805AA27}"/>
              </a:ext>
            </a:extLst>
          </p:cNvPr>
          <p:cNvSpPr>
            <a:spLocks noGrp="1"/>
          </p:cNvSpPr>
          <p:nvPr>
            <p:ph type="title"/>
          </p:nvPr>
        </p:nvSpPr>
        <p:spPr/>
        <p:txBody>
          <a:bodyPr/>
          <a:lstStyle/>
          <a:p>
            <a:r>
              <a:rPr lang="en-US" dirty="0"/>
              <a:t>Complex Custom Node</a:t>
            </a:r>
          </a:p>
        </p:txBody>
      </p:sp>
      <p:pic>
        <p:nvPicPr>
          <p:cNvPr id="5" name="Content Placeholder 4">
            <a:extLst>
              <a:ext uri="{FF2B5EF4-FFF2-40B4-BE49-F238E27FC236}">
                <a16:creationId xmlns="" xmlns:a16="http://schemas.microsoft.com/office/drawing/2014/main" id="{4B80BE6A-4BEA-0F4D-B35B-3A47AF63D6E3}"/>
              </a:ext>
            </a:extLst>
          </p:cNvPr>
          <p:cNvPicPr>
            <a:picLocks noGrp="1" noChangeAspect="1"/>
          </p:cNvPicPr>
          <p:nvPr>
            <p:ph idx="1"/>
          </p:nvPr>
        </p:nvPicPr>
        <p:blipFill>
          <a:blip r:embed="rId2"/>
          <a:stretch>
            <a:fillRect/>
          </a:stretch>
        </p:blipFill>
        <p:spPr>
          <a:xfrm>
            <a:off x="13442720" y="0"/>
            <a:ext cx="10127410" cy="13716000"/>
          </a:xfrm>
          <a:prstGeom prst="rect">
            <a:avLst/>
          </a:prstGeom>
        </p:spPr>
      </p:pic>
      <p:sp>
        <p:nvSpPr>
          <p:cNvPr id="4" name="Text Placeholder 3">
            <a:extLst>
              <a:ext uri="{FF2B5EF4-FFF2-40B4-BE49-F238E27FC236}">
                <a16:creationId xmlns="" xmlns:a16="http://schemas.microsoft.com/office/drawing/2014/main" id="{B42089DF-FC50-D44B-BCAE-BB6B6732EDEC}"/>
              </a:ext>
            </a:extLst>
          </p:cNvPr>
          <p:cNvSpPr>
            <a:spLocks noGrp="1"/>
          </p:cNvSpPr>
          <p:nvPr>
            <p:ph type="body" sz="quarter" idx="10"/>
          </p:nvPr>
        </p:nvSpPr>
        <p:spPr/>
        <p:txBody>
          <a:bodyPr/>
          <a:lstStyle/>
          <a:p>
            <a:r>
              <a:rPr lang="en-US" dirty="0"/>
              <a:t>For more complex code, the </a:t>
            </a:r>
            <a:r>
              <a:rPr lang="en-US" dirty="0" smtClean="0"/>
              <a:t>Custom </a:t>
            </a:r>
            <a:r>
              <a:rPr lang="en-US" dirty="0"/>
              <a:t>node can contain a function body ending in a return statement.</a:t>
            </a:r>
          </a:p>
          <a:p>
            <a:r>
              <a:rPr lang="en-US" dirty="0"/>
              <a:t>The </a:t>
            </a:r>
            <a:r>
              <a:rPr lang="en-US" dirty="0" smtClean="0"/>
              <a:t>Custom </a:t>
            </a:r>
            <a:r>
              <a:rPr lang="en-US" dirty="0"/>
              <a:t>node box is not great for editing, so cut and paste between there and a regular editor</a:t>
            </a:r>
            <a:r>
              <a:rPr lang="en-US" dirty="0" smtClean="0"/>
              <a:t>.</a:t>
            </a:r>
            <a:endParaRPr lang="en-US" dirty="0"/>
          </a:p>
        </p:txBody>
      </p:sp>
    </p:spTree>
    <p:extLst>
      <p:ext uri="{BB962C8B-B14F-4D97-AF65-F5344CB8AC3E}">
        <p14:creationId xmlns:p14="http://schemas.microsoft.com/office/powerpoint/2010/main" val="293319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FB9CC0-104E-1F45-AB3A-38798D5CE2D3}"/>
              </a:ext>
            </a:extLst>
          </p:cNvPr>
          <p:cNvSpPr>
            <a:spLocks noGrp="1"/>
          </p:cNvSpPr>
          <p:nvPr>
            <p:ph type="title"/>
          </p:nvPr>
        </p:nvSpPr>
        <p:spPr/>
        <p:txBody>
          <a:bodyPr/>
          <a:lstStyle/>
          <a:p>
            <a:r>
              <a:rPr lang="en-US" dirty="0"/>
              <a:t>Adding Shader Functions</a:t>
            </a:r>
          </a:p>
        </p:txBody>
      </p:sp>
      <p:pic>
        <p:nvPicPr>
          <p:cNvPr id="6" name="Content Placeholder 5">
            <a:extLst>
              <a:ext uri="{FF2B5EF4-FFF2-40B4-BE49-F238E27FC236}">
                <a16:creationId xmlns="" xmlns:a16="http://schemas.microsoft.com/office/drawing/2014/main" id="{0365F9C9-31B0-204E-9B14-B4E9D75E2E6D}"/>
              </a:ext>
            </a:extLst>
          </p:cNvPr>
          <p:cNvPicPr>
            <a:picLocks noGrp="1" noChangeAspect="1"/>
          </p:cNvPicPr>
          <p:nvPr>
            <p:ph idx="1"/>
          </p:nvPr>
        </p:nvPicPr>
        <p:blipFill rotWithShape="1">
          <a:blip r:embed="rId2"/>
          <a:srcRect r="6866"/>
          <a:stretch/>
        </p:blipFill>
        <p:spPr>
          <a:xfrm>
            <a:off x="12191999" y="0"/>
            <a:ext cx="12192001" cy="13716000"/>
          </a:xfrm>
          <a:prstGeom prst="rect">
            <a:avLst/>
          </a:prstGeom>
        </p:spPr>
      </p:pic>
      <p:sp>
        <p:nvSpPr>
          <p:cNvPr id="4" name="Text Placeholder 3">
            <a:extLst>
              <a:ext uri="{FF2B5EF4-FFF2-40B4-BE49-F238E27FC236}">
                <a16:creationId xmlns="" xmlns:a16="http://schemas.microsoft.com/office/drawing/2014/main" id="{AD87A268-22C1-524A-A94D-EA8505D24851}"/>
              </a:ext>
            </a:extLst>
          </p:cNvPr>
          <p:cNvSpPr>
            <a:spLocks noGrp="1"/>
          </p:cNvSpPr>
          <p:nvPr>
            <p:ph type="body" sz="quarter" idx="10"/>
          </p:nvPr>
        </p:nvSpPr>
        <p:spPr/>
        <p:txBody>
          <a:bodyPr>
            <a:normAutofit/>
          </a:bodyPr>
          <a:lstStyle/>
          <a:p>
            <a:r>
              <a:rPr lang="en-US" dirty="0"/>
              <a:t>If there’s some complex code you want to call from several </a:t>
            </a:r>
            <a:r>
              <a:rPr lang="en-US" dirty="0" smtClean="0"/>
              <a:t>Custom </a:t>
            </a:r>
            <a:r>
              <a:rPr lang="en-US" dirty="0"/>
              <a:t>nodes, it’s easy to add it to the engine. Just add a new function to </a:t>
            </a:r>
            <a:r>
              <a:rPr lang="en-US" b="1" dirty="0" err="1"/>
              <a:t>MaterialTemplate.ush</a:t>
            </a:r>
            <a:r>
              <a:rPr lang="en-US" dirty="0"/>
              <a:t> or one of the files it includes (e.g</a:t>
            </a:r>
            <a:r>
              <a:rPr lang="en-US" dirty="0" smtClean="0"/>
              <a:t>., </a:t>
            </a:r>
            <a:r>
              <a:rPr lang="en-US" b="1" dirty="0" err="1"/>
              <a:t>Common.ush</a:t>
            </a:r>
            <a:r>
              <a:rPr lang="en-US" dirty="0"/>
              <a:t>).</a:t>
            </a:r>
          </a:p>
          <a:p>
            <a:r>
              <a:rPr lang="en-US" dirty="0"/>
              <a:t>Custom nodes that use the new function will only work with your modified engine.</a:t>
            </a:r>
          </a:p>
          <a:p>
            <a:r>
              <a:rPr lang="en-US" dirty="0"/>
              <a:t>Set </a:t>
            </a:r>
            <a:r>
              <a:rPr lang="en-US" b="1" dirty="0" err="1"/>
              <a:t>r.ShaderDevelopmentMode</a:t>
            </a:r>
            <a:r>
              <a:rPr lang="en-US" i="1" dirty="0"/>
              <a:t> </a:t>
            </a:r>
            <a:r>
              <a:rPr lang="en-US" dirty="0"/>
              <a:t>to </a:t>
            </a:r>
            <a:r>
              <a:rPr lang="en-US" b="1" dirty="0"/>
              <a:t>1</a:t>
            </a:r>
            <a:r>
              <a:rPr lang="en-US" dirty="0"/>
              <a:t> for messages on shader errors and the chance to fix and recompile.</a:t>
            </a:r>
          </a:p>
          <a:p>
            <a:r>
              <a:rPr lang="en-US" dirty="0"/>
              <a:t>The </a:t>
            </a:r>
            <a:r>
              <a:rPr lang="en-US" b="1" dirty="0" err="1"/>
              <a:t>RecompileShaders</a:t>
            </a:r>
            <a:r>
              <a:rPr lang="en-US" dirty="0"/>
              <a:t> console command will detect which shaders need to be recompiled, but for these files that’ll be all of them. If you can work primarily in the Material Editor, you can just recompile the one Material you are using for testing</a:t>
            </a:r>
            <a:r>
              <a:rPr lang="en-US" dirty="0" smtClean="0"/>
              <a:t>.</a:t>
            </a:r>
            <a:endParaRPr lang="en-US" dirty="0"/>
          </a:p>
        </p:txBody>
      </p:sp>
    </p:spTree>
    <p:extLst>
      <p:ext uri="{BB962C8B-B14F-4D97-AF65-F5344CB8AC3E}">
        <p14:creationId xmlns:p14="http://schemas.microsoft.com/office/powerpoint/2010/main" val="1232823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163CC46-8FF0-824A-A4C3-84172B62C87E}"/>
              </a:ext>
            </a:extLst>
          </p:cNvPr>
          <p:cNvSpPr>
            <a:spLocks noGrp="1"/>
          </p:cNvSpPr>
          <p:nvPr>
            <p:ph type="body" sz="quarter" idx="10"/>
          </p:nvPr>
        </p:nvSpPr>
        <p:spPr/>
        <p:txBody>
          <a:bodyPr/>
          <a:lstStyle/>
          <a:p>
            <a:r>
              <a:rPr lang="en-US" dirty="0"/>
              <a:t>A Brief Overview</a:t>
            </a:r>
          </a:p>
        </p:txBody>
      </p:sp>
      <p:sp>
        <p:nvSpPr>
          <p:cNvPr id="3" name="Title 2">
            <a:extLst>
              <a:ext uri="{FF2B5EF4-FFF2-40B4-BE49-F238E27FC236}">
                <a16:creationId xmlns="" xmlns:a16="http://schemas.microsoft.com/office/drawing/2014/main" id="{028A06E2-6447-B840-AE42-27D9E0023923}"/>
              </a:ext>
            </a:extLst>
          </p:cNvPr>
          <p:cNvSpPr>
            <a:spLocks noGrp="1"/>
          </p:cNvSpPr>
          <p:nvPr>
            <p:ph type="title"/>
          </p:nvPr>
        </p:nvSpPr>
        <p:spPr/>
        <p:txBody>
          <a:bodyPr/>
          <a:lstStyle/>
          <a:p>
            <a:r>
              <a:rPr lang="en-US" dirty="0" smtClean="0"/>
              <a:t>HLSL</a:t>
            </a:r>
            <a:endParaRPr lang="en-US" dirty="0"/>
          </a:p>
        </p:txBody>
      </p:sp>
    </p:spTree>
    <p:extLst>
      <p:ext uri="{BB962C8B-B14F-4D97-AF65-F5344CB8AC3E}">
        <p14:creationId xmlns:p14="http://schemas.microsoft.com/office/powerpoint/2010/main" val="2849812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4BC653-D9B4-5741-A3E2-5770DC46453D}"/>
              </a:ext>
            </a:extLst>
          </p:cNvPr>
          <p:cNvSpPr>
            <a:spLocks noGrp="1"/>
          </p:cNvSpPr>
          <p:nvPr>
            <p:ph type="title"/>
          </p:nvPr>
        </p:nvSpPr>
        <p:spPr/>
        <p:txBody>
          <a:bodyPr/>
          <a:lstStyle/>
          <a:p>
            <a:r>
              <a:rPr lang="en-US" dirty="0"/>
              <a:t>UE4 Shading Language</a:t>
            </a:r>
          </a:p>
        </p:txBody>
      </p:sp>
      <p:sp>
        <p:nvSpPr>
          <p:cNvPr id="4" name="Text Placeholder 3">
            <a:extLst>
              <a:ext uri="{FF2B5EF4-FFF2-40B4-BE49-F238E27FC236}">
                <a16:creationId xmlns="" xmlns:a16="http://schemas.microsoft.com/office/drawing/2014/main" id="{21CCDDCB-EFEB-3447-B82B-4BE29B951679}"/>
              </a:ext>
            </a:extLst>
          </p:cNvPr>
          <p:cNvSpPr>
            <a:spLocks noGrp="1"/>
          </p:cNvSpPr>
          <p:nvPr>
            <p:ph type="body" sz="quarter" idx="10"/>
          </p:nvPr>
        </p:nvSpPr>
        <p:spPr/>
        <p:txBody>
          <a:bodyPr/>
          <a:lstStyle/>
          <a:p>
            <a:r>
              <a:rPr lang="en-US" dirty="0"/>
              <a:t>UE4 shader files (on all platforms) are written in a dialect of the DirectX </a:t>
            </a:r>
            <a:r>
              <a:rPr lang="en-US" b="1" dirty="0"/>
              <a:t>HLSL</a:t>
            </a:r>
            <a:r>
              <a:rPr lang="en-US" dirty="0"/>
              <a:t> (High Level Shading Language).</a:t>
            </a:r>
          </a:p>
          <a:p>
            <a:r>
              <a:rPr lang="en-US" dirty="0"/>
              <a:t>There are lots of HLSL resources online. You don’t need UE4-specific ones.</a:t>
            </a:r>
          </a:p>
          <a:p>
            <a:r>
              <a:rPr lang="en-US" dirty="0"/>
              <a:t>HLSL is C-like language, with familiar statement syntax: if / for / switch, </a:t>
            </a:r>
            <a:r>
              <a:rPr lang="en-US" dirty="0" err="1"/>
              <a:t>struct</a:t>
            </a:r>
            <a:r>
              <a:rPr lang="en-US" dirty="0"/>
              <a:t>, function call/declaration, #define / #if, </a:t>
            </a:r>
            <a:r>
              <a:rPr lang="en-US" dirty="0" smtClean="0"/>
              <a:t>. . .</a:t>
            </a:r>
            <a:endParaRPr lang="en-US" dirty="0"/>
          </a:p>
          <a:p>
            <a:r>
              <a:rPr lang="en-US" dirty="0"/>
              <a:t>It has some C++ features (comment syntax and function overloading), but most C++ features not in C are missing (classes, templates, etc.).</a:t>
            </a:r>
          </a:p>
          <a:p>
            <a:r>
              <a:rPr lang="en-US" dirty="0"/>
              <a:t>In addition, there are many extensions to support common shading operations</a:t>
            </a:r>
            <a:r>
              <a:rPr lang="en-US" dirty="0" smtClean="0"/>
              <a:t>.</a:t>
            </a:r>
            <a:endParaRPr lang="en-US" dirty="0"/>
          </a:p>
          <a:p>
            <a:endParaRPr lang="en-US" dirty="0"/>
          </a:p>
        </p:txBody>
      </p:sp>
      <p:pic>
        <p:nvPicPr>
          <p:cNvPr id="8" name="Content Placeholder 7">
            <a:extLst>
              <a:ext uri="{FF2B5EF4-FFF2-40B4-BE49-F238E27FC236}">
                <a16:creationId xmlns="" xmlns:a16="http://schemas.microsoft.com/office/drawing/2014/main" id="{5E64E15B-7BF7-7448-9EC6-74B5350B406A}"/>
              </a:ext>
            </a:extLst>
          </p:cNvPr>
          <p:cNvPicPr>
            <a:picLocks noGrp="1" noChangeAspect="1"/>
          </p:cNvPicPr>
          <p:nvPr>
            <p:ph idx="1"/>
          </p:nvPr>
        </p:nvPicPr>
        <p:blipFill rotWithShape="1">
          <a:blip r:embed="rId2"/>
          <a:srcRect r="3221"/>
          <a:stretch/>
        </p:blipFill>
        <p:spPr>
          <a:xfrm>
            <a:off x="12308663" y="199160"/>
            <a:ext cx="11860592" cy="13316013"/>
          </a:xfrm>
          <a:prstGeom prst="rect">
            <a:avLst/>
          </a:prstGeom>
        </p:spPr>
      </p:pic>
    </p:spTree>
    <p:extLst>
      <p:ext uri="{BB962C8B-B14F-4D97-AF65-F5344CB8AC3E}">
        <p14:creationId xmlns:p14="http://schemas.microsoft.com/office/powerpoint/2010/main" val="2378896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3A1FF7-ADB3-834E-8A02-7E3023D51886}"/>
              </a:ext>
            </a:extLst>
          </p:cNvPr>
          <p:cNvSpPr>
            <a:spLocks noGrp="1"/>
          </p:cNvSpPr>
          <p:nvPr>
            <p:ph type="title"/>
          </p:nvPr>
        </p:nvSpPr>
        <p:spPr/>
        <p:txBody>
          <a:bodyPr/>
          <a:lstStyle/>
          <a:p>
            <a:r>
              <a:rPr lang="en-US" dirty="0" smtClean="0"/>
              <a:t> </a:t>
            </a:r>
            <a:endParaRPr lang="en-US" dirty="0"/>
          </a:p>
        </p:txBody>
      </p:sp>
      <p:sp>
        <p:nvSpPr>
          <p:cNvPr id="3" name="Text Placeholder 2">
            <a:extLst>
              <a:ext uri="{FF2B5EF4-FFF2-40B4-BE49-F238E27FC236}">
                <a16:creationId xmlns="" xmlns:a16="http://schemas.microsoft.com/office/drawing/2014/main" id="{79C88382-C475-294A-A86A-DF24771EBB68}"/>
              </a:ext>
            </a:extLst>
          </p:cNvPr>
          <p:cNvSpPr>
            <a:spLocks noGrp="1"/>
          </p:cNvSpPr>
          <p:nvPr>
            <p:ph type="body" sz="quarter" idx="10"/>
          </p:nvPr>
        </p:nvSpPr>
        <p:spPr/>
        <p:txBody>
          <a:bodyPr>
            <a:normAutofit/>
          </a:bodyPr>
          <a:lstStyle/>
          <a:p>
            <a:pPr>
              <a:lnSpc>
                <a:spcPct val="100000"/>
              </a:lnSpc>
            </a:pPr>
            <a:r>
              <a:rPr lang="en-US" sz="2800" dirty="0"/>
              <a:t>The goals of this lecture are to</a:t>
            </a:r>
          </a:p>
          <a:p>
            <a:pPr marL="457200" lvl="1" indent="-457200">
              <a:lnSpc>
                <a:spcPct val="100000"/>
              </a:lnSpc>
              <a:spcBef>
                <a:spcPts val="2000"/>
              </a:spcBef>
            </a:pPr>
            <a:r>
              <a:rPr lang="en-US" sz="2800" dirty="0"/>
              <a:t>Learn about the origins of </a:t>
            </a:r>
            <a:r>
              <a:rPr lang="en-US" sz="2800" dirty="0" smtClean="0"/>
              <a:t>shaders</a:t>
            </a:r>
            <a:endParaRPr lang="en-US" sz="2800" dirty="0"/>
          </a:p>
          <a:p>
            <a:pPr marL="457200" lvl="1" indent="-457200">
              <a:lnSpc>
                <a:spcPct val="100000"/>
              </a:lnSpc>
              <a:spcBef>
                <a:spcPts val="1200"/>
              </a:spcBef>
            </a:pPr>
            <a:r>
              <a:rPr lang="en-US" sz="2800" dirty="0"/>
              <a:t>Learn about GPU shader </a:t>
            </a:r>
            <a:r>
              <a:rPr lang="en-US" sz="2800" dirty="0" smtClean="0"/>
              <a:t>stages</a:t>
            </a:r>
            <a:endParaRPr lang="en-US" sz="2800" dirty="0"/>
          </a:p>
          <a:p>
            <a:pPr marL="457200" lvl="1" indent="-457200">
              <a:lnSpc>
                <a:spcPct val="100000"/>
              </a:lnSpc>
              <a:spcBef>
                <a:spcPts val="1200"/>
              </a:spcBef>
            </a:pPr>
            <a:r>
              <a:rPr lang="en-US" sz="2800" dirty="0"/>
              <a:t>Learn how UE4 </a:t>
            </a:r>
            <a:r>
              <a:rPr lang="en-US" sz="2800" dirty="0" smtClean="0"/>
              <a:t>Materials </a:t>
            </a:r>
            <a:r>
              <a:rPr lang="en-US" sz="2800" dirty="0"/>
              <a:t>map to GPU shader </a:t>
            </a:r>
            <a:r>
              <a:rPr lang="en-US" sz="2800" dirty="0" smtClean="0"/>
              <a:t>code</a:t>
            </a:r>
            <a:endParaRPr lang="en-US" sz="2800" dirty="0"/>
          </a:p>
          <a:p>
            <a:pPr marL="457200" lvl="1" indent="-457200">
              <a:lnSpc>
                <a:spcPct val="100000"/>
              </a:lnSpc>
              <a:spcBef>
                <a:spcPts val="1200"/>
              </a:spcBef>
            </a:pPr>
            <a:r>
              <a:rPr lang="en-US" sz="2800" dirty="0"/>
              <a:t>Learn a little about HLSL code and where to go to find more </a:t>
            </a:r>
            <a:r>
              <a:rPr lang="en-US" sz="2800" dirty="0" smtClean="0"/>
              <a:t>information</a:t>
            </a:r>
            <a:endParaRPr lang="en-US" sz="2800" dirty="0"/>
          </a:p>
        </p:txBody>
      </p:sp>
      <p:sp>
        <p:nvSpPr>
          <p:cNvPr id="4" name="Text Placeholder 3">
            <a:extLst>
              <a:ext uri="{FF2B5EF4-FFF2-40B4-BE49-F238E27FC236}">
                <a16:creationId xmlns="" xmlns:a16="http://schemas.microsoft.com/office/drawing/2014/main" id="{71179833-836D-434F-AD40-C7F74C8C7F5A}"/>
              </a:ext>
            </a:extLst>
          </p:cNvPr>
          <p:cNvSpPr>
            <a:spLocks noGrp="1"/>
          </p:cNvSpPr>
          <p:nvPr>
            <p:ph type="body" sz="quarter" idx="11"/>
          </p:nvPr>
        </p:nvSpPr>
        <p:spPr/>
        <p:txBody>
          <a:bodyPr>
            <a:normAutofit/>
          </a:bodyPr>
          <a:lstStyle/>
          <a:p>
            <a:pPr>
              <a:lnSpc>
                <a:spcPct val="100000"/>
              </a:lnSpc>
            </a:pPr>
            <a:r>
              <a:rPr lang="en-US" sz="2800" dirty="0"/>
              <a:t>By the end of this </a:t>
            </a:r>
            <a:r>
              <a:rPr lang="en-US" sz="2800" dirty="0" smtClean="0"/>
              <a:t>lecture </a:t>
            </a:r>
            <a:r>
              <a:rPr lang="en-US" sz="2800" dirty="0"/>
              <a:t>you will be able to</a:t>
            </a:r>
          </a:p>
          <a:p>
            <a:pPr marL="457200" lvl="1" indent="-457200">
              <a:lnSpc>
                <a:spcPct val="100000"/>
              </a:lnSpc>
              <a:spcBef>
                <a:spcPts val="2000"/>
              </a:spcBef>
            </a:pPr>
            <a:r>
              <a:rPr lang="en-US" sz="2800" dirty="0"/>
              <a:t>Understand how UE4 Materials map to GPU shading </a:t>
            </a:r>
            <a:r>
              <a:rPr lang="en-US" sz="2800" dirty="0" smtClean="0"/>
              <a:t>stages</a:t>
            </a:r>
            <a:endParaRPr lang="en-US" sz="2800" dirty="0"/>
          </a:p>
          <a:p>
            <a:pPr marL="457200" lvl="1" indent="-457200">
              <a:lnSpc>
                <a:spcPct val="100000"/>
              </a:lnSpc>
              <a:spcBef>
                <a:spcPts val="1200"/>
              </a:spcBef>
            </a:pPr>
            <a:r>
              <a:rPr lang="en-US" sz="2800" dirty="0"/>
              <a:t>Find the generated shader code corresponding to a UE4 Material</a:t>
            </a:r>
          </a:p>
          <a:p>
            <a:pPr marL="457200" lvl="1" indent="-457200">
              <a:lnSpc>
                <a:spcPct val="100000"/>
              </a:lnSpc>
              <a:spcBef>
                <a:spcPts val="1200"/>
              </a:spcBef>
            </a:pPr>
            <a:r>
              <a:rPr lang="en-US" sz="2800" dirty="0"/>
              <a:t>Be able to read and understand HLSL shading </a:t>
            </a:r>
            <a:r>
              <a:rPr lang="en-US" sz="2800" dirty="0" smtClean="0"/>
              <a:t>code</a:t>
            </a:r>
            <a:endParaRPr lang="en-US" sz="2800" dirty="0"/>
          </a:p>
          <a:p>
            <a:pPr lvl="1">
              <a:lnSpc>
                <a:spcPct val="100000"/>
              </a:lnSpc>
            </a:pPr>
            <a:endParaRPr lang="en-US" sz="2800" dirty="0"/>
          </a:p>
        </p:txBody>
      </p:sp>
    </p:spTree>
    <p:extLst>
      <p:ext uri="{BB962C8B-B14F-4D97-AF65-F5344CB8AC3E}">
        <p14:creationId xmlns:p14="http://schemas.microsoft.com/office/powerpoint/2010/main" val="3063702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9DE5B1-FC3F-3E4C-BA3C-063DEBA15F04}"/>
              </a:ext>
            </a:extLst>
          </p:cNvPr>
          <p:cNvSpPr>
            <a:spLocks noGrp="1"/>
          </p:cNvSpPr>
          <p:nvPr>
            <p:ph type="title"/>
          </p:nvPr>
        </p:nvSpPr>
        <p:spPr/>
        <p:txBody>
          <a:bodyPr/>
          <a:lstStyle/>
          <a:p>
            <a:r>
              <a:rPr lang="en-US" dirty="0"/>
              <a:t>Vector Types</a:t>
            </a:r>
          </a:p>
        </p:txBody>
      </p:sp>
      <p:sp>
        <p:nvSpPr>
          <p:cNvPr id="4" name="Text Placeholder 3">
            <a:extLst>
              <a:ext uri="{FF2B5EF4-FFF2-40B4-BE49-F238E27FC236}">
                <a16:creationId xmlns="" xmlns:a16="http://schemas.microsoft.com/office/drawing/2014/main" id="{96C96017-5781-D341-838C-1E4C145E7FA3}"/>
              </a:ext>
            </a:extLst>
          </p:cNvPr>
          <p:cNvSpPr>
            <a:spLocks noGrp="1"/>
          </p:cNvSpPr>
          <p:nvPr>
            <p:ph type="body" sz="quarter" idx="10"/>
          </p:nvPr>
        </p:nvSpPr>
        <p:spPr>
          <a:xfrm>
            <a:off x="1679575" y="5897880"/>
            <a:ext cx="9045575" cy="8002587"/>
          </a:xfrm>
        </p:spPr>
        <p:txBody>
          <a:bodyPr>
            <a:noAutofit/>
          </a:bodyPr>
          <a:lstStyle/>
          <a:p>
            <a:pPr>
              <a:lnSpc>
                <a:spcPct val="96000"/>
              </a:lnSpc>
            </a:pPr>
            <a:r>
              <a:rPr lang="en-US" sz="2700" dirty="0"/>
              <a:t>HLSL has built-in types for 2D, 3D, and 4D vectors, commonly used for position or color</a:t>
            </a:r>
            <a:r>
              <a:rPr lang="en-US" sz="2700" dirty="0" smtClean="0"/>
              <a:t>.</a:t>
            </a:r>
            <a:endParaRPr lang="en-US" sz="2700" dirty="0"/>
          </a:p>
          <a:p>
            <a:pPr marL="914400" lvl="1" indent="-457200">
              <a:lnSpc>
                <a:spcPct val="96000"/>
              </a:lnSpc>
              <a:spcBef>
                <a:spcPts val="600"/>
              </a:spcBef>
            </a:pPr>
            <a:r>
              <a:rPr lang="en-US" sz="2700" dirty="0"/>
              <a:t>float2, float3, float4</a:t>
            </a:r>
          </a:p>
          <a:p>
            <a:pPr marL="914400" lvl="1" indent="-457200">
              <a:lnSpc>
                <a:spcPct val="96000"/>
              </a:lnSpc>
              <a:spcBef>
                <a:spcPts val="200"/>
              </a:spcBef>
            </a:pPr>
            <a:r>
              <a:rPr lang="en-US" sz="2700" dirty="0"/>
              <a:t>Also other basic types: e.g., int2, int3, int4</a:t>
            </a:r>
          </a:p>
          <a:p>
            <a:pPr>
              <a:lnSpc>
                <a:spcPct val="96000"/>
              </a:lnSpc>
              <a:spcBef>
                <a:spcPts val="800"/>
              </a:spcBef>
            </a:pPr>
            <a:r>
              <a:rPr lang="en-US" sz="2700" dirty="0"/>
              <a:t>These are initialized using any combination of enough components</a:t>
            </a:r>
            <a:r>
              <a:rPr lang="en-US" sz="2700" dirty="0" smtClean="0"/>
              <a:t>.</a:t>
            </a:r>
            <a:endParaRPr lang="en-US" sz="2700" dirty="0"/>
          </a:p>
          <a:p>
            <a:pPr marL="914400" lvl="1" indent="-457200">
              <a:lnSpc>
                <a:spcPct val="96000"/>
              </a:lnSpc>
              <a:spcBef>
                <a:spcPts val="400"/>
              </a:spcBef>
            </a:pPr>
            <a:r>
              <a:rPr lang="en-US" sz="2700" dirty="0"/>
              <a:t>float2 f2 = float2(1, 2)</a:t>
            </a:r>
            <a:r>
              <a:rPr lang="en-US" sz="2700" dirty="0" smtClean="0"/>
              <a:t>;</a:t>
            </a:r>
            <a:endParaRPr lang="en-US" sz="2700" dirty="0"/>
          </a:p>
          <a:p>
            <a:pPr marL="914400" lvl="1" indent="-457200">
              <a:lnSpc>
                <a:spcPct val="96000"/>
              </a:lnSpc>
              <a:spcBef>
                <a:spcPts val="200"/>
              </a:spcBef>
            </a:pPr>
            <a:r>
              <a:rPr lang="en-US" sz="2700" dirty="0"/>
              <a:t>float3 f3 = float3(f2, 0)</a:t>
            </a:r>
            <a:r>
              <a:rPr lang="en-US" sz="2700" dirty="0" smtClean="0"/>
              <a:t>;</a:t>
            </a:r>
            <a:endParaRPr lang="en-US" sz="2700" dirty="0"/>
          </a:p>
          <a:p>
            <a:pPr marL="914400" lvl="1" indent="-457200">
              <a:lnSpc>
                <a:spcPct val="96000"/>
              </a:lnSpc>
              <a:spcBef>
                <a:spcPts val="200"/>
              </a:spcBef>
            </a:pPr>
            <a:r>
              <a:rPr lang="en-US" sz="2700" dirty="0"/>
              <a:t>float4 f4 = float4(3, f2, 4)</a:t>
            </a:r>
            <a:r>
              <a:rPr lang="en-US" sz="2700" dirty="0" smtClean="0"/>
              <a:t>;</a:t>
            </a:r>
            <a:endParaRPr lang="en-US" sz="2700" dirty="0"/>
          </a:p>
          <a:p>
            <a:pPr>
              <a:lnSpc>
                <a:spcPct val="96000"/>
              </a:lnSpc>
              <a:spcBef>
                <a:spcPts val="800"/>
              </a:spcBef>
            </a:pPr>
            <a:r>
              <a:rPr lang="en-US" sz="2700" b="1" dirty="0"/>
              <a:t>Swizzle</a:t>
            </a:r>
            <a:r>
              <a:rPr lang="en-US" sz="2700" dirty="0"/>
              <a:t> operations rearrange components</a:t>
            </a:r>
            <a:r>
              <a:rPr lang="en-US" sz="2700" dirty="0" smtClean="0"/>
              <a:t>.</a:t>
            </a:r>
            <a:endParaRPr lang="en-US" sz="2700" dirty="0"/>
          </a:p>
          <a:p>
            <a:pPr marL="914400" lvl="1" indent="-457200">
              <a:lnSpc>
                <a:spcPct val="96000"/>
              </a:lnSpc>
              <a:spcBef>
                <a:spcPts val="400"/>
              </a:spcBef>
            </a:pPr>
            <a:r>
              <a:rPr lang="en-US" sz="2700" dirty="0"/>
              <a:t>f4.xyz, f4.wxzy, f4.wwww</a:t>
            </a:r>
          </a:p>
          <a:p>
            <a:pPr marL="914400" lvl="1" indent="-457200">
              <a:lnSpc>
                <a:spcPct val="96000"/>
              </a:lnSpc>
              <a:spcBef>
                <a:spcPts val="200"/>
              </a:spcBef>
            </a:pPr>
            <a:r>
              <a:rPr lang="en-US" sz="2700" dirty="0"/>
              <a:t>Standard order is </a:t>
            </a:r>
            <a:r>
              <a:rPr lang="en-US" sz="2700" dirty="0" err="1"/>
              <a:t>xyzw</a:t>
            </a:r>
            <a:r>
              <a:rPr lang="en-US" sz="2700" dirty="0"/>
              <a:t> or </a:t>
            </a:r>
            <a:r>
              <a:rPr lang="en-US" sz="2700" dirty="0" err="1"/>
              <a:t>rgba</a:t>
            </a:r>
            <a:r>
              <a:rPr lang="en-US" sz="2700" dirty="0"/>
              <a:t> (can’t mix .</a:t>
            </a:r>
            <a:r>
              <a:rPr lang="en-US" sz="2700" dirty="0" err="1"/>
              <a:t>xr</a:t>
            </a:r>
            <a:r>
              <a:rPr lang="en-US" sz="2700" dirty="0"/>
              <a:t>)</a:t>
            </a:r>
            <a:r>
              <a:rPr lang="en-US" sz="2700" dirty="0" smtClean="0"/>
              <a:t>.</a:t>
            </a:r>
            <a:endParaRPr lang="en-US" sz="2700" dirty="0"/>
          </a:p>
          <a:p>
            <a:pPr>
              <a:lnSpc>
                <a:spcPct val="96000"/>
              </a:lnSpc>
              <a:spcBef>
                <a:spcPts val="1000"/>
              </a:spcBef>
            </a:pPr>
            <a:r>
              <a:rPr lang="en-US" sz="2700" dirty="0"/>
              <a:t>Operations apply per component</a:t>
            </a:r>
            <a:r>
              <a:rPr lang="en-US" sz="2700" dirty="0" smtClean="0"/>
              <a:t>.</a:t>
            </a:r>
            <a:endParaRPr lang="en-US" sz="2700" dirty="0"/>
          </a:p>
          <a:p>
            <a:pPr marL="914400" lvl="1" indent="-457200">
              <a:lnSpc>
                <a:spcPct val="96000"/>
              </a:lnSpc>
              <a:spcBef>
                <a:spcPts val="400"/>
              </a:spcBef>
            </a:pPr>
            <a:r>
              <a:rPr lang="en-US" sz="2700" dirty="0"/>
              <a:t>So </a:t>
            </a:r>
            <a:r>
              <a:rPr lang="en-US" sz="2700" dirty="0" err="1"/>
              <a:t>a+b</a:t>
            </a:r>
            <a:r>
              <a:rPr lang="en-US" sz="2700" dirty="0"/>
              <a:t> = float4(</a:t>
            </a:r>
            <a:r>
              <a:rPr lang="en-US" sz="2700" dirty="0" err="1"/>
              <a:t>a.x+b.x</a:t>
            </a:r>
            <a:r>
              <a:rPr lang="en-US" sz="2700" dirty="0"/>
              <a:t>, </a:t>
            </a:r>
            <a:r>
              <a:rPr lang="en-US" sz="2700" dirty="0" err="1"/>
              <a:t>a.y+b.y</a:t>
            </a:r>
            <a:r>
              <a:rPr lang="en-US" sz="2700" dirty="0"/>
              <a:t>, </a:t>
            </a:r>
            <a:r>
              <a:rPr lang="en-US" sz="2700" dirty="0" err="1"/>
              <a:t>a.z+b.z</a:t>
            </a:r>
            <a:r>
              <a:rPr lang="en-US" sz="2700" dirty="0"/>
              <a:t>)</a:t>
            </a:r>
          </a:p>
          <a:p>
            <a:pPr>
              <a:lnSpc>
                <a:spcPct val="96000"/>
              </a:lnSpc>
              <a:spcBef>
                <a:spcPts val="800"/>
              </a:spcBef>
            </a:pPr>
            <a:r>
              <a:rPr lang="en-US" sz="2700" dirty="0"/>
              <a:t>Built-in functions exist for common vector </a:t>
            </a:r>
            <a:r>
              <a:rPr lang="en-US" sz="2700" dirty="0" smtClean="0"/>
              <a:t>math.</a:t>
            </a:r>
            <a:endParaRPr lang="en-US" sz="2700" dirty="0"/>
          </a:p>
          <a:p>
            <a:pPr marL="914400" lvl="1" indent="-457200">
              <a:lnSpc>
                <a:spcPct val="96000"/>
              </a:lnSpc>
              <a:spcBef>
                <a:spcPts val="400"/>
              </a:spcBef>
            </a:pPr>
            <a:r>
              <a:rPr lang="en-US" sz="2700" dirty="0"/>
              <a:t>dot(</a:t>
            </a:r>
            <a:r>
              <a:rPr lang="en-US" sz="2700" dirty="0" err="1"/>
              <a:t>a,b</a:t>
            </a:r>
            <a:r>
              <a:rPr lang="en-US" sz="2700" dirty="0"/>
              <a:t>), cross(</a:t>
            </a:r>
            <a:r>
              <a:rPr lang="en-US" sz="2700" dirty="0" err="1"/>
              <a:t>a,b</a:t>
            </a:r>
            <a:r>
              <a:rPr lang="en-US" sz="2700" dirty="0"/>
              <a:t>), distance(</a:t>
            </a:r>
            <a:r>
              <a:rPr lang="en-US" sz="2700" dirty="0" err="1"/>
              <a:t>a,b</a:t>
            </a:r>
            <a:r>
              <a:rPr lang="en-US" sz="2700" dirty="0"/>
              <a:t>), length(a), normalize(a)</a:t>
            </a:r>
          </a:p>
        </p:txBody>
      </p:sp>
      <p:pic>
        <p:nvPicPr>
          <p:cNvPr id="6" name="Picture 5">
            <a:extLst>
              <a:ext uri="{FF2B5EF4-FFF2-40B4-BE49-F238E27FC236}">
                <a16:creationId xmlns="" xmlns:a16="http://schemas.microsoft.com/office/drawing/2014/main" id="{290096FB-CC93-3943-A14A-0780C5161294}"/>
              </a:ext>
            </a:extLst>
          </p:cNvPr>
          <p:cNvPicPr>
            <a:picLocks noChangeAspect="1"/>
          </p:cNvPicPr>
          <p:nvPr/>
        </p:nvPicPr>
        <p:blipFill>
          <a:blip r:embed="rId2"/>
          <a:stretch>
            <a:fillRect/>
          </a:stretch>
        </p:blipFill>
        <p:spPr>
          <a:xfrm>
            <a:off x="18482541" y="8735256"/>
            <a:ext cx="4903470" cy="412750"/>
          </a:xfrm>
          <a:prstGeom prst="rect">
            <a:avLst/>
          </a:prstGeom>
        </p:spPr>
      </p:pic>
      <p:pic>
        <p:nvPicPr>
          <p:cNvPr id="7" name="Picture 6">
            <a:extLst>
              <a:ext uri="{FF2B5EF4-FFF2-40B4-BE49-F238E27FC236}">
                <a16:creationId xmlns="" xmlns:a16="http://schemas.microsoft.com/office/drawing/2014/main" id="{2BAA9B60-98B8-A940-8830-031C90D524A2}"/>
              </a:ext>
            </a:extLst>
          </p:cNvPr>
          <p:cNvPicPr>
            <a:picLocks noChangeAspect="1"/>
          </p:cNvPicPr>
          <p:nvPr/>
        </p:nvPicPr>
        <p:blipFill>
          <a:blip r:embed="rId3"/>
          <a:stretch>
            <a:fillRect/>
          </a:stretch>
        </p:blipFill>
        <p:spPr>
          <a:xfrm>
            <a:off x="14531571" y="10416646"/>
            <a:ext cx="6042660" cy="594360"/>
          </a:xfrm>
          <a:prstGeom prst="rect">
            <a:avLst/>
          </a:prstGeom>
        </p:spPr>
      </p:pic>
      <p:pic>
        <p:nvPicPr>
          <p:cNvPr id="8" name="Picture 7">
            <a:extLst>
              <a:ext uri="{FF2B5EF4-FFF2-40B4-BE49-F238E27FC236}">
                <a16:creationId xmlns="" xmlns:a16="http://schemas.microsoft.com/office/drawing/2014/main" id="{7056C0DE-C6C6-EF4E-BBBB-A7B1C6C685A5}"/>
              </a:ext>
            </a:extLst>
          </p:cNvPr>
          <p:cNvPicPr>
            <a:picLocks noChangeAspect="1"/>
          </p:cNvPicPr>
          <p:nvPr/>
        </p:nvPicPr>
        <p:blipFill>
          <a:blip r:embed="rId4"/>
          <a:stretch>
            <a:fillRect/>
          </a:stretch>
        </p:blipFill>
        <p:spPr>
          <a:xfrm>
            <a:off x="17618941" y="7119904"/>
            <a:ext cx="5910580" cy="346710"/>
          </a:xfrm>
          <a:prstGeom prst="rect">
            <a:avLst/>
          </a:prstGeom>
        </p:spPr>
      </p:pic>
      <p:pic>
        <p:nvPicPr>
          <p:cNvPr id="9" name="Picture 8">
            <a:extLst>
              <a:ext uri="{FF2B5EF4-FFF2-40B4-BE49-F238E27FC236}">
                <a16:creationId xmlns="" xmlns:a16="http://schemas.microsoft.com/office/drawing/2014/main" id="{31E39F5B-5AF8-6342-A457-496984E51622}"/>
              </a:ext>
            </a:extLst>
          </p:cNvPr>
          <p:cNvPicPr>
            <a:picLocks noChangeAspect="1"/>
          </p:cNvPicPr>
          <p:nvPr/>
        </p:nvPicPr>
        <p:blipFill>
          <a:blip r:embed="rId5"/>
          <a:stretch>
            <a:fillRect/>
          </a:stretch>
        </p:blipFill>
        <p:spPr>
          <a:xfrm>
            <a:off x="14033096" y="2026198"/>
            <a:ext cx="8898890" cy="330200"/>
          </a:xfrm>
          <a:prstGeom prst="rect">
            <a:avLst/>
          </a:prstGeom>
        </p:spPr>
      </p:pic>
      <p:pic>
        <p:nvPicPr>
          <p:cNvPr id="10" name="Picture 9">
            <a:extLst>
              <a:ext uri="{FF2B5EF4-FFF2-40B4-BE49-F238E27FC236}">
                <a16:creationId xmlns="" xmlns:a16="http://schemas.microsoft.com/office/drawing/2014/main" id="{C9F7C0E6-C212-304D-98C2-DDE534BBC58F}"/>
              </a:ext>
            </a:extLst>
          </p:cNvPr>
          <p:cNvPicPr>
            <a:picLocks noChangeAspect="1"/>
          </p:cNvPicPr>
          <p:nvPr/>
        </p:nvPicPr>
        <p:blipFill>
          <a:blip r:embed="rId6"/>
          <a:stretch>
            <a:fillRect/>
          </a:stretch>
        </p:blipFill>
        <p:spPr>
          <a:xfrm>
            <a:off x="13021541" y="3625040"/>
            <a:ext cx="5976620" cy="363220"/>
          </a:xfrm>
          <a:prstGeom prst="rect">
            <a:avLst/>
          </a:prstGeom>
        </p:spPr>
      </p:pic>
      <p:pic>
        <p:nvPicPr>
          <p:cNvPr id="11" name="Picture 10">
            <a:extLst>
              <a:ext uri="{FF2B5EF4-FFF2-40B4-BE49-F238E27FC236}">
                <a16:creationId xmlns="" xmlns:a16="http://schemas.microsoft.com/office/drawing/2014/main" id="{444E9B2F-3D36-3948-8A75-26F18DBA03DA}"/>
              </a:ext>
            </a:extLst>
          </p:cNvPr>
          <p:cNvPicPr>
            <a:picLocks noChangeAspect="1"/>
          </p:cNvPicPr>
          <p:nvPr/>
        </p:nvPicPr>
        <p:blipFill>
          <a:blip r:embed="rId7"/>
          <a:stretch>
            <a:fillRect/>
          </a:stretch>
        </p:blipFill>
        <p:spPr>
          <a:xfrm>
            <a:off x="12706350" y="5256902"/>
            <a:ext cx="11144250" cy="594360"/>
          </a:xfrm>
          <a:prstGeom prst="rect">
            <a:avLst/>
          </a:prstGeom>
        </p:spPr>
      </p:pic>
    </p:spTree>
    <p:extLst>
      <p:ext uri="{BB962C8B-B14F-4D97-AF65-F5344CB8AC3E}">
        <p14:creationId xmlns:p14="http://schemas.microsoft.com/office/powerpoint/2010/main" val="673263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44735E-A27D-C943-9130-B0C810B88B3B}"/>
              </a:ext>
            </a:extLst>
          </p:cNvPr>
          <p:cNvSpPr>
            <a:spLocks noGrp="1"/>
          </p:cNvSpPr>
          <p:nvPr>
            <p:ph type="title"/>
          </p:nvPr>
        </p:nvSpPr>
        <p:spPr/>
        <p:txBody>
          <a:bodyPr/>
          <a:lstStyle/>
          <a:p>
            <a:r>
              <a:rPr lang="en-US" dirty="0"/>
              <a:t>Matrix Types</a:t>
            </a:r>
          </a:p>
        </p:txBody>
      </p:sp>
      <p:sp>
        <p:nvSpPr>
          <p:cNvPr id="4" name="Text Placeholder 3">
            <a:extLst>
              <a:ext uri="{FF2B5EF4-FFF2-40B4-BE49-F238E27FC236}">
                <a16:creationId xmlns="" xmlns:a16="http://schemas.microsoft.com/office/drawing/2014/main" id="{D75D8720-23A8-C846-842C-FA6A9F10BC9F}"/>
              </a:ext>
            </a:extLst>
          </p:cNvPr>
          <p:cNvSpPr>
            <a:spLocks noGrp="1"/>
          </p:cNvSpPr>
          <p:nvPr>
            <p:ph type="body" sz="quarter" idx="10"/>
          </p:nvPr>
        </p:nvSpPr>
        <p:spPr/>
        <p:txBody>
          <a:bodyPr/>
          <a:lstStyle/>
          <a:p>
            <a:r>
              <a:rPr lang="en-US" dirty="0"/>
              <a:t>Built-in types also exist for matrices up to 4x4</a:t>
            </a:r>
            <a:r>
              <a:rPr lang="en-US" dirty="0" smtClean="0"/>
              <a:t>.</a:t>
            </a:r>
            <a:endParaRPr lang="en-US" dirty="0"/>
          </a:p>
          <a:p>
            <a:pPr marL="914400" lvl="1" indent="-457200">
              <a:spcBef>
                <a:spcPts val="1000"/>
              </a:spcBef>
            </a:pPr>
            <a:r>
              <a:rPr lang="en-US" dirty="0"/>
              <a:t>float4x4, float3x4, float4x2, etc.</a:t>
            </a:r>
          </a:p>
          <a:p>
            <a:r>
              <a:rPr lang="en-US" dirty="0"/>
              <a:t>Construct from components or vectors</a:t>
            </a:r>
            <a:r>
              <a:rPr lang="en-US" dirty="0" smtClean="0"/>
              <a:t>.</a:t>
            </a:r>
            <a:endParaRPr lang="en-US" dirty="0"/>
          </a:p>
          <a:p>
            <a:pPr marL="914400" lvl="1" indent="-457200">
              <a:spcBef>
                <a:spcPts val="1000"/>
              </a:spcBef>
            </a:pPr>
            <a:r>
              <a:rPr lang="en-US" dirty="0"/>
              <a:t>float4x4 m = float4x4(v0,v1,v2, 0,0,0,1)</a:t>
            </a:r>
          </a:p>
          <a:p>
            <a:r>
              <a:rPr lang="en-US" dirty="0"/>
              <a:t>Operations apply component-wise. So, like vectors, addition gives standard matrix addition, but multiplication is not the same as matrix multiplication</a:t>
            </a:r>
            <a:r>
              <a:rPr lang="en-US" dirty="0" smtClean="0"/>
              <a:t>.</a:t>
            </a:r>
            <a:endParaRPr lang="en-US" dirty="0"/>
          </a:p>
          <a:p>
            <a:r>
              <a:rPr lang="en-US" dirty="0"/>
              <a:t>There are built-in functions for common matrix operations</a:t>
            </a:r>
            <a:r>
              <a:rPr lang="en-US" dirty="0" smtClean="0"/>
              <a:t>.</a:t>
            </a:r>
            <a:endParaRPr lang="en-US" dirty="0"/>
          </a:p>
          <a:p>
            <a:pPr marL="914400" lvl="1" indent="-457200">
              <a:spcBef>
                <a:spcPts val="1000"/>
              </a:spcBef>
            </a:pPr>
            <a:r>
              <a:rPr lang="en-US" dirty="0" err="1"/>
              <a:t>mul</a:t>
            </a:r>
            <a:r>
              <a:rPr lang="en-US" dirty="0"/>
              <a:t>(</a:t>
            </a:r>
            <a:r>
              <a:rPr lang="en-US" dirty="0" err="1"/>
              <a:t>mat,mat</a:t>
            </a:r>
            <a:r>
              <a:rPr lang="en-US" dirty="0"/>
              <a:t>), </a:t>
            </a:r>
            <a:r>
              <a:rPr lang="en-US" dirty="0" err="1"/>
              <a:t>mul</a:t>
            </a:r>
            <a:r>
              <a:rPr lang="en-US" dirty="0"/>
              <a:t>(</a:t>
            </a:r>
            <a:r>
              <a:rPr lang="en-US" dirty="0" err="1"/>
              <a:t>mat,vec</a:t>
            </a:r>
            <a:r>
              <a:rPr lang="en-US" dirty="0"/>
              <a:t>), </a:t>
            </a:r>
            <a:r>
              <a:rPr lang="en-US" dirty="0" err="1"/>
              <a:t>mul</a:t>
            </a:r>
            <a:r>
              <a:rPr lang="en-US" dirty="0"/>
              <a:t>(</a:t>
            </a:r>
            <a:r>
              <a:rPr lang="en-US" dirty="0" err="1"/>
              <a:t>vec,mat</a:t>
            </a:r>
            <a:r>
              <a:rPr lang="en-US" dirty="0"/>
              <a:t>)</a:t>
            </a:r>
          </a:p>
          <a:p>
            <a:pPr marL="914400" lvl="1" indent="-457200">
              <a:spcBef>
                <a:spcPts val="1000"/>
              </a:spcBef>
            </a:pPr>
            <a:r>
              <a:rPr lang="en-US" dirty="0"/>
              <a:t>determinant(mat), inverse(mat)</a:t>
            </a:r>
          </a:p>
        </p:txBody>
      </p:sp>
      <p:pic>
        <p:nvPicPr>
          <p:cNvPr id="5" name="Picture 4">
            <a:extLst>
              <a:ext uri="{FF2B5EF4-FFF2-40B4-BE49-F238E27FC236}">
                <a16:creationId xmlns="" xmlns:a16="http://schemas.microsoft.com/office/drawing/2014/main" id="{DC1BD6DE-5F38-B744-B48C-040A6FEFA52F}"/>
              </a:ext>
            </a:extLst>
          </p:cNvPr>
          <p:cNvPicPr>
            <a:picLocks noChangeAspect="1"/>
          </p:cNvPicPr>
          <p:nvPr/>
        </p:nvPicPr>
        <p:blipFill>
          <a:blip r:embed="rId2"/>
          <a:stretch>
            <a:fillRect/>
          </a:stretch>
        </p:blipFill>
        <p:spPr>
          <a:xfrm>
            <a:off x="13658303" y="7221538"/>
            <a:ext cx="7941310" cy="412750"/>
          </a:xfrm>
          <a:prstGeom prst="rect">
            <a:avLst/>
          </a:prstGeom>
        </p:spPr>
      </p:pic>
      <p:pic>
        <p:nvPicPr>
          <p:cNvPr id="6" name="Picture 5">
            <a:extLst>
              <a:ext uri="{FF2B5EF4-FFF2-40B4-BE49-F238E27FC236}">
                <a16:creationId xmlns="" xmlns:a16="http://schemas.microsoft.com/office/drawing/2014/main" id="{25B92897-C8F2-714A-AFF1-A66BF156485F}"/>
              </a:ext>
            </a:extLst>
          </p:cNvPr>
          <p:cNvPicPr>
            <a:picLocks noChangeAspect="1"/>
          </p:cNvPicPr>
          <p:nvPr/>
        </p:nvPicPr>
        <p:blipFill>
          <a:blip r:embed="rId3"/>
          <a:stretch>
            <a:fillRect/>
          </a:stretch>
        </p:blipFill>
        <p:spPr>
          <a:xfrm>
            <a:off x="12896303" y="3282518"/>
            <a:ext cx="8931910" cy="363220"/>
          </a:xfrm>
          <a:prstGeom prst="rect">
            <a:avLst/>
          </a:prstGeom>
        </p:spPr>
      </p:pic>
      <p:pic>
        <p:nvPicPr>
          <p:cNvPr id="7" name="Picture 6">
            <a:extLst>
              <a:ext uri="{FF2B5EF4-FFF2-40B4-BE49-F238E27FC236}">
                <a16:creationId xmlns="" xmlns:a16="http://schemas.microsoft.com/office/drawing/2014/main" id="{04B284A9-7A06-CE48-8ACD-F3337BFC6912}"/>
              </a:ext>
            </a:extLst>
          </p:cNvPr>
          <p:cNvPicPr>
            <a:picLocks noChangeAspect="1"/>
          </p:cNvPicPr>
          <p:nvPr/>
        </p:nvPicPr>
        <p:blipFill>
          <a:blip r:embed="rId4"/>
          <a:stretch>
            <a:fillRect/>
          </a:stretch>
        </p:blipFill>
        <p:spPr>
          <a:xfrm>
            <a:off x="14347277" y="5243137"/>
            <a:ext cx="9476740" cy="396240"/>
          </a:xfrm>
          <a:prstGeom prst="rect">
            <a:avLst/>
          </a:prstGeom>
        </p:spPr>
      </p:pic>
      <p:pic>
        <p:nvPicPr>
          <p:cNvPr id="8" name="Picture 7">
            <a:extLst>
              <a:ext uri="{FF2B5EF4-FFF2-40B4-BE49-F238E27FC236}">
                <a16:creationId xmlns="" xmlns:a16="http://schemas.microsoft.com/office/drawing/2014/main" id="{755DC02E-18A9-FE41-9AC5-446450C2BFEA}"/>
              </a:ext>
            </a:extLst>
          </p:cNvPr>
          <p:cNvPicPr>
            <a:picLocks noChangeAspect="1"/>
          </p:cNvPicPr>
          <p:nvPr/>
        </p:nvPicPr>
        <p:blipFill>
          <a:blip r:embed="rId5"/>
          <a:stretch>
            <a:fillRect/>
          </a:stretch>
        </p:blipFill>
        <p:spPr>
          <a:xfrm>
            <a:off x="18205450" y="9216449"/>
            <a:ext cx="4457700" cy="379730"/>
          </a:xfrm>
          <a:prstGeom prst="rect">
            <a:avLst/>
          </a:prstGeom>
        </p:spPr>
      </p:pic>
    </p:spTree>
    <p:extLst>
      <p:ext uri="{BB962C8B-B14F-4D97-AF65-F5344CB8AC3E}">
        <p14:creationId xmlns:p14="http://schemas.microsoft.com/office/powerpoint/2010/main" val="1537269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66D0B8-F0E6-6F4D-8398-28BAB784A7CB}"/>
              </a:ext>
            </a:extLst>
          </p:cNvPr>
          <p:cNvSpPr>
            <a:spLocks noGrp="1"/>
          </p:cNvSpPr>
          <p:nvPr>
            <p:ph type="title"/>
          </p:nvPr>
        </p:nvSpPr>
        <p:spPr>
          <a:xfrm>
            <a:off x="1713442" y="868710"/>
            <a:ext cx="9046123" cy="4365523"/>
          </a:xfrm>
        </p:spPr>
        <p:txBody>
          <a:bodyPr/>
          <a:lstStyle/>
          <a:p>
            <a:r>
              <a:rPr lang="en-US" dirty="0" smtClean="0"/>
              <a:t>Built-In </a:t>
            </a:r>
            <a:r>
              <a:rPr lang="en-US" dirty="0"/>
              <a:t>Shading Functions</a:t>
            </a:r>
          </a:p>
        </p:txBody>
      </p:sp>
      <p:sp>
        <p:nvSpPr>
          <p:cNvPr id="4" name="Text Placeholder 3">
            <a:extLst>
              <a:ext uri="{FF2B5EF4-FFF2-40B4-BE49-F238E27FC236}">
                <a16:creationId xmlns="" xmlns:a16="http://schemas.microsoft.com/office/drawing/2014/main" id="{9B03C49A-D62A-164F-982D-31D8B6E315B6}"/>
              </a:ext>
            </a:extLst>
          </p:cNvPr>
          <p:cNvSpPr>
            <a:spLocks noGrp="1"/>
          </p:cNvSpPr>
          <p:nvPr>
            <p:ph type="body" sz="quarter" idx="10"/>
          </p:nvPr>
        </p:nvSpPr>
        <p:spPr/>
        <p:txBody>
          <a:bodyPr/>
          <a:lstStyle/>
          <a:p>
            <a:r>
              <a:rPr lang="en-US" dirty="0"/>
              <a:t>Find on </a:t>
            </a:r>
            <a:r>
              <a:rPr lang="en-US" dirty="0">
                <a:hlinkClick r:id="rId2"/>
              </a:rPr>
              <a:t>HLSL reference pages</a:t>
            </a:r>
            <a:r>
              <a:rPr lang="en-US" dirty="0"/>
              <a:t>!</a:t>
            </a:r>
          </a:p>
          <a:p>
            <a:pPr>
              <a:spcBef>
                <a:spcPts val="2000"/>
              </a:spcBef>
            </a:pPr>
            <a:r>
              <a:rPr lang="en-US" b="1" dirty="0"/>
              <a:t>Blending</a:t>
            </a:r>
          </a:p>
          <a:p>
            <a:pPr marL="914400" lvl="1" indent="-457200">
              <a:spcBef>
                <a:spcPts val="1200"/>
              </a:spcBef>
            </a:pPr>
            <a:r>
              <a:rPr lang="en-US" dirty="0"/>
              <a:t>saturate, clamp, step, </a:t>
            </a:r>
            <a:r>
              <a:rPr lang="en-US" dirty="0" err="1"/>
              <a:t>smoothstep</a:t>
            </a:r>
            <a:r>
              <a:rPr lang="en-US" dirty="0"/>
              <a:t>, lerp</a:t>
            </a:r>
          </a:p>
          <a:p>
            <a:pPr>
              <a:spcBef>
                <a:spcPts val="2000"/>
              </a:spcBef>
            </a:pPr>
            <a:r>
              <a:rPr lang="en-US" b="1" dirty="0"/>
              <a:t>Repeating</a:t>
            </a:r>
          </a:p>
          <a:p>
            <a:pPr marL="914400" lvl="1" indent="-457200">
              <a:spcBef>
                <a:spcPts val="1200"/>
              </a:spcBef>
            </a:pPr>
            <a:r>
              <a:rPr lang="en-US" dirty="0"/>
              <a:t>floor, frac, </a:t>
            </a:r>
            <a:r>
              <a:rPr lang="en-US" dirty="0" err="1"/>
              <a:t>fmod</a:t>
            </a:r>
            <a:endParaRPr lang="en-US" dirty="0"/>
          </a:p>
          <a:p>
            <a:pPr>
              <a:spcBef>
                <a:spcPts val="2000"/>
              </a:spcBef>
            </a:pPr>
            <a:r>
              <a:rPr lang="en-US" b="1" dirty="0"/>
              <a:t>Special Purpose for Common Shading O</a:t>
            </a:r>
            <a:r>
              <a:rPr lang="en-US" b="1" dirty="0" smtClean="0"/>
              <a:t>perations</a:t>
            </a:r>
            <a:endParaRPr lang="en-US" b="1" dirty="0"/>
          </a:p>
          <a:p>
            <a:pPr marL="914400" lvl="1" indent="-457200">
              <a:spcBef>
                <a:spcPts val="1200"/>
              </a:spcBef>
            </a:pPr>
            <a:r>
              <a:rPr lang="en-US" dirty="0"/>
              <a:t>reflect, refract, texture</a:t>
            </a:r>
          </a:p>
          <a:p>
            <a:pPr>
              <a:spcBef>
                <a:spcPts val="2000"/>
              </a:spcBef>
            </a:pPr>
            <a:r>
              <a:rPr lang="en-US" b="1" dirty="0"/>
              <a:t>Derivatives (Pixel </a:t>
            </a:r>
            <a:r>
              <a:rPr lang="en-US" b="1" dirty="0" smtClean="0"/>
              <a:t>Shaders Only</a:t>
            </a:r>
            <a:r>
              <a:rPr lang="en-US" b="1" dirty="0"/>
              <a:t>!)</a:t>
            </a:r>
          </a:p>
          <a:p>
            <a:pPr marL="914400" lvl="1" indent="-457200">
              <a:spcBef>
                <a:spcPts val="1200"/>
              </a:spcBef>
            </a:pPr>
            <a:r>
              <a:rPr lang="en-US" dirty="0" err="1"/>
              <a:t>ddx</a:t>
            </a:r>
            <a:r>
              <a:rPr lang="en-US" dirty="0"/>
              <a:t>, </a:t>
            </a:r>
            <a:r>
              <a:rPr lang="en-US" dirty="0" err="1"/>
              <a:t>ddy</a:t>
            </a:r>
            <a:r>
              <a:rPr lang="en-US" dirty="0"/>
              <a:t>, </a:t>
            </a:r>
            <a:r>
              <a:rPr lang="en-US" dirty="0" err="1"/>
              <a:t>fwidth</a:t>
            </a:r>
            <a:endParaRPr lang="en-US" dirty="0"/>
          </a:p>
          <a:p>
            <a:pPr marL="914400" lvl="1" indent="-457200">
              <a:spcBef>
                <a:spcPts val="1200"/>
              </a:spcBef>
            </a:pPr>
            <a:r>
              <a:rPr lang="en-US" dirty="0" err="1"/>
              <a:t>ddx</a:t>
            </a:r>
            <a:r>
              <a:rPr lang="en-US" dirty="0"/>
              <a:t>(a) = ∂a/∂x for screen pixel coordinate x</a:t>
            </a:r>
          </a:p>
          <a:p>
            <a:pPr marL="1371600" lvl="2" indent="-457200">
              <a:spcBef>
                <a:spcPts val="800"/>
              </a:spcBef>
              <a:buFont typeface="Courier New" panose="02070309020205020404" pitchFamily="49" charset="0"/>
              <a:buChar char="o"/>
            </a:pPr>
            <a:r>
              <a:rPr lang="en-US" dirty="0"/>
              <a:t>How fast is “a” changing between pixels?</a:t>
            </a:r>
          </a:p>
        </p:txBody>
      </p:sp>
      <p:pic>
        <p:nvPicPr>
          <p:cNvPr id="5" name="Picture 4">
            <a:extLst>
              <a:ext uri="{FF2B5EF4-FFF2-40B4-BE49-F238E27FC236}">
                <a16:creationId xmlns="" xmlns:a16="http://schemas.microsoft.com/office/drawing/2014/main" id="{52B40CBB-2054-D94F-A0B1-93681C38EEEB}"/>
              </a:ext>
            </a:extLst>
          </p:cNvPr>
          <p:cNvPicPr>
            <a:picLocks noChangeAspect="1"/>
          </p:cNvPicPr>
          <p:nvPr/>
        </p:nvPicPr>
        <p:blipFill>
          <a:blip r:embed="rId3"/>
          <a:stretch>
            <a:fillRect/>
          </a:stretch>
        </p:blipFill>
        <p:spPr>
          <a:xfrm>
            <a:off x="12903200" y="1670050"/>
            <a:ext cx="7198360" cy="346710"/>
          </a:xfrm>
          <a:prstGeom prst="rect">
            <a:avLst/>
          </a:prstGeom>
        </p:spPr>
      </p:pic>
      <p:pic>
        <p:nvPicPr>
          <p:cNvPr id="6" name="Picture 5">
            <a:extLst>
              <a:ext uri="{FF2B5EF4-FFF2-40B4-BE49-F238E27FC236}">
                <a16:creationId xmlns="" xmlns:a16="http://schemas.microsoft.com/office/drawing/2014/main" id="{DE3149D2-4886-2248-B763-405361F3868A}"/>
              </a:ext>
            </a:extLst>
          </p:cNvPr>
          <p:cNvPicPr>
            <a:picLocks noChangeAspect="1"/>
          </p:cNvPicPr>
          <p:nvPr/>
        </p:nvPicPr>
        <p:blipFill>
          <a:blip r:embed="rId4"/>
          <a:stretch>
            <a:fillRect/>
          </a:stretch>
        </p:blipFill>
        <p:spPr>
          <a:xfrm>
            <a:off x="16313150" y="2751384"/>
            <a:ext cx="7049770" cy="363220"/>
          </a:xfrm>
          <a:prstGeom prst="rect">
            <a:avLst/>
          </a:prstGeom>
        </p:spPr>
      </p:pic>
      <p:pic>
        <p:nvPicPr>
          <p:cNvPr id="7" name="Picture 6">
            <a:extLst>
              <a:ext uri="{FF2B5EF4-FFF2-40B4-BE49-F238E27FC236}">
                <a16:creationId xmlns="" xmlns:a16="http://schemas.microsoft.com/office/drawing/2014/main" id="{0D507E9C-8F04-4D4F-AE36-7CEF2FAA7A08}"/>
              </a:ext>
            </a:extLst>
          </p:cNvPr>
          <p:cNvPicPr>
            <a:picLocks noChangeAspect="1"/>
          </p:cNvPicPr>
          <p:nvPr/>
        </p:nvPicPr>
        <p:blipFill>
          <a:blip r:embed="rId5"/>
          <a:stretch>
            <a:fillRect/>
          </a:stretch>
        </p:blipFill>
        <p:spPr>
          <a:xfrm>
            <a:off x="13144500" y="3849228"/>
            <a:ext cx="6570980" cy="346710"/>
          </a:xfrm>
          <a:prstGeom prst="rect">
            <a:avLst/>
          </a:prstGeom>
        </p:spPr>
      </p:pic>
      <p:pic>
        <p:nvPicPr>
          <p:cNvPr id="8" name="Picture 7">
            <a:extLst>
              <a:ext uri="{FF2B5EF4-FFF2-40B4-BE49-F238E27FC236}">
                <a16:creationId xmlns="" xmlns:a16="http://schemas.microsoft.com/office/drawing/2014/main" id="{71DF5321-5C12-2C49-96C7-EB79AA54FE05}"/>
              </a:ext>
            </a:extLst>
          </p:cNvPr>
          <p:cNvPicPr>
            <a:picLocks noChangeAspect="1"/>
          </p:cNvPicPr>
          <p:nvPr/>
        </p:nvPicPr>
        <p:blipFill>
          <a:blip r:embed="rId6"/>
          <a:stretch>
            <a:fillRect/>
          </a:stretch>
        </p:blipFill>
        <p:spPr>
          <a:xfrm>
            <a:off x="15214600" y="4930562"/>
            <a:ext cx="6224270" cy="363220"/>
          </a:xfrm>
          <a:prstGeom prst="rect">
            <a:avLst/>
          </a:prstGeom>
        </p:spPr>
      </p:pic>
      <p:pic>
        <p:nvPicPr>
          <p:cNvPr id="9" name="Picture 8">
            <a:extLst>
              <a:ext uri="{FF2B5EF4-FFF2-40B4-BE49-F238E27FC236}">
                <a16:creationId xmlns="" xmlns:a16="http://schemas.microsoft.com/office/drawing/2014/main" id="{D9B35258-8458-B24D-ABA8-9A09046B6A8C}"/>
              </a:ext>
            </a:extLst>
          </p:cNvPr>
          <p:cNvPicPr>
            <a:picLocks noChangeAspect="1"/>
          </p:cNvPicPr>
          <p:nvPr/>
        </p:nvPicPr>
        <p:blipFill>
          <a:blip r:embed="rId7"/>
          <a:stretch>
            <a:fillRect/>
          </a:stretch>
        </p:blipFill>
        <p:spPr>
          <a:xfrm>
            <a:off x="13373100" y="6028406"/>
            <a:ext cx="7644130" cy="346710"/>
          </a:xfrm>
          <a:prstGeom prst="rect">
            <a:avLst/>
          </a:prstGeom>
        </p:spPr>
      </p:pic>
      <p:pic>
        <p:nvPicPr>
          <p:cNvPr id="10" name="Picture 9">
            <a:extLst>
              <a:ext uri="{FF2B5EF4-FFF2-40B4-BE49-F238E27FC236}">
                <a16:creationId xmlns="" xmlns:a16="http://schemas.microsoft.com/office/drawing/2014/main" id="{D07F1C6D-8D7C-EC47-8994-C65B31867F97}"/>
              </a:ext>
            </a:extLst>
          </p:cNvPr>
          <p:cNvPicPr>
            <a:picLocks noChangeAspect="1"/>
          </p:cNvPicPr>
          <p:nvPr/>
        </p:nvPicPr>
        <p:blipFill>
          <a:blip r:embed="rId8"/>
          <a:stretch>
            <a:fillRect/>
          </a:stretch>
        </p:blipFill>
        <p:spPr>
          <a:xfrm>
            <a:off x="18199100" y="7109740"/>
            <a:ext cx="5927090" cy="610870"/>
          </a:xfrm>
          <a:prstGeom prst="rect">
            <a:avLst/>
          </a:prstGeom>
        </p:spPr>
      </p:pic>
      <p:pic>
        <p:nvPicPr>
          <p:cNvPr id="11" name="Picture 10">
            <a:extLst>
              <a:ext uri="{FF2B5EF4-FFF2-40B4-BE49-F238E27FC236}">
                <a16:creationId xmlns="" xmlns:a16="http://schemas.microsoft.com/office/drawing/2014/main" id="{BC5B96B1-BB52-ED40-942F-88C32257FD3E}"/>
              </a:ext>
            </a:extLst>
          </p:cNvPr>
          <p:cNvPicPr>
            <a:picLocks noChangeAspect="1"/>
          </p:cNvPicPr>
          <p:nvPr/>
        </p:nvPicPr>
        <p:blipFill>
          <a:blip r:embed="rId9"/>
          <a:stretch>
            <a:fillRect/>
          </a:stretch>
        </p:blipFill>
        <p:spPr>
          <a:xfrm>
            <a:off x="12903200" y="8455234"/>
            <a:ext cx="7462520" cy="346710"/>
          </a:xfrm>
          <a:prstGeom prst="rect">
            <a:avLst/>
          </a:prstGeom>
        </p:spPr>
      </p:pic>
      <p:pic>
        <p:nvPicPr>
          <p:cNvPr id="12" name="Picture 11">
            <a:extLst>
              <a:ext uri="{FF2B5EF4-FFF2-40B4-BE49-F238E27FC236}">
                <a16:creationId xmlns="" xmlns:a16="http://schemas.microsoft.com/office/drawing/2014/main" id="{912AB29E-B744-144E-AF81-7ECF6DE8FBB4}"/>
              </a:ext>
            </a:extLst>
          </p:cNvPr>
          <p:cNvPicPr>
            <a:picLocks noChangeAspect="1"/>
          </p:cNvPicPr>
          <p:nvPr/>
        </p:nvPicPr>
        <p:blipFill>
          <a:blip r:embed="rId10"/>
          <a:stretch>
            <a:fillRect/>
          </a:stretch>
        </p:blipFill>
        <p:spPr>
          <a:xfrm>
            <a:off x="15367000" y="9536568"/>
            <a:ext cx="6125210" cy="346710"/>
          </a:xfrm>
          <a:prstGeom prst="rect">
            <a:avLst/>
          </a:prstGeom>
        </p:spPr>
      </p:pic>
      <p:pic>
        <p:nvPicPr>
          <p:cNvPr id="13" name="Picture 12">
            <a:extLst>
              <a:ext uri="{FF2B5EF4-FFF2-40B4-BE49-F238E27FC236}">
                <a16:creationId xmlns="" xmlns:a16="http://schemas.microsoft.com/office/drawing/2014/main" id="{B2DF354A-AADB-514D-8510-F137F7FB884B}"/>
              </a:ext>
            </a:extLst>
          </p:cNvPr>
          <p:cNvPicPr>
            <a:picLocks noChangeAspect="1"/>
          </p:cNvPicPr>
          <p:nvPr/>
        </p:nvPicPr>
        <p:blipFill>
          <a:blip r:embed="rId11"/>
          <a:stretch>
            <a:fillRect/>
          </a:stretch>
        </p:blipFill>
        <p:spPr>
          <a:xfrm>
            <a:off x="13227050" y="10617902"/>
            <a:ext cx="8403590" cy="346710"/>
          </a:xfrm>
          <a:prstGeom prst="rect">
            <a:avLst/>
          </a:prstGeom>
        </p:spPr>
      </p:pic>
      <p:pic>
        <p:nvPicPr>
          <p:cNvPr id="14" name="Picture 13">
            <a:extLst>
              <a:ext uri="{FF2B5EF4-FFF2-40B4-BE49-F238E27FC236}">
                <a16:creationId xmlns="" xmlns:a16="http://schemas.microsoft.com/office/drawing/2014/main" id="{CCEA3785-D75B-6044-83E4-5822FB5C0B3D}"/>
              </a:ext>
            </a:extLst>
          </p:cNvPr>
          <p:cNvPicPr>
            <a:picLocks noChangeAspect="1"/>
          </p:cNvPicPr>
          <p:nvPr/>
        </p:nvPicPr>
        <p:blipFill>
          <a:blip r:embed="rId12"/>
          <a:stretch>
            <a:fillRect/>
          </a:stretch>
        </p:blipFill>
        <p:spPr>
          <a:xfrm>
            <a:off x="18429605" y="11699240"/>
            <a:ext cx="4028440" cy="346710"/>
          </a:xfrm>
          <a:prstGeom prst="rect">
            <a:avLst/>
          </a:prstGeom>
        </p:spPr>
      </p:pic>
    </p:spTree>
    <p:extLst>
      <p:ext uri="{BB962C8B-B14F-4D97-AF65-F5344CB8AC3E}">
        <p14:creationId xmlns:p14="http://schemas.microsoft.com/office/powerpoint/2010/main" val="1795883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275FE8-7A12-9644-B79E-4E2BB4659BF8}"/>
              </a:ext>
            </a:extLst>
          </p:cNvPr>
          <p:cNvSpPr>
            <a:spLocks noGrp="1"/>
          </p:cNvSpPr>
          <p:nvPr>
            <p:ph type="title"/>
          </p:nvPr>
        </p:nvSpPr>
        <p:spPr/>
        <p:txBody>
          <a:bodyPr/>
          <a:lstStyle/>
          <a:p>
            <a:r>
              <a:rPr lang="en-US" dirty="0"/>
              <a:t>Getting Data into Shaders (CBUFFERS)</a:t>
            </a:r>
          </a:p>
        </p:txBody>
      </p:sp>
      <p:sp>
        <p:nvSpPr>
          <p:cNvPr id="4" name="Text Placeholder 3">
            <a:extLst>
              <a:ext uri="{FF2B5EF4-FFF2-40B4-BE49-F238E27FC236}">
                <a16:creationId xmlns="" xmlns:a16="http://schemas.microsoft.com/office/drawing/2014/main" id="{A97E2532-EC43-5347-9261-EBA4FA9E7500}"/>
              </a:ext>
            </a:extLst>
          </p:cNvPr>
          <p:cNvSpPr>
            <a:spLocks noGrp="1"/>
          </p:cNvSpPr>
          <p:nvPr>
            <p:ph type="body" sz="quarter" idx="10"/>
          </p:nvPr>
        </p:nvSpPr>
        <p:spPr>
          <a:xfrm>
            <a:off x="1679575" y="5897880"/>
            <a:ext cx="9045575" cy="8002587"/>
          </a:xfrm>
        </p:spPr>
        <p:txBody>
          <a:bodyPr>
            <a:normAutofit/>
          </a:bodyPr>
          <a:lstStyle/>
          <a:p>
            <a:r>
              <a:rPr lang="en-US" b="1" dirty="0"/>
              <a:t>Constant Buffers</a:t>
            </a:r>
          </a:p>
          <a:p>
            <a:pPr marL="457200" lvl="1" indent="-457200">
              <a:spcBef>
                <a:spcPts val="800"/>
              </a:spcBef>
            </a:pPr>
            <a:r>
              <a:rPr lang="en-US" dirty="0"/>
              <a:t>Fast, same values for every pixel/vertex</a:t>
            </a:r>
            <a:r>
              <a:rPr lang="en-US" dirty="0" smtClean="0"/>
              <a:t>.</a:t>
            </a:r>
            <a:endParaRPr lang="en-US" dirty="0"/>
          </a:p>
          <a:p>
            <a:pPr marL="914400" lvl="2" indent="-457200">
              <a:spcBef>
                <a:spcPts val="500"/>
              </a:spcBef>
              <a:buFont typeface="Courier New" panose="02070309020205020404" pitchFamily="49" charset="0"/>
              <a:buChar char="o"/>
            </a:pPr>
            <a:r>
              <a:rPr lang="en-US" dirty="0"/>
              <a:t>Constant across pixels, not from frame to frame, or necessarily even from </a:t>
            </a:r>
            <a:r>
              <a:rPr lang="en-US" dirty="0" smtClean="0"/>
              <a:t>object </a:t>
            </a:r>
            <a:r>
              <a:rPr lang="en-US" dirty="0"/>
              <a:t>to </a:t>
            </a:r>
            <a:r>
              <a:rPr lang="en-US" dirty="0" smtClean="0"/>
              <a:t>object.</a:t>
            </a:r>
            <a:endParaRPr lang="en-US" dirty="0"/>
          </a:p>
          <a:p>
            <a:pPr marL="457200" lvl="1" indent="-457200">
              <a:spcBef>
                <a:spcPts val="800"/>
              </a:spcBef>
            </a:pPr>
            <a:r>
              <a:rPr lang="en-US" dirty="0"/>
              <a:t>Used for </a:t>
            </a:r>
            <a:r>
              <a:rPr lang="en-US" b="1" dirty="0"/>
              <a:t>Primitive</a:t>
            </a:r>
            <a:r>
              <a:rPr lang="en-US" dirty="0"/>
              <a:t> and </a:t>
            </a:r>
            <a:r>
              <a:rPr lang="en-US" b="1" dirty="0"/>
              <a:t>View</a:t>
            </a:r>
            <a:r>
              <a:rPr lang="en-US" dirty="0"/>
              <a:t> </a:t>
            </a:r>
            <a:r>
              <a:rPr lang="en-US" dirty="0" err="1"/>
              <a:t>structs</a:t>
            </a:r>
            <a:r>
              <a:rPr lang="en-US" dirty="0"/>
              <a:t>. Definitions must match in CPU and shader code</a:t>
            </a:r>
            <a:r>
              <a:rPr lang="en-US" dirty="0" smtClean="0"/>
              <a:t>.</a:t>
            </a:r>
            <a:endParaRPr lang="en-US" dirty="0"/>
          </a:p>
          <a:p>
            <a:pPr marL="457200" lvl="1" indent="-457200">
              <a:spcBef>
                <a:spcPts val="800"/>
              </a:spcBef>
            </a:pPr>
            <a:r>
              <a:rPr lang="en-US" dirty="0"/>
              <a:t>UE4 defines in C++ code, then generates shader code to match (e.g., </a:t>
            </a:r>
            <a:r>
              <a:rPr lang="en-US" b="1" dirty="0"/>
              <a:t>View</a:t>
            </a:r>
            <a:r>
              <a:rPr lang="en-US" dirty="0"/>
              <a:t> </a:t>
            </a:r>
            <a:r>
              <a:rPr lang="en-US" dirty="0" err="1"/>
              <a:t>struct</a:t>
            </a:r>
            <a:r>
              <a:rPr lang="en-US" dirty="0"/>
              <a:t> is defined in </a:t>
            </a:r>
            <a:r>
              <a:rPr lang="en-US" b="1" dirty="0" err="1"/>
              <a:t>SceneView.h</a:t>
            </a:r>
            <a:r>
              <a:rPr lang="en-US" dirty="0" smtClean="0"/>
              <a:t>).</a:t>
            </a:r>
            <a:endParaRPr lang="en-US" dirty="0"/>
          </a:p>
          <a:p>
            <a:r>
              <a:rPr lang="en-US" dirty="0"/>
              <a:t>How to find out that the </a:t>
            </a:r>
            <a:r>
              <a:rPr lang="en-US" b="1" dirty="0"/>
              <a:t>View</a:t>
            </a:r>
            <a:r>
              <a:rPr lang="en-US" dirty="0"/>
              <a:t> </a:t>
            </a:r>
            <a:r>
              <a:rPr lang="en-US" dirty="0" err="1"/>
              <a:t>struct</a:t>
            </a:r>
            <a:r>
              <a:rPr lang="en-US" dirty="0"/>
              <a:t> is defined in </a:t>
            </a:r>
            <a:r>
              <a:rPr lang="en-US" b="1" dirty="0" err="1"/>
              <a:t>SceneView.h</a:t>
            </a:r>
            <a:r>
              <a:rPr lang="en-US" dirty="0" smtClean="0"/>
              <a:t>?</a:t>
            </a:r>
            <a:endParaRPr lang="en-US" dirty="0"/>
          </a:p>
          <a:p>
            <a:pPr marL="457200" lvl="1" indent="-457200">
              <a:spcBef>
                <a:spcPts val="800"/>
              </a:spcBef>
            </a:pPr>
            <a:r>
              <a:rPr lang="en-US" dirty="0"/>
              <a:t>Find something reasonably unique looking in the shader definition (e.g., </a:t>
            </a:r>
            <a:r>
              <a:rPr lang="en-US" b="1" dirty="0" err="1"/>
              <a:t>TranslatedWorldToClip</a:t>
            </a:r>
            <a:r>
              <a:rPr lang="en-US" dirty="0"/>
              <a:t>)</a:t>
            </a:r>
            <a:r>
              <a:rPr lang="en-US" dirty="0" smtClean="0"/>
              <a:t>.</a:t>
            </a:r>
            <a:endParaRPr lang="en-US" dirty="0"/>
          </a:p>
          <a:p>
            <a:pPr marL="457200" lvl="1" indent="-457200">
              <a:spcBef>
                <a:spcPts val="800"/>
              </a:spcBef>
            </a:pPr>
            <a:r>
              <a:rPr lang="en-US" dirty="0"/>
              <a:t>Search for it in </a:t>
            </a:r>
            <a:r>
              <a:rPr lang="en-US" b="1" dirty="0"/>
              <a:t>.h</a:t>
            </a:r>
            <a:r>
              <a:rPr lang="en-US" dirty="0"/>
              <a:t> files (or </a:t>
            </a:r>
            <a:r>
              <a:rPr lang="en-US" b="1" dirty="0"/>
              <a:t>.h</a:t>
            </a:r>
            <a:r>
              <a:rPr lang="en-US" dirty="0"/>
              <a:t> and </a:t>
            </a:r>
            <a:r>
              <a:rPr lang="en-US" b="1" dirty="0"/>
              <a:t>.</a:t>
            </a:r>
            <a:r>
              <a:rPr lang="en-US" b="1" dirty="0" err="1"/>
              <a:t>cpp</a:t>
            </a:r>
            <a:r>
              <a:rPr lang="en-US" dirty="0"/>
              <a:t>)</a:t>
            </a:r>
            <a:r>
              <a:rPr lang="en-US" dirty="0" smtClean="0"/>
              <a:t>.</a:t>
            </a:r>
            <a:endParaRPr lang="en-US" dirty="0"/>
          </a:p>
          <a:p>
            <a:pPr marL="457200" lvl="1" indent="-457200">
              <a:spcBef>
                <a:spcPts val="800"/>
              </a:spcBef>
            </a:pPr>
            <a:r>
              <a:rPr lang="en-US" dirty="0"/>
              <a:t>In this case, </a:t>
            </a:r>
            <a:r>
              <a:rPr lang="en-US" dirty="0" smtClean="0"/>
              <a:t>a single </a:t>
            </a:r>
            <a:r>
              <a:rPr lang="en-US" b="1" dirty="0"/>
              <a:t>.h</a:t>
            </a:r>
            <a:r>
              <a:rPr lang="en-US" dirty="0"/>
              <a:t> file hit is the right place</a:t>
            </a:r>
            <a:r>
              <a:rPr lang="en-US" dirty="0" smtClean="0"/>
              <a:t>!</a:t>
            </a:r>
            <a:endParaRPr lang="en-US" dirty="0"/>
          </a:p>
        </p:txBody>
      </p:sp>
      <p:pic>
        <p:nvPicPr>
          <p:cNvPr id="5" name="Content Placeholder 4">
            <a:extLst>
              <a:ext uri="{FF2B5EF4-FFF2-40B4-BE49-F238E27FC236}">
                <a16:creationId xmlns="" xmlns:a16="http://schemas.microsoft.com/office/drawing/2014/main" id="{6EBA926A-6574-F543-BF80-922F2A46D968}"/>
              </a:ext>
            </a:extLst>
          </p:cNvPr>
          <p:cNvPicPr>
            <a:picLocks noGrp="1" noChangeAspect="1"/>
          </p:cNvPicPr>
          <p:nvPr>
            <p:ph idx="1"/>
          </p:nvPr>
        </p:nvPicPr>
        <p:blipFill>
          <a:blip r:embed="rId2"/>
          <a:stretch>
            <a:fillRect/>
          </a:stretch>
        </p:blipFill>
        <p:spPr>
          <a:xfrm>
            <a:off x="12192000" y="606010"/>
            <a:ext cx="12126596" cy="12503980"/>
          </a:xfrm>
          <a:prstGeom prst="rect">
            <a:avLst/>
          </a:prstGeom>
        </p:spPr>
      </p:pic>
    </p:spTree>
    <p:extLst>
      <p:ext uri="{BB962C8B-B14F-4D97-AF65-F5344CB8AC3E}">
        <p14:creationId xmlns:p14="http://schemas.microsoft.com/office/powerpoint/2010/main" val="2107827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7C7B5D-4AA6-D24E-9911-DDD07E16652C}"/>
              </a:ext>
            </a:extLst>
          </p:cNvPr>
          <p:cNvSpPr>
            <a:spLocks noGrp="1"/>
          </p:cNvSpPr>
          <p:nvPr>
            <p:ph type="title"/>
          </p:nvPr>
        </p:nvSpPr>
        <p:spPr/>
        <p:txBody>
          <a:bodyPr/>
          <a:lstStyle/>
          <a:p>
            <a:r>
              <a:rPr lang="en-US" dirty="0"/>
              <a:t>Getting Data into Shaders (Vertex Data)</a:t>
            </a:r>
          </a:p>
        </p:txBody>
      </p:sp>
      <p:pic>
        <p:nvPicPr>
          <p:cNvPr id="5" name="Content Placeholder 4">
            <a:extLst>
              <a:ext uri="{FF2B5EF4-FFF2-40B4-BE49-F238E27FC236}">
                <a16:creationId xmlns="" xmlns:a16="http://schemas.microsoft.com/office/drawing/2014/main" id="{8F7C5684-0289-5144-9312-3F2FBAFDDEE0}"/>
              </a:ext>
            </a:extLst>
          </p:cNvPr>
          <p:cNvPicPr>
            <a:picLocks noGrp="1" noChangeAspect="1"/>
          </p:cNvPicPr>
          <p:nvPr>
            <p:ph idx="1"/>
          </p:nvPr>
        </p:nvPicPr>
        <p:blipFill>
          <a:blip r:embed="rId2"/>
          <a:stretch>
            <a:fillRect/>
          </a:stretch>
        </p:blipFill>
        <p:spPr>
          <a:xfrm>
            <a:off x="13635383" y="1742202"/>
            <a:ext cx="8757980" cy="3744198"/>
          </a:xfrm>
          <a:prstGeom prst="rect">
            <a:avLst/>
          </a:prstGeom>
        </p:spPr>
      </p:pic>
      <p:sp>
        <p:nvSpPr>
          <p:cNvPr id="4" name="Text Placeholder 3">
            <a:extLst>
              <a:ext uri="{FF2B5EF4-FFF2-40B4-BE49-F238E27FC236}">
                <a16:creationId xmlns="" xmlns:a16="http://schemas.microsoft.com/office/drawing/2014/main" id="{297A6581-A490-D843-ACD1-578BF155DAEF}"/>
              </a:ext>
            </a:extLst>
          </p:cNvPr>
          <p:cNvSpPr>
            <a:spLocks noGrp="1"/>
          </p:cNvSpPr>
          <p:nvPr>
            <p:ph type="body" sz="quarter" idx="10"/>
          </p:nvPr>
        </p:nvSpPr>
        <p:spPr/>
        <p:txBody>
          <a:bodyPr/>
          <a:lstStyle/>
          <a:p>
            <a:r>
              <a:rPr lang="en-US" b="1" dirty="0"/>
              <a:t>Vertex Buffers</a:t>
            </a:r>
          </a:p>
          <a:p>
            <a:pPr marL="457200" lvl="1" indent="-457200">
              <a:spcBef>
                <a:spcPts val="1200"/>
              </a:spcBef>
            </a:pPr>
            <a:r>
              <a:rPr lang="en-US" dirty="0" err="1"/>
              <a:t>Struct</a:t>
            </a:r>
            <a:r>
              <a:rPr lang="en-US" dirty="0"/>
              <a:t> of data per vertex, optionally containing position, normal, </a:t>
            </a:r>
            <a:r>
              <a:rPr lang="en-US" dirty="0" smtClean="0"/>
              <a:t>UV </a:t>
            </a:r>
            <a:r>
              <a:rPr lang="en-US" dirty="0"/>
              <a:t>coordinates, etc</a:t>
            </a:r>
            <a:r>
              <a:rPr lang="en-US" dirty="0" smtClean="0"/>
              <a:t>.</a:t>
            </a:r>
            <a:endParaRPr lang="en-US" dirty="0"/>
          </a:p>
          <a:p>
            <a:pPr marL="457200" lvl="1" indent="-457200">
              <a:spcBef>
                <a:spcPts val="1200"/>
              </a:spcBef>
            </a:pPr>
            <a:r>
              <a:rPr lang="en-US" dirty="0"/>
              <a:t>Array of these for the CPU, one element per thread in the vertex shader</a:t>
            </a:r>
            <a:r>
              <a:rPr lang="en-US" dirty="0" smtClean="0"/>
              <a:t>. </a:t>
            </a:r>
            <a:endParaRPr lang="en-US" dirty="0"/>
          </a:p>
          <a:p>
            <a:pPr marL="457200" lvl="1" indent="-457200">
              <a:spcBef>
                <a:spcPts val="1200"/>
              </a:spcBef>
            </a:pPr>
            <a:r>
              <a:rPr lang="en-US" dirty="0"/>
              <a:t>Vertex buffers are generated by UE4 </a:t>
            </a:r>
            <a:r>
              <a:rPr lang="en-US" b="1" dirty="0" smtClean="0"/>
              <a:t>vertex factories</a:t>
            </a:r>
            <a:r>
              <a:rPr lang="en-US" dirty="0" smtClean="0"/>
              <a:t>.</a:t>
            </a:r>
            <a:endParaRPr lang="en-US" b="1" dirty="0"/>
          </a:p>
          <a:p>
            <a:pPr>
              <a:spcBef>
                <a:spcPts val="2000"/>
              </a:spcBef>
            </a:pPr>
            <a:r>
              <a:rPr lang="en-US" b="1" dirty="0"/>
              <a:t>Index Buffers</a:t>
            </a:r>
          </a:p>
          <a:p>
            <a:pPr marL="457200" lvl="1" indent="-457200">
              <a:spcBef>
                <a:spcPts val="1200"/>
              </a:spcBef>
            </a:pPr>
            <a:r>
              <a:rPr lang="en-US" dirty="0"/>
              <a:t>Array of integers</a:t>
            </a:r>
            <a:r>
              <a:rPr lang="en-US" dirty="0" smtClean="0"/>
              <a:t>.</a:t>
            </a:r>
            <a:endParaRPr lang="en-US" dirty="0"/>
          </a:p>
          <a:p>
            <a:pPr marL="457200" lvl="1" indent="-457200">
              <a:spcBef>
                <a:spcPts val="1200"/>
              </a:spcBef>
            </a:pPr>
            <a:r>
              <a:rPr lang="en-US" dirty="0"/>
              <a:t>GPU uses to tell which vertices go together</a:t>
            </a:r>
            <a:r>
              <a:rPr lang="en-US" dirty="0" smtClean="0"/>
              <a:t>.</a:t>
            </a:r>
            <a:endParaRPr lang="en-US" dirty="0"/>
          </a:p>
        </p:txBody>
      </p:sp>
    </p:spTree>
    <p:extLst>
      <p:ext uri="{BB962C8B-B14F-4D97-AF65-F5344CB8AC3E}">
        <p14:creationId xmlns:p14="http://schemas.microsoft.com/office/powerpoint/2010/main" val="1111177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1F9184-AE46-C347-91D0-340DD04B7555}"/>
              </a:ext>
            </a:extLst>
          </p:cNvPr>
          <p:cNvSpPr>
            <a:spLocks noGrp="1"/>
          </p:cNvSpPr>
          <p:nvPr>
            <p:ph type="title"/>
          </p:nvPr>
        </p:nvSpPr>
        <p:spPr/>
        <p:txBody>
          <a:bodyPr/>
          <a:lstStyle/>
          <a:p>
            <a:r>
              <a:rPr lang="en-US" dirty="0"/>
              <a:t>Getting Data into Shaders (</a:t>
            </a:r>
            <a:r>
              <a:rPr lang="en-US" dirty="0" smtClean="0"/>
              <a:t>Buffers and </a:t>
            </a:r>
            <a:r>
              <a:rPr lang="en-US" dirty="0"/>
              <a:t>Textures)</a:t>
            </a:r>
          </a:p>
        </p:txBody>
      </p:sp>
      <p:sp>
        <p:nvSpPr>
          <p:cNvPr id="4" name="Text Placeholder 3">
            <a:extLst>
              <a:ext uri="{FF2B5EF4-FFF2-40B4-BE49-F238E27FC236}">
                <a16:creationId xmlns="" xmlns:a16="http://schemas.microsoft.com/office/drawing/2014/main" id="{EF790A30-2938-BD47-AEE1-2550A7797F59}"/>
              </a:ext>
            </a:extLst>
          </p:cNvPr>
          <p:cNvSpPr>
            <a:spLocks noGrp="1"/>
          </p:cNvSpPr>
          <p:nvPr>
            <p:ph type="body" sz="quarter" idx="10"/>
          </p:nvPr>
        </p:nvSpPr>
        <p:spPr/>
        <p:txBody>
          <a:bodyPr/>
          <a:lstStyle/>
          <a:p>
            <a:r>
              <a:rPr lang="en-US" dirty="0"/>
              <a:t>Large memory buffers can have multiple </a:t>
            </a:r>
            <a:r>
              <a:rPr lang="en-US" b="1" dirty="0"/>
              <a:t>views</a:t>
            </a:r>
            <a:r>
              <a:rPr lang="en-US" dirty="0" smtClean="0"/>
              <a:t>.</a:t>
            </a:r>
            <a:endParaRPr lang="en-US" b="1" dirty="0"/>
          </a:p>
          <a:p>
            <a:pPr>
              <a:spcBef>
                <a:spcPts val="2000"/>
              </a:spcBef>
            </a:pPr>
            <a:r>
              <a:rPr lang="en-US" b="1" dirty="0"/>
              <a:t>Shader Resource View (SRV): Read Only</a:t>
            </a:r>
          </a:p>
          <a:p>
            <a:pPr marL="457200" lvl="1" indent="-457200">
              <a:spcBef>
                <a:spcPts val="1200"/>
              </a:spcBef>
            </a:pPr>
            <a:r>
              <a:rPr lang="en-US" dirty="0"/>
              <a:t>Texture2D, etc</a:t>
            </a:r>
            <a:r>
              <a:rPr lang="en-US" dirty="0" smtClean="0"/>
              <a:t>.</a:t>
            </a:r>
          </a:p>
          <a:p>
            <a:pPr>
              <a:spcBef>
                <a:spcPts val="2000"/>
              </a:spcBef>
            </a:pPr>
            <a:r>
              <a:rPr lang="en-US" b="1" dirty="0"/>
              <a:t>Render Target View: Write Only</a:t>
            </a:r>
          </a:p>
          <a:p>
            <a:pPr marL="457200" lvl="1" indent="-457200">
              <a:spcBef>
                <a:spcPts val="1200"/>
              </a:spcBef>
            </a:pPr>
            <a:r>
              <a:rPr lang="en-US" dirty="0"/>
              <a:t>Limited number of outputs per pixel shader</a:t>
            </a:r>
            <a:r>
              <a:rPr lang="en-US" dirty="0" smtClean="0"/>
              <a:t>.</a:t>
            </a:r>
            <a:endParaRPr lang="en-US" dirty="0"/>
          </a:p>
          <a:p>
            <a:pPr>
              <a:spcBef>
                <a:spcPts val="2000"/>
              </a:spcBef>
            </a:pPr>
            <a:r>
              <a:rPr lang="en-US" b="1" dirty="0"/>
              <a:t>Unordered Access View (UAV): Read/Write</a:t>
            </a:r>
          </a:p>
          <a:p>
            <a:pPr marL="457200" lvl="1" indent="-457200">
              <a:spcBef>
                <a:spcPts val="1200"/>
              </a:spcBef>
            </a:pPr>
            <a:r>
              <a:rPr lang="en-US" dirty="0"/>
              <a:t>Buffer&lt;</a:t>
            </a:r>
            <a:r>
              <a:rPr lang="en-US" dirty="0" err="1"/>
              <a:t>uint</a:t>
            </a:r>
            <a:r>
              <a:rPr lang="en-US" dirty="0"/>
              <a:t>&gt;</a:t>
            </a:r>
            <a:r>
              <a:rPr lang="en-US" dirty="0" smtClean="0"/>
              <a:t>.</a:t>
            </a:r>
            <a:endParaRPr lang="en-US" dirty="0"/>
          </a:p>
          <a:p>
            <a:pPr marL="457200" lvl="1" indent="-457200">
              <a:spcBef>
                <a:spcPts val="1200"/>
              </a:spcBef>
            </a:pPr>
            <a:r>
              <a:rPr lang="en-US" dirty="0"/>
              <a:t>Access as array from shader</a:t>
            </a:r>
            <a:r>
              <a:rPr lang="en-US" dirty="0" smtClean="0"/>
              <a:t>.</a:t>
            </a:r>
            <a:endParaRPr lang="en-US" dirty="0"/>
          </a:p>
          <a:p>
            <a:pPr marL="457200" lvl="1" indent="-457200">
              <a:spcBef>
                <a:spcPts val="1200"/>
              </a:spcBef>
            </a:pPr>
            <a:r>
              <a:rPr lang="en-US" dirty="0"/>
              <a:t>Atomic access functions </a:t>
            </a:r>
            <a:r>
              <a:rPr lang="en-US" i="1" dirty="0"/>
              <a:t>if</a:t>
            </a:r>
            <a:r>
              <a:rPr lang="en-US" dirty="0"/>
              <a:t> there might be overlap</a:t>
            </a:r>
            <a:r>
              <a:rPr lang="en-US" dirty="0" smtClean="0"/>
              <a:t>.</a:t>
            </a:r>
            <a:endParaRPr lang="en-US" dirty="0"/>
          </a:p>
          <a:p>
            <a:r>
              <a:rPr lang="en-US" dirty="0"/>
              <a:t>GPU may need to do a </a:t>
            </a:r>
            <a:r>
              <a:rPr lang="en-US" b="1" dirty="0"/>
              <a:t>transition</a:t>
            </a:r>
            <a:r>
              <a:rPr lang="en-US" dirty="0"/>
              <a:t> or </a:t>
            </a:r>
            <a:r>
              <a:rPr lang="en-US" b="1" dirty="0"/>
              <a:t>resolve</a:t>
            </a:r>
            <a:r>
              <a:rPr lang="en-US" dirty="0"/>
              <a:t> to change access type or to make sure all writes are done before you start reading again</a:t>
            </a:r>
            <a:r>
              <a:rPr lang="en-US" dirty="0" smtClean="0"/>
              <a:t>.</a:t>
            </a:r>
            <a:endParaRPr lang="en-US" dirty="0"/>
          </a:p>
        </p:txBody>
      </p:sp>
      <p:pic>
        <p:nvPicPr>
          <p:cNvPr id="5" name="Picture 4">
            <a:extLst>
              <a:ext uri="{FF2B5EF4-FFF2-40B4-BE49-F238E27FC236}">
                <a16:creationId xmlns="" xmlns:a16="http://schemas.microsoft.com/office/drawing/2014/main" id="{B1EC1DA7-4D90-FE4E-9828-0ACB53A625F1}"/>
              </a:ext>
            </a:extLst>
          </p:cNvPr>
          <p:cNvPicPr>
            <a:picLocks noChangeAspect="1"/>
          </p:cNvPicPr>
          <p:nvPr/>
        </p:nvPicPr>
        <p:blipFill>
          <a:blip r:embed="rId2"/>
          <a:stretch>
            <a:fillRect/>
          </a:stretch>
        </p:blipFill>
        <p:spPr>
          <a:xfrm>
            <a:off x="13658303" y="914399"/>
            <a:ext cx="5002530" cy="1535430"/>
          </a:xfrm>
          <a:prstGeom prst="rect">
            <a:avLst/>
          </a:prstGeom>
        </p:spPr>
      </p:pic>
      <p:pic>
        <p:nvPicPr>
          <p:cNvPr id="6" name="Picture 5">
            <a:extLst>
              <a:ext uri="{FF2B5EF4-FFF2-40B4-BE49-F238E27FC236}">
                <a16:creationId xmlns="" xmlns:a16="http://schemas.microsoft.com/office/drawing/2014/main" id="{CFC59D38-9DB1-BB4F-8E11-DE526DB9A50E}"/>
              </a:ext>
            </a:extLst>
          </p:cNvPr>
          <p:cNvPicPr>
            <a:picLocks noChangeAspect="1"/>
          </p:cNvPicPr>
          <p:nvPr/>
        </p:nvPicPr>
        <p:blipFill>
          <a:blip r:embed="rId3"/>
          <a:stretch>
            <a:fillRect/>
          </a:stretch>
        </p:blipFill>
        <p:spPr>
          <a:xfrm>
            <a:off x="16159568" y="7229633"/>
            <a:ext cx="6703060" cy="577850"/>
          </a:xfrm>
          <a:prstGeom prst="rect">
            <a:avLst/>
          </a:prstGeom>
        </p:spPr>
      </p:pic>
      <p:pic>
        <p:nvPicPr>
          <p:cNvPr id="7" name="Picture 6">
            <a:extLst>
              <a:ext uri="{FF2B5EF4-FFF2-40B4-BE49-F238E27FC236}">
                <a16:creationId xmlns="" xmlns:a16="http://schemas.microsoft.com/office/drawing/2014/main" id="{8BE05EB1-17F0-E94E-A6B4-6DDB522F1B1D}"/>
              </a:ext>
            </a:extLst>
          </p:cNvPr>
          <p:cNvPicPr>
            <a:picLocks noChangeAspect="1"/>
          </p:cNvPicPr>
          <p:nvPr/>
        </p:nvPicPr>
        <p:blipFill>
          <a:blip r:embed="rId4"/>
          <a:stretch>
            <a:fillRect/>
          </a:stretch>
        </p:blipFill>
        <p:spPr>
          <a:xfrm>
            <a:off x="15837623" y="2856652"/>
            <a:ext cx="5646420" cy="1964690"/>
          </a:xfrm>
          <a:prstGeom prst="rect">
            <a:avLst/>
          </a:prstGeom>
        </p:spPr>
      </p:pic>
      <p:pic>
        <p:nvPicPr>
          <p:cNvPr id="8" name="Picture 7">
            <a:extLst>
              <a:ext uri="{FF2B5EF4-FFF2-40B4-BE49-F238E27FC236}">
                <a16:creationId xmlns="" xmlns:a16="http://schemas.microsoft.com/office/drawing/2014/main" id="{292C6C65-5CD2-AE40-BD49-F2304C65F05C}"/>
              </a:ext>
            </a:extLst>
          </p:cNvPr>
          <p:cNvPicPr>
            <a:picLocks noChangeAspect="1"/>
          </p:cNvPicPr>
          <p:nvPr/>
        </p:nvPicPr>
        <p:blipFill>
          <a:blip r:embed="rId5"/>
          <a:stretch>
            <a:fillRect/>
          </a:stretch>
        </p:blipFill>
        <p:spPr>
          <a:xfrm>
            <a:off x="13074103" y="5875497"/>
            <a:ext cx="3813810" cy="610870"/>
          </a:xfrm>
          <a:prstGeom prst="rect">
            <a:avLst/>
          </a:prstGeom>
        </p:spPr>
      </p:pic>
      <p:pic>
        <p:nvPicPr>
          <p:cNvPr id="9" name="Picture 8">
            <a:extLst>
              <a:ext uri="{FF2B5EF4-FFF2-40B4-BE49-F238E27FC236}">
                <a16:creationId xmlns="" xmlns:a16="http://schemas.microsoft.com/office/drawing/2014/main" id="{6508C4DF-736B-B04D-BBCD-4D954E3B4409}"/>
              </a:ext>
            </a:extLst>
          </p:cNvPr>
          <p:cNvPicPr>
            <a:picLocks noChangeAspect="1"/>
          </p:cNvPicPr>
          <p:nvPr/>
        </p:nvPicPr>
        <p:blipFill>
          <a:blip r:embed="rId6"/>
          <a:stretch>
            <a:fillRect/>
          </a:stretch>
        </p:blipFill>
        <p:spPr>
          <a:xfrm>
            <a:off x="14191156" y="8236796"/>
            <a:ext cx="7858760" cy="4606290"/>
          </a:xfrm>
          <a:prstGeom prst="rect">
            <a:avLst/>
          </a:prstGeom>
        </p:spPr>
      </p:pic>
    </p:spTree>
    <p:extLst>
      <p:ext uri="{BB962C8B-B14F-4D97-AF65-F5344CB8AC3E}">
        <p14:creationId xmlns:p14="http://schemas.microsoft.com/office/powerpoint/2010/main" val="442018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2486BC-2727-E648-A601-2F820522BA1E}"/>
              </a:ext>
            </a:extLst>
          </p:cNvPr>
          <p:cNvSpPr>
            <a:spLocks noGrp="1"/>
          </p:cNvSpPr>
          <p:nvPr>
            <p:ph type="title"/>
          </p:nvPr>
        </p:nvSpPr>
        <p:spPr/>
        <p:txBody>
          <a:bodyPr/>
          <a:lstStyle/>
          <a:p>
            <a:r>
              <a:rPr lang="en-US" dirty="0"/>
              <a:t>Shader Stage I/O</a:t>
            </a:r>
          </a:p>
        </p:txBody>
      </p:sp>
      <p:sp>
        <p:nvSpPr>
          <p:cNvPr id="4" name="Text Placeholder 3">
            <a:extLst>
              <a:ext uri="{FF2B5EF4-FFF2-40B4-BE49-F238E27FC236}">
                <a16:creationId xmlns="" xmlns:a16="http://schemas.microsoft.com/office/drawing/2014/main" id="{8897AA50-4647-3C4A-8F4C-CA5F2CE113A2}"/>
              </a:ext>
            </a:extLst>
          </p:cNvPr>
          <p:cNvSpPr>
            <a:spLocks noGrp="1"/>
          </p:cNvSpPr>
          <p:nvPr>
            <p:ph type="body" sz="quarter" idx="10"/>
          </p:nvPr>
        </p:nvSpPr>
        <p:spPr/>
        <p:txBody>
          <a:bodyPr>
            <a:normAutofit/>
          </a:bodyPr>
          <a:lstStyle/>
          <a:p>
            <a:r>
              <a:rPr lang="en-US" dirty="0"/>
              <a:t>Each shader stage = function</a:t>
            </a:r>
            <a:r>
              <a:rPr lang="en-US" dirty="0" smtClean="0"/>
              <a:t>.</a:t>
            </a:r>
            <a:endParaRPr lang="en-US" dirty="0"/>
          </a:p>
          <a:p>
            <a:pPr marL="457200" lvl="1" indent="-457200">
              <a:spcBef>
                <a:spcPts val="800"/>
              </a:spcBef>
            </a:pPr>
            <a:r>
              <a:rPr lang="en-US" dirty="0"/>
              <a:t>Usually with a name like </a:t>
            </a:r>
            <a:r>
              <a:rPr lang="en-US" dirty="0" smtClean="0"/>
              <a:t>“</a:t>
            </a:r>
            <a:r>
              <a:rPr lang="en-US" b="1" dirty="0" err="1" smtClean="0"/>
              <a:t>MainVS</a:t>
            </a:r>
            <a:r>
              <a:rPr lang="en-US" dirty="0" smtClean="0"/>
              <a:t>” </a:t>
            </a:r>
            <a:r>
              <a:rPr lang="en-US" dirty="0"/>
              <a:t>for a vertex shader, or </a:t>
            </a:r>
            <a:r>
              <a:rPr lang="en-US" dirty="0" smtClean="0"/>
              <a:t>“</a:t>
            </a:r>
            <a:r>
              <a:rPr lang="en-US" b="1" dirty="0" err="1" smtClean="0"/>
              <a:t>MainPS</a:t>
            </a:r>
            <a:r>
              <a:rPr lang="en-US" dirty="0" smtClean="0"/>
              <a:t>” </a:t>
            </a:r>
            <a:r>
              <a:rPr lang="en-US" dirty="0"/>
              <a:t>for a pixel shader, but that’s just UE4 convention</a:t>
            </a:r>
            <a:r>
              <a:rPr lang="en-US" dirty="0" smtClean="0"/>
              <a:t>.</a:t>
            </a:r>
            <a:endParaRPr lang="en-US" dirty="0"/>
          </a:p>
          <a:p>
            <a:pPr>
              <a:spcBef>
                <a:spcPts val="1200"/>
              </a:spcBef>
            </a:pPr>
            <a:r>
              <a:rPr lang="en-US" b="1" dirty="0"/>
              <a:t>Input</a:t>
            </a:r>
          </a:p>
          <a:p>
            <a:pPr marL="457200" lvl="1" indent="-457200">
              <a:spcBef>
                <a:spcPts val="800"/>
              </a:spcBef>
            </a:pPr>
            <a:r>
              <a:rPr lang="en-US" dirty="0"/>
              <a:t>P</a:t>
            </a:r>
            <a:r>
              <a:rPr lang="en-US" dirty="0" smtClean="0"/>
              <a:t>arameters </a:t>
            </a:r>
            <a:r>
              <a:rPr lang="en-US" dirty="0"/>
              <a:t>or </a:t>
            </a:r>
            <a:r>
              <a:rPr lang="en-US" dirty="0" err="1" smtClean="0"/>
              <a:t>struct</a:t>
            </a:r>
            <a:r>
              <a:rPr lang="en-US" dirty="0" smtClean="0"/>
              <a:t>.</a:t>
            </a:r>
            <a:endParaRPr lang="en-US" dirty="0"/>
          </a:p>
          <a:p>
            <a:pPr marL="457200" lvl="1" indent="-457200">
              <a:spcBef>
                <a:spcPts val="800"/>
              </a:spcBef>
            </a:pPr>
            <a:r>
              <a:rPr lang="en-US" dirty="0"/>
              <a:t>Label with </a:t>
            </a:r>
            <a:r>
              <a:rPr lang="en-US" dirty="0" smtClean="0"/>
              <a:t>special </a:t>
            </a:r>
            <a:r>
              <a:rPr lang="en-US" dirty="0" smtClean="0">
                <a:hlinkClick r:id="rId2"/>
              </a:rPr>
              <a:t>hardware semantics</a:t>
            </a:r>
            <a:r>
              <a:rPr lang="en-US" dirty="0" smtClean="0"/>
              <a:t>.</a:t>
            </a:r>
            <a:endParaRPr lang="en-US" dirty="0"/>
          </a:p>
          <a:p>
            <a:pPr marL="914400" lvl="2" indent="-457200">
              <a:spcBef>
                <a:spcPts val="800"/>
              </a:spcBef>
              <a:buFont typeface="Courier New" panose="02070309020205020404" pitchFamily="49" charset="0"/>
              <a:buChar char="o"/>
            </a:pPr>
            <a:r>
              <a:rPr lang="en-US" dirty="0"/>
              <a:t>Tells the GPU if this parameter has special meaning</a:t>
            </a:r>
            <a:r>
              <a:rPr lang="en-US" dirty="0" smtClean="0"/>
              <a:t>.</a:t>
            </a:r>
            <a:endParaRPr lang="en-US" dirty="0"/>
          </a:p>
          <a:p>
            <a:pPr marL="914400" lvl="2" indent="-457200">
              <a:spcBef>
                <a:spcPts val="300"/>
              </a:spcBef>
              <a:buFont typeface="Courier New" panose="02070309020205020404" pitchFamily="49" charset="0"/>
              <a:buChar char="o"/>
            </a:pPr>
            <a:r>
              <a:rPr lang="en-US" dirty="0" smtClean="0"/>
              <a:t>E.g</a:t>
            </a:r>
            <a:r>
              <a:rPr lang="en-US" dirty="0"/>
              <a:t>., float4 Position : </a:t>
            </a:r>
            <a:r>
              <a:rPr lang="en-US" dirty="0" err="1" smtClean="0"/>
              <a:t>SV_Position</a:t>
            </a:r>
            <a:r>
              <a:rPr lang="en-US" dirty="0" smtClean="0"/>
              <a:t>.</a:t>
            </a:r>
            <a:endParaRPr lang="en-US" dirty="0"/>
          </a:p>
          <a:p>
            <a:pPr>
              <a:spcBef>
                <a:spcPts val="1200"/>
              </a:spcBef>
            </a:pPr>
            <a:r>
              <a:rPr lang="en-US" b="1" dirty="0"/>
              <a:t>Output</a:t>
            </a:r>
          </a:p>
          <a:p>
            <a:pPr marL="457200" lvl="1" indent="-457200">
              <a:spcBef>
                <a:spcPts val="1200"/>
              </a:spcBef>
            </a:pPr>
            <a:r>
              <a:rPr lang="en-US" dirty="0" smtClean="0"/>
              <a:t>“</a:t>
            </a:r>
            <a:r>
              <a:rPr lang="en-US" b="1" dirty="0" smtClean="0"/>
              <a:t>out</a:t>
            </a:r>
            <a:r>
              <a:rPr lang="en-US" dirty="0"/>
              <a:t>” parameters, </a:t>
            </a:r>
            <a:r>
              <a:rPr lang="en-US" dirty="0" err="1"/>
              <a:t>struct</a:t>
            </a:r>
            <a:r>
              <a:rPr lang="en-US" dirty="0"/>
              <a:t>, or function return </a:t>
            </a:r>
            <a:r>
              <a:rPr lang="en-US" dirty="0" smtClean="0"/>
              <a:t>value.</a:t>
            </a:r>
            <a:endParaRPr lang="en-US" dirty="0"/>
          </a:p>
          <a:p>
            <a:pPr marL="457200" lvl="1" indent="-457200">
              <a:spcBef>
                <a:spcPts val="1200"/>
              </a:spcBef>
            </a:pPr>
            <a:r>
              <a:rPr lang="en-US" dirty="0"/>
              <a:t>Label with semantics</a:t>
            </a:r>
            <a:r>
              <a:rPr lang="en-US" dirty="0" smtClean="0"/>
              <a:t>.</a:t>
            </a:r>
            <a:endParaRPr lang="en-US" dirty="0"/>
          </a:p>
          <a:p>
            <a:pPr>
              <a:spcBef>
                <a:spcPts val="1200"/>
              </a:spcBef>
            </a:pPr>
            <a:r>
              <a:rPr lang="en-US" dirty="0"/>
              <a:t>Output from one stage should match input to next</a:t>
            </a:r>
            <a:r>
              <a:rPr lang="en-US" dirty="0" smtClean="0"/>
              <a:t>.</a:t>
            </a:r>
            <a:endParaRPr lang="en-US" dirty="0"/>
          </a:p>
        </p:txBody>
      </p:sp>
      <p:pic>
        <p:nvPicPr>
          <p:cNvPr id="5" name="Picture 4">
            <a:extLst>
              <a:ext uri="{FF2B5EF4-FFF2-40B4-BE49-F238E27FC236}">
                <a16:creationId xmlns="" xmlns:a16="http://schemas.microsoft.com/office/drawing/2014/main" id="{0D1CC9B4-5B29-9A4E-AE74-F21400AF281B}"/>
              </a:ext>
            </a:extLst>
          </p:cNvPr>
          <p:cNvPicPr>
            <a:picLocks noChangeAspect="1"/>
          </p:cNvPicPr>
          <p:nvPr/>
        </p:nvPicPr>
        <p:blipFill>
          <a:blip r:embed="rId3"/>
          <a:stretch>
            <a:fillRect/>
          </a:stretch>
        </p:blipFill>
        <p:spPr>
          <a:xfrm>
            <a:off x="14674850" y="5374085"/>
            <a:ext cx="7231380" cy="1783080"/>
          </a:xfrm>
          <a:prstGeom prst="rect">
            <a:avLst/>
          </a:prstGeom>
        </p:spPr>
      </p:pic>
      <p:pic>
        <p:nvPicPr>
          <p:cNvPr id="6" name="Picture 5">
            <a:extLst>
              <a:ext uri="{FF2B5EF4-FFF2-40B4-BE49-F238E27FC236}">
                <a16:creationId xmlns="" xmlns:a16="http://schemas.microsoft.com/office/drawing/2014/main" id="{0EDA0272-39B0-A149-8AC1-5FBFC1100D0C}"/>
              </a:ext>
            </a:extLst>
          </p:cNvPr>
          <p:cNvPicPr>
            <a:picLocks noChangeAspect="1"/>
          </p:cNvPicPr>
          <p:nvPr/>
        </p:nvPicPr>
        <p:blipFill>
          <a:blip r:embed="rId4"/>
          <a:stretch>
            <a:fillRect/>
          </a:stretch>
        </p:blipFill>
        <p:spPr>
          <a:xfrm>
            <a:off x="14674850" y="8393113"/>
            <a:ext cx="5745480" cy="2030730"/>
          </a:xfrm>
          <a:prstGeom prst="rect">
            <a:avLst/>
          </a:prstGeom>
        </p:spPr>
      </p:pic>
      <p:pic>
        <p:nvPicPr>
          <p:cNvPr id="7" name="Picture 6">
            <a:extLst>
              <a:ext uri="{FF2B5EF4-FFF2-40B4-BE49-F238E27FC236}">
                <a16:creationId xmlns="" xmlns:a16="http://schemas.microsoft.com/office/drawing/2014/main" id="{109F6724-EDA0-D444-8199-344DDA1F81EC}"/>
              </a:ext>
            </a:extLst>
          </p:cNvPr>
          <p:cNvPicPr>
            <a:picLocks noChangeAspect="1"/>
          </p:cNvPicPr>
          <p:nvPr/>
        </p:nvPicPr>
        <p:blipFill>
          <a:blip r:embed="rId5"/>
          <a:stretch>
            <a:fillRect/>
          </a:stretch>
        </p:blipFill>
        <p:spPr>
          <a:xfrm>
            <a:off x="14674850" y="2355057"/>
            <a:ext cx="7743190" cy="1783080"/>
          </a:xfrm>
          <a:prstGeom prst="rect">
            <a:avLst/>
          </a:prstGeom>
        </p:spPr>
      </p:pic>
    </p:spTree>
    <p:extLst>
      <p:ext uri="{BB962C8B-B14F-4D97-AF65-F5344CB8AC3E}">
        <p14:creationId xmlns:p14="http://schemas.microsoft.com/office/powerpoint/2010/main" val="3022638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7DC0B0-3246-BF41-8BCA-5914F8E4EC90}"/>
              </a:ext>
            </a:extLst>
          </p:cNvPr>
          <p:cNvSpPr>
            <a:spLocks noGrp="1"/>
          </p:cNvSpPr>
          <p:nvPr>
            <p:ph type="title"/>
          </p:nvPr>
        </p:nvSpPr>
        <p:spPr/>
        <p:txBody>
          <a:bodyPr/>
          <a:lstStyle/>
          <a:p>
            <a:r>
              <a:rPr lang="en-US" dirty="0"/>
              <a:t>Hardware Semantics</a:t>
            </a:r>
          </a:p>
        </p:txBody>
      </p:sp>
      <p:pic>
        <p:nvPicPr>
          <p:cNvPr id="5" name="Content Placeholder 4">
            <a:extLst>
              <a:ext uri="{FF2B5EF4-FFF2-40B4-BE49-F238E27FC236}">
                <a16:creationId xmlns="" xmlns:a16="http://schemas.microsoft.com/office/drawing/2014/main" id="{2E5C0747-B0F0-2B4D-9EB1-DDC3ECEB3935}"/>
              </a:ext>
            </a:extLst>
          </p:cNvPr>
          <p:cNvPicPr>
            <a:picLocks noGrp="1" noChangeAspect="1"/>
          </p:cNvPicPr>
          <p:nvPr>
            <p:ph idx="1"/>
          </p:nvPr>
        </p:nvPicPr>
        <p:blipFill>
          <a:blip r:embed="rId2"/>
          <a:stretch>
            <a:fillRect/>
          </a:stretch>
        </p:blipFill>
        <p:spPr>
          <a:xfrm>
            <a:off x="15513844" y="4216400"/>
            <a:ext cx="5638800" cy="1104900"/>
          </a:xfrm>
          <a:prstGeom prst="rect">
            <a:avLst/>
          </a:prstGeom>
        </p:spPr>
      </p:pic>
      <p:sp>
        <p:nvSpPr>
          <p:cNvPr id="4" name="Text Placeholder 3">
            <a:extLst>
              <a:ext uri="{FF2B5EF4-FFF2-40B4-BE49-F238E27FC236}">
                <a16:creationId xmlns="" xmlns:a16="http://schemas.microsoft.com/office/drawing/2014/main" id="{3C8455EF-93FF-4743-A06A-CD2A83DA336E}"/>
              </a:ext>
            </a:extLst>
          </p:cNvPr>
          <p:cNvSpPr>
            <a:spLocks noGrp="1"/>
          </p:cNvSpPr>
          <p:nvPr>
            <p:ph type="body" sz="quarter" idx="10"/>
          </p:nvPr>
        </p:nvSpPr>
        <p:spPr/>
        <p:txBody>
          <a:bodyPr/>
          <a:lstStyle/>
          <a:p>
            <a:r>
              <a:rPr lang="en-US" b="1" dirty="0"/>
              <a:t>Vertex Input</a:t>
            </a:r>
          </a:p>
          <a:p>
            <a:pPr marL="457200" lvl="1" indent="-457200">
              <a:spcBef>
                <a:spcPts val="800"/>
              </a:spcBef>
            </a:pPr>
            <a:r>
              <a:rPr lang="en-US" dirty="0"/>
              <a:t>Position, </a:t>
            </a:r>
            <a:r>
              <a:rPr lang="en-US" dirty="0" err="1"/>
              <a:t>Texcoord</a:t>
            </a:r>
            <a:r>
              <a:rPr lang="en-US" dirty="0"/>
              <a:t>, Color, </a:t>
            </a:r>
            <a:r>
              <a:rPr lang="en-US" dirty="0" smtClean="0"/>
              <a:t>…</a:t>
            </a:r>
          </a:p>
          <a:p>
            <a:pPr marL="914400" lvl="2" indent="-457200">
              <a:spcBef>
                <a:spcPts val="800"/>
              </a:spcBef>
              <a:buFont typeface="Courier New" panose="02070309020205020404" pitchFamily="49" charset="0"/>
              <a:buChar char="o"/>
            </a:pPr>
            <a:r>
              <a:rPr lang="en-US" dirty="0"/>
              <a:t>Convention, but no meaning to GPU</a:t>
            </a:r>
            <a:r>
              <a:rPr lang="en-US" dirty="0" smtClean="0"/>
              <a:t>.</a:t>
            </a:r>
            <a:endParaRPr lang="en-US" dirty="0"/>
          </a:p>
          <a:p>
            <a:pPr marL="457200" lvl="1" indent="-457200">
              <a:spcBef>
                <a:spcPts val="1200"/>
              </a:spcBef>
            </a:pPr>
            <a:r>
              <a:rPr lang="en-US" dirty="0" err="1"/>
              <a:t>SV_VertexID</a:t>
            </a:r>
            <a:r>
              <a:rPr lang="en-US" dirty="0"/>
              <a:t> (SV = system value)</a:t>
            </a:r>
            <a:r>
              <a:rPr lang="en-US" dirty="0" smtClean="0"/>
              <a:t>.</a:t>
            </a:r>
            <a:endParaRPr lang="en-US" dirty="0"/>
          </a:p>
          <a:p>
            <a:pPr>
              <a:spcBef>
                <a:spcPts val="2000"/>
              </a:spcBef>
            </a:pPr>
            <a:r>
              <a:rPr lang="en-US" b="1" dirty="0"/>
              <a:t>Vertex Output</a:t>
            </a:r>
          </a:p>
          <a:p>
            <a:pPr marL="457200" lvl="1" indent="-457200">
              <a:spcBef>
                <a:spcPts val="800"/>
              </a:spcBef>
            </a:pPr>
            <a:r>
              <a:rPr lang="en-US" dirty="0" err="1"/>
              <a:t>SV_Position</a:t>
            </a:r>
            <a:r>
              <a:rPr lang="en-US" dirty="0"/>
              <a:t> (used by rasterizer)</a:t>
            </a:r>
            <a:r>
              <a:rPr lang="en-US" dirty="0" smtClean="0"/>
              <a:t>.</a:t>
            </a:r>
            <a:endParaRPr lang="en-US" dirty="0"/>
          </a:p>
          <a:p>
            <a:pPr>
              <a:spcBef>
                <a:spcPts val="2000"/>
              </a:spcBef>
            </a:pPr>
            <a:r>
              <a:rPr lang="en-US" b="1" dirty="0"/>
              <a:t>Vertex to Pixel</a:t>
            </a:r>
          </a:p>
          <a:p>
            <a:pPr marL="457200" lvl="1" indent="-457200">
              <a:spcBef>
                <a:spcPts val="800"/>
              </a:spcBef>
            </a:pPr>
            <a:r>
              <a:rPr lang="en-US" dirty="0"/>
              <a:t>On some GPUs, this is limited by the number of hardware </a:t>
            </a:r>
            <a:r>
              <a:rPr lang="en-US" b="1" dirty="0"/>
              <a:t>interpolators</a:t>
            </a:r>
            <a:r>
              <a:rPr lang="en-US" dirty="0"/>
              <a:t>. Make sure you don’t run out by using some semantic tag for every vertex-to-pixel parameter</a:t>
            </a:r>
            <a:r>
              <a:rPr lang="en-US" dirty="0" smtClean="0"/>
              <a:t>.</a:t>
            </a:r>
            <a:endParaRPr lang="en-US" b="1" dirty="0"/>
          </a:p>
          <a:p>
            <a:pPr>
              <a:spcBef>
                <a:spcPts val="2000"/>
              </a:spcBef>
            </a:pPr>
            <a:r>
              <a:rPr lang="en-US" b="1" dirty="0"/>
              <a:t>Pixel Output</a:t>
            </a:r>
          </a:p>
          <a:p>
            <a:pPr marL="457200" lvl="1" indent="-457200">
              <a:spcBef>
                <a:spcPts val="800"/>
              </a:spcBef>
            </a:pPr>
            <a:r>
              <a:rPr lang="en-US" dirty="0"/>
              <a:t>Color (RGBA) or </a:t>
            </a:r>
            <a:r>
              <a:rPr lang="en-US" dirty="0" err="1"/>
              <a:t>SV_Target</a:t>
            </a:r>
            <a:r>
              <a:rPr lang="en-US" dirty="0"/>
              <a:t>* for many</a:t>
            </a:r>
            <a:r>
              <a:rPr lang="en-US" dirty="0" smtClean="0"/>
              <a:t>.</a:t>
            </a:r>
            <a:endParaRPr lang="en-US" dirty="0"/>
          </a:p>
        </p:txBody>
      </p:sp>
      <p:pic>
        <p:nvPicPr>
          <p:cNvPr id="6" name="Picture 5">
            <a:extLst>
              <a:ext uri="{FF2B5EF4-FFF2-40B4-BE49-F238E27FC236}">
                <a16:creationId xmlns="" xmlns:a16="http://schemas.microsoft.com/office/drawing/2014/main" id="{FD1D24C2-CDD8-C34A-914F-0EBD10AD6229}"/>
              </a:ext>
            </a:extLst>
          </p:cNvPr>
          <p:cNvPicPr>
            <a:picLocks noChangeAspect="1"/>
          </p:cNvPicPr>
          <p:nvPr/>
        </p:nvPicPr>
        <p:blipFill>
          <a:blip r:embed="rId3"/>
          <a:stretch>
            <a:fillRect/>
          </a:stretch>
        </p:blipFill>
        <p:spPr>
          <a:xfrm>
            <a:off x="14732794" y="6153150"/>
            <a:ext cx="7200900" cy="1409700"/>
          </a:xfrm>
          <a:prstGeom prst="rect">
            <a:avLst/>
          </a:prstGeom>
        </p:spPr>
      </p:pic>
    </p:spTree>
    <p:extLst>
      <p:ext uri="{BB962C8B-B14F-4D97-AF65-F5344CB8AC3E}">
        <p14:creationId xmlns:p14="http://schemas.microsoft.com/office/powerpoint/2010/main" val="2173084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DCB4795-2B3D-1941-B703-8796407E0DE3}"/>
              </a:ext>
            </a:extLst>
          </p:cNvPr>
          <p:cNvSpPr>
            <a:spLocks noGrp="1"/>
          </p:cNvSpPr>
          <p:nvPr>
            <p:ph type="body" sz="quarter" idx="10"/>
          </p:nvPr>
        </p:nvSpPr>
        <p:spPr/>
        <p:txBody>
          <a:bodyPr/>
          <a:lstStyle/>
          <a:p>
            <a:r>
              <a:rPr lang="en-US" dirty="0" smtClean="0"/>
              <a:t> </a:t>
            </a:r>
            <a:endParaRPr lang="en-US" dirty="0"/>
          </a:p>
        </p:txBody>
      </p:sp>
      <p:sp>
        <p:nvSpPr>
          <p:cNvPr id="3" name="Title 2">
            <a:extLst>
              <a:ext uri="{FF2B5EF4-FFF2-40B4-BE49-F238E27FC236}">
                <a16:creationId xmlns="" xmlns:a16="http://schemas.microsoft.com/office/drawing/2014/main" id="{BE6AD20C-982E-3E4E-A573-11658C4CE7E7}"/>
              </a:ext>
            </a:extLst>
          </p:cNvPr>
          <p:cNvSpPr>
            <a:spLocks noGrp="1"/>
          </p:cNvSpPr>
          <p:nvPr>
            <p:ph type="title"/>
          </p:nvPr>
        </p:nvSpPr>
        <p:spPr/>
        <p:txBody>
          <a:bodyPr/>
          <a:lstStyle/>
          <a:p>
            <a:r>
              <a:rPr lang="en-US" dirty="0"/>
              <a:t>Shader Background</a:t>
            </a:r>
          </a:p>
        </p:txBody>
      </p:sp>
    </p:spTree>
    <p:extLst>
      <p:ext uri="{BB962C8B-B14F-4D97-AF65-F5344CB8AC3E}">
        <p14:creationId xmlns:p14="http://schemas.microsoft.com/office/powerpoint/2010/main" val="3078480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07C355A-172D-684F-9B06-66F06D4F8D3D}"/>
              </a:ext>
            </a:extLst>
          </p:cNvPr>
          <p:cNvSpPr>
            <a:spLocks noGrp="1"/>
          </p:cNvSpPr>
          <p:nvPr>
            <p:ph type="title"/>
          </p:nvPr>
        </p:nvSpPr>
        <p:spPr/>
        <p:txBody>
          <a:bodyPr/>
          <a:lstStyle/>
          <a:p>
            <a:r>
              <a:rPr lang="en-US" dirty="0"/>
              <a:t>What is a </a:t>
            </a:r>
            <a:r>
              <a:rPr lang="en-US" dirty="0" smtClean="0"/>
              <a:t>Shader?</a:t>
            </a:r>
            <a:endParaRPr lang="en-US" dirty="0"/>
          </a:p>
        </p:txBody>
      </p:sp>
      <p:pic>
        <p:nvPicPr>
          <p:cNvPr id="3" name="Content Placeholder 2">
            <a:extLst>
              <a:ext uri="{FF2B5EF4-FFF2-40B4-BE49-F238E27FC236}">
                <a16:creationId xmlns="" xmlns:a16="http://schemas.microsoft.com/office/drawing/2014/main" id="{2F569970-5621-2748-8B05-087A9B7ABEB2}"/>
              </a:ext>
            </a:extLst>
          </p:cNvPr>
          <p:cNvPicPr>
            <a:picLocks noGrp="1" noChangeAspect="1"/>
          </p:cNvPicPr>
          <p:nvPr>
            <p:ph idx="1"/>
          </p:nvPr>
        </p:nvPicPr>
        <p:blipFill rotWithShape="1">
          <a:blip r:embed="rId2"/>
          <a:srcRect l="8585" t="9312" r="12645" b="10605"/>
          <a:stretch/>
        </p:blipFill>
        <p:spPr>
          <a:xfrm>
            <a:off x="12105729" y="0"/>
            <a:ext cx="12278272" cy="13716000"/>
          </a:xfrm>
          <a:prstGeom prst="rect">
            <a:avLst/>
          </a:prstGeom>
        </p:spPr>
      </p:pic>
      <p:sp>
        <p:nvSpPr>
          <p:cNvPr id="6" name="Text Placeholder 5">
            <a:extLst>
              <a:ext uri="{FF2B5EF4-FFF2-40B4-BE49-F238E27FC236}">
                <a16:creationId xmlns="" xmlns:a16="http://schemas.microsoft.com/office/drawing/2014/main" id="{1249309C-D87E-2C4C-93E4-10EE3A16FB73}"/>
              </a:ext>
            </a:extLst>
          </p:cNvPr>
          <p:cNvSpPr>
            <a:spLocks noGrp="1"/>
          </p:cNvSpPr>
          <p:nvPr>
            <p:ph type="body" sz="quarter" idx="10"/>
          </p:nvPr>
        </p:nvSpPr>
        <p:spPr/>
        <p:txBody>
          <a:bodyPr/>
          <a:lstStyle/>
          <a:p>
            <a:r>
              <a:rPr lang="en-US" dirty="0"/>
              <a:t>A </a:t>
            </a:r>
            <a:r>
              <a:rPr lang="en-US" b="1" dirty="0"/>
              <a:t>shader</a:t>
            </a:r>
            <a:r>
              <a:rPr lang="en-US" dirty="0"/>
              <a:t> is a small program, written in a GPU-domain-specific language. Shaders were originally used to compute surface appearance and </a:t>
            </a:r>
            <a:r>
              <a:rPr lang="en-US" b="1" dirty="0"/>
              <a:t>shading</a:t>
            </a:r>
            <a:r>
              <a:rPr lang="en-US" dirty="0"/>
              <a:t>. The term “shader” is now used for any GPU computation, usually with an identifying word to tell you what kind. For example, a </a:t>
            </a:r>
            <a:r>
              <a:rPr lang="en-US" b="1" dirty="0"/>
              <a:t>vertex shader</a:t>
            </a:r>
            <a:r>
              <a:rPr lang="en-US" dirty="0"/>
              <a:t> does computation for every vertex in a polygonal model, even if that computation has nothing to do with the surface appearance</a:t>
            </a:r>
            <a:r>
              <a:rPr lang="en-US" dirty="0" smtClean="0"/>
              <a:t>.</a:t>
            </a:r>
            <a:endParaRPr lang="en-US" dirty="0"/>
          </a:p>
        </p:txBody>
      </p:sp>
    </p:spTree>
    <p:extLst>
      <p:ext uri="{BB962C8B-B14F-4D97-AF65-F5344CB8AC3E}">
        <p14:creationId xmlns:p14="http://schemas.microsoft.com/office/powerpoint/2010/main" val="235307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6BE043-2788-1C4A-A874-F16A5D92125F}"/>
              </a:ext>
            </a:extLst>
          </p:cNvPr>
          <p:cNvSpPr>
            <a:spLocks noGrp="1"/>
          </p:cNvSpPr>
          <p:nvPr>
            <p:ph type="title"/>
          </p:nvPr>
        </p:nvSpPr>
        <p:spPr/>
        <p:txBody>
          <a:bodyPr/>
          <a:lstStyle/>
          <a:p>
            <a:r>
              <a:rPr lang="en-US" dirty="0"/>
              <a:t>Shader History</a:t>
            </a:r>
          </a:p>
        </p:txBody>
      </p:sp>
      <p:sp>
        <p:nvSpPr>
          <p:cNvPr id="3" name="Content Placeholder 2">
            <a:extLst>
              <a:ext uri="{FF2B5EF4-FFF2-40B4-BE49-F238E27FC236}">
                <a16:creationId xmlns="" xmlns:a16="http://schemas.microsoft.com/office/drawing/2014/main" id="{27A58A69-2DBC-AD4C-928A-17301478B2CA}"/>
              </a:ext>
            </a:extLst>
          </p:cNvPr>
          <p:cNvSpPr>
            <a:spLocks noGrp="1"/>
          </p:cNvSpPr>
          <p:nvPr>
            <p:ph idx="1"/>
          </p:nvPr>
        </p:nvSpPr>
        <p:spPr>
          <a:xfrm>
            <a:off x="12129796" y="0"/>
            <a:ext cx="12254204" cy="13716000"/>
          </a:xfrm>
        </p:spPr>
        <p:txBody>
          <a:bodyPr>
            <a:noAutofit/>
          </a:bodyPr>
          <a:lstStyle/>
          <a:p>
            <a:pPr>
              <a:lnSpc>
                <a:spcPct val="60000"/>
              </a:lnSpc>
              <a:spcBef>
                <a:spcPts val="0"/>
              </a:spcBef>
            </a:pPr>
            <a:endParaRPr lang="en-US" sz="2800" dirty="0" smtClean="0"/>
          </a:p>
          <a:p>
            <a:pPr>
              <a:lnSpc>
                <a:spcPct val="94000"/>
              </a:lnSpc>
              <a:spcBef>
                <a:spcPts val="0"/>
              </a:spcBef>
            </a:pPr>
            <a:r>
              <a:rPr lang="en-US" sz="2800" dirty="0" smtClean="0"/>
              <a:t>Testbed </a:t>
            </a:r>
            <a:r>
              <a:rPr lang="en-US" sz="2800" dirty="0"/>
              <a:t>[</a:t>
            </a:r>
            <a:r>
              <a:rPr lang="en-US" sz="2800" dirty="0" err="1"/>
              <a:t>Whitted</a:t>
            </a:r>
            <a:r>
              <a:rPr lang="en-US" sz="2800" dirty="0"/>
              <a:t> and Weimer 1981</a:t>
            </a:r>
            <a:r>
              <a:rPr lang="en-US" sz="2800" dirty="0" smtClean="0"/>
              <a:t>]</a:t>
            </a:r>
            <a:endParaRPr lang="en-US" sz="2800" dirty="0"/>
          </a:p>
          <a:p>
            <a:pPr marL="914400" lvl="1">
              <a:lnSpc>
                <a:spcPct val="94000"/>
              </a:lnSpc>
              <a:spcBef>
                <a:spcPts val="500"/>
              </a:spcBef>
            </a:pPr>
            <a:r>
              <a:rPr lang="en-US" dirty="0"/>
              <a:t>Renders span buffer with all the parameters you need to compute your shading, then runs a program on every pixel to compute the shading. Origin of </a:t>
            </a:r>
            <a:r>
              <a:rPr lang="en-US" b="1" dirty="0"/>
              <a:t>deferred shading</a:t>
            </a:r>
            <a:r>
              <a:rPr lang="en-US" dirty="0"/>
              <a:t> used today</a:t>
            </a:r>
            <a:r>
              <a:rPr lang="en-US" dirty="0" smtClean="0"/>
              <a:t>.</a:t>
            </a:r>
            <a:endParaRPr lang="en-US" dirty="0"/>
          </a:p>
          <a:p>
            <a:pPr>
              <a:lnSpc>
                <a:spcPct val="94000"/>
              </a:lnSpc>
              <a:spcBef>
                <a:spcPts val="1500"/>
              </a:spcBef>
            </a:pPr>
            <a:r>
              <a:rPr lang="en-US" sz="2800" dirty="0"/>
              <a:t>Shade Trees [Cook 1984</a:t>
            </a:r>
            <a:r>
              <a:rPr lang="en-US" sz="2800" dirty="0" smtClean="0"/>
              <a:t>]</a:t>
            </a:r>
            <a:endParaRPr lang="en-US" sz="2800" dirty="0"/>
          </a:p>
          <a:p>
            <a:pPr marL="914400" lvl="1">
              <a:lnSpc>
                <a:spcPct val="94000"/>
              </a:lnSpc>
              <a:spcBef>
                <a:spcPts val="500"/>
              </a:spcBef>
            </a:pPr>
            <a:r>
              <a:rPr lang="en-US" dirty="0" smtClean="0"/>
              <a:t>Introduces </a:t>
            </a:r>
            <a:r>
              <a:rPr lang="en-US" dirty="0"/>
              <a:t>the term “shader</a:t>
            </a:r>
            <a:r>
              <a:rPr lang="en-US"/>
              <a:t>.” </a:t>
            </a:r>
            <a:r>
              <a:rPr lang="en-US" smtClean="0"/>
              <a:t>Can </a:t>
            </a:r>
            <a:r>
              <a:rPr lang="en-US" dirty="0"/>
              <a:t>describe shaders for displacement, surface, light, and atmosphere as an expression in a single line of code</a:t>
            </a:r>
            <a:r>
              <a:rPr lang="en-US" dirty="0" smtClean="0"/>
              <a:t>.</a:t>
            </a:r>
            <a:endParaRPr lang="en-US" dirty="0"/>
          </a:p>
          <a:p>
            <a:pPr>
              <a:lnSpc>
                <a:spcPct val="94000"/>
              </a:lnSpc>
              <a:spcBef>
                <a:spcPts val="1500"/>
              </a:spcBef>
            </a:pPr>
            <a:r>
              <a:rPr lang="en-US" sz="2800" dirty="0"/>
              <a:t>Image Synthesizer [</a:t>
            </a:r>
            <a:r>
              <a:rPr lang="en-US" sz="2800" dirty="0" err="1"/>
              <a:t>Perlin</a:t>
            </a:r>
            <a:r>
              <a:rPr lang="en-US" sz="2800" dirty="0"/>
              <a:t> 1985</a:t>
            </a:r>
            <a:r>
              <a:rPr lang="en-US" sz="2800" dirty="0" smtClean="0"/>
              <a:t>]</a:t>
            </a:r>
            <a:endParaRPr lang="en-US" sz="2800" dirty="0"/>
          </a:p>
          <a:p>
            <a:pPr marL="914400" lvl="1">
              <a:lnSpc>
                <a:spcPct val="94000"/>
              </a:lnSpc>
              <a:spcBef>
                <a:spcPts val="500"/>
              </a:spcBef>
            </a:pPr>
            <a:r>
              <a:rPr lang="en-US" dirty="0" smtClean="0"/>
              <a:t>Adds </a:t>
            </a:r>
            <a:r>
              <a:rPr lang="en-US" dirty="0"/>
              <a:t>control flow (loops and branches), turning shading into a true programming language. Also </a:t>
            </a:r>
            <a:r>
              <a:rPr lang="en-US" dirty="0" smtClean="0"/>
              <a:t>introduces </a:t>
            </a:r>
            <a:r>
              <a:rPr lang="en-US" dirty="0" err="1"/>
              <a:t>Perlin</a:t>
            </a:r>
            <a:r>
              <a:rPr lang="en-US" dirty="0"/>
              <a:t> noise</a:t>
            </a:r>
            <a:r>
              <a:rPr lang="en-US" dirty="0" smtClean="0"/>
              <a:t>.</a:t>
            </a:r>
            <a:endParaRPr lang="en-US" dirty="0"/>
          </a:p>
          <a:p>
            <a:pPr>
              <a:lnSpc>
                <a:spcPct val="94000"/>
              </a:lnSpc>
              <a:spcBef>
                <a:spcPts val="1500"/>
              </a:spcBef>
            </a:pPr>
            <a:r>
              <a:rPr lang="en-US" sz="2800" dirty="0"/>
              <a:t>Building Block Shaders [Abram and </a:t>
            </a:r>
            <a:r>
              <a:rPr lang="en-US" sz="2800" dirty="0" err="1"/>
              <a:t>Whitted</a:t>
            </a:r>
            <a:r>
              <a:rPr lang="en-US" sz="2800" dirty="0"/>
              <a:t> 1990</a:t>
            </a:r>
            <a:r>
              <a:rPr lang="en-US" sz="2800" dirty="0" smtClean="0"/>
              <a:t>]</a:t>
            </a:r>
            <a:endParaRPr lang="en-US" sz="2800" dirty="0"/>
          </a:p>
          <a:p>
            <a:pPr marL="914400" lvl="1">
              <a:lnSpc>
                <a:spcPct val="94000"/>
              </a:lnSpc>
              <a:spcBef>
                <a:spcPts val="500"/>
              </a:spcBef>
            </a:pPr>
            <a:r>
              <a:rPr lang="en-US" dirty="0"/>
              <a:t>Describes shaders as a visual network of blocks. </a:t>
            </a:r>
            <a:r>
              <a:rPr lang="en-US" dirty="0" smtClean="0"/>
              <a:t>The </a:t>
            </a:r>
            <a:r>
              <a:rPr lang="en-US" dirty="0"/>
              <a:t>basis of all visual shader programming, including UE4’s Material system, among many others</a:t>
            </a:r>
            <a:r>
              <a:rPr lang="en-US" dirty="0" smtClean="0"/>
              <a:t>.</a:t>
            </a:r>
            <a:endParaRPr lang="en-US" dirty="0"/>
          </a:p>
          <a:p>
            <a:pPr>
              <a:lnSpc>
                <a:spcPct val="94000"/>
              </a:lnSpc>
              <a:spcBef>
                <a:spcPts val="1500"/>
              </a:spcBef>
            </a:pPr>
            <a:r>
              <a:rPr lang="en-US" sz="2800" dirty="0" err="1"/>
              <a:t>RenderMan</a:t>
            </a:r>
            <a:r>
              <a:rPr lang="en-US" sz="2800" dirty="0"/>
              <a:t> [Hanrahan and Lawson 1990</a:t>
            </a:r>
            <a:r>
              <a:rPr lang="en-US" sz="2800" dirty="0" smtClean="0"/>
              <a:t>]</a:t>
            </a:r>
            <a:endParaRPr lang="en-US" sz="2800" dirty="0"/>
          </a:p>
          <a:p>
            <a:pPr marL="914400" lvl="1">
              <a:lnSpc>
                <a:spcPct val="94000"/>
              </a:lnSpc>
              <a:spcBef>
                <a:spcPts val="500"/>
              </a:spcBef>
            </a:pPr>
            <a:r>
              <a:rPr lang="en-US" dirty="0"/>
              <a:t>Used in decades of Pixar movies. Responsible for many of the terms and choice of functions seen in shading languages today</a:t>
            </a:r>
            <a:r>
              <a:rPr lang="en-US" dirty="0" smtClean="0"/>
              <a:t>.</a:t>
            </a:r>
            <a:endParaRPr lang="en-US" dirty="0"/>
          </a:p>
          <a:p>
            <a:pPr>
              <a:lnSpc>
                <a:spcPct val="94000"/>
              </a:lnSpc>
              <a:spcBef>
                <a:spcPts val="1500"/>
              </a:spcBef>
            </a:pPr>
            <a:r>
              <a:rPr lang="en-US" sz="2800" dirty="0" err="1"/>
              <a:t>PixelFlow</a:t>
            </a:r>
            <a:r>
              <a:rPr lang="en-US" sz="2800" dirty="0"/>
              <a:t> [</a:t>
            </a:r>
            <a:r>
              <a:rPr lang="en-US" sz="2800" dirty="0" err="1"/>
              <a:t>Olano</a:t>
            </a:r>
            <a:r>
              <a:rPr lang="en-US" sz="2800" dirty="0"/>
              <a:t> and </a:t>
            </a:r>
            <a:r>
              <a:rPr lang="en-US" sz="2800" dirty="0" err="1"/>
              <a:t>Lastra</a:t>
            </a:r>
            <a:r>
              <a:rPr lang="en-US" sz="2800" dirty="0"/>
              <a:t> 1998</a:t>
            </a:r>
            <a:r>
              <a:rPr lang="en-US" sz="2800" dirty="0" smtClean="0"/>
              <a:t>]</a:t>
            </a:r>
            <a:endParaRPr lang="en-US" sz="2800" dirty="0"/>
          </a:p>
          <a:p>
            <a:pPr marL="914400" lvl="1">
              <a:lnSpc>
                <a:spcPct val="94000"/>
              </a:lnSpc>
              <a:spcBef>
                <a:spcPts val="500"/>
              </a:spcBef>
            </a:pPr>
            <a:r>
              <a:rPr lang="en-US" dirty="0"/>
              <a:t>The first high-level shading language on graphics hardware. </a:t>
            </a:r>
            <a:r>
              <a:rPr lang="en-US" dirty="0" smtClean="0"/>
              <a:t>Introduces </a:t>
            </a:r>
            <a:r>
              <a:rPr lang="en-US" dirty="0"/>
              <a:t>some of the data types used today (earlier shaders were just single-precision float), but shaders were the surface/light/atmosphere from </a:t>
            </a:r>
            <a:r>
              <a:rPr lang="en-US" dirty="0" err="1"/>
              <a:t>RenderMan</a:t>
            </a:r>
            <a:r>
              <a:rPr lang="en-US" dirty="0"/>
              <a:t> and </a:t>
            </a:r>
            <a:r>
              <a:rPr lang="en-US" dirty="0" smtClean="0"/>
              <a:t>Shade Trees.</a:t>
            </a:r>
            <a:endParaRPr lang="en-US" dirty="0"/>
          </a:p>
          <a:p>
            <a:pPr>
              <a:lnSpc>
                <a:spcPct val="94000"/>
              </a:lnSpc>
              <a:spcBef>
                <a:spcPts val="1500"/>
              </a:spcBef>
            </a:pPr>
            <a:r>
              <a:rPr lang="en-US" sz="2800" dirty="0"/>
              <a:t>Vertex Programs [</a:t>
            </a:r>
            <a:r>
              <a:rPr lang="en-US" sz="2800" dirty="0" err="1"/>
              <a:t>Lindholm</a:t>
            </a:r>
            <a:r>
              <a:rPr lang="en-US" sz="2800" dirty="0"/>
              <a:t> et al. 2001</a:t>
            </a:r>
            <a:r>
              <a:rPr lang="en-US" sz="2800" dirty="0" smtClean="0"/>
              <a:t>]</a:t>
            </a:r>
            <a:endParaRPr lang="en-US" sz="2800" dirty="0"/>
          </a:p>
          <a:p>
            <a:pPr marL="914400" lvl="1">
              <a:lnSpc>
                <a:spcPct val="94000"/>
              </a:lnSpc>
              <a:spcBef>
                <a:spcPts val="500"/>
              </a:spcBef>
            </a:pPr>
            <a:r>
              <a:rPr lang="en-US" dirty="0" smtClean="0"/>
              <a:t>Assembly-like</a:t>
            </a:r>
            <a:r>
              <a:rPr lang="en-US" dirty="0"/>
              <a:t>. The first PC GPU shading </a:t>
            </a:r>
            <a:r>
              <a:rPr lang="en-US" dirty="0" smtClean="0"/>
              <a:t>language.</a:t>
            </a:r>
            <a:endParaRPr lang="en-US" dirty="0"/>
          </a:p>
          <a:p>
            <a:pPr>
              <a:lnSpc>
                <a:spcPct val="94000"/>
              </a:lnSpc>
              <a:spcBef>
                <a:spcPts val="1500"/>
              </a:spcBef>
            </a:pPr>
            <a:r>
              <a:rPr lang="en-US" sz="2800" dirty="0"/>
              <a:t>RTSL [Proudfoot et al. 2001</a:t>
            </a:r>
            <a:r>
              <a:rPr lang="en-US" sz="2800" dirty="0" smtClean="0"/>
              <a:t>]</a:t>
            </a:r>
            <a:endParaRPr lang="en-US" sz="2800" dirty="0"/>
          </a:p>
          <a:p>
            <a:pPr marL="914400" lvl="1">
              <a:lnSpc>
                <a:spcPct val="94000"/>
              </a:lnSpc>
              <a:spcBef>
                <a:spcPts val="500"/>
              </a:spcBef>
            </a:pPr>
            <a:r>
              <a:rPr lang="en-US" dirty="0"/>
              <a:t>High-level shading on GPUs. Introduces GPU shading stages of vertex, pixel, etc. Led to NVIDIA’s Cg, which led to HLSL</a:t>
            </a:r>
            <a:r>
              <a:rPr lang="en-US" dirty="0" smtClean="0"/>
              <a:t>.</a:t>
            </a:r>
            <a:endParaRPr lang="en-US" dirty="0"/>
          </a:p>
          <a:p>
            <a:pPr>
              <a:lnSpc>
                <a:spcPct val="94000"/>
              </a:lnSpc>
            </a:pPr>
            <a:endParaRPr lang="en-US" sz="2800" dirty="0"/>
          </a:p>
        </p:txBody>
      </p:sp>
      <p:sp>
        <p:nvSpPr>
          <p:cNvPr id="4" name="Text Placeholder 3">
            <a:extLst>
              <a:ext uri="{FF2B5EF4-FFF2-40B4-BE49-F238E27FC236}">
                <a16:creationId xmlns="" xmlns:a16="http://schemas.microsoft.com/office/drawing/2014/main" id="{2C10D611-1C06-5442-B0CC-3FAB2E56A55C}"/>
              </a:ext>
            </a:extLst>
          </p:cNvPr>
          <p:cNvSpPr>
            <a:spLocks noGrp="1"/>
          </p:cNvSpPr>
          <p:nvPr>
            <p:ph type="body" sz="quarter" idx="10"/>
          </p:nvPr>
        </p:nvSpPr>
        <p:spPr/>
        <p:txBody>
          <a:bodyPr>
            <a:normAutofit/>
          </a:bodyPr>
          <a:lstStyle/>
          <a:p>
            <a:r>
              <a:rPr lang="en-US" dirty="0"/>
              <a:t>There are decades of history behind the shader technology we use today. Some key highlights are listed on the right</a:t>
            </a:r>
            <a:r>
              <a:rPr lang="en-US" dirty="0" smtClean="0"/>
              <a:t>. </a:t>
            </a:r>
            <a:endParaRPr lang="en-US" dirty="0"/>
          </a:p>
        </p:txBody>
      </p:sp>
    </p:spTree>
    <p:extLst>
      <p:ext uri="{BB962C8B-B14F-4D97-AF65-F5344CB8AC3E}">
        <p14:creationId xmlns:p14="http://schemas.microsoft.com/office/powerpoint/2010/main" val="32473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FFC99594-D797-A84A-94F5-3223071236C7}"/>
              </a:ext>
            </a:extLst>
          </p:cNvPr>
          <p:cNvSpPr>
            <a:spLocks noGrp="1"/>
          </p:cNvSpPr>
          <p:nvPr>
            <p:ph type="body" sz="quarter" idx="10"/>
          </p:nvPr>
        </p:nvSpPr>
        <p:spPr/>
        <p:txBody>
          <a:bodyPr/>
          <a:lstStyle/>
          <a:p>
            <a:r>
              <a:rPr lang="en-US" dirty="0"/>
              <a:t>Common Shading Stages</a:t>
            </a:r>
          </a:p>
        </p:txBody>
      </p:sp>
      <p:sp>
        <p:nvSpPr>
          <p:cNvPr id="3" name="Text Placeholder 2">
            <a:extLst>
              <a:ext uri="{FF2B5EF4-FFF2-40B4-BE49-F238E27FC236}">
                <a16:creationId xmlns="" xmlns:a16="http://schemas.microsoft.com/office/drawing/2014/main" id="{D7E14762-573D-BB46-8331-F9A55CEB2F82}"/>
              </a:ext>
            </a:extLst>
          </p:cNvPr>
          <p:cNvSpPr>
            <a:spLocks noGrp="1"/>
          </p:cNvSpPr>
          <p:nvPr>
            <p:ph type="body" sz="quarter" idx="12"/>
          </p:nvPr>
        </p:nvSpPr>
        <p:spPr/>
        <p:txBody>
          <a:bodyPr/>
          <a:lstStyle/>
          <a:p>
            <a:r>
              <a:rPr lang="en-US" b="1" dirty="0"/>
              <a:t>Vertex Shader</a:t>
            </a:r>
            <a:endParaRPr lang="en-US" dirty="0"/>
          </a:p>
          <a:p>
            <a:pPr marL="457200" lvl="1" indent="-457200"/>
            <a:r>
              <a:rPr lang="en-US" dirty="0" smtClean="0"/>
              <a:t>Computes </a:t>
            </a:r>
            <a:r>
              <a:rPr lang="en-US" dirty="0"/>
              <a:t>where each vertex will land on the screen</a:t>
            </a:r>
            <a:r>
              <a:rPr lang="en-US" dirty="0" smtClean="0"/>
              <a:t>.</a:t>
            </a:r>
            <a:endParaRPr lang="en-US" dirty="0"/>
          </a:p>
          <a:p>
            <a:pPr marL="457200" indent="-457200"/>
            <a:r>
              <a:rPr lang="en-US" dirty="0"/>
              <a:t>(</a:t>
            </a:r>
            <a:r>
              <a:rPr lang="en-US" b="1" dirty="0"/>
              <a:t>Rasterize</a:t>
            </a:r>
            <a:r>
              <a:rPr lang="en-US" dirty="0" smtClean="0"/>
              <a:t>) — not programmable</a:t>
            </a:r>
          </a:p>
          <a:p>
            <a:pPr marL="457200" lvl="1" indent="-457200"/>
            <a:r>
              <a:rPr lang="en-US" dirty="0" smtClean="0"/>
              <a:t>Collects </a:t>
            </a:r>
            <a:r>
              <a:rPr lang="en-US" dirty="0"/>
              <a:t>triples of vertices into triangles, and </a:t>
            </a:r>
            <a:r>
              <a:rPr lang="en-US" dirty="0" smtClean="0"/>
              <a:t>figures </a:t>
            </a:r>
            <a:r>
              <a:rPr lang="en-US" dirty="0"/>
              <a:t>out which pixels are covered</a:t>
            </a:r>
            <a:r>
              <a:rPr lang="en-US" dirty="0" smtClean="0"/>
              <a:t>.</a:t>
            </a:r>
          </a:p>
          <a:p>
            <a:r>
              <a:rPr lang="en-US" b="1" dirty="0"/>
              <a:t>Pixel Shader</a:t>
            </a:r>
            <a:endParaRPr lang="en-US" dirty="0"/>
          </a:p>
          <a:p>
            <a:pPr marL="457200" lvl="1" indent="-457200"/>
            <a:r>
              <a:rPr lang="en-US" dirty="0" smtClean="0"/>
              <a:t>Computes </a:t>
            </a:r>
            <a:r>
              <a:rPr lang="en-US" dirty="0"/>
              <a:t>a color per pixel</a:t>
            </a:r>
            <a:r>
              <a:rPr lang="en-US" dirty="0" smtClean="0"/>
              <a:t>.</a:t>
            </a:r>
            <a:endParaRPr lang="en-US" dirty="0"/>
          </a:p>
          <a:p>
            <a:r>
              <a:rPr lang="en-US" b="1" dirty="0"/>
              <a:t>Compute Shader</a:t>
            </a:r>
            <a:endParaRPr lang="en-US" dirty="0"/>
          </a:p>
          <a:p>
            <a:pPr marL="457200" lvl="1" indent="-457200"/>
            <a:r>
              <a:rPr lang="en-US" dirty="0" smtClean="0"/>
              <a:t>Performs </a:t>
            </a:r>
            <a:r>
              <a:rPr lang="en-US" dirty="0"/>
              <a:t>general-purpose computation</a:t>
            </a:r>
            <a:r>
              <a:rPr lang="en-US" dirty="0" smtClean="0"/>
              <a:t>.</a:t>
            </a:r>
            <a:endParaRPr lang="en-US" dirty="0"/>
          </a:p>
        </p:txBody>
      </p:sp>
      <p:grpSp>
        <p:nvGrpSpPr>
          <p:cNvPr id="26" name="Group 25">
            <a:extLst>
              <a:ext uri="{FF2B5EF4-FFF2-40B4-BE49-F238E27FC236}">
                <a16:creationId xmlns="" xmlns:a16="http://schemas.microsoft.com/office/drawing/2014/main" id="{4E31F3DB-7A82-0742-9D4D-473B0E30CDE3}"/>
              </a:ext>
            </a:extLst>
          </p:cNvPr>
          <p:cNvGrpSpPr/>
          <p:nvPr/>
        </p:nvGrpSpPr>
        <p:grpSpPr>
          <a:xfrm>
            <a:off x="11506200" y="4370508"/>
            <a:ext cx="11772903" cy="4974989"/>
            <a:chOff x="12947309" y="4795217"/>
            <a:chExt cx="7848601" cy="3316659"/>
          </a:xfrm>
        </p:grpSpPr>
        <p:sp>
          <p:nvSpPr>
            <p:cNvPr id="4" name="Rectangle 3">
              <a:extLst>
                <a:ext uri="{FF2B5EF4-FFF2-40B4-BE49-F238E27FC236}">
                  <a16:creationId xmlns="" xmlns:a16="http://schemas.microsoft.com/office/drawing/2014/main" id="{596DD8A3-14F6-CF45-800D-595040E3BDB1}"/>
                </a:ext>
              </a:extLst>
            </p:cNvPr>
            <p:cNvSpPr/>
            <p:nvPr/>
          </p:nvSpPr>
          <p:spPr>
            <a:xfrm>
              <a:off x="12947310" y="4795217"/>
              <a:ext cx="2186651"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5" name="Rectangle 4">
              <a:extLst>
                <a:ext uri="{FF2B5EF4-FFF2-40B4-BE49-F238E27FC236}">
                  <a16:creationId xmlns="" xmlns:a16="http://schemas.microsoft.com/office/drawing/2014/main" id="{5188A66A-A77D-BA4B-B6F3-93EBDF88E649}"/>
                </a:ext>
              </a:extLst>
            </p:cNvPr>
            <p:cNvSpPr/>
            <p:nvPr/>
          </p:nvSpPr>
          <p:spPr>
            <a:xfrm>
              <a:off x="12947309" y="7398442"/>
              <a:ext cx="2186651"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sp>
          <p:nvSpPr>
            <p:cNvPr id="6" name="Rounded Rectangle 5">
              <a:extLst>
                <a:ext uri="{FF2B5EF4-FFF2-40B4-BE49-F238E27FC236}">
                  <a16:creationId xmlns="" xmlns:a16="http://schemas.microsoft.com/office/drawing/2014/main" id="{BC54109B-9DD6-D140-8B4C-9744B15BC2D3}"/>
                </a:ext>
              </a:extLst>
            </p:cNvPr>
            <p:cNvSpPr/>
            <p:nvPr/>
          </p:nvSpPr>
          <p:spPr>
            <a:xfrm>
              <a:off x="16137926" y="5508650"/>
              <a:ext cx="1786128" cy="188979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Memory</a:t>
              </a:r>
            </a:p>
          </p:txBody>
        </p:sp>
        <p:cxnSp>
          <p:nvCxnSpPr>
            <p:cNvPr id="7" name="Elbow Connector 6">
              <a:extLst>
                <a:ext uri="{FF2B5EF4-FFF2-40B4-BE49-F238E27FC236}">
                  <a16:creationId xmlns="" xmlns:a16="http://schemas.microsoft.com/office/drawing/2014/main" id="{E72C9AE5-4447-B540-B915-D283727F903A}"/>
                </a:ext>
              </a:extLst>
            </p:cNvPr>
            <p:cNvCxnSpPr>
              <a:cxnSpLocks/>
              <a:stCxn id="6" idx="1"/>
              <a:endCxn id="4" idx="3"/>
            </p:cNvCxnSpPr>
            <p:nvPr/>
          </p:nvCxnSpPr>
          <p:spPr>
            <a:xfrm rot="10800000">
              <a:off x="15133962" y="5151934"/>
              <a:ext cx="1003965" cy="1301613"/>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Elbow Connector 7">
              <a:extLst>
                <a:ext uri="{FF2B5EF4-FFF2-40B4-BE49-F238E27FC236}">
                  <a16:creationId xmlns="" xmlns:a16="http://schemas.microsoft.com/office/drawing/2014/main" id="{3274ED50-5BCD-0F44-9FC9-934F38310123}"/>
                </a:ext>
              </a:extLst>
            </p:cNvPr>
            <p:cNvCxnSpPr>
              <a:cxnSpLocks/>
              <a:stCxn id="6" idx="1"/>
              <a:endCxn id="5" idx="3"/>
            </p:cNvCxnSpPr>
            <p:nvPr/>
          </p:nvCxnSpPr>
          <p:spPr>
            <a:xfrm rot="10800000" flipV="1">
              <a:off x="15133961" y="6453546"/>
              <a:ext cx="1003966" cy="1301613"/>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Elbow Connector 8">
              <a:extLst>
                <a:ext uri="{FF2B5EF4-FFF2-40B4-BE49-F238E27FC236}">
                  <a16:creationId xmlns="" xmlns:a16="http://schemas.microsoft.com/office/drawing/2014/main" id="{E67068CE-CF77-1949-81A9-2322B3926FB0}"/>
                </a:ext>
              </a:extLst>
            </p:cNvPr>
            <p:cNvCxnSpPr>
              <a:cxnSpLocks/>
              <a:stCxn id="5" idx="2"/>
              <a:endCxn id="6" idx="2"/>
            </p:cNvCxnSpPr>
            <p:nvPr/>
          </p:nvCxnSpPr>
          <p:spPr>
            <a:xfrm rot="5400000" flipH="1" flipV="1">
              <a:off x="15179095" y="6259981"/>
              <a:ext cx="713434" cy="2990355"/>
            </a:xfrm>
            <a:prstGeom prst="bentConnector3">
              <a:avLst>
                <a:gd name="adj1" fmla="val -21361"/>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A7BE5170-06D9-4343-A69E-4EA681C1769E}"/>
                </a:ext>
              </a:extLst>
            </p:cNvPr>
            <p:cNvCxnSpPr>
              <a:cxnSpLocks/>
              <a:stCxn id="4" idx="2"/>
              <a:endCxn id="12" idx="0"/>
            </p:cNvCxnSpPr>
            <p:nvPr/>
          </p:nvCxnSpPr>
          <p:spPr>
            <a:xfrm flipH="1">
              <a:off x="14040635" y="5508650"/>
              <a:ext cx="1" cy="62360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 xmlns:a16="http://schemas.microsoft.com/office/drawing/2014/main" id="{BBC85BEE-5384-E145-BD6E-70E1372821D6}"/>
                </a:ext>
              </a:extLst>
            </p:cNvPr>
            <p:cNvCxnSpPr>
              <a:cxnSpLocks/>
              <a:stCxn id="12" idx="2"/>
              <a:endCxn id="5" idx="0"/>
            </p:cNvCxnSpPr>
            <p:nvPr/>
          </p:nvCxnSpPr>
          <p:spPr>
            <a:xfrm>
              <a:off x="14040635" y="6819794"/>
              <a:ext cx="0" cy="57864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 xmlns:a16="http://schemas.microsoft.com/office/drawing/2014/main" id="{6C615EE2-3652-6E44-AD0B-59C3D91ED2D5}"/>
                </a:ext>
              </a:extLst>
            </p:cNvPr>
            <p:cNvSpPr/>
            <p:nvPr/>
          </p:nvSpPr>
          <p:spPr>
            <a:xfrm>
              <a:off x="12947309" y="6132250"/>
              <a:ext cx="2186651"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13" name="Rectangle 12">
              <a:extLst>
                <a:ext uri="{FF2B5EF4-FFF2-40B4-BE49-F238E27FC236}">
                  <a16:creationId xmlns="" xmlns:a16="http://schemas.microsoft.com/office/drawing/2014/main" id="{7A6B10AE-C8C8-A24B-BEE9-EB31568271B6}"/>
                </a:ext>
              </a:extLst>
            </p:cNvPr>
            <p:cNvSpPr/>
            <p:nvPr/>
          </p:nvSpPr>
          <p:spPr>
            <a:xfrm>
              <a:off x="18609259" y="6096829"/>
              <a:ext cx="2186651"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Compute</a:t>
              </a:r>
            </a:p>
          </p:txBody>
        </p:sp>
        <p:cxnSp>
          <p:nvCxnSpPr>
            <p:cNvPr id="14" name="Elbow Connector 13">
              <a:extLst>
                <a:ext uri="{FF2B5EF4-FFF2-40B4-BE49-F238E27FC236}">
                  <a16:creationId xmlns="" xmlns:a16="http://schemas.microsoft.com/office/drawing/2014/main" id="{EA2A694C-0D2B-094E-86CD-9D7471DC69B9}"/>
                </a:ext>
              </a:extLst>
            </p:cNvPr>
            <p:cNvCxnSpPr>
              <a:cxnSpLocks/>
              <a:stCxn id="13" idx="1"/>
              <a:endCxn id="6" idx="3"/>
            </p:cNvCxnSpPr>
            <p:nvPr/>
          </p:nvCxnSpPr>
          <p:spPr>
            <a:xfrm rot="10800000" flipV="1">
              <a:off x="17924054" y="6453545"/>
              <a:ext cx="685205" cy="1"/>
            </a:xfrm>
            <a:prstGeom prst="bentConnector3">
              <a:avLst>
                <a:gd name="adj1" fmla="val 50000"/>
              </a:avLst>
            </a:prstGeom>
            <a:ln w="25400">
              <a:solidFill>
                <a:schemeClr val="accent6"/>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574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ED9F3B3-EC8B-F542-BFB2-4465D704603D}"/>
              </a:ext>
            </a:extLst>
          </p:cNvPr>
          <p:cNvSpPr>
            <a:spLocks noGrp="1"/>
          </p:cNvSpPr>
          <p:nvPr>
            <p:ph type="body" sz="quarter" idx="10"/>
          </p:nvPr>
        </p:nvSpPr>
        <p:spPr/>
        <p:txBody>
          <a:bodyPr/>
          <a:lstStyle/>
          <a:p>
            <a:r>
              <a:rPr lang="en-US" dirty="0"/>
              <a:t>Less Common Shading Stages</a:t>
            </a:r>
          </a:p>
        </p:txBody>
      </p:sp>
      <p:sp>
        <p:nvSpPr>
          <p:cNvPr id="3" name="Text Placeholder 2">
            <a:extLst>
              <a:ext uri="{FF2B5EF4-FFF2-40B4-BE49-F238E27FC236}">
                <a16:creationId xmlns="" xmlns:a16="http://schemas.microsoft.com/office/drawing/2014/main" id="{DC7BCF45-9221-1D40-B92C-82C62B0FECE5}"/>
              </a:ext>
            </a:extLst>
          </p:cNvPr>
          <p:cNvSpPr>
            <a:spLocks noGrp="1"/>
          </p:cNvSpPr>
          <p:nvPr>
            <p:ph type="body" sz="quarter" idx="12"/>
          </p:nvPr>
        </p:nvSpPr>
        <p:spPr/>
        <p:txBody>
          <a:bodyPr/>
          <a:lstStyle/>
          <a:p>
            <a:r>
              <a:rPr lang="en-US" b="1" dirty="0"/>
              <a:t>Hull</a:t>
            </a:r>
            <a:endParaRPr lang="en-US" dirty="0"/>
          </a:p>
          <a:p>
            <a:pPr marL="457200" lvl="1" indent="-457200"/>
            <a:r>
              <a:rPr lang="en-US" dirty="0" smtClean="0"/>
              <a:t>Runs </a:t>
            </a:r>
            <a:r>
              <a:rPr lang="en-US" dirty="0"/>
              <a:t>at each triangle or quad. </a:t>
            </a:r>
            <a:r>
              <a:rPr lang="en-US" dirty="0" smtClean="0"/>
              <a:t>Determines </a:t>
            </a:r>
            <a:r>
              <a:rPr lang="en-US" dirty="0"/>
              <a:t>tessellation factors</a:t>
            </a:r>
            <a:r>
              <a:rPr lang="en-US" dirty="0" smtClean="0"/>
              <a:t>.</a:t>
            </a:r>
            <a:endParaRPr lang="en-US" dirty="0"/>
          </a:p>
          <a:p>
            <a:r>
              <a:rPr lang="en-US" dirty="0"/>
              <a:t>(</a:t>
            </a:r>
            <a:r>
              <a:rPr lang="en-US" b="1" dirty="0"/>
              <a:t>Tessellate</a:t>
            </a:r>
            <a:r>
              <a:rPr lang="en-US" dirty="0" smtClean="0"/>
              <a:t>) — not programmable</a:t>
            </a:r>
            <a:endParaRPr lang="en-US" dirty="0"/>
          </a:p>
          <a:p>
            <a:pPr marL="457200" lvl="1" indent="-457200"/>
            <a:r>
              <a:rPr lang="en-US" dirty="0" smtClean="0"/>
              <a:t>Turns </a:t>
            </a:r>
            <a:r>
              <a:rPr lang="en-US" dirty="0"/>
              <a:t>one primitive into many as part of a spline surface patch</a:t>
            </a:r>
            <a:r>
              <a:rPr lang="en-US" dirty="0" smtClean="0"/>
              <a:t>.</a:t>
            </a:r>
            <a:endParaRPr lang="en-US" dirty="0"/>
          </a:p>
          <a:p>
            <a:r>
              <a:rPr lang="en-US" b="1" dirty="0"/>
              <a:t>Domain</a:t>
            </a:r>
            <a:endParaRPr lang="en-US" dirty="0"/>
          </a:p>
          <a:p>
            <a:pPr marL="457200" lvl="1" indent="-457200"/>
            <a:r>
              <a:rPr lang="en-US" dirty="0"/>
              <a:t>Where do new vertices generated by the </a:t>
            </a:r>
            <a:r>
              <a:rPr lang="en-US" dirty="0" smtClean="0"/>
              <a:t>tessellation </a:t>
            </a:r>
            <a:r>
              <a:rPr lang="en-US" dirty="0"/>
              <a:t>stage go</a:t>
            </a:r>
            <a:r>
              <a:rPr lang="en-US" dirty="0" smtClean="0"/>
              <a:t>?</a:t>
            </a:r>
            <a:endParaRPr lang="en-US" dirty="0"/>
          </a:p>
          <a:p>
            <a:r>
              <a:rPr lang="en-US" b="1" dirty="0"/>
              <a:t>Geometry</a:t>
            </a:r>
            <a:endParaRPr lang="en-US" dirty="0"/>
          </a:p>
          <a:p>
            <a:pPr marL="457200" lvl="1" indent="-457200"/>
            <a:r>
              <a:rPr lang="en-US" dirty="0" smtClean="0"/>
              <a:t>Runs </a:t>
            </a:r>
            <a:r>
              <a:rPr lang="en-US" dirty="0"/>
              <a:t>per triangle. Can make more triangles and compute new vertex locations. Suffers from poor performance on many GPUs</a:t>
            </a:r>
            <a:r>
              <a:rPr lang="en-US" dirty="0" smtClean="0"/>
              <a:t>.</a:t>
            </a:r>
            <a:endParaRPr lang="en-US" dirty="0"/>
          </a:p>
          <a:p>
            <a:endParaRPr lang="en-US" dirty="0"/>
          </a:p>
        </p:txBody>
      </p:sp>
      <p:grpSp>
        <p:nvGrpSpPr>
          <p:cNvPr id="108" name="Group 107">
            <a:extLst>
              <a:ext uri="{FF2B5EF4-FFF2-40B4-BE49-F238E27FC236}">
                <a16:creationId xmlns="" xmlns:a16="http://schemas.microsoft.com/office/drawing/2014/main" id="{B9340841-8E95-594C-8DD5-F93F2AA02B02}"/>
              </a:ext>
            </a:extLst>
          </p:cNvPr>
          <p:cNvGrpSpPr/>
          <p:nvPr/>
        </p:nvGrpSpPr>
        <p:grpSpPr>
          <a:xfrm>
            <a:off x="11512563" y="1487103"/>
            <a:ext cx="11766534" cy="10745968"/>
            <a:chOff x="12886533" y="2803260"/>
            <a:chExt cx="7901490" cy="7157438"/>
          </a:xfrm>
        </p:grpSpPr>
        <p:sp>
          <p:nvSpPr>
            <p:cNvPr id="109" name="Rectangle 108">
              <a:extLst>
                <a:ext uri="{FF2B5EF4-FFF2-40B4-BE49-F238E27FC236}">
                  <a16:creationId xmlns="" xmlns:a16="http://schemas.microsoft.com/office/drawing/2014/main" id="{406C3956-FDA0-184A-A36A-9FEEEBDEF3F5}"/>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110" name="Rectangle 109">
              <a:extLst>
                <a:ext uri="{FF2B5EF4-FFF2-40B4-BE49-F238E27FC236}">
                  <a16:creationId xmlns="" xmlns:a16="http://schemas.microsoft.com/office/drawing/2014/main" id="{4F1F361E-F7D8-624D-A101-2D39F4EE4B53}"/>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sp>
          <p:nvSpPr>
            <p:cNvPr id="111" name="Rounded Rectangle 110">
              <a:extLst>
                <a:ext uri="{FF2B5EF4-FFF2-40B4-BE49-F238E27FC236}">
                  <a16:creationId xmlns="" xmlns:a16="http://schemas.microsoft.com/office/drawing/2014/main" id="{8254E07C-50E9-D04D-B194-961110E2416B}"/>
                </a:ext>
              </a:extLst>
            </p:cNvPr>
            <p:cNvSpPr/>
            <p:nvPr/>
          </p:nvSpPr>
          <p:spPr>
            <a:xfrm>
              <a:off x="16097783" y="5436572"/>
              <a:ext cx="1799137" cy="188979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Memory</a:t>
              </a:r>
            </a:p>
          </p:txBody>
        </p:sp>
        <p:cxnSp>
          <p:nvCxnSpPr>
            <p:cNvPr id="112" name="Elbow Connector 111">
              <a:extLst>
                <a:ext uri="{FF2B5EF4-FFF2-40B4-BE49-F238E27FC236}">
                  <a16:creationId xmlns="" xmlns:a16="http://schemas.microsoft.com/office/drawing/2014/main" id="{D4DD6ABE-2E68-9A4B-878E-3EB00EED051F}"/>
                </a:ext>
              </a:extLst>
            </p:cNvPr>
            <p:cNvCxnSpPr>
              <a:cxnSpLocks/>
              <a:stCxn id="111" idx="1"/>
              <a:endCxn id="109" idx="3"/>
            </p:cNvCxnSpPr>
            <p:nvPr/>
          </p:nvCxnSpPr>
          <p:spPr>
            <a:xfrm rot="10800000">
              <a:off x="15095211" y="3159977"/>
              <a:ext cx="1002572" cy="3221491"/>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3" name="Elbow Connector 112">
              <a:extLst>
                <a:ext uri="{FF2B5EF4-FFF2-40B4-BE49-F238E27FC236}">
                  <a16:creationId xmlns="" xmlns:a16="http://schemas.microsoft.com/office/drawing/2014/main" id="{FD4AACFD-15DD-AD4E-A402-7C6C9AE2876C}"/>
                </a:ext>
              </a:extLst>
            </p:cNvPr>
            <p:cNvCxnSpPr>
              <a:cxnSpLocks/>
              <a:stCxn id="111" idx="1"/>
              <a:endCxn id="110" idx="3"/>
            </p:cNvCxnSpPr>
            <p:nvPr/>
          </p:nvCxnSpPr>
          <p:spPr>
            <a:xfrm rot="10800000" flipV="1">
              <a:off x="15090939" y="6381468"/>
              <a:ext cx="1006845" cy="3222514"/>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 xmlns:a16="http://schemas.microsoft.com/office/drawing/2014/main" id="{575A4BF2-5789-374B-A360-60283F8AC8B0}"/>
                </a:ext>
              </a:extLst>
            </p:cNvPr>
            <p:cNvCxnSpPr>
              <a:cxnSpLocks/>
              <a:stCxn id="110" idx="2"/>
              <a:endCxn id="111" idx="2"/>
            </p:cNvCxnSpPr>
            <p:nvPr/>
          </p:nvCxnSpPr>
          <p:spPr>
            <a:xfrm rot="5400000" flipH="1" flipV="1">
              <a:off x="14175876" y="7139223"/>
              <a:ext cx="2634335" cy="3008615"/>
            </a:xfrm>
            <a:prstGeom prst="bentConnector3">
              <a:avLst>
                <a:gd name="adj1" fmla="val -578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 xmlns:a16="http://schemas.microsoft.com/office/drawing/2014/main" id="{DA921BAC-91D6-1B47-9FA3-7D8BC7183BF4}"/>
                </a:ext>
              </a:extLst>
            </p:cNvPr>
            <p:cNvCxnSpPr>
              <a:cxnSpLocks/>
              <a:stCxn id="109" idx="2"/>
              <a:endCxn id="120"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 xmlns:a16="http://schemas.microsoft.com/office/drawing/2014/main" id="{AE566032-28E8-F041-B0E9-F3492E4325A2}"/>
                </a:ext>
              </a:extLst>
            </p:cNvPr>
            <p:cNvCxnSpPr>
              <a:cxnSpLocks/>
              <a:stCxn id="117" idx="2"/>
              <a:endCxn id="110"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17" name="Rounded Rectangle 116">
              <a:extLst>
                <a:ext uri="{FF2B5EF4-FFF2-40B4-BE49-F238E27FC236}">
                  <a16:creationId xmlns="" xmlns:a16="http://schemas.microsoft.com/office/drawing/2014/main" id="{7A8ED895-F75E-3247-ACB0-3ABAB7DFDC9B}"/>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118" name="Rectangle 117">
              <a:extLst>
                <a:ext uri="{FF2B5EF4-FFF2-40B4-BE49-F238E27FC236}">
                  <a16:creationId xmlns="" xmlns:a16="http://schemas.microsoft.com/office/drawing/2014/main" id="{6FB2892B-40D9-D44C-B1E7-978CE6CEF606}"/>
                </a:ext>
              </a:extLst>
            </p:cNvPr>
            <p:cNvSpPr/>
            <p:nvPr/>
          </p:nvSpPr>
          <p:spPr>
            <a:xfrm>
              <a:off x="18583620" y="6023873"/>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Compute</a:t>
              </a:r>
            </a:p>
          </p:txBody>
        </p:sp>
        <p:cxnSp>
          <p:nvCxnSpPr>
            <p:cNvPr id="119" name="Elbow Connector 118">
              <a:extLst>
                <a:ext uri="{FF2B5EF4-FFF2-40B4-BE49-F238E27FC236}">
                  <a16:creationId xmlns="" xmlns:a16="http://schemas.microsoft.com/office/drawing/2014/main" id="{950715A5-CDB9-7A47-83C2-58C6A2F9109F}"/>
                </a:ext>
              </a:extLst>
            </p:cNvPr>
            <p:cNvCxnSpPr>
              <a:cxnSpLocks/>
              <a:stCxn id="118" idx="1"/>
              <a:endCxn id="111" idx="3"/>
            </p:cNvCxnSpPr>
            <p:nvPr/>
          </p:nvCxnSpPr>
          <p:spPr>
            <a:xfrm rot="10800000" flipV="1">
              <a:off x="17896920" y="6380589"/>
              <a:ext cx="686700" cy="879"/>
            </a:xfrm>
            <a:prstGeom prst="bentConnector3">
              <a:avLst>
                <a:gd name="adj1" fmla="val 50000"/>
              </a:avLst>
            </a:prstGeom>
            <a:ln w="25400">
              <a:solidFill>
                <a:schemeClr val="accent6"/>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 xmlns:a16="http://schemas.microsoft.com/office/drawing/2014/main" id="{4EB0144F-DB64-1943-9B0A-45116D43C6BC}"/>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121" name="Straight Arrow Connector 120">
              <a:extLst>
                <a:ext uri="{FF2B5EF4-FFF2-40B4-BE49-F238E27FC236}">
                  <a16:creationId xmlns="" xmlns:a16="http://schemas.microsoft.com/office/drawing/2014/main" id="{CAEF7749-4B71-854F-A845-C54D33FB0ADE}"/>
                </a:ext>
              </a:extLst>
            </p:cNvPr>
            <p:cNvCxnSpPr>
              <a:cxnSpLocks/>
              <a:stCxn id="122" idx="2"/>
              <a:endCxn id="123"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22" name="Rounded Rectangle 121">
              <a:extLst>
                <a:ext uri="{FF2B5EF4-FFF2-40B4-BE49-F238E27FC236}">
                  <a16:creationId xmlns="" xmlns:a16="http://schemas.microsoft.com/office/drawing/2014/main" id="{1D086ED9-5553-7542-9930-76B403E5B3B0}"/>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123" name="Rectangle 122">
              <a:extLst>
                <a:ext uri="{FF2B5EF4-FFF2-40B4-BE49-F238E27FC236}">
                  <a16:creationId xmlns="" xmlns:a16="http://schemas.microsoft.com/office/drawing/2014/main" id="{5FD42EB4-C0CF-4E42-A116-2182F80DE640}"/>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124" name="Rectangle 123">
              <a:extLst>
                <a:ext uri="{FF2B5EF4-FFF2-40B4-BE49-F238E27FC236}">
                  <a16:creationId xmlns="" xmlns:a16="http://schemas.microsoft.com/office/drawing/2014/main" id="{DC1E1392-1048-0544-9F56-C22BB4FF327D}"/>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125" name="Straight Arrow Connector 124">
              <a:extLst>
                <a:ext uri="{FF2B5EF4-FFF2-40B4-BE49-F238E27FC236}">
                  <a16:creationId xmlns="" xmlns:a16="http://schemas.microsoft.com/office/drawing/2014/main" id="{8FB0171F-73F3-1840-8CCB-530B07722771}"/>
                </a:ext>
              </a:extLst>
            </p:cNvPr>
            <p:cNvCxnSpPr>
              <a:cxnSpLocks/>
              <a:stCxn id="123" idx="2"/>
              <a:endCxn id="124"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 xmlns:a16="http://schemas.microsoft.com/office/drawing/2014/main" id="{F645F595-CFD9-D749-970C-4237CC96528B}"/>
                </a:ext>
              </a:extLst>
            </p:cNvPr>
            <p:cNvCxnSpPr>
              <a:cxnSpLocks/>
              <a:stCxn id="124" idx="2"/>
              <a:endCxn id="117"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 xmlns:a16="http://schemas.microsoft.com/office/drawing/2014/main" id="{3E0751B6-8940-AD42-8D40-C39C20497E9D}"/>
                </a:ext>
              </a:extLst>
            </p:cNvPr>
            <p:cNvCxnSpPr>
              <a:cxnSpLocks/>
              <a:stCxn id="120" idx="2"/>
              <a:endCxn id="122"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8" name="Elbow Connector 127">
              <a:extLst>
                <a:ext uri="{FF2B5EF4-FFF2-40B4-BE49-F238E27FC236}">
                  <a16:creationId xmlns="" xmlns:a16="http://schemas.microsoft.com/office/drawing/2014/main" id="{3779B488-B32D-B34F-A07B-5A9FD1065A47}"/>
                </a:ext>
              </a:extLst>
            </p:cNvPr>
            <p:cNvCxnSpPr>
              <a:cxnSpLocks/>
              <a:stCxn id="111" idx="1"/>
              <a:endCxn id="120" idx="3"/>
            </p:cNvCxnSpPr>
            <p:nvPr/>
          </p:nvCxnSpPr>
          <p:spPr>
            <a:xfrm rot="10800000">
              <a:off x="15095211" y="4243072"/>
              <a:ext cx="1002572" cy="2138397"/>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9" name="Elbow Connector 128">
              <a:extLst>
                <a:ext uri="{FF2B5EF4-FFF2-40B4-BE49-F238E27FC236}">
                  <a16:creationId xmlns="" xmlns:a16="http://schemas.microsoft.com/office/drawing/2014/main" id="{35986DA3-F155-7A43-9788-3678DBD4C0CF}"/>
                </a:ext>
              </a:extLst>
            </p:cNvPr>
            <p:cNvCxnSpPr>
              <a:cxnSpLocks/>
              <a:stCxn id="111" idx="1"/>
              <a:endCxn id="123" idx="3"/>
            </p:cNvCxnSpPr>
            <p:nvPr/>
          </p:nvCxnSpPr>
          <p:spPr>
            <a:xfrm rot="10800000">
              <a:off x="15090937" y="6380589"/>
              <a:ext cx="1006846" cy="879"/>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0" name="Elbow Connector 129">
              <a:extLst>
                <a:ext uri="{FF2B5EF4-FFF2-40B4-BE49-F238E27FC236}">
                  <a16:creationId xmlns="" xmlns:a16="http://schemas.microsoft.com/office/drawing/2014/main" id="{865237EE-AD8E-3D43-8B32-B33A109AE10B}"/>
                </a:ext>
              </a:extLst>
            </p:cNvPr>
            <p:cNvCxnSpPr>
              <a:cxnSpLocks/>
              <a:stCxn id="111" idx="1"/>
              <a:endCxn id="124" idx="3"/>
            </p:cNvCxnSpPr>
            <p:nvPr/>
          </p:nvCxnSpPr>
          <p:spPr>
            <a:xfrm rot="10800000" flipV="1">
              <a:off x="15090936" y="6381468"/>
              <a:ext cx="1006847" cy="1082214"/>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5970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19F5AE2-FDD9-0D46-8849-770926C19180}"/>
              </a:ext>
            </a:extLst>
          </p:cNvPr>
          <p:cNvSpPr>
            <a:spLocks noGrp="1"/>
          </p:cNvSpPr>
          <p:nvPr>
            <p:ph type="body" sz="quarter" idx="10"/>
          </p:nvPr>
        </p:nvSpPr>
        <p:spPr/>
        <p:txBody>
          <a:bodyPr/>
          <a:lstStyle/>
          <a:p>
            <a:r>
              <a:rPr lang="en-US" dirty="0"/>
              <a:t>New Shader Stages</a:t>
            </a:r>
          </a:p>
        </p:txBody>
      </p:sp>
      <p:sp>
        <p:nvSpPr>
          <p:cNvPr id="3" name="Text Placeholder 2">
            <a:extLst>
              <a:ext uri="{FF2B5EF4-FFF2-40B4-BE49-F238E27FC236}">
                <a16:creationId xmlns="" xmlns:a16="http://schemas.microsoft.com/office/drawing/2014/main" id="{88BDC1F2-D59E-714B-9473-F785F6E5D391}"/>
              </a:ext>
            </a:extLst>
          </p:cNvPr>
          <p:cNvSpPr>
            <a:spLocks noGrp="1"/>
          </p:cNvSpPr>
          <p:nvPr>
            <p:ph type="body" sz="quarter" idx="12"/>
          </p:nvPr>
        </p:nvSpPr>
        <p:spPr/>
        <p:txBody>
          <a:bodyPr/>
          <a:lstStyle/>
          <a:p>
            <a:r>
              <a:rPr lang="en-US" dirty="0"/>
              <a:t>New hardware introduces new shading stages. These are not widely supported yet, but are supported by some recent hardware</a:t>
            </a:r>
            <a:r>
              <a:rPr lang="en-US" dirty="0" smtClean="0"/>
              <a:t>.</a:t>
            </a:r>
            <a:endParaRPr lang="en-US" dirty="0"/>
          </a:p>
        </p:txBody>
      </p:sp>
      <p:grpSp>
        <p:nvGrpSpPr>
          <p:cNvPr id="90" name="Group 89">
            <a:extLst>
              <a:ext uri="{FF2B5EF4-FFF2-40B4-BE49-F238E27FC236}">
                <a16:creationId xmlns="" xmlns:a16="http://schemas.microsoft.com/office/drawing/2014/main" id="{13D7DB28-8523-104E-B088-16D5C801653B}"/>
              </a:ext>
            </a:extLst>
          </p:cNvPr>
          <p:cNvGrpSpPr/>
          <p:nvPr/>
        </p:nvGrpSpPr>
        <p:grpSpPr>
          <a:xfrm>
            <a:off x="15303735" y="3466204"/>
            <a:ext cx="8677645" cy="6277731"/>
            <a:chOff x="11223576" y="3713542"/>
            <a:chExt cx="8677645" cy="6277731"/>
          </a:xfrm>
        </p:grpSpPr>
        <p:sp>
          <p:nvSpPr>
            <p:cNvPr id="5" name="Rectangle 4">
              <a:extLst>
                <a:ext uri="{FF2B5EF4-FFF2-40B4-BE49-F238E27FC236}">
                  <a16:creationId xmlns="" xmlns:a16="http://schemas.microsoft.com/office/drawing/2014/main" id="{CE917D45-4947-8F49-B695-80EDA765AFEF}"/>
                </a:ext>
              </a:extLst>
            </p:cNvPr>
            <p:cNvSpPr/>
            <p:nvPr/>
          </p:nvSpPr>
          <p:spPr>
            <a:xfrm>
              <a:off x="12864924" y="3713542"/>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Ray Generation</a:t>
              </a:r>
            </a:p>
          </p:txBody>
        </p:sp>
        <p:sp>
          <p:nvSpPr>
            <p:cNvPr id="6" name="Rectangle 5">
              <a:extLst>
                <a:ext uri="{FF2B5EF4-FFF2-40B4-BE49-F238E27FC236}">
                  <a16:creationId xmlns="" xmlns:a16="http://schemas.microsoft.com/office/drawing/2014/main" id="{7C51391A-30D3-B948-99A8-88B93D20238E}"/>
                </a:ext>
              </a:extLst>
            </p:cNvPr>
            <p:cNvSpPr/>
            <p:nvPr/>
          </p:nvSpPr>
          <p:spPr>
            <a:xfrm>
              <a:off x="16618524" y="5238717"/>
              <a:ext cx="3282697"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Any Hit</a:t>
              </a:r>
            </a:p>
          </p:txBody>
        </p:sp>
        <p:cxnSp>
          <p:nvCxnSpPr>
            <p:cNvPr id="11" name="Straight Arrow Connector 10">
              <a:extLst>
                <a:ext uri="{FF2B5EF4-FFF2-40B4-BE49-F238E27FC236}">
                  <a16:creationId xmlns="" xmlns:a16="http://schemas.microsoft.com/office/drawing/2014/main" id="{C8BEDB30-3B30-8C45-AFE8-FEB455598341}"/>
                </a:ext>
              </a:extLst>
            </p:cNvPr>
            <p:cNvCxnSpPr>
              <a:cxnSpLocks/>
              <a:stCxn id="5" idx="2"/>
            </p:cNvCxnSpPr>
            <p:nvPr/>
          </p:nvCxnSpPr>
          <p:spPr>
            <a:xfrm>
              <a:off x="14506272" y="4784669"/>
              <a:ext cx="0" cy="124865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9D180171-C509-A74E-A948-5DC8D1992F86}"/>
                </a:ext>
              </a:extLst>
            </p:cNvPr>
            <p:cNvCxnSpPr>
              <a:cxnSpLocks/>
              <a:stCxn id="14" idx="0"/>
            </p:cNvCxnSpPr>
            <p:nvPr/>
          </p:nvCxnSpPr>
          <p:spPr>
            <a:xfrm flipV="1">
              <a:off x="18259874" y="6309844"/>
              <a:ext cx="0" cy="27749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657354C6-27AF-EC4B-AA1B-C81A1709B6AC}"/>
                </a:ext>
              </a:extLst>
            </p:cNvPr>
            <p:cNvSpPr/>
            <p:nvPr/>
          </p:nvSpPr>
          <p:spPr>
            <a:xfrm>
              <a:off x="16618526" y="6587342"/>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Intersection</a:t>
              </a:r>
            </a:p>
          </p:txBody>
        </p:sp>
        <p:sp>
          <p:nvSpPr>
            <p:cNvPr id="18" name="Rounded Rectangle 17">
              <a:extLst>
                <a:ext uri="{FF2B5EF4-FFF2-40B4-BE49-F238E27FC236}">
                  <a16:creationId xmlns="" xmlns:a16="http://schemas.microsoft.com/office/drawing/2014/main" id="{B3A5DAC3-0405-5347-AC5C-DCD7C33FE9C6}"/>
                </a:ext>
              </a:extLst>
            </p:cNvPr>
            <p:cNvSpPr/>
            <p:nvPr/>
          </p:nvSpPr>
          <p:spPr>
            <a:xfrm>
              <a:off x="12864924" y="5832269"/>
              <a:ext cx="3282695" cy="1032258"/>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Traversal</a:t>
              </a:r>
            </a:p>
          </p:txBody>
        </p:sp>
        <p:sp>
          <p:nvSpPr>
            <p:cNvPr id="19" name="Rectangle 18">
              <a:extLst>
                <a:ext uri="{FF2B5EF4-FFF2-40B4-BE49-F238E27FC236}">
                  <a16:creationId xmlns="" xmlns:a16="http://schemas.microsoft.com/office/drawing/2014/main" id="{ABE4B37F-BF94-9F46-BE27-F426F62646EA}"/>
                </a:ext>
              </a:extLst>
            </p:cNvPr>
            <p:cNvSpPr/>
            <p:nvPr/>
          </p:nvSpPr>
          <p:spPr>
            <a:xfrm>
              <a:off x="11223576" y="8920146"/>
              <a:ext cx="3282695" cy="1071127"/>
            </a:xfrm>
            <a:prstGeom prst="rect">
              <a:avLst/>
            </a:prstGeom>
            <a:ln>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Miss</a:t>
              </a:r>
            </a:p>
          </p:txBody>
        </p:sp>
        <p:sp>
          <p:nvSpPr>
            <p:cNvPr id="20" name="Rectangle 19">
              <a:extLst>
                <a:ext uri="{FF2B5EF4-FFF2-40B4-BE49-F238E27FC236}">
                  <a16:creationId xmlns="" xmlns:a16="http://schemas.microsoft.com/office/drawing/2014/main" id="{648DF4BF-29E2-4549-8D9F-2D19DA693119}"/>
                </a:ext>
              </a:extLst>
            </p:cNvPr>
            <p:cNvSpPr/>
            <p:nvPr/>
          </p:nvSpPr>
          <p:spPr>
            <a:xfrm>
              <a:off x="14664652" y="8920146"/>
              <a:ext cx="3282695" cy="1071127"/>
            </a:xfrm>
            <a:prstGeom prst="rect">
              <a:avLst/>
            </a:prstGeom>
            <a:ln>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Closest Hit</a:t>
              </a:r>
            </a:p>
          </p:txBody>
        </p:sp>
        <p:cxnSp>
          <p:nvCxnSpPr>
            <p:cNvPr id="48" name="Elbow Connector 47">
              <a:extLst>
                <a:ext uri="{FF2B5EF4-FFF2-40B4-BE49-F238E27FC236}">
                  <a16:creationId xmlns="" xmlns:a16="http://schemas.microsoft.com/office/drawing/2014/main" id="{E213F623-C480-3B45-BABA-DEB40DC9165C}"/>
                </a:ext>
              </a:extLst>
            </p:cNvPr>
            <p:cNvCxnSpPr>
              <a:stCxn id="18" idx="2"/>
              <a:endCxn id="14" idx="2"/>
            </p:cNvCxnSpPr>
            <p:nvPr/>
          </p:nvCxnSpPr>
          <p:spPr>
            <a:xfrm rot="16200000" flipH="1">
              <a:off x="15986102" y="5384697"/>
              <a:ext cx="793942" cy="3753602"/>
            </a:xfrm>
            <a:prstGeom prst="bentConnector3">
              <a:avLst>
                <a:gd name="adj1" fmla="val 128793"/>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 xmlns:a16="http://schemas.microsoft.com/office/drawing/2014/main" id="{92598077-AFE1-434A-842B-A3A532CD8A2E}"/>
                </a:ext>
              </a:extLst>
            </p:cNvPr>
            <p:cNvCxnSpPr>
              <a:stCxn id="6" idx="0"/>
              <a:endCxn id="18" idx="0"/>
            </p:cNvCxnSpPr>
            <p:nvPr/>
          </p:nvCxnSpPr>
          <p:spPr>
            <a:xfrm rot="16200000" flipH="1" flipV="1">
              <a:off x="16086297" y="3658692"/>
              <a:ext cx="593552" cy="3753601"/>
            </a:xfrm>
            <a:prstGeom prst="bentConnector3">
              <a:avLst>
                <a:gd name="adj1" fmla="val -38514"/>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 xmlns:a16="http://schemas.microsoft.com/office/drawing/2014/main" id="{0D99FB47-5599-0D4B-8842-133F246B36F4}"/>
                </a:ext>
              </a:extLst>
            </p:cNvPr>
            <p:cNvCxnSpPr>
              <a:stCxn id="18" idx="2"/>
              <a:endCxn id="19" idx="0"/>
            </p:cNvCxnSpPr>
            <p:nvPr/>
          </p:nvCxnSpPr>
          <p:spPr>
            <a:xfrm rot="5400000">
              <a:off x="12657789" y="7071662"/>
              <a:ext cx="2055619" cy="164134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 xmlns:a16="http://schemas.microsoft.com/office/drawing/2014/main" id="{BE1659EE-AF9D-364B-9611-8478BD77BE9D}"/>
                </a:ext>
              </a:extLst>
            </p:cNvPr>
            <p:cNvCxnSpPr>
              <a:stCxn id="18" idx="2"/>
              <a:endCxn id="20" idx="0"/>
            </p:cNvCxnSpPr>
            <p:nvPr/>
          </p:nvCxnSpPr>
          <p:spPr>
            <a:xfrm rot="16200000" flipH="1">
              <a:off x="14378327" y="6992472"/>
              <a:ext cx="2055619" cy="179972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 xmlns:a16="http://schemas.microsoft.com/office/drawing/2014/main" id="{103D4B50-73BD-B842-9438-86CAAB144C84}"/>
              </a:ext>
            </a:extLst>
          </p:cNvPr>
          <p:cNvGrpSpPr/>
          <p:nvPr/>
        </p:nvGrpSpPr>
        <p:grpSpPr>
          <a:xfrm>
            <a:off x="11461990" y="2789957"/>
            <a:ext cx="3308892" cy="7489542"/>
            <a:chOff x="20695058" y="3055024"/>
            <a:chExt cx="3308892" cy="7489542"/>
          </a:xfrm>
        </p:grpSpPr>
        <p:sp>
          <p:nvSpPr>
            <p:cNvPr id="64" name="Rectangle 63">
              <a:extLst>
                <a:ext uri="{FF2B5EF4-FFF2-40B4-BE49-F238E27FC236}">
                  <a16:creationId xmlns="" xmlns:a16="http://schemas.microsoft.com/office/drawing/2014/main" id="{3872FE00-04EC-B14E-941A-5ADA43E3EA3A}"/>
                </a:ext>
              </a:extLst>
            </p:cNvPr>
            <p:cNvSpPr/>
            <p:nvPr/>
          </p:nvSpPr>
          <p:spPr>
            <a:xfrm>
              <a:off x="20695058" y="9473439"/>
              <a:ext cx="3282697"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cxnSp>
          <p:nvCxnSpPr>
            <p:cNvPr id="70" name="Straight Arrow Connector 69">
              <a:extLst>
                <a:ext uri="{FF2B5EF4-FFF2-40B4-BE49-F238E27FC236}">
                  <a16:creationId xmlns="" xmlns:a16="http://schemas.microsoft.com/office/drawing/2014/main" id="{E78B7849-2D45-934C-AE3F-84701E6A4F73}"/>
                </a:ext>
              </a:extLst>
            </p:cNvPr>
            <p:cNvCxnSpPr>
              <a:cxnSpLocks/>
              <a:stCxn id="71" idx="2"/>
              <a:endCxn id="64" idx="0"/>
            </p:cNvCxnSpPr>
            <p:nvPr/>
          </p:nvCxnSpPr>
          <p:spPr>
            <a:xfrm>
              <a:off x="22336407" y="8918440"/>
              <a:ext cx="0" cy="5550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71" name="Rounded Rectangle 70">
              <a:extLst>
                <a:ext uri="{FF2B5EF4-FFF2-40B4-BE49-F238E27FC236}">
                  <a16:creationId xmlns="" xmlns:a16="http://schemas.microsoft.com/office/drawing/2014/main" id="{FE37E725-FF5F-6A4E-A566-DA17AAA4A97A}"/>
                </a:ext>
              </a:extLst>
            </p:cNvPr>
            <p:cNvSpPr/>
            <p:nvPr/>
          </p:nvSpPr>
          <p:spPr>
            <a:xfrm>
              <a:off x="20695058" y="7886182"/>
              <a:ext cx="3282697" cy="1032258"/>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74" name="Rectangle 73">
              <a:extLst>
                <a:ext uri="{FF2B5EF4-FFF2-40B4-BE49-F238E27FC236}">
                  <a16:creationId xmlns="" xmlns:a16="http://schemas.microsoft.com/office/drawing/2014/main" id="{72AA7DE8-4FBC-454C-8371-803F1F3B8C5F}"/>
                </a:ext>
              </a:extLst>
            </p:cNvPr>
            <p:cNvSpPr/>
            <p:nvPr/>
          </p:nvSpPr>
          <p:spPr>
            <a:xfrm>
              <a:off x="20721255" y="3055024"/>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Task</a:t>
              </a:r>
            </a:p>
          </p:txBody>
        </p:sp>
        <p:cxnSp>
          <p:nvCxnSpPr>
            <p:cNvPr id="75" name="Straight Arrow Connector 74">
              <a:extLst>
                <a:ext uri="{FF2B5EF4-FFF2-40B4-BE49-F238E27FC236}">
                  <a16:creationId xmlns="" xmlns:a16="http://schemas.microsoft.com/office/drawing/2014/main" id="{C9C96F2B-5D62-4F4A-B7F6-F4237C81C064}"/>
                </a:ext>
              </a:extLst>
            </p:cNvPr>
            <p:cNvCxnSpPr>
              <a:cxnSpLocks/>
              <a:stCxn id="76" idx="2"/>
              <a:endCxn id="77" idx="0"/>
            </p:cNvCxnSpPr>
            <p:nvPr/>
          </p:nvCxnSpPr>
          <p:spPr>
            <a:xfrm flipH="1">
              <a:off x="22356239" y="5714882"/>
              <a:ext cx="715" cy="549349"/>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76" name="Rounded Rectangle 75">
              <a:extLst>
                <a:ext uri="{FF2B5EF4-FFF2-40B4-BE49-F238E27FC236}">
                  <a16:creationId xmlns="" xmlns:a16="http://schemas.microsoft.com/office/drawing/2014/main" id="{85044EBC-355F-C044-8AD4-79C3B8C1C146}"/>
                </a:ext>
              </a:extLst>
            </p:cNvPr>
            <p:cNvSpPr/>
            <p:nvPr/>
          </p:nvSpPr>
          <p:spPr>
            <a:xfrm>
              <a:off x="20715605" y="4682624"/>
              <a:ext cx="3282695" cy="1032258"/>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Mesh Generation</a:t>
              </a:r>
            </a:p>
          </p:txBody>
        </p:sp>
        <p:sp>
          <p:nvSpPr>
            <p:cNvPr id="77" name="Rectangle 76">
              <a:extLst>
                <a:ext uri="{FF2B5EF4-FFF2-40B4-BE49-F238E27FC236}">
                  <a16:creationId xmlns="" xmlns:a16="http://schemas.microsoft.com/office/drawing/2014/main" id="{7625AC6B-FFBB-A242-B1AB-FFEF37564292}"/>
                </a:ext>
              </a:extLst>
            </p:cNvPr>
            <p:cNvSpPr/>
            <p:nvPr/>
          </p:nvSpPr>
          <p:spPr>
            <a:xfrm>
              <a:off x="20714890" y="6264231"/>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Mesh</a:t>
              </a:r>
            </a:p>
          </p:txBody>
        </p:sp>
        <p:cxnSp>
          <p:nvCxnSpPr>
            <p:cNvPr id="79" name="Straight Arrow Connector 78">
              <a:extLst>
                <a:ext uri="{FF2B5EF4-FFF2-40B4-BE49-F238E27FC236}">
                  <a16:creationId xmlns="" xmlns:a16="http://schemas.microsoft.com/office/drawing/2014/main" id="{0D927A94-066D-B848-A8C0-875CDB677B7E}"/>
                </a:ext>
              </a:extLst>
            </p:cNvPr>
            <p:cNvCxnSpPr>
              <a:cxnSpLocks/>
              <a:stCxn id="77" idx="2"/>
              <a:endCxn id="71" idx="0"/>
            </p:cNvCxnSpPr>
            <p:nvPr/>
          </p:nvCxnSpPr>
          <p:spPr>
            <a:xfrm flipH="1">
              <a:off x="22336407" y="7335358"/>
              <a:ext cx="19831" cy="550824"/>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 xmlns:a16="http://schemas.microsoft.com/office/drawing/2014/main" id="{48BFAFC3-7EA7-F14F-B6E5-E058B2434AED}"/>
                </a:ext>
              </a:extLst>
            </p:cNvPr>
            <p:cNvCxnSpPr>
              <a:cxnSpLocks/>
              <a:stCxn id="74" idx="2"/>
              <a:endCxn id="76" idx="0"/>
            </p:cNvCxnSpPr>
            <p:nvPr/>
          </p:nvCxnSpPr>
          <p:spPr>
            <a:xfrm flipH="1">
              <a:off x="22356954" y="4126151"/>
              <a:ext cx="5650" cy="55647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 xmlns:a16="http://schemas.microsoft.com/office/drawing/2014/main" id="{93CDF61B-9E28-EF4F-BB36-94D6C21A52BA}"/>
              </a:ext>
            </a:extLst>
          </p:cNvPr>
          <p:cNvSpPr txBox="1"/>
          <p:nvPr/>
        </p:nvSpPr>
        <p:spPr>
          <a:xfrm>
            <a:off x="18011372" y="1828800"/>
            <a:ext cx="2949845" cy="707886"/>
          </a:xfrm>
          <a:prstGeom prst="rect">
            <a:avLst/>
          </a:prstGeom>
          <a:noFill/>
        </p:spPr>
        <p:txBody>
          <a:bodyPr wrap="none" rtlCol="0">
            <a:spAutoFit/>
          </a:bodyPr>
          <a:lstStyle/>
          <a:p>
            <a:r>
              <a:rPr lang="en-US" sz="4000" dirty="0"/>
              <a:t>Ray</a:t>
            </a:r>
            <a:r>
              <a:rPr lang="en-US" sz="3000" dirty="0"/>
              <a:t> </a:t>
            </a:r>
            <a:r>
              <a:rPr lang="en-US" sz="4000" dirty="0"/>
              <a:t>Tracing</a:t>
            </a:r>
          </a:p>
        </p:txBody>
      </p:sp>
      <p:sp>
        <p:nvSpPr>
          <p:cNvPr id="88" name="TextBox 87">
            <a:extLst>
              <a:ext uri="{FF2B5EF4-FFF2-40B4-BE49-F238E27FC236}">
                <a16:creationId xmlns="" xmlns:a16="http://schemas.microsoft.com/office/drawing/2014/main" id="{051E7109-F531-1845-AC54-6FD0A0F2A63B}"/>
              </a:ext>
            </a:extLst>
          </p:cNvPr>
          <p:cNvSpPr txBox="1"/>
          <p:nvPr/>
        </p:nvSpPr>
        <p:spPr>
          <a:xfrm>
            <a:off x="11369804" y="1828800"/>
            <a:ext cx="3493264" cy="707886"/>
          </a:xfrm>
          <a:prstGeom prst="rect">
            <a:avLst/>
          </a:prstGeom>
          <a:noFill/>
        </p:spPr>
        <p:txBody>
          <a:bodyPr wrap="none" rtlCol="0">
            <a:spAutoFit/>
          </a:bodyPr>
          <a:lstStyle/>
          <a:p>
            <a:r>
              <a:rPr lang="en-US" sz="4000" dirty="0"/>
              <a:t>Mesh Shaders</a:t>
            </a:r>
          </a:p>
        </p:txBody>
      </p:sp>
    </p:spTree>
    <p:extLst>
      <p:ext uri="{BB962C8B-B14F-4D97-AF65-F5344CB8AC3E}">
        <p14:creationId xmlns:p14="http://schemas.microsoft.com/office/powerpoint/2010/main" val="22100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75E84D0-8A0C-FE4F-98A0-C9B2AD2D7246}"/>
              </a:ext>
            </a:extLst>
          </p:cNvPr>
          <p:cNvSpPr/>
          <p:nvPr/>
        </p:nvSpPr>
        <p:spPr>
          <a:xfrm>
            <a:off x="14671964" y="1309255"/>
            <a:ext cx="3657600" cy="11118272"/>
          </a:xfrm>
          <a:prstGeom prst="rect">
            <a:avLst/>
          </a:prstGeom>
          <a:solidFill>
            <a:schemeClr val="accent5">
              <a:lumMod val="20000"/>
              <a:lumOff val="80000"/>
            </a:schemeClr>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FB28B11-BD5D-7B40-A57F-FB6C12E959D8}"/>
              </a:ext>
            </a:extLst>
          </p:cNvPr>
          <p:cNvSpPr>
            <a:spLocks noGrp="1"/>
          </p:cNvSpPr>
          <p:nvPr>
            <p:ph type="title"/>
          </p:nvPr>
        </p:nvSpPr>
        <p:spPr/>
        <p:txBody>
          <a:bodyPr/>
          <a:lstStyle/>
          <a:p>
            <a:r>
              <a:rPr lang="en-US" dirty="0"/>
              <a:t>Forward Shading</a:t>
            </a:r>
          </a:p>
        </p:txBody>
      </p:sp>
      <p:sp>
        <p:nvSpPr>
          <p:cNvPr id="4" name="Text Placeholder 3">
            <a:extLst>
              <a:ext uri="{FF2B5EF4-FFF2-40B4-BE49-F238E27FC236}">
                <a16:creationId xmlns="" xmlns:a16="http://schemas.microsoft.com/office/drawing/2014/main" id="{B245B160-7E75-434C-BEB5-F2327B89A53E}"/>
              </a:ext>
            </a:extLst>
          </p:cNvPr>
          <p:cNvSpPr>
            <a:spLocks noGrp="1"/>
          </p:cNvSpPr>
          <p:nvPr>
            <p:ph type="body" sz="quarter" idx="10"/>
          </p:nvPr>
        </p:nvSpPr>
        <p:spPr/>
        <p:txBody>
          <a:bodyPr/>
          <a:lstStyle/>
          <a:p>
            <a:pPr>
              <a:spcBef>
                <a:spcPts val="2000"/>
              </a:spcBef>
            </a:pPr>
            <a:r>
              <a:rPr lang="en-US" dirty="0"/>
              <a:t>Not a shading stage, but one way to use the shaders for rendering. Computes color for each </a:t>
            </a:r>
            <a:r>
              <a:rPr lang="en-US" dirty="0" smtClean="0"/>
              <a:t>object </a:t>
            </a:r>
            <a:r>
              <a:rPr lang="en-US" dirty="0"/>
              <a:t>as it is rendered</a:t>
            </a:r>
            <a:r>
              <a:rPr lang="en-US" dirty="0" smtClean="0"/>
              <a:t>.</a:t>
            </a:r>
            <a:endParaRPr lang="en-US" dirty="0"/>
          </a:p>
          <a:p>
            <a:r>
              <a:rPr lang="en-US" dirty="0"/>
              <a:t>Used primarily in UE4 for VR and transparency </a:t>
            </a:r>
            <a:r>
              <a:rPr lang="en-US" dirty="0" smtClean="0"/>
              <a:t>.</a:t>
            </a:r>
          </a:p>
          <a:p>
            <a:pPr>
              <a:spcBef>
                <a:spcPts val="2000"/>
              </a:spcBef>
            </a:pPr>
            <a:r>
              <a:rPr lang="en-US" b="1" dirty="0"/>
              <a:t>Optional Depth Pre-Pass</a:t>
            </a:r>
          </a:p>
          <a:p>
            <a:pPr marL="457200" lvl="1" indent="-457200">
              <a:spcBef>
                <a:spcPts val="1200"/>
              </a:spcBef>
            </a:pPr>
            <a:r>
              <a:rPr lang="en-US" dirty="0" smtClean="0"/>
              <a:t>Only </a:t>
            </a:r>
            <a:r>
              <a:rPr lang="en-US" dirty="0"/>
              <a:t>processes the stages </a:t>
            </a:r>
            <a:r>
              <a:rPr lang="en-US" dirty="0" smtClean="0"/>
              <a:t>through Rasterize.</a:t>
            </a:r>
            <a:endParaRPr lang="en-US" dirty="0"/>
          </a:p>
          <a:p>
            <a:pPr marL="457200" lvl="1" indent="-457200">
              <a:spcBef>
                <a:spcPts val="1200"/>
              </a:spcBef>
            </a:pPr>
            <a:r>
              <a:rPr lang="en-US" dirty="0"/>
              <a:t>Generates depth for front-most surface</a:t>
            </a:r>
            <a:r>
              <a:rPr lang="en-US" dirty="0" smtClean="0"/>
              <a:t>.</a:t>
            </a:r>
            <a:endParaRPr lang="en-US" dirty="0"/>
          </a:p>
          <a:p>
            <a:pPr marL="457200" lvl="1" indent="-457200">
              <a:spcBef>
                <a:spcPts val="1200"/>
              </a:spcBef>
            </a:pPr>
            <a:r>
              <a:rPr lang="en-US" dirty="0"/>
              <a:t>Can improve performance by allowing the GPU to skip the actual shading computation in the next pass for surfaces that are not visible</a:t>
            </a:r>
            <a:r>
              <a:rPr lang="en-US" dirty="0" smtClean="0"/>
              <a:t>.</a:t>
            </a:r>
            <a:endParaRPr lang="en-US" dirty="0"/>
          </a:p>
          <a:p>
            <a:pPr>
              <a:spcBef>
                <a:spcPts val="2000"/>
              </a:spcBef>
            </a:pPr>
            <a:r>
              <a:rPr lang="en-US" b="1" dirty="0"/>
              <a:t>Forward Shading Pass</a:t>
            </a:r>
          </a:p>
          <a:p>
            <a:pPr marL="457200" lvl="1" indent="-457200">
              <a:spcBef>
                <a:spcPts val="1200"/>
              </a:spcBef>
            </a:pPr>
            <a:r>
              <a:rPr lang="en-US" dirty="0" smtClean="0"/>
              <a:t>Processes all </a:t>
            </a:r>
            <a:r>
              <a:rPr lang="en-US" dirty="0"/>
              <a:t>of the stages for each </a:t>
            </a:r>
            <a:r>
              <a:rPr lang="en-US" dirty="0" smtClean="0"/>
              <a:t>object.</a:t>
            </a:r>
            <a:endParaRPr lang="en-US" dirty="0"/>
          </a:p>
          <a:p>
            <a:pPr marL="457200" lvl="1" indent="-457200">
              <a:spcBef>
                <a:spcPts val="1200"/>
              </a:spcBef>
            </a:pPr>
            <a:r>
              <a:rPr lang="en-US" dirty="0" smtClean="0"/>
              <a:t>Computes </a:t>
            </a:r>
            <a:r>
              <a:rPr lang="en-US" dirty="0"/>
              <a:t>color as you render each </a:t>
            </a:r>
            <a:r>
              <a:rPr lang="en-US" dirty="0" smtClean="0"/>
              <a:t>object.</a:t>
            </a:r>
            <a:endParaRPr lang="en-US" dirty="0"/>
          </a:p>
          <a:p>
            <a:endParaRPr lang="en-US" dirty="0"/>
          </a:p>
        </p:txBody>
      </p:sp>
      <p:grpSp>
        <p:nvGrpSpPr>
          <p:cNvPr id="28" name="Group 27">
            <a:extLst>
              <a:ext uri="{FF2B5EF4-FFF2-40B4-BE49-F238E27FC236}">
                <a16:creationId xmlns="" xmlns:a16="http://schemas.microsoft.com/office/drawing/2014/main" id="{D9150BC4-8C45-D740-AAD0-5DAD5D6C6F3C}"/>
              </a:ext>
            </a:extLst>
          </p:cNvPr>
          <p:cNvGrpSpPr/>
          <p:nvPr/>
        </p:nvGrpSpPr>
        <p:grpSpPr>
          <a:xfrm>
            <a:off x="14865363" y="1485016"/>
            <a:ext cx="3289061" cy="9119842"/>
            <a:chOff x="12886533" y="2803260"/>
            <a:chExt cx="2208678" cy="6074344"/>
          </a:xfrm>
        </p:grpSpPr>
        <p:sp>
          <p:nvSpPr>
            <p:cNvPr id="29" name="Rectangle 28">
              <a:extLst>
                <a:ext uri="{FF2B5EF4-FFF2-40B4-BE49-F238E27FC236}">
                  <a16:creationId xmlns="" xmlns:a16="http://schemas.microsoft.com/office/drawing/2014/main" id="{1C1FDD58-0049-524C-8B71-43408B6C047F}"/>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cxnSp>
          <p:nvCxnSpPr>
            <p:cNvPr id="35" name="Straight Arrow Connector 34">
              <a:extLst>
                <a:ext uri="{FF2B5EF4-FFF2-40B4-BE49-F238E27FC236}">
                  <a16:creationId xmlns="" xmlns:a16="http://schemas.microsoft.com/office/drawing/2014/main" id="{FF2161E6-6B95-CA48-8479-1FA02DE69B8F}"/>
                </a:ext>
              </a:extLst>
            </p:cNvPr>
            <p:cNvCxnSpPr>
              <a:cxnSpLocks/>
              <a:stCxn id="29" idx="2"/>
              <a:endCxn id="40"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 xmlns:a16="http://schemas.microsoft.com/office/drawing/2014/main" id="{5BEF86B3-D127-AB4B-8C7C-7414C2650C08}"/>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40" name="Rectangle 39">
              <a:extLst>
                <a:ext uri="{FF2B5EF4-FFF2-40B4-BE49-F238E27FC236}">
                  <a16:creationId xmlns="" xmlns:a16="http://schemas.microsoft.com/office/drawing/2014/main" id="{C40AEEB0-EB8C-294C-8F9D-FE2801345F96}"/>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41" name="Straight Arrow Connector 40">
              <a:extLst>
                <a:ext uri="{FF2B5EF4-FFF2-40B4-BE49-F238E27FC236}">
                  <a16:creationId xmlns="" xmlns:a16="http://schemas.microsoft.com/office/drawing/2014/main" id="{8AFDC310-AC75-A142-AC48-273F352E4FF1}"/>
                </a:ext>
              </a:extLst>
            </p:cNvPr>
            <p:cNvCxnSpPr>
              <a:cxnSpLocks/>
              <a:stCxn id="42" idx="2"/>
              <a:endCxn id="43"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 xmlns:a16="http://schemas.microsoft.com/office/drawing/2014/main" id="{DE4D0EC0-359C-CA43-8403-F2225CDD3662}"/>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43" name="Rectangle 42">
              <a:extLst>
                <a:ext uri="{FF2B5EF4-FFF2-40B4-BE49-F238E27FC236}">
                  <a16:creationId xmlns="" xmlns:a16="http://schemas.microsoft.com/office/drawing/2014/main" id="{85C5F706-B3DF-1C4F-9988-75A49CC46453}"/>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44" name="Rectangle 43">
              <a:extLst>
                <a:ext uri="{FF2B5EF4-FFF2-40B4-BE49-F238E27FC236}">
                  <a16:creationId xmlns="" xmlns:a16="http://schemas.microsoft.com/office/drawing/2014/main" id="{C21AF7E3-9984-9D4F-87F8-A41D7141D3B6}"/>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45" name="Straight Arrow Connector 44">
              <a:extLst>
                <a:ext uri="{FF2B5EF4-FFF2-40B4-BE49-F238E27FC236}">
                  <a16:creationId xmlns="" xmlns:a16="http://schemas.microsoft.com/office/drawing/2014/main" id="{FD6837F0-2168-784A-9AC6-010FB7202DBB}"/>
                </a:ext>
              </a:extLst>
            </p:cNvPr>
            <p:cNvCxnSpPr>
              <a:cxnSpLocks/>
              <a:stCxn id="43" idx="2"/>
              <a:endCxn id="44"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 xmlns:a16="http://schemas.microsoft.com/office/drawing/2014/main" id="{A1F3E1C5-1D7A-584E-B153-0C42C86DEE72}"/>
                </a:ext>
              </a:extLst>
            </p:cNvPr>
            <p:cNvCxnSpPr>
              <a:cxnSpLocks/>
              <a:stCxn id="44" idx="2"/>
              <a:endCxn id="37"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 xmlns:a16="http://schemas.microsoft.com/office/drawing/2014/main" id="{48B2DD17-E26D-B546-8D8B-3D4FA6A829FC}"/>
                </a:ext>
              </a:extLst>
            </p:cNvPr>
            <p:cNvCxnSpPr>
              <a:cxnSpLocks/>
              <a:stCxn id="40" idx="2"/>
              <a:endCxn id="42"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 xmlns:a16="http://schemas.microsoft.com/office/drawing/2014/main" id="{D56932DD-C729-F342-99C4-A6B068900A51}"/>
              </a:ext>
            </a:extLst>
          </p:cNvPr>
          <p:cNvGrpSpPr/>
          <p:nvPr/>
        </p:nvGrpSpPr>
        <p:grpSpPr>
          <a:xfrm>
            <a:off x="19415363" y="1482928"/>
            <a:ext cx="3289061" cy="10745968"/>
            <a:chOff x="12886533" y="2803260"/>
            <a:chExt cx="2208678" cy="7157438"/>
          </a:xfrm>
        </p:grpSpPr>
        <p:sp>
          <p:nvSpPr>
            <p:cNvPr id="52" name="Rectangle 51">
              <a:extLst>
                <a:ext uri="{FF2B5EF4-FFF2-40B4-BE49-F238E27FC236}">
                  <a16:creationId xmlns="" xmlns:a16="http://schemas.microsoft.com/office/drawing/2014/main" id="{25CEB5B9-EF33-E442-B132-EBBE1C1ACC45}"/>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53" name="Rectangle 52">
              <a:extLst>
                <a:ext uri="{FF2B5EF4-FFF2-40B4-BE49-F238E27FC236}">
                  <a16:creationId xmlns="" xmlns:a16="http://schemas.microsoft.com/office/drawing/2014/main" id="{5BAB464C-AC69-CE4A-BAAC-770BE8253951}"/>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cxnSp>
          <p:nvCxnSpPr>
            <p:cNvPr id="54" name="Straight Arrow Connector 53">
              <a:extLst>
                <a:ext uri="{FF2B5EF4-FFF2-40B4-BE49-F238E27FC236}">
                  <a16:creationId xmlns="" xmlns:a16="http://schemas.microsoft.com/office/drawing/2014/main" id="{4B7B9670-2A5E-2E47-8BB5-5F09804ADB7D}"/>
                </a:ext>
              </a:extLst>
            </p:cNvPr>
            <p:cNvCxnSpPr>
              <a:cxnSpLocks/>
              <a:stCxn id="52" idx="2"/>
              <a:endCxn id="57"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 xmlns:a16="http://schemas.microsoft.com/office/drawing/2014/main" id="{BA052307-D39E-B94C-A0E6-4D1871219FA5}"/>
                </a:ext>
              </a:extLst>
            </p:cNvPr>
            <p:cNvCxnSpPr>
              <a:cxnSpLocks/>
              <a:stCxn id="56" idx="2"/>
              <a:endCxn id="53"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 xmlns:a16="http://schemas.microsoft.com/office/drawing/2014/main" id="{0B0FDD27-3AC2-6C40-AD8E-40E7B82FD4F0}"/>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57" name="Rectangle 56">
              <a:extLst>
                <a:ext uri="{FF2B5EF4-FFF2-40B4-BE49-F238E27FC236}">
                  <a16:creationId xmlns="" xmlns:a16="http://schemas.microsoft.com/office/drawing/2014/main" id="{BAB63AAE-B0D4-8D4A-A6A0-DE949CCA1DCE}"/>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58" name="Straight Arrow Connector 57">
              <a:extLst>
                <a:ext uri="{FF2B5EF4-FFF2-40B4-BE49-F238E27FC236}">
                  <a16:creationId xmlns="" xmlns:a16="http://schemas.microsoft.com/office/drawing/2014/main" id="{77D612E0-DADA-DA44-B5A3-9178F5778722}"/>
                </a:ext>
              </a:extLst>
            </p:cNvPr>
            <p:cNvCxnSpPr>
              <a:cxnSpLocks/>
              <a:stCxn id="59" idx="2"/>
              <a:endCxn id="60"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59" name="Rounded Rectangle 58">
              <a:extLst>
                <a:ext uri="{FF2B5EF4-FFF2-40B4-BE49-F238E27FC236}">
                  <a16:creationId xmlns="" xmlns:a16="http://schemas.microsoft.com/office/drawing/2014/main" id="{285994E5-D23F-7F4D-BA62-76F23B489CFE}"/>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60" name="Rectangle 59">
              <a:extLst>
                <a:ext uri="{FF2B5EF4-FFF2-40B4-BE49-F238E27FC236}">
                  <a16:creationId xmlns="" xmlns:a16="http://schemas.microsoft.com/office/drawing/2014/main" id="{41730FF9-2E8E-D54B-A2C7-3544A12811E2}"/>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61" name="Rectangle 60">
              <a:extLst>
                <a:ext uri="{FF2B5EF4-FFF2-40B4-BE49-F238E27FC236}">
                  <a16:creationId xmlns="" xmlns:a16="http://schemas.microsoft.com/office/drawing/2014/main" id="{E8F90D8C-14E6-774B-9761-F300895E76A6}"/>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62" name="Straight Arrow Connector 61">
              <a:extLst>
                <a:ext uri="{FF2B5EF4-FFF2-40B4-BE49-F238E27FC236}">
                  <a16:creationId xmlns="" xmlns:a16="http://schemas.microsoft.com/office/drawing/2014/main" id="{BA2DED45-C8C1-8F43-8729-78C2525648AD}"/>
                </a:ext>
              </a:extLst>
            </p:cNvPr>
            <p:cNvCxnSpPr>
              <a:cxnSpLocks/>
              <a:stCxn id="60" idx="2"/>
              <a:endCxn id="61"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 xmlns:a16="http://schemas.microsoft.com/office/drawing/2014/main" id="{83DFA52B-004B-E745-99EC-FF9D148A838D}"/>
                </a:ext>
              </a:extLst>
            </p:cNvPr>
            <p:cNvCxnSpPr>
              <a:cxnSpLocks/>
              <a:stCxn id="61" idx="2"/>
              <a:endCxn id="56"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 xmlns:a16="http://schemas.microsoft.com/office/drawing/2014/main" id="{44613782-04CD-1C4C-981A-62E8EE352A7C}"/>
                </a:ext>
              </a:extLst>
            </p:cNvPr>
            <p:cNvCxnSpPr>
              <a:cxnSpLocks/>
              <a:stCxn id="57" idx="2"/>
              <a:endCxn id="59"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 xmlns:a16="http://schemas.microsoft.com/office/drawing/2014/main" id="{F2373F9E-1149-254E-8A7B-3F3D00E3EA39}"/>
              </a:ext>
            </a:extLst>
          </p:cNvPr>
          <p:cNvSpPr txBox="1"/>
          <p:nvPr/>
        </p:nvSpPr>
        <p:spPr>
          <a:xfrm>
            <a:off x="14597838" y="518566"/>
            <a:ext cx="3805850" cy="707886"/>
          </a:xfrm>
          <a:prstGeom prst="rect">
            <a:avLst/>
          </a:prstGeom>
          <a:noFill/>
        </p:spPr>
        <p:txBody>
          <a:bodyPr wrap="none" rtlCol="0">
            <a:spAutoFit/>
          </a:bodyPr>
          <a:lstStyle/>
          <a:p>
            <a:r>
              <a:rPr lang="en-US" sz="4000" dirty="0"/>
              <a:t>Depth Pre-Pass</a:t>
            </a:r>
          </a:p>
        </p:txBody>
      </p:sp>
      <p:sp>
        <p:nvSpPr>
          <p:cNvPr id="32" name="TextBox 31">
            <a:extLst>
              <a:ext uri="{FF2B5EF4-FFF2-40B4-BE49-F238E27FC236}">
                <a16:creationId xmlns="" xmlns:a16="http://schemas.microsoft.com/office/drawing/2014/main" id="{BB608CB8-9D67-BE41-A988-BBF212DC98BE}"/>
              </a:ext>
            </a:extLst>
          </p:cNvPr>
          <p:cNvSpPr txBox="1"/>
          <p:nvPr/>
        </p:nvSpPr>
        <p:spPr>
          <a:xfrm>
            <a:off x="19377486" y="518566"/>
            <a:ext cx="3348995" cy="707886"/>
          </a:xfrm>
          <a:prstGeom prst="rect">
            <a:avLst/>
          </a:prstGeom>
          <a:noFill/>
        </p:spPr>
        <p:txBody>
          <a:bodyPr wrap="none" rtlCol="0">
            <a:spAutoFit/>
          </a:bodyPr>
          <a:lstStyle/>
          <a:p>
            <a:r>
              <a:rPr lang="en-US" sz="4000" dirty="0"/>
              <a:t>Forward Pass</a:t>
            </a:r>
          </a:p>
        </p:txBody>
      </p:sp>
    </p:spTree>
    <p:extLst>
      <p:ext uri="{BB962C8B-B14F-4D97-AF65-F5344CB8AC3E}">
        <p14:creationId xmlns:p14="http://schemas.microsoft.com/office/powerpoint/2010/main" val="1986692334"/>
      </p:ext>
    </p:extLst>
  </p:cSld>
  <p:clrMapOvr>
    <a:masterClrMapping/>
  </p:clrMapOvr>
</p:sld>
</file>

<file path=ppt/theme/theme1.xml><?xml version="1.0" encoding="utf-8"?>
<a:theme xmlns:a="http://schemas.openxmlformats.org/drawingml/2006/main" name="EpicTheme">
  <a:themeElements>
    <a:clrScheme name="Epic">
      <a:dk1>
        <a:srgbClr val="27292E"/>
      </a:dk1>
      <a:lt1>
        <a:srgbClr val="FFFFFF"/>
      </a:lt1>
      <a:dk2>
        <a:srgbClr val="323233"/>
      </a:dk2>
      <a:lt2>
        <a:srgbClr val="EDEFF3"/>
      </a:lt2>
      <a:accent1>
        <a:srgbClr val="F7941E"/>
      </a:accent1>
      <a:accent2>
        <a:srgbClr val="D9821D"/>
      </a:accent2>
      <a:accent3>
        <a:srgbClr val="A44724"/>
      </a:accent3>
      <a:accent4>
        <a:srgbClr val="F7941E"/>
      </a:accent4>
      <a:accent5>
        <a:srgbClr val="007EBF"/>
      </a:accent5>
      <a:accent6>
        <a:srgbClr val="00B0F0"/>
      </a:accent6>
      <a:hlink>
        <a:srgbClr val="F7941E"/>
      </a:hlink>
      <a:folHlink>
        <a:srgbClr val="A44724"/>
      </a:folHlink>
    </a:clrScheme>
    <a:fontScheme name="Epic 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19660</TotalTime>
  <Words>2213</Words>
  <Application>Microsoft Office PowerPoint</Application>
  <PresentationFormat>Custom</PresentationFormat>
  <Paragraphs>270</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EpicTheme</vt:lpstr>
      <vt:lpstr>PowerPoint Presentation</vt:lpstr>
      <vt:lpstr> </vt:lpstr>
      <vt:lpstr>Shader Background</vt:lpstr>
      <vt:lpstr>What is a Shader?</vt:lpstr>
      <vt:lpstr>Shader History</vt:lpstr>
      <vt:lpstr>PowerPoint Presentation</vt:lpstr>
      <vt:lpstr>PowerPoint Presentation</vt:lpstr>
      <vt:lpstr>PowerPoint Presentation</vt:lpstr>
      <vt:lpstr>Forward Shading</vt:lpstr>
      <vt:lpstr>Deferred Shading</vt:lpstr>
      <vt:lpstr>Shaders in UE4</vt:lpstr>
      <vt:lpstr>UE4 Materials</vt:lpstr>
      <vt:lpstr>Shader Internals</vt:lpstr>
      <vt:lpstr>Deep Shader Details</vt:lpstr>
      <vt:lpstr>Simple Custom Node</vt:lpstr>
      <vt:lpstr>Complex Custom Node</vt:lpstr>
      <vt:lpstr>Adding Shader Functions</vt:lpstr>
      <vt:lpstr>HLSL</vt:lpstr>
      <vt:lpstr>UE4 Shading Language</vt:lpstr>
      <vt:lpstr>Vector Types</vt:lpstr>
      <vt:lpstr>Matrix Types</vt:lpstr>
      <vt:lpstr>Built-In Shading Functions</vt:lpstr>
      <vt:lpstr>Getting Data into Shaders (CBUFFERS)</vt:lpstr>
      <vt:lpstr>Getting Data into Shaders (Vertex Data)</vt:lpstr>
      <vt:lpstr>Getting Data into Shaders (Buffers and Textures)</vt:lpstr>
      <vt:lpstr>Shader Stage I/O</vt:lpstr>
      <vt:lpstr>Hardware Semantics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KBH</cp:lastModifiedBy>
  <cp:revision>268</cp:revision>
  <dcterms:modified xsi:type="dcterms:W3CDTF">2020-03-14T18:18:55Z</dcterms:modified>
</cp:coreProperties>
</file>