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88" r:id="rId1"/>
  </p:sldMasterIdLst>
  <p:notesMasterIdLst>
    <p:notesMasterId r:id="rId17"/>
  </p:notesMasterIdLst>
  <p:sldIdLst>
    <p:sldId id="256" r:id="rId2"/>
    <p:sldId id="278" r:id="rId3"/>
    <p:sldId id="279" r:id="rId4"/>
    <p:sldId id="280" r:id="rId5"/>
    <p:sldId id="281" r:id="rId6"/>
    <p:sldId id="282" r:id="rId7"/>
    <p:sldId id="283" r:id="rId8"/>
    <p:sldId id="289" r:id="rId9"/>
    <p:sldId id="290" r:id="rId10"/>
    <p:sldId id="284" r:id="rId11"/>
    <p:sldId id="286" r:id="rId12"/>
    <p:sldId id="285" r:id="rId13"/>
    <p:sldId id="287" r:id="rId14"/>
    <p:sldId id="288" r:id="rId15"/>
    <p:sldId id="292" r:id="rId16"/>
  </p:sldIdLst>
  <p:sldSz cx="24384000" cy="13716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50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1pPr>
    <a:lvl2pPr marL="0" marR="0" indent="2286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50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2pPr>
    <a:lvl3pPr marL="0" marR="0" indent="4572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50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3pPr>
    <a:lvl4pPr marL="0" marR="0" indent="6858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50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4pPr>
    <a:lvl5pPr marL="0" marR="0" indent="9144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50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5pPr>
    <a:lvl6pPr marL="0" marR="0" indent="11430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50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6pPr>
    <a:lvl7pPr marL="0" marR="0" indent="13716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50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7pPr>
    <a:lvl8pPr marL="0" marR="0" indent="16002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50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8pPr>
    <a:lvl9pPr marL="0" marR="0" indent="18288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50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9pPr>
  </p:defaultTextStyle>
  <p:extLst>
    <p:ext uri="{EFAFB233-063F-42B5-8137-9DF3F51BA10A}">
      <p15:sldGuideLst xmlns:p15="http://schemas.microsoft.com/office/powerpoint/2012/main">
        <p15:guide id="1" orient="horz" pos="4320" userDrawn="1">
          <p15:clr>
            <a:srgbClr val="A4A3A4"/>
          </p15:clr>
        </p15:guide>
        <p15:guide id="2" pos="768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KBH" initials="K" lastIdx="19" clrIdx="0"/>
  <p:cmAuthor id="1" name="Tom Shannon" initials="TS" lastIdx="7" clrIdx="1">
    <p:extLst>
      <p:ext uri="{19B8F6BF-5375-455C-9EA6-DF929625EA0E}">
        <p15:presenceInfo xmlns:p15="http://schemas.microsoft.com/office/powerpoint/2012/main" userId="S::tom.shannon@epicgames.com::7355cb93-3265-4e2e-a011-c975d98884d0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92929"/>
    <a:srgbClr val="3F3F3F"/>
    <a:srgbClr val="FFD966"/>
    <a:srgbClr val="F3F3F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398CCE"/>
          </a:solidFill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797C6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12700" cap="flat">
              <a:solidFill>
                <a:srgbClr val="B8B8B8"/>
              </a:solidFill>
              <a:prstDash val="solid"/>
              <a:miter lim="400000"/>
            </a:ln>
          </a:top>
          <a:bottom>
            <a:ln w="12700" cap="flat">
              <a:solidFill>
                <a:srgbClr val="B8B8B8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E1E0DA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5AC831"/>
          </a:solidFill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254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chemeClr val="accent2"/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V>
        </a:tcBdr>
        <a:fill>
          <a:solidFill>
            <a:srgbClr val="E6E4D7"/>
          </a:solidFill>
        </a:fill>
      </a:tcStyle>
    </a:wholeTbl>
    <a:band2H>
      <a:tcTxStyle/>
      <a:tcStyle>
        <a:tcBdr/>
        <a:fill>
          <a:solidFill>
            <a:srgbClr val="C3C2C2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09C99"/>
          </a:solidFill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7764E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7764E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DCE5E6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D0D1D2"/>
          </a:solidFill>
        </a:fill>
      </a:tcStyle>
    </a:wholeTbl>
    <a:band2H>
      <a:tcTxStyle/>
      <a:tcStyle>
        <a:tcBdr/>
        <a:fill>
          <a:solidFill>
            <a:srgbClr val="DEDEDF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535761"/>
          </a:solidFill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909398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67C85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241" autoAdjust="0"/>
    <p:restoredTop sz="94660"/>
  </p:normalViewPr>
  <p:slideViewPr>
    <p:cSldViewPr snapToGrid="0" showGuides="1">
      <p:cViewPr varScale="1">
        <p:scale>
          <a:sx n="37" d="100"/>
          <a:sy n="37" d="100"/>
        </p:scale>
        <p:origin x="138" y="762"/>
      </p:cViewPr>
      <p:guideLst>
        <p:guide orient="horz" pos="4320"/>
        <p:guide pos="76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commentAuthors" Target="commentAuthors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Shape 40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41" name="Shape 41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057449471"/>
      </p:ext>
    </p:extLst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 Placeholder 18"/>
          <p:cNvSpPr>
            <a:spLocks noGrp="1"/>
          </p:cNvSpPr>
          <p:nvPr>
            <p:ph type="body" sz="quarter" idx="10"/>
          </p:nvPr>
        </p:nvSpPr>
        <p:spPr>
          <a:xfrm>
            <a:off x="1676400" y="10845298"/>
            <a:ext cx="21031200" cy="1387475"/>
          </a:xfrm>
        </p:spPr>
        <p:txBody>
          <a:bodyPr anchor="t" anchorCtr="1">
            <a:noAutofit/>
          </a:bodyPr>
          <a:lstStyle>
            <a:lvl1pPr marL="0" indent="0" algn="l">
              <a:buFont typeface="Arial" panose="020B0604020202020204" pitchFamily="34" charset="0"/>
              <a:buNone/>
              <a:defRPr lang="en-US" sz="8500" baseline="0" dirty="0" smtClean="0">
                <a:solidFill>
                  <a:schemeClr val="bg2"/>
                </a:solidFill>
                <a:latin typeface="+mj-lt"/>
                <a:sym typeface="Arial"/>
              </a:defRPr>
            </a:lvl1pPr>
          </a:lstStyle>
          <a:p>
            <a:pPr algn="ctr"/>
            <a:endParaRPr lang="en-US" sz="8000" dirty="0">
              <a:solidFill>
                <a:srgbClr val="FFFFFF"/>
              </a:solidFill>
              <a:latin typeface="+mn-lt"/>
              <a:cs typeface="Arial"/>
              <a:sym typeface="Arial"/>
            </a:endParaRPr>
          </a:p>
        </p:txBody>
      </p:sp>
      <p:sp>
        <p:nvSpPr>
          <p:cNvPr id="21" name="Text Placeholder 20"/>
          <p:cNvSpPr>
            <a:spLocks noGrp="1"/>
          </p:cNvSpPr>
          <p:nvPr>
            <p:ph type="body" sz="quarter" idx="11"/>
          </p:nvPr>
        </p:nvSpPr>
        <p:spPr>
          <a:xfrm>
            <a:off x="1676400" y="7094538"/>
            <a:ext cx="21031199" cy="3750760"/>
          </a:xfrm>
        </p:spPr>
        <p:txBody>
          <a:bodyPr anchor="b">
            <a:normAutofit/>
          </a:bodyPr>
          <a:lstStyle>
            <a:lvl1pPr marL="0" indent="0" algn="ctr">
              <a:buNone/>
              <a:defRPr sz="12000" cap="all" baseline="0">
                <a:solidFill>
                  <a:srgbClr val="FFD966"/>
                </a:solidFill>
              </a:defRPr>
            </a:lvl1pPr>
            <a:lvl2pPr>
              <a:defRPr>
                <a:solidFill>
                  <a:schemeClr val="accent1"/>
                </a:solidFill>
              </a:defRPr>
            </a:lvl2pPr>
            <a:lvl3pPr>
              <a:defRPr>
                <a:solidFill>
                  <a:schemeClr val="accent1"/>
                </a:solidFill>
              </a:defRPr>
            </a:lvl3pPr>
            <a:lvl4pPr>
              <a:defRPr>
                <a:solidFill>
                  <a:schemeClr val="accent1"/>
                </a:solidFill>
              </a:defRPr>
            </a:lvl4pPr>
            <a:lvl5pPr>
              <a:defRPr>
                <a:solidFill>
                  <a:schemeClr val="accent1"/>
                </a:solidFill>
              </a:defRPr>
            </a:lvl5pPr>
          </a:lstStyle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51209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bg>
      <p:bgPr>
        <a:solidFill>
          <a:srgbClr val="29292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1676400" y="7550515"/>
            <a:ext cx="21031200" cy="2217738"/>
          </a:xfrm>
        </p:spPr>
        <p:txBody>
          <a:bodyPr>
            <a:noAutofit/>
          </a:bodyPr>
          <a:lstStyle>
            <a:lvl1pPr algn="ctr">
              <a:defRPr kumimoji="0" lang="en-US" sz="6000" b="0" i="0" u="none" strike="noStrike" cap="none" spc="0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Helvetica"/>
                <a:ea typeface="Helvetica"/>
                <a:cs typeface="Helvetica"/>
                <a:sym typeface="Helvetica"/>
              </a:defRPr>
            </a:lvl1pPr>
            <a:lvl2pPr algn="ctr">
              <a:defRPr kumimoji="0" lang="en-US" sz="6000" b="0" i="0" u="none" strike="noStrike" cap="none" spc="0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Helvetica"/>
                <a:ea typeface="Helvetica"/>
                <a:cs typeface="Helvetica"/>
                <a:sym typeface="Helvetica"/>
              </a:defRPr>
            </a:lvl2pPr>
            <a:lvl3pPr algn="ctr">
              <a:defRPr kumimoji="0" lang="en-US" sz="6000" b="0" i="0" u="none" strike="noStrike" cap="none" spc="0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Helvetica"/>
                <a:ea typeface="Helvetica"/>
                <a:cs typeface="Helvetica"/>
                <a:sym typeface="Helvetica"/>
              </a:defRPr>
            </a:lvl3pPr>
            <a:lvl4pPr algn="ctr">
              <a:defRPr kumimoji="0" lang="en-US" sz="6000" b="0" i="0" u="none" strike="noStrike" cap="none" spc="0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Helvetica"/>
                <a:ea typeface="Helvetica"/>
                <a:cs typeface="Helvetica"/>
                <a:sym typeface="Helvetica"/>
              </a:defRPr>
            </a:lvl4pPr>
            <a:lvl5pPr algn="ctr">
              <a:defRPr kumimoji="0" lang="en-US" sz="60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Helvetica"/>
                <a:ea typeface="Helvetica"/>
                <a:cs typeface="Helvetica"/>
                <a:sym typeface="Helvetica"/>
              </a:defRPr>
            </a:lvl5pPr>
          </a:lstStyle>
          <a:p>
            <a:pPr lvl="0"/>
            <a:r>
              <a:rPr lang="en-US" dirty="0"/>
              <a:t>Subtitle (optional)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4488288"/>
            <a:ext cx="21031200" cy="2651126"/>
          </a:xfrm>
        </p:spPr>
        <p:txBody>
          <a:bodyPr anchor="b" anchorCtr="1">
            <a:normAutofit/>
          </a:bodyPr>
          <a:lstStyle>
            <a:lvl1pPr algn="ctr">
              <a:defRPr kumimoji="0" lang="en-US" sz="8000" b="1" i="0" u="none" strike="noStrike" cap="all" spc="1800" normalizeH="0" baseline="0" dirty="0">
                <a:ln>
                  <a:noFill/>
                </a:ln>
                <a:solidFill>
                  <a:srgbClr val="FFD966"/>
                </a:solidFill>
                <a:effectLst/>
                <a:uFillTx/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9012445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12129796" y="0"/>
            <a:ext cx="12254204" cy="13716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679576" y="914399"/>
            <a:ext cx="9046123" cy="4365523"/>
          </a:xfrm>
        </p:spPr>
        <p:txBody>
          <a:bodyPr anchor="b">
            <a:normAutofit/>
          </a:bodyPr>
          <a:lstStyle>
            <a:lvl1pPr algn="l">
              <a:defRPr sz="5000" b="1" cap="all" baseline="0"/>
            </a:lvl1pPr>
          </a:lstStyle>
          <a:p>
            <a:r>
              <a:rPr lang="en-US" dirty="0"/>
              <a:t>One Picture Slide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129796" y="0"/>
            <a:ext cx="12254204" cy="13716000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1800"/>
            </a:lvl3pPr>
            <a:lvl4pPr>
              <a:defRPr sz="1400"/>
            </a:lvl4pPr>
            <a:lvl5pPr>
              <a:defRPr sz="1400"/>
            </a:lvl5pPr>
            <a:lvl6pPr>
              <a:defRPr sz="4000"/>
            </a:lvl6pPr>
            <a:lvl7pPr>
              <a:defRPr sz="4000"/>
            </a:lvl7pPr>
            <a:lvl8pPr>
              <a:defRPr sz="4000"/>
            </a:lvl8pPr>
            <a:lvl9pPr>
              <a:defRPr sz="4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Rectangle"/>
          <p:cNvSpPr/>
          <p:nvPr userDrawn="1"/>
        </p:nvSpPr>
        <p:spPr>
          <a:xfrm>
            <a:off x="1752108" y="5586815"/>
            <a:ext cx="8973592" cy="127365"/>
          </a:xfrm>
          <a:prstGeom prst="rect">
            <a:avLst/>
          </a:prstGeom>
          <a:solidFill>
            <a:srgbClr val="FFD966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algn="ctr" defTabSz="825500" hangingPunct="0">
              <a:defRPr sz="3200">
                <a:solidFill>
                  <a:srgbClr val="FFFFFF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 sz="3200" kern="0">
              <a:solidFill>
                <a:srgbClr val="FFFFFF"/>
              </a:solidFill>
              <a:latin typeface="Helvetica"/>
              <a:ea typeface="Helvetica"/>
              <a:cs typeface="Helvetica"/>
              <a:sym typeface="Helvetica"/>
            </a:endParaRP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436" t="8536" r="16029" b="30822"/>
          <a:stretch/>
        </p:blipFill>
        <p:spPr>
          <a:xfrm>
            <a:off x="4693243" y="403083"/>
            <a:ext cx="2626729" cy="2683625"/>
          </a:xfrm>
          <a:prstGeom prst="rect">
            <a:avLst/>
          </a:prstGeom>
        </p:spPr>
      </p:pic>
      <p:sp>
        <p:nvSpPr>
          <p:cNvPr id="12" name="Text Placeholder 11"/>
          <p:cNvSpPr>
            <a:spLocks noGrp="1"/>
          </p:cNvSpPr>
          <p:nvPr>
            <p:ph type="body" sz="quarter" idx="10"/>
          </p:nvPr>
        </p:nvSpPr>
        <p:spPr>
          <a:xfrm>
            <a:off x="1679575" y="5943600"/>
            <a:ext cx="9045575" cy="8002587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defRPr sz="2800"/>
            </a:lvl1pPr>
            <a:lvl2pPr marL="746125" indent="-288925">
              <a:lnSpc>
                <a:spcPct val="100000"/>
              </a:lnSpc>
              <a:defRPr sz="2800"/>
            </a:lvl2pPr>
            <a:lvl3pPr marL="1143000" indent="-228600">
              <a:lnSpc>
                <a:spcPct val="100000"/>
              </a:lnSpc>
              <a:defRPr sz="2800"/>
            </a:lvl3pPr>
            <a:lvl4pPr marL="1600200" indent="-228600">
              <a:lnSpc>
                <a:spcPct val="100000"/>
              </a:lnSpc>
              <a:defRPr sz="2800"/>
            </a:lvl4pPr>
            <a:lvl5pPr marL="2057400" indent="-228600">
              <a:lnSpc>
                <a:spcPct val="100000"/>
              </a:lnSpc>
              <a:defRPr sz="2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0771421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g Picture Type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24384000" cy="13716000"/>
          </a:xfrm>
        </p:spPr>
        <p:txBody>
          <a:bodyPr/>
          <a:lstStyle/>
          <a:p>
            <a:endParaRPr lang="en-US"/>
          </a:p>
        </p:txBody>
      </p:sp>
      <p:sp>
        <p:nvSpPr>
          <p:cNvPr id="3" name="Rectangle"/>
          <p:cNvSpPr/>
          <p:nvPr userDrawn="1"/>
        </p:nvSpPr>
        <p:spPr>
          <a:xfrm>
            <a:off x="1400175" y="-1"/>
            <a:ext cx="7765125" cy="13716001"/>
          </a:xfrm>
          <a:prstGeom prst="rect">
            <a:avLst/>
          </a:prstGeom>
          <a:solidFill>
            <a:srgbClr val="FFD966">
              <a:alpha val="77000"/>
            </a:srgbClr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3200">
                <a:solidFill>
                  <a:srgbClr val="FFFFFF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436" t="8536" r="16029" b="30822"/>
          <a:stretch/>
        </p:blipFill>
        <p:spPr>
          <a:xfrm>
            <a:off x="3969372" y="386276"/>
            <a:ext cx="2626729" cy="2683625"/>
          </a:xfrm>
          <a:prstGeom prst="rect">
            <a:avLst/>
          </a:prstGeom>
        </p:spPr>
      </p:pic>
      <p:sp>
        <p:nvSpPr>
          <p:cNvPr id="9" name="Text Placeholder 8"/>
          <p:cNvSpPr>
            <a:spLocks noGrp="1"/>
          </p:cNvSpPr>
          <p:nvPr>
            <p:ph type="body" sz="quarter" idx="10" hasCustomPrompt="1"/>
          </p:nvPr>
        </p:nvSpPr>
        <p:spPr>
          <a:xfrm>
            <a:off x="2003755" y="4183930"/>
            <a:ext cx="6557962" cy="9135028"/>
          </a:xfrm>
        </p:spPr>
        <p:txBody>
          <a:bodyPr wrap="square">
            <a:normAutofit/>
          </a:bodyPr>
          <a:lstStyle>
            <a:lvl1pPr marL="0" indent="0" algn="r">
              <a:lnSpc>
                <a:spcPct val="100000"/>
              </a:lnSpc>
              <a:spcBef>
                <a:spcPts val="0"/>
              </a:spcBef>
              <a:buNone/>
              <a:defRPr sz="4800" b="1" cap="all" baseline="0"/>
            </a:lvl1pPr>
          </a:lstStyle>
          <a:p>
            <a:r>
              <a:rPr lang="en-US" sz="3600" dirty="0"/>
              <a:t>Important point, approximately one or two sentences. </a:t>
            </a:r>
          </a:p>
        </p:txBody>
      </p:sp>
    </p:spTree>
    <p:extLst>
      <p:ext uri="{BB962C8B-B14F-4D97-AF65-F5344CB8AC3E}">
        <p14:creationId xmlns:p14="http://schemas.microsoft.com/office/powerpoint/2010/main" val="24623880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g Picture Type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: Shape 13"/>
          <p:cNvSpPr>
            <a:spLocks noGrp="1" noRot="1" noChangeAspect="1" noMove="1" noResize="1" noEditPoints="1" noAdjustHandles="1" noChangeArrowheads="1" noChangeShapeType="1" noTextEdit="1"/>
          </p:cNvSpPr>
          <p:nvPr userDrawn="1"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3" y="0"/>
            <a:ext cx="15079790" cy="13716000"/>
          </a:xfrm>
          <a:custGeom>
            <a:avLst/>
            <a:gdLst>
              <a:gd name="connsiteX0" fmla="*/ 7539895 w 7539895"/>
              <a:gd name="connsiteY0" fmla="*/ 6858000 h 6858000"/>
              <a:gd name="connsiteX1" fmla="*/ 0 w 7539895"/>
              <a:gd name="connsiteY1" fmla="*/ 6858000 h 6858000"/>
              <a:gd name="connsiteX2" fmla="*/ 0 w 7539895"/>
              <a:gd name="connsiteY2" fmla="*/ 0 h 6858000"/>
              <a:gd name="connsiteX3" fmla="*/ 4363741 w 7539895"/>
              <a:gd name="connsiteY3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539895" h="6858000">
                <a:moveTo>
                  <a:pt x="7539895" y="6858000"/>
                </a:moveTo>
                <a:lnTo>
                  <a:pt x="0" y="6858000"/>
                </a:lnTo>
                <a:lnTo>
                  <a:pt x="0" y="0"/>
                </a:lnTo>
                <a:lnTo>
                  <a:pt x="4363741" y="0"/>
                </a:lnTo>
                <a:close/>
              </a:path>
            </a:pathLst>
          </a:custGeom>
          <a:solidFill>
            <a:srgbClr val="3F3F3F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defTabSz="1828800" hangingPunct="1"/>
            <a:endParaRPr lang="en-US" sz="3600" kern="1200">
              <a:solidFill>
                <a:prstClr val="white"/>
              </a:solidFill>
            </a:endParaRPr>
          </a:p>
        </p:txBody>
      </p:sp>
      <p:sp>
        <p:nvSpPr>
          <p:cNvPr id="10" name="Freeform: Shape 15"/>
          <p:cNvSpPr>
            <a:spLocks noGrp="1" noRot="1" noChangeAspect="1" noMove="1" noResize="1" noEditPoints="1" noAdjustHandles="1" noChangeArrowheads="1" noChangeShapeType="1" noTextEdit="1"/>
          </p:cNvSpPr>
          <p:nvPr userDrawn="1"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1" y="0"/>
            <a:ext cx="14185970" cy="13716000"/>
          </a:xfrm>
          <a:custGeom>
            <a:avLst/>
            <a:gdLst>
              <a:gd name="connsiteX0" fmla="*/ 7092985 w 7092985"/>
              <a:gd name="connsiteY0" fmla="*/ 6858000 h 6858000"/>
              <a:gd name="connsiteX1" fmla="*/ 0 w 7092985"/>
              <a:gd name="connsiteY1" fmla="*/ 6858000 h 6858000"/>
              <a:gd name="connsiteX2" fmla="*/ 0 w 7092985"/>
              <a:gd name="connsiteY2" fmla="*/ 0 h 6858000"/>
              <a:gd name="connsiteX3" fmla="*/ 3916831 w 7092985"/>
              <a:gd name="connsiteY3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092985" h="6858000">
                <a:moveTo>
                  <a:pt x="7092985" y="6858000"/>
                </a:moveTo>
                <a:lnTo>
                  <a:pt x="0" y="6858000"/>
                </a:lnTo>
                <a:lnTo>
                  <a:pt x="0" y="0"/>
                </a:lnTo>
                <a:lnTo>
                  <a:pt x="3916831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defTabSz="1828800" hangingPunct="1"/>
            <a:endParaRPr lang="en-US" sz="3600" kern="1200">
              <a:solidFill>
                <a:prstClr val="white"/>
              </a:solidFill>
            </a:endParaRPr>
          </a:p>
        </p:txBody>
      </p:sp>
      <p:sp>
        <p:nvSpPr>
          <p:cNvPr id="13" name="Rectangle"/>
          <p:cNvSpPr/>
          <p:nvPr userDrawn="1"/>
        </p:nvSpPr>
        <p:spPr>
          <a:xfrm>
            <a:off x="756714" y="4841453"/>
            <a:ext cx="8961120" cy="127365"/>
          </a:xfrm>
          <a:prstGeom prst="rect">
            <a:avLst/>
          </a:prstGeom>
          <a:solidFill>
            <a:srgbClr val="FFD966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3200">
                <a:solidFill>
                  <a:srgbClr val="FFFFFF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436" t="8536" r="16029" b="30822"/>
          <a:stretch/>
        </p:blipFill>
        <p:spPr>
          <a:xfrm>
            <a:off x="2910162" y="387999"/>
            <a:ext cx="2626729" cy="2683625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 hasCustomPrompt="1"/>
          </p:nvPr>
        </p:nvSpPr>
        <p:spPr>
          <a:xfrm>
            <a:off x="756714" y="387999"/>
            <a:ext cx="9395380" cy="4365523"/>
          </a:xfrm>
        </p:spPr>
        <p:txBody>
          <a:bodyPr anchor="b">
            <a:normAutofit/>
          </a:bodyPr>
          <a:lstStyle>
            <a:lvl1pPr algn="l">
              <a:defRPr sz="5000" b="1" cap="all" baseline="0"/>
            </a:lvl1pPr>
          </a:lstStyle>
          <a:p>
            <a:r>
              <a:rPr lang="en-US" dirty="0"/>
              <a:t>One Picture Slide</a:t>
            </a:r>
          </a:p>
        </p:txBody>
      </p:sp>
      <p:sp>
        <p:nvSpPr>
          <p:cNvPr id="16" name="Text Placeholder 11"/>
          <p:cNvSpPr>
            <a:spLocks noGrp="1"/>
          </p:cNvSpPr>
          <p:nvPr>
            <p:ph type="body" sz="quarter" idx="10"/>
          </p:nvPr>
        </p:nvSpPr>
        <p:spPr>
          <a:xfrm>
            <a:off x="756714" y="5233467"/>
            <a:ext cx="9045575" cy="8002587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defRPr sz="2800"/>
            </a:lvl1pPr>
            <a:lvl2pPr marL="746125" indent="-288925">
              <a:lnSpc>
                <a:spcPct val="100000"/>
              </a:lnSpc>
              <a:defRPr sz="2800"/>
            </a:lvl2pPr>
            <a:lvl3pPr marL="1143000" indent="-228600">
              <a:lnSpc>
                <a:spcPct val="100000"/>
              </a:lnSpc>
              <a:defRPr sz="2800"/>
            </a:lvl3pPr>
            <a:lvl4pPr marL="1600200" indent="-228600">
              <a:lnSpc>
                <a:spcPct val="100000"/>
              </a:lnSpc>
              <a:defRPr sz="2800"/>
            </a:lvl4pPr>
            <a:lvl5pPr marL="2057400" indent="-228600">
              <a:lnSpc>
                <a:spcPct val="100000"/>
              </a:lnSpc>
              <a:defRPr sz="2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7451059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mall Content Slide">
    <p:bg>
      <p:bgPr>
        <a:solidFill>
          <a:srgbClr val="F3F3F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"/>
          <p:cNvSpPr/>
          <p:nvPr userDrawn="1"/>
        </p:nvSpPr>
        <p:spPr>
          <a:xfrm>
            <a:off x="2154252" y="0"/>
            <a:ext cx="8364042" cy="13716000"/>
          </a:xfrm>
          <a:prstGeom prst="rect">
            <a:avLst/>
          </a:prstGeom>
          <a:solidFill>
            <a:schemeClr val="bg1">
              <a:alpha val="80000"/>
            </a:schemeClr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3200">
                <a:solidFill>
                  <a:srgbClr val="FFFFFF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8" name="Rectangle"/>
          <p:cNvSpPr/>
          <p:nvPr userDrawn="1"/>
        </p:nvSpPr>
        <p:spPr>
          <a:xfrm>
            <a:off x="2869459" y="4420829"/>
            <a:ext cx="7008270" cy="127365"/>
          </a:xfrm>
          <a:prstGeom prst="rect">
            <a:avLst/>
          </a:prstGeom>
          <a:solidFill>
            <a:srgbClr val="FFD966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3200">
                <a:solidFill>
                  <a:srgbClr val="FFFFFF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0" hasCustomPrompt="1"/>
          </p:nvPr>
        </p:nvSpPr>
        <p:spPr>
          <a:xfrm>
            <a:off x="2869459" y="2178424"/>
            <a:ext cx="7008270" cy="2070682"/>
          </a:xfrm>
        </p:spPr>
        <p:txBody>
          <a:bodyPr wrap="square" anchor="b" anchorCtr="0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5000" b="1" cap="all" baseline="0"/>
            </a:lvl1pPr>
          </a:lstStyle>
          <a:p>
            <a:r>
              <a:rPr lang="en-US" sz="3600" dirty="0"/>
              <a:t>Small Volume of Content</a:t>
            </a:r>
          </a:p>
        </p:txBody>
      </p:sp>
      <p:sp>
        <p:nvSpPr>
          <p:cNvPr id="14" name="Text Placeholder 11"/>
          <p:cNvSpPr>
            <a:spLocks noGrp="1"/>
          </p:cNvSpPr>
          <p:nvPr>
            <p:ph type="body" sz="quarter" idx="12"/>
          </p:nvPr>
        </p:nvSpPr>
        <p:spPr>
          <a:xfrm>
            <a:off x="2869460" y="4719918"/>
            <a:ext cx="7008270" cy="8996082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2800"/>
            </a:lvl1pPr>
            <a:lvl2pPr marL="746125" indent="-288925">
              <a:lnSpc>
                <a:spcPct val="100000"/>
              </a:lnSpc>
              <a:defRPr sz="2800"/>
            </a:lvl2pPr>
            <a:lvl3pPr marL="1143000" indent="-228600">
              <a:lnSpc>
                <a:spcPct val="100000"/>
              </a:lnSpc>
              <a:defRPr sz="2800"/>
            </a:lvl3pPr>
            <a:lvl4pPr marL="1600200" indent="-228600">
              <a:lnSpc>
                <a:spcPct val="100000"/>
              </a:lnSpc>
              <a:defRPr sz="2800"/>
            </a:lvl4pPr>
            <a:lvl5pPr marL="2057400" indent="-228600">
              <a:lnSpc>
                <a:spcPct val="100000"/>
              </a:lnSpc>
              <a:defRPr sz="2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436" t="8536" r="16029" b="30822"/>
          <a:stretch/>
        </p:blipFill>
        <p:spPr>
          <a:xfrm>
            <a:off x="21757271" y="11032375"/>
            <a:ext cx="2626729" cy="2683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29923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oals and Outcom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105786"/>
            <a:ext cx="21031200" cy="2651126"/>
          </a:xfrm>
        </p:spPr>
        <p:txBody>
          <a:bodyPr>
            <a:normAutofit/>
          </a:bodyPr>
          <a:lstStyle>
            <a:lvl1pPr>
              <a:defRPr kumimoji="0" lang="en-US" sz="2500" b="1" i="0" u="none" strike="noStrike" cap="all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The Picture slide"/>
          <p:cNvSpPr txBox="1"/>
          <p:nvPr userDrawn="1"/>
        </p:nvSpPr>
        <p:spPr>
          <a:xfrm>
            <a:off x="13454825" y="3658325"/>
            <a:ext cx="2611292" cy="71814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800" tIns="50800" rIns="50800" bIns="50800" anchor="t">
            <a:spAutoFit/>
          </a:bodyPr>
          <a:lstStyle>
            <a:lvl1pPr>
              <a:defRPr b="1"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 algn="l"/>
            <a:r>
              <a:rPr lang="en-US" sz="4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Outcomes</a:t>
            </a:r>
            <a:endParaRPr sz="40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7" name="The Picture slide"/>
          <p:cNvSpPr txBox="1"/>
          <p:nvPr userDrawn="1"/>
        </p:nvSpPr>
        <p:spPr>
          <a:xfrm>
            <a:off x="1752109" y="3658325"/>
            <a:ext cx="1527662" cy="71814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800" tIns="50800" rIns="50800" bIns="50800" anchor="t">
            <a:spAutoFit/>
          </a:bodyPr>
          <a:lstStyle>
            <a:lvl1pPr>
              <a:defRPr b="1"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 algn="l"/>
            <a:r>
              <a:rPr lang="en-US" sz="4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Goals</a:t>
            </a:r>
            <a:endParaRPr sz="40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8" name="Rectangle"/>
          <p:cNvSpPr/>
          <p:nvPr userDrawn="1"/>
        </p:nvSpPr>
        <p:spPr>
          <a:xfrm>
            <a:off x="1752108" y="4475797"/>
            <a:ext cx="9438184" cy="127366"/>
          </a:xfrm>
          <a:prstGeom prst="rect">
            <a:avLst/>
          </a:prstGeom>
          <a:solidFill>
            <a:srgbClr val="FFD966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3200">
                <a:solidFill>
                  <a:srgbClr val="FFFFFF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 sz="3200"/>
          </a:p>
        </p:txBody>
      </p:sp>
      <p:sp>
        <p:nvSpPr>
          <p:cNvPr id="9" name="Rectangle"/>
          <p:cNvSpPr/>
          <p:nvPr userDrawn="1"/>
        </p:nvSpPr>
        <p:spPr>
          <a:xfrm>
            <a:off x="13454824" y="4448537"/>
            <a:ext cx="9438184" cy="127366"/>
          </a:xfrm>
          <a:prstGeom prst="rect">
            <a:avLst/>
          </a:prstGeom>
          <a:solidFill>
            <a:srgbClr val="FFD966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3200">
                <a:solidFill>
                  <a:srgbClr val="FFFFFF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 sz="3200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436" t="8536" r="16029" b="30822"/>
          <a:stretch/>
        </p:blipFill>
        <p:spPr>
          <a:xfrm>
            <a:off x="21757273" y="11032377"/>
            <a:ext cx="2626730" cy="2683626"/>
          </a:xfrm>
          <a:prstGeom prst="rect">
            <a:avLst/>
          </a:prstGeom>
        </p:spPr>
      </p:pic>
      <p:sp>
        <p:nvSpPr>
          <p:cNvPr id="11" name="Text Placeholder 11"/>
          <p:cNvSpPr>
            <a:spLocks noGrp="1"/>
          </p:cNvSpPr>
          <p:nvPr>
            <p:ph type="body" sz="quarter" idx="10"/>
          </p:nvPr>
        </p:nvSpPr>
        <p:spPr>
          <a:xfrm>
            <a:off x="1752108" y="4766538"/>
            <a:ext cx="9438184" cy="8949462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defRPr sz="2800"/>
            </a:lvl1pPr>
            <a:lvl2pPr marL="746125" indent="-288925">
              <a:lnSpc>
                <a:spcPct val="100000"/>
              </a:lnSpc>
              <a:defRPr sz="2800"/>
            </a:lvl2pPr>
            <a:lvl3pPr marL="1143000" indent="-228600">
              <a:lnSpc>
                <a:spcPct val="100000"/>
              </a:lnSpc>
              <a:defRPr sz="2800"/>
            </a:lvl3pPr>
            <a:lvl4pPr marL="1600200" indent="-228600">
              <a:lnSpc>
                <a:spcPct val="100000"/>
              </a:lnSpc>
              <a:defRPr sz="2800"/>
            </a:lvl4pPr>
            <a:lvl5pPr marL="2057400" indent="-228600">
              <a:lnSpc>
                <a:spcPct val="100000"/>
              </a:lnSpc>
              <a:defRPr sz="2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1"/>
          </p:nvPr>
        </p:nvSpPr>
        <p:spPr>
          <a:xfrm>
            <a:off x="13454824" y="4766538"/>
            <a:ext cx="9438184" cy="8949462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defRPr sz="2800"/>
            </a:lvl1pPr>
            <a:lvl2pPr marL="746125" indent="-288925">
              <a:lnSpc>
                <a:spcPct val="100000"/>
              </a:lnSpc>
              <a:defRPr sz="2800"/>
            </a:lvl2pPr>
            <a:lvl3pPr marL="1143000" indent="-228600">
              <a:lnSpc>
                <a:spcPct val="100000"/>
              </a:lnSpc>
              <a:defRPr sz="2800"/>
            </a:lvl3pPr>
            <a:lvl4pPr marL="1600200" indent="-228600">
              <a:lnSpc>
                <a:spcPct val="100000"/>
              </a:lnSpc>
              <a:defRPr sz="2800"/>
            </a:lvl4pPr>
            <a:lvl5pPr marL="2057400" indent="-228600">
              <a:lnSpc>
                <a:spcPct val="100000"/>
              </a:lnSpc>
              <a:defRPr sz="2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0943595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7" y="914400"/>
            <a:ext cx="7864474" cy="3200400"/>
          </a:xfrm>
        </p:spPr>
        <p:txBody>
          <a:bodyPr anchor="b"/>
          <a:lstStyle>
            <a:lvl1pPr>
              <a:defRPr sz="6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366376" y="1974851"/>
            <a:ext cx="12344400" cy="9747250"/>
          </a:xfrm>
        </p:spPr>
        <p:txBody>
          <a:bodyPr/>
          <a:lstStyle>
            <a:lvl1pPr marL="0" indent="0">
              <a:buNone/>
              <a:defRPr sz="6400"/>
            </a:lvl1pPr>
            <a:lvl2pPr marL="914400" indent="0">
              <a:buNone/>
              <a:defRPr sz="5600"/>
            </a:lvl2pPr>
            <a:lvl3pPr marL="1828800" indent="0">
              <a:buNone/>
              <a:defRPr sz="4800"/>
            </a:lvl3pPr>
            <a:lvl4pPr marL="2743200" indent="0">
              <a:buNone/>
              <a:defRPr sz="4000"/>
            </a:lvl4pPr>
            <a:lvl5pPr marL="3657600" indent="0">
              <a:buNone/>
              <a:defRPr sz="4000"/>
            </a:lvl5pPr>
            <a:lvl6pPr marL="4572000" indent="0">
              <a:buNone/>
              <a:defRPr sz="4000"/>
            </a:lvl6pPr>
            <a:lvl7pPr marL="5486400" indent="0">
              <a:buNone/>
              <a:defRPr sz="4000"/>
            </a:lvl7pPr>
            <a:lvl8pPr marL="6400800" indent="0">
              <a:buNone/>
              <a:defRPr sz="4000"/>
            </a:lvl8pPr>
            <a:lvl9pPr marL="7315200" indent="0">
              <a:buNone/>
              <a:defRPr sz="4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7" y="4114800"/>
            <a:ext cx="7864474" cy="7623176"/>
          </a:xfrm>
        </p:spPr>
        <p:txBody>
          <a:bodyPr/>
          <a:lstStyle>
            <a:lvl1pPr marL="0" indent="0">
              <a:buNone/>
              <a:defRPr sz="3200"/>
            </a:lvl1pPr>
            <a:lvl2pPr marL="914400" indent="0">
              <a:buNone/>
              <a:defRPr sz="2800"/>
            </a:lvl2pPr>
            <a:lvl3pPr marL="1828800" indent="0">
              <a:buNone/>
              <a:defRPr sz="2400"/>
            </a:lvl3pPr>
            <a:lvl4pPr marL="2743200" indent="0">
              <a:buNone/>
              <a:defRPr sz="2000"/>
            </a:lvl4pPr>
            <a:lvl5pPr marL="3657600" indent="0">
              <a:buNone/>
              <a:defRPr sz="2000"/>
            </a:lvl5pPr>
            <a:lvl6pPr marL="4572000" indent="0">
              <a:buNone/>
              <a:defRPr sz="2000"/>
            </a:lvl6pPr>
            <a:lvl7pPr marL="5486400" indent="0">
              <a:buNone/>
              <a:defRPr sz="2000"/>
            </a:lvl7pPr>
            <a:lvl8pPr marL="6400800" indent="0">
              <a:buNone/>
              <a:defRPr sz="2000"/>
            </a:lvl8pPr>
            <a:lvl9pPr marL="7315200" indent="0">
              <a:buNone/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pPr algn="r">
              <a:buSzPct val="25000"/>
            </a:pPr>
            <a:fld id="{00000000-1234-1234-1234-123412341234}" type="slidenum">
              <a:rPr lang="en-US" sz="2400" smtClean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pPr algn="r">
                <a:buSzPct val="25000"/>
              </a:pPr>
              <a:t>‹#›</a:t>
            </a:fld>
            <a:endParaRPr lang="en-US" sz="24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9558904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676400" y="730251"/>
            <a:ext cx="21031200" cy="265112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76400" y="3651250"/>
            <a:ext cx="21031200" cy="870267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924151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  <p:sldLayoutId id="2147483706" r:id="rId2"/>
    <p:sldLayoutId id="2147483696" r:id="rId3"/>
    <p:sldLayoutId id="2147483703" r:id="rId4"/>
    <p:sldLayoutId id="2147483704" r:id="rId5"/>
    <p:sldLayoutId id="2147483705" r:id="rId6"/>
    <p:sldLayoutId id="2147483707" r:id="rId7"/>
    <p:sldLayoutId id="2147483697" r:id="rId8"/>
  </p:sldLayoutIdLst>
  <p:txStyles>
    <p:titleStyle>
      <a:lvl1pPr algn="l" defTabSz="1828800" rtl="0" eaLnBrk="1" latinLnBrk="0" hangingPunct="1">
        <a:lnSpc>
          <a:spcPct val="90000"/>
        </a:lnSpc>
        <a:spcBef>
          <a:spcPct val="0"/>
        </a:spcBef>
        <a:buNone/>
        <a:defRPr sz="8800" kern="120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0" indent="0" algn="l" defTabSz="1828800" rtl="0" eaLnBrk="1" latinLnBrk="0" hangingPunct="1">
        <a:lnSpc>
          <a:spcPct val="90000"/>
        </a:lnSpc>
        <a:spcBef>
          <a:spcPts val="2000"/>
        </a:spcBef>
        <a:buFont typeface="Arial" panose="020B0604020202020204" pitchFamily="34" charset="0"/>
        <a:buNone/>
        <a:defRPr sz="5600" kern="1200">
          <a:solidFill>
            <a:schemeClr val="tx1"/>
          </a:solidFill>
          <a:latin typeface="+mn-lt"/>
          <a:ea typeface="+mn-ea"/>
          <a:cs typeface="+mn-cs"/>
        </a:defRPr>
      </a:lvl1pPr>
      <a:lvl2pPr marL="13716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2pPr>
      <a:lvl3pPr marL="22860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4000" kern="1200">
          <a:solidFill>
            <a:schemeClr val="tx1"/>
          </a:solidFill>
          <a:latin typeface="+mn-lt"/>
          <a:ea typeface="+mn-ea"/>
          <a:cs typeface="+mn-cs"/>
        </a:defRPr>
      </a:lvl3pPr>
      <a:lvl4pPr marL="32004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41148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50292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9436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8580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7724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9144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8288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3pPr>
      <a:lvl4pPr marL="27432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36576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45720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4864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4008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3152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tiff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0623635F-F666-D948-9C17-2D6F56D9075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 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7751DC4-4BB9-3F4D-80B5-6598E590A86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Advanced Plugins</a:t>
            </a:r>
          </a:p>
        </p:txBody>
      </p:sp>
    </p:spTree>
    <p:extLst>
      <p:ext uri="{BB962C8B-B14F-4D97-AF65-F5344CB8AC3E}">
        <p14:creationId xmlns:p14="http://schemas.microsoft.com/office/powerpoint/2010/main" val="379807414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79B13E7-75B1-9D40-A3EA-DE01A568A3B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File Importers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FC940E90-3622-DB46-841B-842915A8EE5D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A file importer plugin will allow you to import files by dragging them into the </a:t>
            </a:r>
            <a:r>
              <a:rPr lang="en-US" b="1" dirty="0"/>
              <a:t>Content</a:t>
            </a:r>
            <a:r>
              <a:rPr lang="en-US" dirty="0"/>
              <a:t> window or by using the </a:t>
            </a:r>
            <a:r>
              <a:rPr lang="en-US" b="1" dirty="0"/>
              <a:t>Import</a:t>
            </a:r>
            <a:r>
              <a:rPr lang="en-US" dirty="0"/>
              <a:t> button.</a:t>
            </a:r>
          </a:p>
          <a:p>
            <a:r>
              <a:rPr lang="en-US" dirty="0"/>
              <a:t>To implement:</a:t>
            </a:r>
          </a:p>
          <a:p>
            <a:pPr marL="457200" lvl="1" indent="-457200">
              <a:spcBef>
                <a:spcPts val="1500"/>
              </a:spcBef>
            </a:pPr>
            <a:r>
              <a:rPr lang="en-US" dirty="0"/>
              <a:t>Derive class from </a:t>
            </a:r>
            <a:r>
              <a:rPr lang="en-US" b="1" dirty="0" err="1"/>
              <a:t>UFactory</a:t>
            </a:r>
            <a:r>
              <a:rPr lang="en-US" dirty="0"/>
              <a:t>.</a:t>
            </a:r>
          </a:p>
          <a:p>
            <a:pPr marL="457200" lvl="1" indent="-457200"/>
            <a:r>
              <a:rPr lang="en-US" dirty="0"/>
              <a:t>Override </a:t>
            </a:r>
            <a:r>
              <a:rPr lang="en-US" b="1" dirty="0" err="1"/>
              <a:t>UFactory</a:t>
            </a:r>
            <a:r>
              <a:rPr lang="en-US" dirty="0"/>
              <a:t> import functions.</a:t>
            </a:r>
          </a:p>
          <a:p>
            <a:pPr marL="457200" lvl="1" indent="-457200"/>
            <a:r>
              <a:rPr lang="en-US" dirty="0"/>
              <a:t>Register extensions supported in the constructor.</a:t>
            </a:r>
          </a:p>
          <a:p>
            <a:r>
              <a:rPr lang="en-US" dirty="0"/>
              <a:t>There is no template for this one, but you can look for existing plugins that add new file importers. </a:t>
            </a:r>
            <a:r>
              <a:rPr lang="en-US" b="1" dirty="0"/>
              <a:t>GLTF</a:t>
            </a:r>
            <a:r>
              <a:rPr lang="en-US" dirty="0"/>
              <a:t> is one example. From that, look for other plugins with </a:t>
            </a:r>
            <a:r>
              <a:rPr lang="en-US" b="1" dirty="0" err="1"/>
              <a:t>FactoryCreateFile</a:t>
            </a:r>
            <a:r>
              <a:rPr lang="en-US" dirty="0"/>
              <a:t>:</a:t>
            </a:r>
          </a:p>
          <a:p>
            <a:pPr marL="457200" lvl="1" indent="-457200">
              <a:spcBef>
                <a:spcPts val="1500"/>
              </a:spcBef>
            </a:pPr>
            <a:r>
              <a:rPr lang="en-US" b="1" dirty="0" err="1"/>
              <a:t>AlembicImporter</a:t>
            </a:r>
            <a:endParaRPr lang="en-US" b="1" dirty="0"/>
          </a:p>
          <a:p>
            <a:pPr marL="457200" lvl="1" indent="-457200"/>
            <a:r>
              <a:rPr lang="en-US" b="1" dirty="0" err="1"/>
              <a:t>MagicLeapMedia</a:t>
            </a:r>
            <a:endParaRPr lang="en-US" b="1" dirty="0"/>
          </a:p>
          <a:p>
            <a:pPr marL="457200" lvl="1" indent="-457200"/>
            <a:r>
              <a:rPr lang="en-US" b="1" dirty="0" err="1"/>
              <a:t>USDImporter</a:t>
            </a:r>
            <a:endParaRPr lang="en-US" b="1" dirty="0"/>
          </a:p>
          <a:p>
            <a:pPr marL="457200" lvl="1" indent="-457200"/>
            <a:r>
              <a:rPr lang="en-US" dirty="0"/>
              <a:t>Several in </a:t>
            </a:r>
            <a:r>
              <a:rPr lang="en-US" b="1" dirty="0"/>
              <a:t>Media</a:t>
            </a:r>
          </a:p>
          <a:p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9597219-5059-E446-B96C-C73D65EE152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22865"/>
          <a:stretch/>
        </p:blipFill>
        <p:spPr>
          <a:xfrm>
            <a:off x="10796995" y="235615"/>
            <a:ext cx="13317040" cy="105020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137348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9A94313C-C03E-7145-A8BD-B3F11C89674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473646" y="96182"/>
            <a:ext cx="7566796" cy="13523636"/>
          </a:xfrm>
          <a:prstGeom prst="rect">
            <a:avLst/>
          </a:prstGeom>
        </p:spPr>
      </p:pic>
      <p:sp>
        <p:nvSpPr>
          <p:cNvPr id="7" name="Title 6">
            <a:extLst>
              <a:ext uri="{FF2B5EF4-FFF2-40B4-BE49-F238E27FC236}">
                <a16:creationId xmlns:a16="http://schemas.microsoft.com/office/drawing/2014/main" id="{6D8F8EBD-E753-9748-96F9-14EB12E231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Asset Actions</a:t>
            </a: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067953B5-313C-BF4F-9DEE-0D3DAD7CEC9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Plugins can add new operations on existing assets, available through the right-click </a:t>
            </a:r>
            <a:r>
              <a:rPr lang="en-US" b="1" dirty="0"/>
              <a:t>context menu</a:t>
            </a:r>
            <a:r>
              <a:rPr lang="en-US" dirty="0"/>
              <a:t>.</a:t>
            </a:r>
          </a:p>
          <a:p>
            <a:r>
              <a:rPr lang="en-US" dirty="0"/>
              <a:t>To implement:</a:t>
            </a:r>
          </a:p>
          <a:p>
            <a:pPr marL="457200" lvl="1" indent="-457200">
              <a:spcBef>
                <a:spcPts val="1500"/>
              </a:spcBef>
            </a:pPr>
            <a:r>
              <a:rPr lang="en-US" dirty="0"/>
              <a:t>Create a new class derived from </a:t>
            </a:r>
            <a:r>
              <a:rPr lang="en-US" b="1" dirty="0" err="1"/>
              <a:t>IAssetTypeActions</a:t>
            </a:r>
            <a:r>
              <a:rPr lang="en-US" b="1" dirty="0"/>
              <a:t> </a:t>
            </a:r>
            <a:r>
              <a:rPr lang="en-US" dirty="0"/>
              <a:t>or </a:t>
            </a:r>
            <a:r>
              <a:rPr lang="en-US" b="1" dirty="0" err="1"/>
              <a:t>FAssetTypeActions_Base</a:t>
            </a:r>
            <a:r>
              <a:rPr lang="en-US" dirty="0"/>
              <a:t>.</a:t>
            </a:r>
          </a:p>
          <a:p>
            <a:pPr marL="457200" lvl="1" indent="-457200"/>
            <a:r>
              <a:rPr lang="en-US" dirty="0"/>
              <a:t>Override </a:t>
            </a:r>
            <a:r>
              <a:rPr lang="en-US" b="1" dirty="0" err="1"/>
              <a:t>GetActions</a:t>
            </a:r>
            <a:r>
              <a:rPr lang="en-US" dirty="0"/>
              <a:t>.</a:t>
            </a:r>
          </a:p>
          <a:p>
            <a:r>
              <a:rPr lang="en-US" dirty="0"/>
              <a:t>How to find examples: </a:t>
            </a:r>
          </a:p>
          <a:p>
            <a:pPr marL="457200" lvl="1" indent="-457200">
              <a:spcBef>
                <a:spcPts val="1500"/>
              </a:spcBef>
            </a:pPr>
            <a:r>
              <a:rPr lang="en-US" dirty="0"/>
              <a:t>Find an example like </a:t>
            </a:r>
            <a:r>
              <a:rPr lang="en-US" b="1" dirty="0"/>
              <a:t>Paper2D</a:t>
            </a:r>
            <a:r>
              <a:rPr lang="en-US" dirty="0"/>
              <a:t>.</a:t>
            </a:r>
          </a:p>
          <a:p>
            <a:pPr marL="457200" lvl="1" indent="-457200"/>
            <a:r>
              <a:rPr lang="en-US" dirty="0"/>
              <a:t>Search for the action name in the menu, with spaces removed (</a:t>
            </a:r>
            <a:r>
              <a:rPr lang="en-US" b="1" dirty="0" err="1"/>
              <a:t>CreateTileMap</a:t>
            </a:r>
            <a:r>
              <a:rPr lang="en-US" dirty="0"/>
              <a:t>).</a:t>
            </a:r>
          </a:p>
          <a:p>
            <a:pPr marL="457200" lvl="1" indent="-457200"/>
            <a:r>
              <a:rPr lang="en-US" dirty="0"/>
              <a:t>This search leads to example at </a:t>
            </a:r>
            <a:r>
              <a:rPr lang="en-US" b="1" dirty="0" err="1"/>
              <a:t>FTileSetAssetTypeActions</a:t>
            </a:r>
            <a:r>
              <a:rPr lang="en-US" dirty="0"/>
              <a:t>.</a:t>
            </a:r>
          </a:p>
          <a:p>
            <a:pPr marL="457200" lvl="1" indent="-457200"/>
            <a:r>
              <a:rPr lang="en-US" dirty="0"/>
              <a:t>Given that, search for </a:t>
            </a:r>
            <a:r>
              <a:rPr lang="en-US" b="1" dirty="0" err="1"/>
              <a:t>GetActions</a:t>
            </a:r>
            <a:r>
              <a:rPr lang="en-US" dirty="0"/>
              <a:t> for examples in other plugins.</a:t>
            </a:r>
          </a:p>
        </p:txBody>
      </p:sp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EFD4BE48-76F8-6840-811D-8B1628351A24}"/>
              </a:ext>
            </a:extLst>
          </p:cNvPr>
          <p:cNvSpPr/>
          <p:nvPr/>
        </p:nvSpPr>
        <p:spPr>
          <a:xfrm>
            <a:off x="17112340" y="195893"/>
            <a:ext cx="4911649" cy="1450028"/>
          </a:xfrm>
          <a:prstGeom prst="round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344378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BBCD4B50-FA77-814E-B143-0A7CC3B6FDB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92000" y="7676651"/>
            <a:ext cx="11925300" cy="3105150"/>
          </a:xfrm>
          <a:prstGeom prst="rect">
            <a:avLst/>
          </a:prstGeom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3101265A-71F0-8848-83C6-D45DBC3FEA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New Asset Types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6DA86F8-7EDE-1046-AD03-D218AB8F144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679575" y="5943601"/>
            <a:ext cx="9045575" cy="7772400"/>
          </a:xfrm>
        </p:spPr>
        <p:txBody>
          <a:bodyPr/>
          <a:lstStyle/>
          <a:p>
            <a:r>
              <a:rPr lang="en-US" dirty="0"/>
              <a:t>Plugins can create new asset types can appear in the </a:t>
            </a:r>
            <a:r>
              <a:rPr lang="en-US" b="1" dirty="0"/>
              <a:t>Content</a:t>
            </a:r>
            <a:r>
              <a:rPr lang="en-US" dirty="0"/>
              <a:t> window and be used by Actors and components.</a:t>
            </a:r>
          </a:p>
          <a:p>
            <a:r>
              <a:rPr lang="en-US" dirty="0"/>
              <a:t>To implement:</a:t>
            </a:r>
          </a:p>
          <a:p>
            <a:pPr marL="457200" lvl="1" indent="-457200">
              <a:spcBef>
                <a:spcPts val="1500"/>
              </a:spcBef>
            </a:pPr>
            <a:r>
              <a:rPr lang="en-US" dirty="0"/>
              <a:t>Derive from </a:t>
            </a:r>
            <a:r>
              <a:rPr lang="en-US" b="1" dirty="0" err="1"/>
              <a:t>UObject</a:t>
            </a:r>
            <a:r>
              <a:rPr lang="en-US" dirty="0"/>
              <a:t>.</a:t>
            </a:r>
          </a:p>
          <a:p>
            <a:pPr marL="457200" lvl="1" indent="-457200"/>
            <a:r>
              <a:rPr lang="en-US" dirty="0"/>
              <a:t>Add </a:t>
            </a:r>
            <a:r>
              <a:rPr lang="en-US" b="1" dirty="0" err="1"/>
              <a:t>UFactory</a:t>
            </a:r>
            <a:r>
              <a:rPr lang="en-US" dirty="0"/>
              <a:t> class implementing </a:t>
            </a:r>
            <a:r>
              <a:rPr lang="en-US" b="1" dirty="0" err="1"/>
              <a:t>FactoryCreateNew</a:t>
            </a:r>
            <a:r>
              <a:rPr lang="en-US" dirty="0"/>
              <a:t> and/or </a:t>
            </a:r>
            <a:r>
              <a:rPr lang="en-US" b="1" dirty="0"/>
              <a:t>importer Factory</a:t>
            </a:r>
            <a:r>
              <a:rPr lang="en-US" dirty="0"/>
              <a:t>.</a:t>
            </a:r>
          </a:p>
          <a:p>
            <a:pPr marL="457200" lvl="1" indent="-457200"/>
            <a:r>
              <a:rPr lang="en-US" dirty="0"/>
              <a:t>Optional: </a:t>
            </a:r>
            <a:r>
              <a:rPr lang="en-US" b="1" dirty="0" err="1"/>
              <a:t>ShouldShowInNewMenu</a:t>
            </a:r>
            <a:r>
              <a:rPr lang="en-US" dirty="0"/>
              <a:t>.</a:t>
            </a:r>
          </a:p>
          <a:p>
            <a:pPr marL="457200" lvl="1" indent="-457200"/>
            <a:r>
              <a:rPr lang="en-US" dirty="0"/>
              <a:t>Add </a:t>
            </a:r>
            <a:r>
              <a:rPr lang="en-US" b="1" dirty="0" err="1"/>
              <a:t>IAssetTypeActions</a:t>
            </a:r>
            <a:r>
              <a:rPr lang="en-US" dirty="0"/>
              <a:t> class to customize name.</a:t>
            </a:r>
          </a:p>
          <a:p>
            <a:pPr marL="457200" lvl="1" indent="-457200"/>
            <a:r>
              <a:rPr lang="en-US" dirty="0"/>
              <a:t>Add </a:t>
            </a:r>
            <a:r>
              <a:rPr lang="en-US" b="1" dirty="0" err="1"/>
              <a:t>UThumbnailRenderer</a:t>
            </a:r>
            <a:r>
              <a:rPr lang="en-US" b="1" dirty="0"/>
              <a:t> </a:t>
            </a:r>
            <a:r>
              <a:rPr lang="en-US" dirty="0"/>
              <a:t>class if you want a custom icon.</a:t>
            </a:r>
          </a:p>
          <a:p>
            <a:r>
              <a:rPr lang="en-US" dirty="0"/>
              <a:t>How to find:</a:t>
            </a:r>
          </a:p>
          <a:p>
            <a:pPr marL="457200" lvl="1" indent="-457200">
              <a:spcBef>
                <a:spcPts val="1500"/>
              </a:spcBef>
            </a:pPr>
            <a:r>
              <a:rPr lang="en-US" b="1" dirty="0"/>
              <a:t>Paper2D</a:t>
            </a:r>
            <a:r>
              <a:rPr lang="en-US" dirty="0"/>
              <a:t> is a good starting example again.</a:t>
            </a:r>
          </a:p>
          <a:p>
            <a:pPr marL="457200" lvl="1" indent="-457200"/>
            <a:r>
              <a:rPr lang="en-US" dirty="0"/>
              <a:t>Once found, there are 50+ other plugin types.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FA57393-AF03-7B4F-A584-92D327093B9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154650" y="11228281"/>
            <a:ext cx="1841500" cy="21717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0C92C54-360B-D242-B5A1-C9E9870DA44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528732" y="927462"/>
            <a:ext cx="7924800" cy="158115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14BAD4D0-B99A-794A-9802-61631214249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604128" y="3097160"/>
            <a:ext cx="7353300" cy="4076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20798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8636A0-138B-D240-A67B-1F252854A8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Asset Editor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1E3C33B-06EF-2146-BD6F-74EACA6E522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Any new asset gets a default asset editor window that just opens a </a:t>
            </a:r>
            <a:r>
              <a:rPr lang="en-US" b="1" dirty="0"/>
              <a:t>Details</a:t>
            </a:r>
            <a:r>
              <a:rPr lang="en-US" dirty="0"/>
              <a:t> window on any exposed </a:t>
            </a:r>
            <a:r>
              <a:rPr lang="en-US" b="1" dirty="0"/>
              <a:t>UPROPERTY</a:t>
            </a:r>
            <a:r>
              <a:rPr lang="en-US" dirty="0"/>
              <a:t> data. </a:t>
            </a:r>
          </a:p>
          <a:p>
            <a:pPr marL="512064" lvl="1" indent="-457200">
              <a:spcBef>
                <a:spcPts val="1500"/>
              </a:spcBef>
            </a:pPr>
            <a:r>
              <a:rPr lang="en-US" dirty="0"/>
              <a:t>Use the</a:t>
            </a:r>
            <a:r>
              <a:rPr lang="en-US" b="1" dirty="0"/>
              <a:t> “</a:t>
            </a:r>
            <a:r>
              <a:rPr lang="en-US" b="1" dirty="0" err="1"/>
              <a:t>hidecategories</a:t>
            </a:r>
            <a:r>
              <a:rPr lang="en-US" dirty="0"/>
              <a:t>” </a:t>
            </a:r>
            <a:r>
              <a:rPr lang="en-US" b="1" dirty="0"/>
              <a:t>UCLASS</a:t>
            </a:r>
            <a:r>
              <a:rPr lang="en-US" dirty="0"/>
              <a:t> tag to hide properties you don’t want to show up, like parent class properties.</a:t>
            </a:r>
          </a:p>
          <a:p>
            <a:r>
              <a:rPr lang="en-US" dirty="0"/>
              <a:t>You can make a new </a:t>
            </a:r>
            <a:r>
              <a:rPr lang="en-US" b="1" dirty="0"/>
              <a:t>custom</a:t>
            </a:r>
            <a:r>
              <a:rPr lang="en-US" dirty="0"/>
              <a:t> asset editor by extending</a:t>
            </a:r>
            <a:r>
              <a:rPr lang="en-US" b="1" dirty="0"/>
              <a:t> </a:t>
            </a:r>
            <a:r>
              <a:rPr lang="en-US" b="1" dirty="0" err="1"/>
              <a:t>FAssetEditorToolkit</a:t>
            </a:r>
            <a:r>
              <a:rPr lang="en-US" dirty="0"/>
              <a:t>.</a:t>
            </a:r>
          </a:p>
          <a:p>
            <a:r>
              <a:rPr lang="en-US" dirty="0"/>
              <a:t>Building a new asset editor can be quite involved, essentially a mini-app for editing an asset, with its own window, tabs, and widgets.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8FC5C3D-479D-3E4C-A3B2-E2873B045F1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545966" y="1281059"/>
            <a:ext cx="11305065" cy="261167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E161C1B8-1047-8C4D-8CE8-2431B5530CF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19472" y="5713413"/>
            <a:ext cx="10378416" cy="6246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374502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D812AD7-CCC5-BE4C-B1B9-CA365E89173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r>
              <a:rPr lang="en-US" dirty="0"/>
              <a:t>Details Panel Widgets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4103868-11FD-8349-81B9-A48C2B6A2B6D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/>
              <a:t>Instead of a full asset editor, for simple types you can create a new </a:t>
            </a:r>
            <a:r>
              <a:rPr lang="en-US" b="1" dirty="0"/>
              <a:t>Details</a:t>
            </a:r>
            <a:r>
              <a:rPr lang="en-US" dirty="0"/>
              <a:t> panel widget.</a:t>
            </a:r>
          </a:p>
          <a:p>
            <a:pPr marL="457200" lvl="1" indent="-457200">
              <a:spcBef>
                <a:spcPts val="1500"/>
              </a:spcBef>
            </a:pPr>
            <a:r>
              <a:rPr lang="en-US" dirty="0"/>
              <a:t>Derive a new class from </a:t>
            </a:r>
            <a:r>
              <a:rPr lang="en-US" b="1" dirty="0" err="1"/>
              <a:t>IPropertyTypeCustomization</a:t>
            </a:r>
            <a:r>
              <a:rPr lang="en-US" dirty="0"/>
              <a:t>.</a:t>
            </a:r>
          </a:p>
          <a:p>
            <a:pPr marL="457200" lvl="1" indent="-457200"/>
            <a:r>
              <a:rPr lang="en-US" dirty="0"/>
              <a:t>Register by calling </a:t>
            </a:r>
            <a:r>
              <a:rPr lang="en-US" b="1" dirty="0" err="1"/>
              <a:t>RegisterCustomPropertyTypeLayout</a:t>
            </a:r>
            <a:r>
              <a:rPr lang="en-US" sz="2800" dirty="0"/>
              <a:t>.</a:t>
            </a:r>
          </a:p>
          <a:p>
            <a:r>
              <a:rPr lang="en-US" dirty="0"/>
              <a:t>Good examples can be found in </a:t>
            </a:r>
            <a:r>
              <a:rPr lang="en-US" b="1" dirty="0" err="1"/>
              <a:t>GameplayTagsEditor</a:t>
            </a:r>
            <a:r>
              <a:rPr lang="en-US" dirty="0"/>
              <a:t>.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EDE67A7-9808-024D-B71D-BA3443B9596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92000" y="9336677"/>
            <a:ext cx="7315200" cy="13716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6CB34B3F-131E-4045-BB6F-E58B52A1985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19490"/>
          <a:stretch/>
        </p:blipFill>
        <p:spPr>
          <a:xfrm>
            <a:off x="10783766" y="2445706"/>
            <a:ext cx="12990634" cy="5410200"/>
          </a:xfrm>
          <a:prstGeom prst="rect">
            <a:avLst/>
          </a:prstGeom>
        </p:spPr>
      </p:pic>
      <p:sp>
        <p:nvSpPr>
          <p:cNvPr id="9" name="Rounded Rectangle 8">
            <a:extLst>
              <a:ext uri="{FF2B5EF4-FFF2-40B4-BE49-F238E27FC236}">
                <a16:creationId xmlns:a16="http://schemas.microsoft.com/office/drawing/2014/main" id="{174EADE0-BEEB-0E4E-8377-F019EB8A5EF5}"/>
              </a:ext>
            </a:extLst>
          </p:cNvPr>
          <p:cNvSpPr/>
          <p:nvPr/>
        </p:nvSpPr>
        <p:spPr>
          <a:xfrm>
            <a:off x="12192000" y="4746044"/>
            <a:ext cx="11556274" cy="374596"/>
          </a:xfrm>
          <a:prstGeom prst="round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284611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758A18-5261-4D4C-B560-A277AF0210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More . . .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0B3F86A-0DCA-ED4E-8105-C0E615F9211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Look through the Plugins and Engine Modules for other things that can be extended with plugins:</a:t>
            </a:r>
          </a:p>
          <a:p>
            <a:pPr marL="457200" lvl="1" indent="-457200">
              <a:spcBef>
                <a:spcPts val="1500"/>
              </a:spcBef>
            </a:pPr>
            <a:r>
              <a:rPr lang="en-US" dirty="0"/>
              <a:t>New snapping modes</a:t>
            </a:r>
          </a:p>
          <a:p>
            <a:pPr marL="457200" lvl="1" indent="-457200"/>
            <a:r>
              <a:rPr lang="en-US" dirty="0"/>
              <a:t>New viewport buttons</a:t>
            </a:r>
          </a:p>
          <a:p>
            <a:pPr marL="457200" lvl="1" indent="-457200"/>
            <a:r>
              <a:rPr lang="en-US" dirty="0"/>
              <a:t>New windows/tabs</a:t>
            </a:r>
          </a:p>
          <a:p>
            <a:pPr marL="457200" lvl="1" indent="-457200"/>
            <a:r>
              <a:rPr lang="en-US" dirty="0"/>
              <a:t>New components</a:t>
            </a:r>
          </a:p>
          <a:p>
            <a:pPr marL="457200" lvl="1" indent="-457200"/>
            <a:r>
              <a:rPr lang="en-US" dirty="0"/>
              <a:t>Postprocessing</a:t>
            </a:r>
          </a:p>
          <a:p>
            <a:pPr marL="457200" lvl="1" indent="-457200"/>
            <a:r>
              <a:rPr lang="en-US" dirty="0"/>
              <a:t>. . .</a:t>
            </a: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8BEF6963-1570-6D4B-8140-A8BA47EE8C3C}"/>
              </a:ext>
            </a:extLst>
          </p:cNvPr>
          <p:cNvGrpSpPr/>
          <p:nvPr/>
        </p:nvGrpSpPr>
        <p:grpSpPr>
          <a:xfrm>
            <a:off x="16151676" y="1348521"/>
            <a:ext cx="7225301" cy="942406"/>
            <a:chOff x="16154275" y="194001"/>
            <a:chExt cx="7225301" cy="942406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CEEF76F2-C623-3D4B-BA6C-8E2031B6BCD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39412" b="87694"/>
            <a:stretch/>
          </p:blipFill>
          <p:spPr>
            <a:xfrm>
              <a:off x="16154275" y="194001"/>
              <a:ext cx="7225301" cy="942406"/>
            </a:xfrm>
            <a:prstGeom prst="rect">
              <a:avLst/>
            </a:prstGeom>
          </p:spPr>
        </p:pic>
        <p:sp>
          <p:nvSpPr>
            <p:cNvPr id="6" name="Rounded Rectangle 5">
              <a:extLst>
                <a:ext uri="{FF2B5EF4-FFF2-40B4-BE49-F238E27FC236}">
                  <a16:creationId xmlns:a16="http://schemas.microsoft.com/office/drawing/2014/main" id="{B2FC1EBE-B6A6-7242-A193-037B05DBCD34}"/>
                </a:ext>
              </a:extLst>
            </p:cNvPr>
            <p:cNvSpPr/>
            <p:nvPr/>
          </p:nvSpPr>
          <p:spPr>
            <a:xfrm>
              <a:off x="19911767" y="234038"/>
              <a:ext cx="1533706" cy="398823"/>
            </a:xfrm>
            <a:prstGeom prst="roundRect">
              <a:avLst/>
            </a:prstGeom>
            <a:noFill/>
            <a:ln w="762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DC417E2C-C249-3443-9696-B9A4F011368E}"/>
              </a:ext>
            </a:extLst>
          </p:cNvPr>
          <p:cNvGrpSpPr/>
          <p:nvPr/>
        </p:nvGrpSpPr>
        <p:grpSpPr>
          <a:xfrm>
            <a:off x="16151676" y="3944242"/>
            <a:ext cx="7225301" cy="662872"/>
            <a:chOff x="16154275" y="1587862"/>
            <a:chExt cx="7225301" cy="662872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D7F3767A-F3E8-1249-B15C-766C681AB05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6154275" y="1587862"/>
              <a:ext cx="7225301" cy="662872"/>
            </a:xfrm>
            <a:prstGeom prst="rect">
              <a:avLst/>
            </a:prstGeom>
          </p:spPr>
        </p:pic>
        <p:sp>
          <p:nvSpPr>
            <p:cNvPr id="8" name="Rounded Rectangle 7">
              <a:extLst>
                <a:ext uri="{FF2B5EF4-FFF2-40B4-BE49-F238E27FC236}">
                  <a16:creationId xmlns:a16="http://schemas.microsoft.com/office/drawing/2014/main" id="{B2579F8E-4A45-3542-B978-1A74AC71D8C6}"/>
                </a:ext>
              </a:extLst>
            </p:cNvPr>
            <p:cNvSpPr/>
            <p:nvPr/>
          </p:nvSpPr>
          <p:spPr>
            <a:xfrm>
              <a:off x="22545674" y="1646657"/>
              <a:ext cx="400051" cy="438705"/>
            </a:xfrm>
            <a:prstGeom prst="roundRect">
              <a:avLst/>
            </a:prstGeom>
            <a:noFill/>
            <a:ln w="762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1BADF2A9-9B06-B64D-A905-9588F4A9F5C6}"/>
              </a:ext>
            </a:extLst>
          </p:cNvPr>
          <p:cNvGrpSpPr/>
          <p:nvPr/>
        </p:nvGrpSpPr>
        <p:grpSpPr>
          <a:xfrm>
            <a:off x="15369596" y="6260429"/>
            <a:ext cx="8007381" cy="2287823"/>
            <a:chOff x="15372195" y="2702188"/>
            <a:chExt cx="8007381" cy="2287823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9CAC7D76-3F52-A344-8D20-27A4EE3687B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5372195" y="2702188"/>
              <a:ext cx="8007381" cy="2287823"/>
            </a:xfrm>
            <a:prstGeom prst="rect">
              <a:avLst/>
            </a:prstGeom>
          </p:spPr>
        </p:pic>
        <p:sp>
          <p:nvSpPr>
            <p:cNvPr id="9" name="Rounded Rectangle 8">
              <a:extLst>
                <a:ext uri="{FF2B5EF4-FFF2-40B4-BE49-F238E27FC236}">
                  <a16:creationId xmlns:a16="http://schemas.microsoft.com/office/drawing/2014/main" id="{35001C01-3D25-E643-9AC5-16C3588E629F}"/>
                </a:ext>
              </a:extLst>
            </p:cNvPr>
            <p:cNvSpPr/>
            <p:nvPr/>
          </p:nvSpPr>
          <p:spPr>
            <a:xfrm>
              <a:off x="18609032" y="2871788"/>
              <a:ext cx="3179406" cy="500062"/>
            </a:xfrm>
            <a:prstGeom prst="roundRect">
              <a:avLst/>
            </a:prstGeom>
            <a:noFill/>
            <a:ln w="762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4202BDFB-72D8-7546-81AC-9F5912753AED}"/>
              </a:ext>
            </a:extLst>
          </p:cNvPr>
          <p:cNvGrpSpPr/>
          <p:nvPr/>
        </p:nvGrpSpPr>
        <p:grpSpPr>
          <a:xfrm>
            <a:off x="18227001" y="10201566"/>
            <a:ext cx="3079848" cy="1285291"/>
            <a:chOff x="17939713" y="5270501"/>
            <a:chExt cx="3079848" cy="1285291"/>
          </a:xfrm>
        </p:grpSpPr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CA35B33E-37DE-2343-8169-1AB1A98A07F9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7939713" y="5270501"/>
              <a:ext cx="3079848" cy="1285291"/>
            </a:xfrm>
            <a:prstGeom prst="rect">
              <a:avLst/>
            </a:prstGeom>
          </p:spPr>
        </p:pic>
        <p:sp>
          <p:nvSpPr>
            <p:cNvPr id="11" name="Rounded Rectangle 10">
              <a:extLst>
                <a:ext uri="{FF2B5EF4-FFF2-40B4-BE49-F238E27FC236}">
                  <a16:creationId xmlns:a16="http://schemas.microsoft.com/office/drawing/2014/main" id="{D699BF16-960D-1744-9955-1A89B92D3D53}"/>
                </a:ext>
              </a:extLst>
            </p:cNvPr>
            <p:cNvSpPr/>
            <p:nvPr/>
          </p:nvSpPr>
          <p:spPr>
            <a:xfrm>
              <a:off x="18151832" y="5943601"/>
              <a:ext cx="2322156" cy="442912"/>
            </a:xfrm>
            <a:prstGeom prst="roundRect">
              <a:avLst/>
            </a:prstGeom>
            <a:noFill/>
            <a:ln w="762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6720467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159548AE-23A3-4942-BAF0-ABE9983FC6B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 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A61E21C1-147E-564B-8BA1-2F21826CAD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Modules and Plugins</a:t>
            </a:r>
          </a:p>
        </p:txBody>
      </p:sp>
    </p:spTree>
    <p:extLst>
      <p:ext uri="{BB962C8B-B14F-4D97-AF65-F5344CB8AC3E}">
        <p14:creationId xmlns:p14="http://schemas.microsoft.com/office/powerpoint/2010/main" val="408442854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D1643E-84CB-354A-885F-D769E9A533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Modules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C7BC82E8-319A-0543-9138-C39F467DFFB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256572" y="41564"/>
            <a:ext cx="12000944" cy="13632872"/>
          </a:xfrm>
          <a:prstGeom prst="rect">
            <a:avLst/>
          </a:prstGeom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49E1EDE-BA89-3A43-A48F-EA6115C9B1B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The Unreal Engine is structured as modules, each compiled separately and dynamically loaded.</a:t>
            </a:r>
          </a:p>
          <a:p>
            <a:r>
              <a:rPr lang="en-US" dirty="0"/>
              <a:t>(Most) modules can be loaded, unloaded, or recompiled without needing to restart the engine.</a:t>
            </a:r>
          </a:p>
          <a:p>
            <a:r>
              <a:rPr lang="en-US" dirty="0"/>
              <a:t>Each module has its own </a:t>
            </a:r>
            <a:r>
              <a:rPr lang="en-US" b="1" dirty="0" err="1"/>
              <a:t>Build.cs</a:t>
            </a:r>
            <a:r>
              <a:rPr lang="en-US" dirty="0"/>
              <a:t> file, an interface derived from </a:t>
            </a:r>
            <a:r>
              <a:rPr lang="en-US" b="1" dirty="0" err="1"/>
              <a:t>IModuleInterface</a:t>
            </a:r>
            <a:r>
              <a:rPr lang="en-US" dirty="0"/>
              <a:t>, and uses the </a:t>
            </a:r>
            <a:r>
              <a:rPr lang="en-US" b="1" dirty="0"/>
              <a:t>IMPLEMENT_MODULE </a:t>
            </a:r>
            <a:r>
              <a:rPr lang="en-US" dirty="0"/>
              <a:t>macro to declare the module name and add the necessary initialization code.</a:t>
            </a:r>
          </a:p>
        </p:txBody>
      </p:sp>
    </p:spTree>
    <p:extLst>
      <p:ext uri="{BB962C8B-B14F-4D97-AF65-F5344CB8AC3E}">
        <p14:creationId xmlns:p14="http://schemas.microsoft.com/office/powerpoint/2010/main" val="163283054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A0E937-7843-B04C-B391-A889322114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Module Discovery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FB56000-4EF2-7144-879E-12C3A6E226D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r>
              <a:rPr lang="en-US" sz="2600" dirty="0"/>
              <a:t>So . . . how does the other engine code know what is in a module?</a:t>
            </a:r>
          </a:p>
          <a:p>
            <a:pPr>
              <a:spcBef>
                <a:spcPts val="1200"/>
              </a:spcBef>
            </a:pPr>
            <a:r>
              <a:rPr lang="en-US" sz="2600" dirty="0"/>
              <a:t>To explicitly use functions or classes in other modules, you </a:t>
            </a:r>
            <a:r>
              <a:rPr lang="en-US" sz="2600" b="1" i="1" dirty="0"/>
              <a:t>must</a:t>
            </a:r>
            <a:r>
              <a:rPr lang="en-US" sz="2600" dirty="0"/>
              <a:t> add the other module as a dependency in your </a:t>
            </a:r>
            <a:r>
              <a:rPr lang="en-US" sz="2600" b="1" dirty="0" err="1"/>
              <a:t>Build.cs</a:t>
            </a:r>
            <a:r>
              <a:rPr lang="en-US" sz="2600" dirty="0"/>
              <a:t>.</a:t>
            </a:r>
          </a:p>
          <a:p>
            <a:pPr marL="457200" lvl="1" indent="-457200">
              <a:lnSpc>
                <a:spcPct val="110000"/>
              </a:lnSpc>
              <a:spcBef>
                <a:spcPts val="800"/>
              </a:spcBef>
            </a:pPr>
            <a:r>
              <a:rPr lang="en-US" sz="2400" dirty="0"/>
              <a:t>Look for a </a:t>
            </a:r>
            <a:r>
              <a:rPr lang="en-US" sz="2400" b="1" dirty="0"/>
              <a:t>MODULE_API</a:t>
            </a:r>
            <a:r>
              <a:rPr lang="en-US" sz="2400" dirty="0"/>
              <a:t> macro, </a:t>
            </a:r>
            <a:r>
              <a:rPr lang="en-US" sz="2400" b="1" dirty="0"/>
              <a:t>#include</a:t>
            </a:r>
            <a:r>
              <a:rPr lang="en-US" sz="2400" dirty="0"/>
              <a:t> of a module interface header, or </a:t>
            </a:r>
            <a:r>
              <a:rPr lang="en-US" sz="2400" b="1" dirty="0" err="1"/>
              <a:t>Build.cs</a:t>
            </a:r>
            <a:r>
              <a:rPr lang="en-US" sz="2400" dirty="0"/>
              <a:t> to find the module name</a:t>
            </a:r>
            <a:r>
              <a:rPr lang="en-US" sz="2600" dirty="0"/>
              <a:t>.</a:t>
            </a:r>
          </a:p>
          <a:p>
            <a:pPr>
              <a:spcBef>
                <a:spcPts val="1200"/>
              </a:spcBef>
            </a:pPr>
            <a:r>
              <a:rPr lang="en-US" sz="2600" dirty="0"/>
              <a:t>Many modules rely on automatic discovery. To register your plugin you can:</a:t>
            </a:r>
          </a:p>
          <a:p>
            <a:pPr marL="457200" lvl="1" indent="-457200">
              <a:spcBef>
                <a:spcPts val="800"/>
              </a:spcBef>
            </a:pPr>
            <a:r>
              <a:rPr lang="en-US" sz="2600" dirty="0"/>
              <a:t>Register delegate functions on load.</a:t>
            </a:r>
          </a:p>
          <a:p>
            <a:pPr marL="914400" lvl="2" indent="-457200">
              <a:spcBef>
                <a:spcPts val="800"/>
              </a:spcBef>
              <a:buFont typeface="Courier New" panose="02070309020205020404" pitchFamily="49" charset="0"/>
              <a:buChar char="o"/>
            </a:pPr>
            <a:r>
              <a:rPr lang="en-US" sz="2600" dirty="0"/>
              <a:t>A </a:t>
            </a:r>
            <a:r>
              <a:rPr lang="en-US" sz="2600" b="1" dirty="0"/>
              <a:t>Default Object</a:t>
            </a:r>
            <a:r>
              <a:rPr lang="en-US" sz="2600" dirty="0"/>
              <a:t> is constructed for every </a:t>
            </a:r>
            <a:r>
              <a:rPr lang="en-US" sz="2600" b="1" dirty="0" err="1"/>
              <a:t>UObject</a:t>
            </a:r>
            <a:r>
              <a:rPr lang="en-US" sz="2600" dirty="0"/>
              <a:t>. Registration code in the constructor will be run on load.</a:t>
            </a:r>
          </a:p>
          <a:p>
            <a:pPr marL="914400" lvl="2" indent="-457200">
              <a:spcBef>
                <a:spcPts val="800"/>
              </a:spcBef>
              <a:buFont typeface="Courier New" panose="02070309020205020404" pitchFamily="49" charset="0"/>
              <a:buChar char="o"/>
            </a:pPr>
            <a:r>
              <a:rPr lang="en-US" sz="2600" dirty="0"/>
              <a:t>Can also do it in </a:t>
            </a:r>
            <a:r>
              <a:rPr lang="en-US" sz="2600" b="1" dirty="0" err="1"/>
              <a:t>StartupModule</a:t>
            </a:r>
            <a:r>
              <a:rPr lang="en-US" sz="2600" dirty="0"/>
              <a:t>.</a:t>
            </a:r>
          </a:p>
          <a:p>
            <a:pPr marL="457200" lvl="1" indent="-457200">
              <a:spcBef>
                <a:spcPts val="800"/>
              </a:spcBef>
            </a:pPr>
            <a:r>
              <a:rPr lang="en-US" sz="2600" dirty="0"/>
              <a:t>Register directly with another module.</a:t>
            </a:r>
          </a:p>
          <a:p>
            <a:pPr marL="457200" lvl="1" indent="-457200">
              <a:spcBef>
                <a:spcPts val="800"/>
              </a:spcBef>
            </a:pPr>
            <a:r>
              <a:rPr lang="en-US" sz="2600" dirty="0"/>
              <a:t>Use </a:t>
            </a:r>
            <a:r>
              <a:rPr lang="en-US" sz="2600" b="1" dirty="0" err="1"/>
              <a:t>UnrealBuildTool</a:t>
            </a:r>
            <a:r>
              <a:rPr lang="en-US" sz="2600" dirty="0"/>
              <a:t> reflection macros, which generate registration code.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6D2CB74-91EA-BC49-BDCB-1F1BDEB7DCC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731778" y="854494"/>
            <a:ext cx="7543800" cy="20574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89995A31-3F7C-7F46-AA6C-DBCBAEFDDEC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731778" y="4374847"/>
            <a:ext cx="10801350" cy="314325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FD9523E-A767-3E4A-A705-593D0B27C18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731778" y="8595315"/>
            <a:ext cx="6858000" cy="5334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9B6D0169-DC2C-404C-A8F4-87B45664233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731778" y="10418371"/>
            <a:ext cx="9753600" cy="20193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AC34B8D8-4C51-CD4F-AAC0-B3017D099952}"/>
              </a:ext>
            </a:extLst>
          </p:cNvPr>
          <p:cNvSpPr txBox="1"/>
          <p:nvPr/>
        </p:nvSpPr>
        <p:spPr>
          <a:xfrm>
            <a:off x="12732327" y="269719"/>
            <a:ext cx="1165167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3200" dirty="0"/>
              <a:t>In </a:t>
            </a:r>
            <a:r>
              <a:rPr lang="en-US" sz="3200" dirty="0" err="1"/>
              <a:t>RenderInterface.h</a:t>
            </a:r>
            <a:r>
              <a:rPr lang="en-US" sz="3200" dirty="0"/>
              <a:t>: Interface derived from </a:t>
            </a:r>
            <a:r>
              <a:rPr lang="en-US" sz="3200" dirty="0" err="1"/>
              <a:t>IModuleInterface</a:t>
            </a:r>
            <a:endParaRPr lang="en-US" sz="3200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72A97A9-7A14-B644-893D-DB6DB8D0D4E1}"/>
              </a:ext>
            </a:extLst>
          </p:cNvPr>
          <p:cNvSpPr txBox="1"/>
          <p:nvPr/>
        </p:nvSpPr>
        <p:spPr>
          <a:xfrm>
            <a:off x="12732327" y="3297629"/>
            <a:ext cx="1165167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3200" dirty="0"/>
              <a:t>In </a:t>
            </a:r>
            <a:r>
              <a:rPr lang="en-US" sz="3200" dirty="0" err="1"/>
              <a:t>RenderModule.h</a:t>
            </a:r>
            <a:r>
              <a:rPr lang="en-US" sz="3200" dirty="0"/>
              <a:t>: Module class, including overrides for </a:t>
            </a:r>
            <a:r>
              <a:rPr lang="en-US" sz="3200" dirty="0" err="1"/>
              <a:t>StartupModule</a:t>
            </a:r>
            <a:r>
              <a:rPr lang="en-US" sz="3200" dirty="0"/>
              <a:t> and </a:t>
            </a:r>
            <a:r>
              <a:rPr lang="en-US" sz="3200" dirty="0" err="1"/>
              <a:t>ShutdownModule</a:t>
            </a:r>
            <a:endParaRPr lang="en-US" sz="3200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24B79FD-ED06-8F4D-96BB-68BB284FAD21}"/>
              </a:ext>
            </a:extLst>
          </p:cNvPr>
          <p:cNvSpPr txBox="1"/>
          <p:nvPr/>
        </p:nvSpPr>
        <p:spPr>
          <a:xfrm>
            <a:off x="12731778" y="7948984"/>
            <a:ext cx="1165167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3600" dirty="0"/>
              <a:t>In </a:t>
            </a:r>
            <a:r>
              <a:rPr lang="en-US" sz="3600" dirty="0" err="1"/>
              <a:t>Renderer.cpp</a:t>
            </a:r>
            <a:r>
              <a:rPr lang="en-US" sz="3600" dirty="0"/>
              <a:t>: Add module implementation code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03CA612-DECE-7949-B35F-A9305CF1EB3D}"/>
              </a:ext>
            </a:extLst>
          </p:cNvPr>
          <p:cNvSpPr txBox="1"/>
          <p:nvPr/>
        </p:nvSpPr>
        <p:spPr>
          <a:xfrm>
            <a:off x="12731778" y="9803909"/>
            <a:ext cx="1165167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3600" dirty="0"/>
              <a:t>In </a:t>
            </a:r>
            <a:r>
              <a:rPr lang="en-US" sz="3600" dirty="0" err="1"/>
              <a:t>Renderer.Build.cs</a:t>
            </a:r>
            <a:r>
              <a:rPr lang="en-US" sz="3600" dirty="0"/>
              <a:t>: Module build code</a:t>
            </a:r>
          </a:p>
        </p:txBody>
      </p:sp>
    </p:spTree>
    <p:extLst>
      <p:ext uri="{BB962C8B-B14F-4D97-AF65-F5344CB8AC3E}">
        <p14:creationId xmlns:p14="http://schemas.microsoft.com/office/powerpoint/2010/main" val="81404783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58EB33-6B71-5D40-B02E-469907C606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Modules and Plugins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5E84AE3-1027-A54C-84AF-265BF17A2AD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Plugins are modules and add functionality in the same way as core engine modules.</a:t>
            </a:r>
          </a:p>
          <a:p>
            <a:r>
              <a:rPr lang="en-US" dirty="0"/>
              <a:t>Plugins can:</a:t>
            </a:r>
          </a:p>
          <a:p>
            <a:pPr marL="457200" lvl="1" indent="-457200">
              <a:spcBef>
                <a:spcPts val="1500"/>
              </a:spcBef>
            </a:pPr>
            <a:r>
              <a:rPr lang="en-US" dirty="0"/>
              <a:t>Declare functions another module can call.</a:t>
            </a:r>
          </a:p>
          <a:p>
            <a:pPr marL="457200" lvl="1" indent="-457200"/>
            <a:r>
              <a:rPr lang="en-US" dirty="0"/>
              <a:t>Declare types or functions that will be found through one of the engine discovery methods (</a:t>
            </a:r>
            <a:r>
              <a:rPr lang="en-US" b="1" dirty="0" err="1"/>
              <a:t>UnrealBuildTool</a:t>
            </a:r>
            <a:r>
              <a:rPr lang="en-US" dirty="0"/>
              <a:t> macros, new delegates, etc.).</a:t>
            </a:r>
          </a:p>
          <a:p>
            <a:r>
              <a:rPr lang="en-US" dirty="0"/>
              <a:t>Most plugins will either be a single module, or one for code only needed in the Editor, and a separate one for code needed at game runtime.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6D7C4E3-12F6-2E41-B906-BEFCD1ED868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13688"/>
          <a:stretch/>
        </p:blipFill>
        <p:spPr>
          <a:xfrm>
            <a:off x="12192000" y="399680"/>
            <a:ext cx="11164389" cy="66294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23A02C96-C5C9-5545-93DA-A17EE1AC2E6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" r="15968"/>
          <a:stretch/>
        </p:blipFill>
        <p:spPr>
          <a:xfrm>
            <a:off x="13132525" y="5713413"/>
            <a:ext cx="10981509" cy="7581900"/>
          </a:xfrm>
          <a:prstGeom prst="rect">
            <a:avLst/>
          </a:prstGeom>
          <a:ln>
            <a:solidFill>
              <a:srgbClr val="FF0000"/>
            </a:solidFill>
          </a:ln>
        </p:spPr>
      </p:pic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318C772A-715A-F24B-A3D7-B48B552FF80E}"/>
              </a:ext>
            </a:extLst>
          </p:cNvPr>
          <p:cNvCxnSpPr/>
          <p:nvPr/>
        </p:nvCxnSpPr>
        <p:spPr>
          <a:xfrm>
            <a:off x="17687109" y="1436914"/>
            <a:ext cx="992777" cy="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23EBC0F8-8977-B349-91DB-ABEA2FFADE04}"/>
              </a:ext>
            </a:extLst>
          </p:cNvPr>
          <p:cNvCxnSpPr>
            <a:cxnSpLocks/>
          </p:cNvCxnSpPr>
          <p:nvPr/>
        </p:nvCxnSpPr>
        <p:spPr>
          <a:xfrm flipV="1">
            <a:off x="18549258" y="6775267"/>
            <a:ext cx="831669" cy="4355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ounded Rectangle 12">
            <a:extLst>
              <a:ext uri="{FF2B5EF4-FFF2-40B4-BE49-F238E27FC236}">
                <a16:creationId xmlns:a16="http://schemas.microsoft.com/office/drawing/2014/main" id="{05331E9B-59EB-E140-86B9-21E3BAA53D6C}"/>
              </a:ext>
            </a:extLst>
          </p:cNvPr>
          <p:cNvSpPr/>
          <p:nvPr/>
        </p:nvSpPr>
        <p:spPr>
          <a:xfrm>
            <a:off x="15597051" y="9588138"/>
            <a:ext cx="4911635" cy="339633"/>
          </a:xfrm>
          <a:prstGeom prst="round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007150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35472B1C-901E-5948-804F-0F4C88059A0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 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4638B10A-7E1B-6D46-B194-131B8AFA49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Can Plugins Do?</a:t>
            </a:r>
          </a:p>
        </p:txBody>
      </p:sp>
    </p:spTree>
    <p:extLst>
      <p:ext uri="{BB962C8B-B14F-4D97-AF65-F5344CB8AC3E}">
        <p14:creationId xmlns:p14="http://schemas.microsoft.com/office/powerpoint/2010/main" val="355236500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B00A28-185C-2442-A0E5-B191AF51E0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Plugins by Example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838412-2A23-8748-A0BB-0DBBB8C65E4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numCol="3">
            <a:normAutofit fontScale="47500" lnSpcReduction="20000"/>
          </a:bodyPr>
          <a:lstStyle/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dirty="0"/>
              <a:t>Experimental/</a:t>
            </a:r>
            <a:r>
              <a:rPr lang="en-US" dirty="0" err="1"/>
              <a:t>AppleVision</a:t>
            </a:r>
            <a:endParaRPr lang="en-US" dirty="0"/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dirty="0"/>
              <a:t>Experimental/</a:t>
            </a:r>
            <a:r>
              <a:rPr lang="en-US" dirty="0" err="1"/>
              <a:t>ChaosCloth</a:t>
            </a:r>
            <a:endParaRPr lang="en-US" dirty="0"/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dirty="0"/>
              <a:t>Experimental/</a:t>
            </a:r>
            <a:r>
              <a:rPr lang="en-US" dirty="0" err="1"/>
              <a:t>StereoPanorama</a:t>
            </a:r>
            <a:endParaRPr lang="en-US" dirty="0"/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dirty="0"/>
              <a:t>Experimental/</a:t>
            </a:r>
            <a:r>
              <a:rPr lang="en-US" dirty="0" err="1"/>
              <a:t>CodeEditor</a:t>
            </a:r>
            <a:endParaRPr lang="en-US" dirty="0"/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dirty="0"/>
              <a:t>Experimental/</a:t>
            </a:r>
            <a:r>
              <a:rPr lang="en-US" dirty="0" err="1"/>
              <a:t>BackChannel</a:t>
            </a:r>
            <a:endParaRPr lang="en-US" dirty="0"/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dirty="0"/>
              <a:t>Experimental/</a:t>
            </a:r>
            <a:r>
              <a:rPr lang="en-US" dirty="0" err="1"/>
              <a:t>BlueprintStats</a:t>
            </a:r>
            <a:endParaRPr lang="en-US" dirty="0"/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dirty="0"/>
              <a:t>Experimental/Shotgun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dirty="0"/>
              <a:t>Experimental/</a:t>
            </a:r>
            <a:r>
              <a:rPr lang="en-US" dirty="0" err="1"/>
              <a:t>SkeletalReduction</a:t>
            </a:r>
            <a:endParaRPr lang="en-US" dirty="0"/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dirty="0"/>
              <a:t>Experimental/</a:t>
            </a:r>
            <a:r>
              <a:rPr lang="en-US" dirty="0" err="1"/>
              <a:t>VirtualProductionUtilities</a:t>
            </a:r>
            <a:endParaRPr lang="en-US" dirty="0"/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dirty="0"/>
              <a:t>Experimental/</a:t>
            </a:r>
            <a:r>
              <a:rPr lang="en-US" dirty="0" err="1"/>
              <a:t>PythonScriptPlugin</a:t>
            </a:r>
            <a:endParaRPr lang="en-US" dirty="0"/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dirty="0"/>
              <a:t>Experimental/</a:t>
            </a:r>
            <a:r>
              <a:rPr lang="en-US" dirty="0" err="1"/>
              <a:t>AlembicImporter</a:t>
            </a:r>
            <a:endParaRPr lang="en-US" dirty="0"/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dirty="0"/>
              <a:t>Experimental/</a:t>
            </a:r>
            <a:r>
              <a:rPr lang="en-US" dirty="0" err="1"/>
              <a:t>ChaosNiagara</a:t>
            </a:r>
            <a:endParaRPr lang="en-US" dirty="0"/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dirty="0"/>
              <a:t>Experimental/</a:t>
            </a:r>
            <a:r>
              <a:rPr lang="en-US" dirty="0" err="1"/>
              <a:t>FieldSystemPlugin</a:t>
            </a:r>
            <a:endParaRPr lang="en-US" dirty="0"/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dirty="0"/>
              <a:t>Experimental/</a:t>
            </a:r>
            <a:r>
              <a:rPr lang="en-US" dirty="0" err="1"/>
              <a:t>ChaosSolverPlugin</a:t>
            </a:r>
            <a:endParaRPr lang="en-US" dirty="0"/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dirty="0"/>
              <a:t>Experimental/</a:t>
            </a:r>
            <a:r>
              <a:rPr lang="en-US" dirty="0" err="1"/>
              <a:t>Phya</a:t>
            </a:r>
            <a:endParaRPr lang="en-US" dirty="0"/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dirty="0"/>
              <a:t>Experimental/</a:t>
            </a:r>
            <a:r>
              <a:rPr lang="en-US" dirty="0" err="1"/>
              <a:t>ImagePlate</a:t>
            </a:r>
            <a:endParaRPr lang="en-US" dirty="0"/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dirty="0"/>
              <a:t>Experimental/</a:t>
            </a:r>
            <a:r>
              <a:rPr lang="en-US" dirty="0" err="1"/>
              <a:t>SimpleHMD</a:t>
            </a:r>
            <a:endParaRPr lang="en-US" dirty="0"/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dirty="0"/>
              <a:t>Experimental/</a:t>
            </a:r>
            <a:r>
              <a:rPr lang="en-US" dirty="0" err="1"/>
              <a:t>PixelStreaming</a:t>
            </a:r>
            <a:endParaRPr lang="en-US" dirty="0"/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dirty="0"/>
              <a:t>Experimental/</a:t>
            </a:r>
            <a:r>
              <a:rPr lang="en-US" dirty="0" err="1"/>
              <a:t>VirtualCamera</a:t>
            </a:r>
            <a:endParaRPr lang="en-US" dirty="0"/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dirty="0"/>
              <a:t>Experimental/</a:t>
            </a:r>
            <a:r>
              <a:rPr lang="en-US" dirty="0" err="1"/>
              <a:t>ProxyLODPlugin</a:t>
            </a:r>
            <a:endParaRPr lang="en-US" dirty="0"/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dirty="0"/>
              <a:t>Experimental/</a:t>
            </a:r>
            <a:r>
              <a:rPr lang="en-US" dirty="0" err="1"/>
              <a:t>ControlRig</a:t>
            </a:r>
            <a:endParaRPr lang="en-US" dirty="0"/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dirty="0"/>
              <a:t>Experimental/AR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dirty="0"/>
              <a:t>Experimental/</a:t>
            </a:r>
            <a:r>
              <a:rPr lang="en-US" dirty="0" err="1"/>
              <a:t>BlastPlugin</a:t>
            </a:r>
            <a:endParaRPr lang="en-US" dirty="0"/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dirty="0"/>
              <a:t>Experimental/Gauntlet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dirty="0"/>
              <a:t>Experimental/</a:t>
            </a:r>
            <a:r>
              <a:rPr lang="en-US" dirty="0" err="1"/>
              <a:t>PlatformCrypto</a:t>
            </a:r>
            <a:endParaRPr lang="en-US" dirty="0"/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dirty="0"/>
              <a:t>Experimental/</a:t>
            </a:r>
            <a:r>
              <a:rPr lang="en-US" dirty="0" err="1"/>
              <a:t>RemoteSession</a:t>
            </a:r>
            <a:endParaRPr lang="en-US" dirty="0"/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dirty="0"/>
              <a:t>Experimental/</a:t>
            </a:r>
            <a:r>
              <a:rPr lang="en-US" dirty="0" err="1"/>
              <a:t>AppleImageUtils</a:t>
            </a:r>
            <a:endParaRPr lang="en-US" dirty="0"/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dirty="0"/>
              <a:t>Experimental/</a:t>
            </a:r>
            <a:r>
              <a:rPr lang="en-US" dirty="0" err="1"/>
              <a:t>GeometryCache</a:t>
            </a:r>
            <a:endParaRPr lang="en-US" dirty="0"/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dirty="0"/>
              <a:t>Experimental/</a:t>
            </a:r>
            <a:r>
              <a:rPr lang="en-US" dirty="0" err="1"/>
              <a:t>CharacterAI</a:t>
            </a:r>
            <a:endParaRPr lang="en-US" dirty="0"/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dirty="0"/>
              <a:t>Experimental/HTML5Networking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dirty="0"/>
              <a:t>Experimental/</a:t>
            </a:r>
            <a:r>
              <a:rPr lang="en-US" dirty="0" err="1"/>
              <a:t>RawInput</a:t>
            </a:r>
            <a:endParaRPr lang="en-US" dirty="0"/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dirty="0"/>
              <a:t>Experimental/</a:t>
            </a:r>
            <a:r>
              <a:rPr lang="en-US" dirty="0" err="1"/>
              <a:t>GeometryCollectionPlugin</a:t>
            </a:r>
            <a:endParaRPr lang="en-US" dirty="0"/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dirty="0"/>
              <a:t>Experimental/CodeView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dirty="0"/>
              <a:t>Developer/</a:t>
            </a:r>
            <a:r>
              <a:rPr lang="en-US" dirty="0" err="1"/>
              <a:t>AnimationSharing</a:t>
            </a:r>
            <a:endParaRPr lang="en-US" dirty="0"/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dirty="0"/>
              <a:t>Developer/</a:t>
            </a:r>
            <a:r>
              <a:rPr lang="en-US" dirty="0" err="1"/>
              <a:t>CodeLiteSourceCodeAccess</a:t>
            </a:r>
            <a:endParaRPr lang="en-US" dirty="0"/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dirty="0"/>
              <a:t>Developer/</a:t>
            </a:r>
            <a:r>
              <a:rPr lang="en-US" dirty="0" err="1"/>
              <a:t>KDevelopSourceCodeAccess</a:t>
            </a:r>
            <a:endParaRPr lang="en-US" dirty="0"/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dirty="0"/>
              <a:t>Developer/Concert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dirty="0"/>
              <a:t>Developer/</a:t>
            </a:r>
            <a:r>
              <a:rPr lang="en-US" dirty="0" err="1"/>
              <a:t>ActorLayerUtilities</a:t>
            </a:r>
            <a:endParaRPr lang="en-US" dirty="0"/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dirty="0"/>
              <a:t>Developer/</a:t>
            </a:r>
            <a:r>
              <a:rPr lang="en-US" dirty="0" err="1"/>
              <a:t>RenderDocPlugin</a:t>
            </a:r>
            <a:endParaRPr lang="en-US" dirty="0"/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dirty="0"/>
              <a:t>Developer/</a:t>
            </a:r>
            <a:r>
              <a:rPr lang="en-US" dirty="0" err="1"/>
              <a:t>BlankPlugin</a:t>
            </a:r>
            <a:endParaRPr lang="en-US" dirty="0"/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dirty="0"/>
              <a:t>Developer/</a:t>
            </a:r>
            <a:r>
              <a:rPr lang="en-US" dirty="0" err="1"/>
              <a:t>UObjectPlugin</a:t>
            </a:r>
            <a:endParaRPr lang="en-US" dirty="0"/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dirty="0"/>
              <a:t>Developer/</a:t>
            </a:r>
            <a:r>
              <a:rPr lang="en-US" dirty="0" err="1"/>
              <a:t>VisualStudioCodeSourceCodeAccess</a:t>
            </a:r>
            <a:endParaRPr lang="en-US" dirty="0"/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dirty="0"/>
              <a:t>Developer/</a:t>
            </a:r>
            <a:r>
              <a:rPr lang="en-US" dirty="0" err="1"/>
              <a:t>VisualStudioSourceCodeAccess</a:t>
            </a:r>
            <a:endParaRPr lang="en-US" dirty="0"/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dirty="0"/>
              <a:t>Developer/</a:t>
            </a:r>
            <a:r>
              <a:rPr lang="en-US" dirty="0" err="1"/>
              <a:t>SubversionSourceControl</a:t>
            </a:r>
            <a:endParaRPr lang="en-US" dirty="0"/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dirty="0"/>
              <a:t>Developer/</a:t>
            </a:r>
            <a:r>
              <a:rPr lang="en-US" dirty="0" err="1"/>
              <a:t>CLionSourceCodeAccess</a:t>
            </a:r>
            <a:endParaRPr lang="en-US" dirty="0"/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dirty="0"/>
              <a:t>Developer/</a:t>
            </a:r>
            <a:r>
              <a:rPr lang="en-US" dirty="0" err="1"/>
              <a:t>OneSkyLocalizationService</a:t>
            </a:r>
            <a:endParaRPr lang="en-US" dirty="0"/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dirty="0"/>
              <a:t>Developer/</a:t>
            </a:r>
            <a:r>
              <a:rPr lang="en-US" dirty="0" err="1"/>
              <a:t>XCodeSourceCodeAccess</a:t>
            </a:r>
            <a:endParaRPr lang="en-US" dirty="0"/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dirty="0"/>
              <a:t>Developer/</a:t>
            </a:r>
            <a:r>
              <a:rPr lang="en-US" dirty="0" err="1"/>
              <a:t>PerforceSourceControl</a:t>
            </a:r>
            <a:endParaRPr lang="en-US" dirty="0"/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dirty="0"/>
              <a:t>Developer/</a:t>
            </a:r>
            <a:r>
              <a:rPr lang="en-US" dirty="0" err="1"/>
              <a:t>NullSourceCodeAccess</a:t>
            </a:r>
            <a:endParaRPr lang="en-US" dirty="0"/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dirty="0"/>
              <a:t>Developer/</a:t>
            </a:r>
            <a:r>
              <a:rPr lang="en-US" dirty="0" err="1"/>
              <a:t>GitSourceControl</a:t>
            </a:r>
            <a:endParaRPr lang="en-US" dirty="0"/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dirty="0" err="1"/>
              <a:t>Blendables</a:t>
            </a:r>
            <a:r>
              <a:rPr lang="en-US" dirty="0"/>
              <a:t>/</a:t>
            </a:r>
            <a:r>
              <a:rPr lang="en-US" dirty="0" err="1"/>
              <a:t>LightPropagationVolume</a:t>
            </a:r>
            <a:endParaRPr lang="en-US" dirty="0"/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dirty="0"/>
              <a:t>Portal/</a:t>
            </a:r>
            <a:r>
              <a:rPr lang="en-US" dirty="0" err="1"/>
              <a:t>LauncherChunkInstaller</a:t>
            </a:r>
            <a:endParaRPr lang="en-US" dirty="0"/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dirty="0" err="1"/>
              <a:t>ScriptGeneratorPlugin</a:t>
            </a:r>
            <a:r>
              <a:rPr lang="en-US" dirty="0"/>
              <a:t>/Resources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dirty="0" err="1"/>
              <a:t>MovieScene</a:t>
            </a:r>
            <a:r>
              <a:rPr lang="en-US" dirty="0"/>
              <a:t>/</a:t>
            </a:r>
            <a:r>
              <a:rPr lang="en-US" dirty="0" err="1"/>
              <a:t>ActorSequence</a:t>
            </a:r>
            <a:endParaRPr lang="en-US" dirty="0"/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dirty="0" err="1"/>
              <a:t>MovieScene</a:t>
            </a:r>
            <a:r>
              <a:rPr lang="en-US" dirty="0"/>
              <a:t>/</a:t>
            </a:r>
            <a:r>
              <a:rPr lang="en-US" dirty="0" err="1"/>
              <a:t>MatineeToLevelSequence</a:t>
            </a:r>
            <a:endParaRPr lang="en-US" dirty="0"/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dirty="0" err="1"/>
              <a:t>MovieScene</a:t>
            </a:r>
            <a:r>
              <a:rPr lang="en-US" dirty="0"/>
              <a:t>/</a:t>
            </a:r>
            <a:r>
              <a:rPr lang="en-US" dirty="0" err="1"/>
              <a:t>SequencerScripting</a:t>
            </a:r>
            <a:endParaRPr lang="en-US" dirty="0"/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dirty="0" err="1"/>
              <a:t>MovieScene</a:t>
            </a:r>
            <a:r>
              <a:rPr lang="en-US" dirty="0"/>
              <a:t>/</a:t>
            </a:r>
            <a:r>
              <a:rPr lang="en-US" dirty="0" err="1"/>
              <a:t>LevelSequenceEditor</a:t>
            </a:r>
            <a:endParaRPr lang="en-US" dirty="0"/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dirty="0"/>
              <a:t>Enterprise/</a:t>
            </a:r>
            <a:r>
              <a:rPr lang="en-US" dirty="0" err="1"/>
              <a:t>DatasmithContent</a:t>
            </a:r>
            <a:endParaRPr lang="en-US" dirty="0"/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dirty="0"/>
              <a:t>Enterprise/</a:t>
            </a:r>
            <a:r>
              <a:rPr lang="en-US" dirty="0" err="1"/>
              <a:t>VariantManagerContent</a:t>
            </a:r>
            <a:endParaRPr lang="en-US" dirty="0"/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dirty="0" err="1"/>
              <a:t>Lumin</a:t>
            </a:r>
            <a:r>
              <a:rPr lang="en-US" dirty="0"/>
              <a:t>/</a:t>
            </a:r>
            <a:r>
              <a:rPr lang="en-US" dirty="0" err="1"/>
              <a:t>MagicLeapCamera</a:t>
            </a:r>
            <a:endParaRPr lang="en-US" dirty="0"/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dirty="0" err="1"/>
              <a:t>Lumin</a:t>
            </a:r>
            <a:r>
              <a:rPr lang="en-US" dirty="0"/>
              <a:t>/</a:t>
            </a:r>
            <a:r>
              <a:rPr lang="en-US" dirty="0" err="1"/>
              <a:t>MagicLeap</a:t>
            </a:r>
            <a:endParaRPr lang="en-US" dirty="0"/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dirty="0" err="1"/>
              <a:t>Lumin</a:t>
            </a:r>
            <a:r>
              <a:rPr lang="en-US" dirty="0"/>
              <a:t>/</a:t>
            </a:r>
            <a:r>
              <a:rPr lang="en-US" dirty="0" err="1"/>
              <a:t>MagicLeapScreens</a:t>
            </a:r>
            <a:endParaRPr lang="en-US" dirty="0"/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dirty="0" err="1"/>
              <a:t>Lumin</a:t>
            </a:r>
            <a:r>
              <a:rPr lang="en-US" dirty="0"/>
              <a:t>/</a:t>
            </a:r>
            <a:r>
              <a:rPr lang="en-US" dirty="0" err="1"/>
              <a:t>MagicLeapMedia</a:t>
            </a:r>
            <a:endParaRPr lang="en-US" dirty="0"/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dirty="0"/>
              <a:t>Importers/</a:t>
            </a:r>
            <a:r>
              <a:rPr lang="en-US" dirty="0" err="1"/>
              <a:t>USDImporter</a:t>
            </a:r>
            <a:endParaRPr lang="en-US" dirty="0"/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dirty="0" err="1"/>
              <a:t>VirtualProduction</a:t>
            </a:r>
            <a:r>
              <a:rPr lang="en-US" dirty="0"/>
              <a:t>/Takes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dirty="0"/>
              <a:t>FX/Niagara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dirty="0"/>
              <a:t>FX/</a:t>
            </a:r>
            <a:r>
              <a:rPr lang="en-US" dirty="0" err="1"/>
              <a:t>HoudiniNiagara</a:t>
            </a:r>
            <a:endParaRPr lang="en-US" dirty="0"/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dirty="0"/>
              <a:t>FX/</a:t>
            </a:r>
            <a:r>
              <a:rPr lang="en-US" dirty="0" err="1"/>
              <a:t>NiagaraExtras</a:t>
            </a:r>
            <a:endParaRPr lang="en-US" dirty="0"/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dirty="0"/>
              <a:t>Runtime/</a:t>
            </a:r>
            <a:r>
              <a:rPr lang="en-US" dirty="0" err="1"/>
              <a:t>CableComponent</a:t>
            </a:r>
            <a:endParaRPr lang="en-US" dirty="0"/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dirty="0"/>
              <a:t>Runtime/</a:t>
            </a:r>
            <a:r>
              <a:rPr lang="en-US" dirty="0" err="1"/>
              <a:t>RuntimePhysXCooking</a:t>
            </a:r>
            <a:endParaRPr lang="en-US" dirty="0"/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dirty="0"/>
              <a:t>Runtime/</a:t>
            </a:r>
            <a:r>
              <a:rPr lang="en-US" dirty="0" err="1"/>
              <a:t>LeapMotion</a:t>
            </a:r>
            <a:endParaRPr lang="en-US" dirty="0"/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dirty="0"/>
              <a:t>Runtime/Database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dirty="0"/>
              <a:t>Runtime/</a:t>
            </a:r>
            <a:r>
              <a:rPr lang="en-US" dirty="0" err="1"/>
              <a:t>ProceduralMeshComponent</a:t>
            </a:r>
            <a:endParaRPr lang="en-US" dirty="0"/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dirty="0"/>
              <a:t>Runtime/</a:t>
            </a:r>
            <a:r>
              <a:rPr lang="en-US" dirty="0" err="1"/>
              <a:t>WindowsMixedReality</a:t>
            </a:r>
            <a:endParaRPr lang="en-US" dirty="0"/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dirty="0"/>
              <a:t>Runtime/Spatialization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dirty="0"/>
              <a:t>Runtime/</a:t>
            </a:r>
            <a:r>
              <a:rPr lang="en-US" dirty="0" err="1"/>
              <a:t>ResonanceAudio</a:t>
            </a:r>
            <a:endParaRPr lang="en-US" dirty="0"/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dirty="0"/>
              <a:t>Runtime/</a:t>
            </a:r>
            <a:r>
              <a:rPr lang="en-US" dirty="0" err="1"/>
              <a:t>WebMMoviePlayer</a:t>
            </a:r>
            <a:endParaRPr lang="en-US" dirty="0"/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dirty="0"/>
              <a:t>Runtime/Steam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dirty="0"/>
              <a:t>Runtime/</a:t>
            </a:r>
            <a:r>
              <a:rPr lang="en-US" dirty="0" err="1"/>
              <a:t>SunPosition</a:t>
            </a:r>
            <a:endParaRPr lang="en-US" dirty="0"/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dirty="0"/>
              <a:t>Runtime/</a:t>
            </a:r>
            <a:r>
              <a:rPr lang="en-US" dirty="0" err="1"/>
              <a:t>MixedRealityCaptureFramework</a:t>
            </a:r>
            <a:endParaRPr lang="en-US" dirty="0"/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dirty="0"/>
              <a:t>Runtime/</a:t>
            </a:r>
            <a:r>
              <a:rPr lang="en-US" dirty="0" err="1"/>
              <a:t>OpenXR</a:t>
            </a:r>
            <a:endParaRPr lang="en-US" dirty="0"/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dirty="0"/>
              <a:t>Runtime/</a:t>
            </a:r>
            <a:r>
              <a:rPr lang="en-US" dirty="0" err="1"/>
              <a:t>WindowsDeviceProfileSelector</a:t>
            </a:r>
            <a:endParaRPr lang="en-US" dirty="0"/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dirty="0"/>
              <a:t>Runtime/</a:t>
            </a:r>
            <a:r>
              <a:rPr lang="en-US" dirty="0" err="1"/>
              <a:t>LocationServicesIOSImpl</a:t>
            </a:r>
            <a:endParaRPr lang="en-US" dirty="0"/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dirty="0"/>
              <a:t>Runtime/</a:t>
            </a:r>
            <a:r>
              <a:rPr lang="en-US" dirty="0" err="1"/>
              <a:t>WebBrowserWidget</a:t>
            </a:r>
            <a:endParaRPr lang="en-US" dirty="0"/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dirty="0"/>
              <a:t>Runtime/</a:t>
            </a:r>
            <a:r>
              <a:rPr lang="en-US" dirty="0" err="1"/>
              <a:t>AndroidMoviePlayer</a:t>
            </a:r>
            <a:endParaRPr lang="en-US" dirty="0"/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dirty="0"/>
              <a:t>Runtime/</a:t>
            </a:r>
            <a:r>
              <a:rPr lang="en-US" dirty="0" err="1"/>
              <a:t>ApexDestruction</a:t>
            </a:r>
            <a:endParaRPr lang="en-US" dirty="0"/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dirty="0"/>
              <a:t>Runtime/</a:t>
            </a:r>
            <a:r>
              <a:rPr lang="en-US" dirty="0" err="1"/>
              <a:t>CustomMeshComponent</a:t>
            </a:r>
            <a:endParaRPr lang="en-US" dirty="0"/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dirty="0"/>
              <a:t>Runtime/</a:t>
            </a:r>
            <a:r>
              <a:rPr lang="en-US" dirty="0" err="1"/>
              <a:t>AndroidPermission</a:t>
            </a:r>
            <a:endParaRPr lang="en-US" dirty="0"/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dirty="0"/>
              <a:t>Runtime/Oculus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dirty="0"/>
              <a:t>Runtime/</a:t>
            </a:r>
            <a:r>
              <a:rPr lang="en-US" dirty="0" err="1"/>
              <a:t>EditableMesh</a:t>
            </a:r>
            <a:endParaRPr lang="en-US" dirty="0"/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dirty="0"/>
              <a:t>Runtime/Synthesis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dirty="0"/>
              <a:t>Runtime/</a:t>
            </a:r>
            <a:r>
              <a:rPr lang="en-US" dirty="0" err="1"/>
              <a:t>ReplicationGraph</a:t>
            </a:r>
            <a:endParaRPr lang="en-US" dirty="0"/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dirty="0"/>
              <a:t>Runtime/</a:t>
            </a:r>
            <a:r>
              <a:rPr lang="en-US" dirty="0" err="1"/>
              <a:t>SoundUtilities</a:t>
            </a:r>
            <a:endParaRPr lang="en-US" dirty="0"/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dirty="0"/>
              <a:t>Runtime/</a:t>
            </a:r>
            <a:r>
              <a:rPr lang="en-US" dirty="0" err="1"/>
              <a:t>LocationServicesAndroidImpl</a:t>
            </a:r>
            <a:endParaRPr lang="en-US" dirty="0"/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dirty="0"/>
              <a:t>Runtime/</a:t>
            </a:r>
            <a:r>
              <a:rPr lang="en-US" dirty="0" err="1"/>
              <a:t>MobilePatchingUtils</a:t>
            </a:r>
            <a:endParaRPr lang="en-US" dirty="0"/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dirty="0"/>
              <a:t>Runtime/Firebase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dirty="0"/>
              <a:t>Runtime/</a:t>
            </a:r>
            <a:r>
              <a:rPr lang="en-US" dirty="0" err="1"/>
              <a:t>SoundMod</a:t>
            </a:r>
            <a:endParaRPr lang="en-US" dirty="0"/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dirty="0"/>
              <a:t>Runtime/Nvidia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dirty="0"/>
              <a:t>Runtime/</a:t>
            </a:r>
            <a:r>
              <a:rPr lang="en-US" dirty="0" err="1"/>
              <a:t>WindowsMoviePlayer</a:t>
            </a:r>
            <a:endParaRPr lang="en-US" dirty="0"/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dirty="0"/>
              <a:t>Runtime/</a:t>
            </a:r>
            <a:r>
              <a:rPr lang="en-US" dirty="0" err="1"/>
              <a:t>PreLoadScreenMoviePlayer</a:t>
            </a:r>
            <a:endParaRPr lang="en-US" dirty="0"/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dirty="0"/>
              <a:t>Runtime/</a:t>
            </a:r>
            <a:r>
              <a:rPr lang="en-US" dirty="0" err="1"/>
              <a:t>HTTPChunkInstaller</a:t>
            </a:r>
            <a:endParaRPr lang="en-US" dirty="0"/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dirty="0"/>
              <a:t>Runtime/</a:t>
            </a:r>
            <a:r>
              <a:rPr lang="en-US" dirty="0" err="1"/>
              <a:t>MeshReconstruction</a:t>
            </a:r>
            <a:endParaRPr lang="en-US" dirty="0"/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dirty="0"/>
              <a:t>Runtime/</a:t>
            </a:r>
            <a:r>
              <a:rPr lang="en-US" dirty="0" err="1"/>
              <a:t>nDisplay</a:t>
            </a:r>
            <a:endParaRPr lang="en-US" dirty="0"/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dirty="0"/>
              <a:t>Runtime/</a:t>
            </a:r>
            <a:r>
              <a:rPr lang="en-US" dirty="0" err="1"/>
              <a:t>AudioCapture</a:t>
            </a:r>
            <a:endParaRPr lang="en-US" dirty="0"/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dirty="0"/>
              <a:t>Runtime/</a:t>
            </a:r>
            <a:r>
              <a:rPr lang="en-US" dirty="0" err="1"/>
              <a:t>OptionalMobileFeaturesBPLibrary</a:t>
            </a:r>
            <a:endParaRPr lang="en-US" dirty="0"/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dirty="0"/>
              <a:t>Runtime/</a:t>
            </a:r>
            <a:r>
              <a:rPr lang="en-US" dirty="0" err="1"/>
              <a:t>SignificanceManager</a:t>
            </a:r>
            <a:endParaRPr lang="en-US" dirty="0"/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dirty="0"/>
              <a:t>Runtime/AR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dirty="0"/>
              <a:t>Runtime/Advertising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dirty="0"/>
              <a:t>Runtime/</a:t>
            </a:r>
            <a:r>
              <a:rPr lang="en-US" dirty="0" err="1"/>
              <a:t>GameplayAbilities</a:t>
            </a:r>
            <a:endParaRPr lang="en-US" dirty="0"/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dirty="0"/>
              <a:t>Runtime/</a:t>
            </a:r>
            <a:r>
              <a:rPr lang="en-US" dirty="0" err="1"/>
              <a:t>MIDIDevice</a:t>
            </a:r>
            <a:endParaRPr lang="en-US" dirty="0"/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dirty="0"/>
              <a:t>Runtime/</a:t>
            </a:r>
            <a:r>
              <a:rPr lang="en-US" dirty="0" err="1"/>
              <a:t>AnimDistanceMatching</a:t>
            </a:r>
            <a:endParaRPr lang="en-US" dirty="0"/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dirty="0"/>
              <a:t>Runtime/</a:t>
            </a:r>
            <a:r>
              <a:rPr lang="en-US" dirty="0" err="1"/>
              <a:t>ExampleDeviceProfileSelector</a:t>
            </a:r>
            <a:endParaRPr lang="en-US" dirty="0"/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dirty="0"/>
              <a:t>Runtime/</a:t>
            </a:r>
            <a:r>
              <a:rPr lang="en-US" dirty="0" err="1"/>
              <a:t>SoundVisualizations</a:t>
            </a:r>
            <a:endParaRPr lang="en-US" dirty="0"/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dirty="0"/>
              <a:t>Runtime/</a:t>
            </a:r>
            <a:r>
              <a:rPr lang="en-US" dirty="0" err="1"/>
              <a:t>IOSDeviceProfileSelector</a:t>
            </a:r>
            <a:endParaRPr lang="en-US" dirty="0"/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dirty="0"/>
              <a:t>Runtime/</a:t>
            </a:r>
            <a:r>
              <a:rPr lang="en-US" dirty="0" err="1"/>
              <a:t>PhysXVehicles</a:t>
            </a:r>
            <a:endParaRPr lang="en-US" dirty="0"/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dirty="0"/>
              <a:t>Runtime/</a:t>
            </a:r>
            <a:r>
              <a:rPr lang="en-US" dirty="0" err="1"/>
              <a:t>AppleMoviePlayer</a:t>
            </a:r>
            <a:endParaRPr lang="en-US" dirty="0"/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dirty="0"/>
              <a:t>Runtime/</a:t>
            </a:r>
            <a:r>
              <a:rPr lang="en-US" dirty="0" err="1"/>
              <a:t>AndroidDeviceProfileSelector</a:t>
            </a:r>
            <a:endParaRPr lang="en-US" dirty="0"/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dirty="0"/>
              <a:t>Runtime/</a:t>
            </a:r>
            <a:r>
              <a:rPr lang="en-US" dirty="0" err="1"/>
              <a:t>LinuxDeviceProfileSelector</a:t>
            </a:r>
            <a:endParaRPr lang="en-US" dirty="0"/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dirty="0"/>
              <a:t>Runtime/</a:t>
            </a:r>
            <a:r>
              <a:rPr lang="en-US" dirty="0" err="1"/>
              <a:t>LocationServicesBPLibrary</a:t>
            </a:r>
            <a:endParaRPr lang="en-US" dirty="0"/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dirty="0"/>
              <a:t>Runtime/</a:t>
            </a:r>
            <a:r>
              <a:rPr lang="en-US" dirty="0" err="1"/>
              <a:t>ArchVisCharacter</a:t>
            </a:r>
            <a:endParaRPr lang="en-US" dirty="0"/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dirty="0"/>
              <a:t>Runtime/</a:t>
            </a:r>
            <a:r>
              <a:rPr lang="en-US" dirty="0" err="1"/>
              <a:t>PacketHandlers</a:t>
            </a:r>
            <a:endParaRPr lang="en-US" dirty="0"/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dirty="0"/>
              <a:t>Runtime/</a:t>
            </a:r>
            <a:r>
              <a:rPr lang="en-US" dirty="0" err="1"/>
              <a:t>GoogleVR</a:t>
            </a:r>
            <a:endParaRPr lang="en-US" dirty="0"/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dirty="0"/>
              <a:t>Runtime/</a:t>
            </a:r>
            <a:r>
              <a:rPr lang="en-US" dirty="0" err="1"/>
              <a:t>GoogleCloudMessaging</a:t>
            </a:r>
            <a:endParaRPr lang="en-US" dirty="0"/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dirty="0"/>
              <a:t>Runtime/</a:t>
            </a:r>
            <a:r>
              <a:rPr lang="en-US" dirty="0" err="1"/>
              <a:t>TimeSynth</a:t>
            </a:r>
            <a:endParaRPr lang="en-US" dirty="0"/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dirty="0"/>
              <a:t>Runtime/Analytics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dirty="0"/>
              <a:t>Runtime/</a:t>
            </a:r>
            <a:r>
              <a:rPr lang="en-US" dirty="0" err="1"/>
              <a:t>AnimationBudgetAllocator</a:t>
            </a:r>
            <a:endParaRPr lang="en-US" dirty="0"/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dirty="0"/>
              <a:t>Tests/</a:t>
            </a:r>
            <a:r>
              <a:rPr lang="en-US" dirty="0" err="1"/>
              <a:t>FbxAutomationTestBuilder</a:t>
            </a:r>
            <a:endParaRPr lang="en-US" dirty="0"/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dirty="0"/>
              <a:t>Tests/</a:t>
            </a:r>
            <a:r>
              <a:rPr lang="en-US" dirty="0" err="1"/>
              <a:t>ScreenshotTools</a:t>
            </a:r>
            <a:endParaRPr lang="en-US" dirty="0"/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dirty="0"/>
              <a:t>Tests/</a:t>
            </a:r>
            <a:r>
              <a:rPr lang="en-US" dirty="0" err="1"/>
              <a:t>EditorTests</a:t>
            </a:r>
            <a:endParaRPr lang="en-US" dirty="0"/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dirty="0"/>
              <a:t>Tests/</a:t>
            </a:r>
            <a:r>
              <a:rPr lang="en-US" dirty="0" err="1"/>
              <a:t>RuntimeTests</a:t>
            </a:r>
            <a:endParaRPr lang="en-US" dirty="0"/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dirty="0"/>
              <a:t>Tests/</a:t>
            </a:r>
            <a:r>
              <a:rPr lang="en-US" dirty="0" err="1"/>
              <a:t>FunctionalTestingEditor</a:t>
            </a:r>
            <a:endParaRPr lang="en-US" dirty="0"/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dirty="0"/>
              <a:t>Animation/</a:t>
            </a:r>
            <a:r>
              <a:rPr lang="en-US" dirty="0" err="1"/>
              <a:t>LiveLink</a:t>
            </a:r>
            <a:endParaRPr lang="en-US" dirty="0"/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dirty="0"/>
              <a:t>Animation/</a:t>
            </a:r>
            <a:r>
              <a:rPr lang="en-US" dirty="0" err="1"/>
              <a:t>LiveLinkCurveDebugUI</a:t>
            </a:r>
            <a:endParaRPr lang="en-US" dirty="0"/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dirty="0"/>
              <a:t>Slate/</a:t>
            </a:r>
            <a:r>
              <a:rPr lang="en-US" dirty="0" err="1"/>
              <a:t>SlateRemote</a:t>
            </a:r>
            <a:endParaRPr lang="en-US" dirty="0"/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dirty="0" err="1"/>
              <a:t>NetcodeUnitTest</a:t>
            </a:r>
            <a:r>
              <a:rPr lang="en-US" dirty="0"/>
              <a:t>/</a:t>
            </a:r>
            <a:r>
              <a:rPr lang="en-US" dirty="0" err="1"/>
              <a:t>NetcodeUnitTest</a:t>
            </a:r>
            <a:endParaRPr lang="en-US" dirty="0"/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dirty="0" err="1"/>
              <a:t>NetcodeUnitTest</a:t>
            </a:r>
            <a:r>
              <a:rPr lang="en-US" dirty="0"/>
              <a:t>/NUTUnrealEngine4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dirty="0"/>
              <a:t>Compositing/</a:t>
            </a:r>
            <a:r>
              <a:rPr lang="en-US" dirty="0" err="1"/>
              <a:t>OpenColorIO</a:t>
            </a:r>
            <a:endParaRPr lang="en-US" dirty="0"/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dirty="0"/>
              <a:t>Compositing/Composure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dirty="0"/>
              <a:t>Compositing/</a:t>
            </a:r>
            <a:r>
              <a:rPr lang="en-US" dirty="0" err="1"/>
              <a:t>LensDistortion</a:t>
            </a:r>
            <a:endParaRPr lang="en-US" dirty="0"/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dirty="0"/>
              <a:t>Compositing/</a:t>
            </a:r>
            <a:r>
              <a:rPr lang="en-US" dirty="0" err="1"/>
              <a:t>OpenCVLensDistortion</a:t>
            </a:r>
            <a:endParaRPr lang="en-US" dirty="0"/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dirty="0" err="1"/>
              <a:t>ScriptPlugin</a:t>
            </a:r>
            <a:r>
              <a:rPr lang="en-US" dirty="0"/>
              <a:t>/Resources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dirty="0" err="1"/>
              <a:t>ScriptPlugin</a:t>
            </a:r>
            <a:r>
              <a:rPr lang="en-US" dirty="0"/>
              <a:t>/Source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dirty="0" err="1"/>
              <a:t>ScriptPlugin</a:t>
            </a:r>
            <a:r>
              <a:rPr lang="en-US" dirty="0"/>
              <a:t>/Binaries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dirty="0" err="1"/>
              <a:t>ScriptPlugin</a:t>
            </a:r>
            <a:r>
              <a:rPr lang="en-US" dirty="0"/>
              <a:t>/Intermediate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dirty="0"/>
              <a:t>AI/</a:t>
            </a:r>
            <a:r>
              <a:rPr lang="en-US" dirty="0" err="1"/>
              <a:t>AISupport</a:t>
            </a:r>
            <a:endParaRPr lang="en-US" dirty="0"/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dirty="0"/>
              <a:t>AI/</a:t>
            </a:r>
            <a:r>
              <a:rPr lang="en-US" dirty="0" err="1"/>
              <a:t>HTNPlanner</a:t>
            </a:r>
            <a:endParaRPr lang="en-US" dirty="0"/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dirty="0"/>
              <a:t>Online/</a:t>
            </a:r>
            <a:r>
              <a:rPr lang="en-US" dirty="0" err="1"/>
              <a:t>OnlineSubsystem</a:t>
            </a:r>
            <a:endParaRPr lang="en-US" dirty="0"/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dirty="0"/>
              <a:t>Online/</a:t>
            </a:r>
            <a:r>
              <a:rPr lang="en-US" dirty="0" err="1"/>
              <a:t>OnlineSubsystemOculus</a:t>
            </a:r>
            <a:endParaRPr lang="en-US" dirty="0"/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dirty="0"/>
              <a:t>Online/</a:t>
            </a:r>
            <a:r>
              <a:rPr lang="en-US" dirty="0" err="1"/>
              <a:t>OnlineSubsystemGoogle</a:t>
            </a:r>
            <a:endParaRPr lang="en-US" dirty="0"/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dirty="0"/>
              <a:t>Online/</a:t>
            </a:r>
            <a:r>
              <a:rPr lang="en-US" dirty="0" err="1"/>
              <a:t>OnlineSubsystemAmazon</a:t>
            </a:r>
            <a:endParaRPr lang="en-US" dirty="0"/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dirty="0"/>
              <a:t>Online/IOS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dirty="0"/>
              <a:t>Online/Android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dirty="0"/>
              <a:t>Online/</a:t>
            </a:r>
            <a:r>
              <a:rPr lang="en-US" dirty="0" err="1"/>
              <a:t>OnlineSubsystemTwitch</a:t>
            </a:r>
            <a:endParaRPr lang="en-US" dirty="0"/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dirty="0"/>
              <a:t>Online/</a:t>
            </a:r>
            <a:r>
              <a:rPr lang="en-US" dirty="0" err="1"/>
              <a:t>OnlineSubsystemSteam</a:t>
            </a:r>
            <a:endParaRPr lang="en-US" dirty="0"/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dirty="0"/>
              <a:t>Online/</a:t>
            </a:r>
            <a:r>
              <a:rPr lang="en-US" dirty="0" err="1"/>
              <a:t>VoiceChat</a:t>
            </a:r>
            <a:endParaRPr lang="en-US" dirty="0"/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dirty="0"/>
              <a:t>Online/</a:t>
            </a:r>
            <a:r>
              <a:rPr lang="en-US" dirty="0" err="1"/>
              <a:t>OnlineFramework</a:t>
            </a:r>
            <a:endParaRPr lang="en-US" dirty="0"/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dirty="0"/>
              <a:t>Online/</a:t>
            </a:r>
            <a:r>
              <a:rPr lang="en-US" dirty="0" err="1"/>
              <a:t>OnlineSubsystemFacebook</a:t>
            </a:r>
            <a:endParaRPr lang="en-US" dirty="0"/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dirty="0"/>
              <a:t>Online/</a:t>
            </a:r>
            <a:r>
              <a:rPr lang="en-US" dirty="0" err="1"/>
              <a:t>OnlineSubsystemNull</a:t>
            </a:r>
            <a:endParaRPr lang="en-US" dirty="0"/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dirty="0"/>
              <a:t>Online/</a:t>
            </a:r>
            <a:r>
              <a:rPr lang="en-US" dirty="0" err="1"/>
              <a:t>OnlineSubsystemUtils</a:t>
            </a:r>
            <a:endParaRPr lang="en-US" dirty="0"/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dirty="0"/>
              <a:t>Performance/</a:t>
            </a:r>
            <a:r>
              <a:rPr lang="en-US" dirty="0" err="1"/>
              <a:t>PerformanceMonitor</a:t>
            </a:r>
            <a:endParaRPr lang="en-US" dirty="0"/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dirty="0"/>
              <a:t>2D/Paper2D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dirty="0"/>
              <a:t>Messaging/</a:t>
            </a:r>
            <a:r>
              <a:rPr lang="en-US" dirty="0" err="1"/>
              <a:t>MessagingDebugger</a:t>
            </a:r>
            <a:endParaRPr lang="en-US" dirty="0"/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dirty="0"/>
              <a:t>Messaging/</a:t>
            </a:r>
            <a:r>
              <a:rPr lang="en-US" dirty="0" err="1"/>
              <a:t>TcpMessaging</a:t>
            </a:r>
            <a:endParaRPr lang="en-US" dirty="0"/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dirty="0"/>
              <a:t>Messaging/</a:t>
            </a:r>
            <a:r>
              <a:rPr lang="en-US" dirty="0" err="1"/>
              <a:t>UdpMessaging</a:t>
            </a:r>
            <a:endParaRPr lang="en-US" dirty="0"/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dirty="0"/>
              <a:t>Editor/</a:t>
            </a:r>
            <a:r>
              <a:rPr lang="en-US" dirty="0" err="1"/>
              <a:t>FacialAnimation</a:t>
            </a:r>
            <a:endParaRPr lang="en-US" dirty="0"/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dirty="0"/>
              <a:t>Editor/</a:t>
            </a:r>
            <a:r>
              <a:rPr lang="en-US" dirty="0" err="1"/>
              <a:t>SequenceRecorder</a:t>
            </a:r>
            <a:endParaRPr lang="en-US" dirty="0"/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dirty="0"/>
              <a:t>Editor/</a:t>
            </a:r>
            <a:r>
              <a:rPr lang="en-US" dirty="0" err="1"/>
              <a:t>MobileLauncherProfileWizard</a:t>
            </a:r>
            <a:endParaRPr lang="en-US" dirty="0"/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dirty="0"/>
              <a:t>Editor/</a:t>
            </a:r>
            <a:r>
              <a:rPr lang="en-US" dirty="0" err="1"/>
              <a:t>MaterialAnalyzer</a:t>
            </a:r>
            <a:endParaRPr lang="en-US" dirty="0"/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dirty="0"/>
              <a:t>Editor/</a:t>
            </a:r>
            <a:r>
              <a:rPr lang="en-US" dirty="0" err="1"/>
              <a:t>BlueprintMaterialTextureNodes</a:t>
            </a:r>
            <a:endParaRPr lang="en-US" dirty="0"/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dirty="0"/>
              <a:t>Editor/</a:t>
            </a:r>
            <a:r>
              <a:rPr lang="en-US" dirty="0" err="1"/>
              <a:t>AssetManagerEditor</a:t>
            </a:r>
            <a:endParaRPr lang="en-US" dirty="0"/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dirty="0"/>
              <a:t>Editor/</a:t>
            </a:r>
            <a:r>
              <a:rPr lang="en-US" dirty="0" err="1"/>
              <a:t>GameplayTagsEditor</a:t>
            </a:r>
            <a:endParaRPr lang="en-US" dirty="0"/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dirty="0"/>
              <a:t>Editor/</a:t>
            </a:r>
            <a:r>
              <a:rPr lang="en-US" dirty="0" err="1"/>
              <a:t>EditorScriptingUtilities</a:t>
            </a:r>
            <a:endParaRPr lang="en-US" dirty="0"/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dirty="0"/>
              <a:t>Editor/</a:t>
            </a:r>
            <a:r>
              <a:rPr lang="en-US" dirty="0" err="1"/>
              <a:t>CryptoKeys</a:t>
            </a:r>
            <a:endParaRPr lang="en-US" dirty="0"/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dirty="0"/>
              <a:t>Editor/</a:t>
            </a:r>
            <a:r>
              <a:rPr lang="en-US" dirty="0" err="1"/>
              <a:t>MeshEditor</a:t>
            </a:r>
            <a:endParaRPr lang="en-US" dirty="0"/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dirty="0"/>
              <a:t>Editor/</a:t>
            </a:r>
            <a:r>
              <a:rPr lang="en-US" dirty="0" err="1"/>
              <a:t>MacGraphicsSwitching</a:t>
            </a:r>
            <a:endParaRPr lang="en-US" dirty="0"/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dirty="0"/>
              <a:t>Editor/</a:t>
            </a:r>
            <a:r>
              <a:rPr lang="en-US" dirty="0" err="1"/>
              <a:t>PluginBrowser</a:t>
            </a:r>
            <a:endParaRPr lang="en-US" dirty="0"/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dirty="0"/>
              <a:t>Editor/</a:t>
            </a:r>
            <a:r>
              <a:rPr lang="en-US" dirty="0" err="1"/>
              <a:t>GLTFImporter</a:t>
            </a:r>
            <a:endParaRPr lang="en-US" dirty="0"/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dirty="0"/>
              <a:t>Editor/</a:t>
            </a:r>
            <a:r>
              <a:rPr lang="en-US" dirty="0" err="1"/>
              <a:t>SpeedTreeImporter</a:t>
            </a:r>
            <a:endParaRPr lang="en-US" dirty="0"/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dirty="0"/>
              <a:t>Editor/</a:t>
            </a:r>
            <a:r>
              <a:rPr lang="en-US" dirty="0" err="1"/>
              <a:t>DataValidation</a:t>
            </a:r>
            <a:endParaRPr lang="en-US" dirty="0"/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dirty="0"/>
              <a:t>Media/</a:t>
            </a:r>
            <a:r>
              <a:rPr lang="en-US" dirty="0" err="1"/>
              <a:t>MfMedia</a:t>
            </a:r>
            <a:endParaRPr lang="en-US" dirty="0"/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dirty="0"/>
              <a:t>Media/</a:t>
            </a:r>
            <a:r>
              <a:rPr lang="en-US" dirty="0" err="1"/>
              <a:t>AndroidMedia</a:t>
            </a:r>
            <a:endParaRPr lang="en-US" dirty="0"/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dirty="0"/>
              <a:t>Media/</a:t>
            </a:r>
            <a:r>
              <a:rPr lang="en-US" dirty="0" err="1"/>
              <a:t>MediaCompositing</a:t>
            </a:r>
            <a:endParaRPr lang="en-US" dirty="0"/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dirty="0"/>
              <a:t>Media/</a:t>
            </a:r>
            <a:r>
              <a:rPr lang="en-US" dirty="0" err="1"/>
              <a:t>TimecodeSynchronizer</a:t>
            </a:r>
            <a:endParaRPr lang="en-US" dirty="0"/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dirty="0"/>
              <a:t>Media/</a:t>
            </a:r>
            <a:r>
              <a:rPr lang="en-US" dirty="0" err="1"/>
              <a:t>MediaPlayerEditor</a:t>
            </a:r>
            <a:endParaRPr lang="en-US" dirty="0"/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dirty="0"/>
              <a:t>Media/</a:t>
            </a:r>
            <a:r>
              <a:rPr lang="en-US" dirty="0" err="1"/>
              <a:t>MediaFrameworkUtilities</a:t>
            </a:r>
            <a:endParaRPr lang="en-US" dirty="0"/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dirty="0"/>
              <a:t>Media/</a:t>
            </a:r>
            <a:r>
              <a:rPr lang="en-US" dirty="0" err="1"/>
              <a:t>AudioCaptureTimecodeProvider</a:t>
            </a:r>
            <a:endParaRPr lang="en-US" dirty="0"/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dirty="0"/>
              <a:t>Media/</a:t>
            </a:r>
            <a:r>
              <a:rPr lang="en-US" dirty="0" err="1"/>
              <a:t>ImgMedia</a:t>
            </a:r>
            <a:endParaRPr lang="en-US" dirty="0"/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dirty="0"/>
              <a:t>Media/</a:t>
            </a:r>
            <a:r>
              <a:rPr lang="en-US" dirty="0" err="1"/>
              <a:t>MediaIOFramework</a:t>
            </a:r>
            <a:endParaRPr lang="en-US" dirty="0"/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dirty="0"/>
              <a:t>Media/</a:t>
            </a:r>
            <a:r>
              <a:rPr lang="en-US" dirty="0" err="1"/>
              <a:t>LinearTimecode</a:t>
            </a:r>
            <a:endParaRPr lang="en-US" dirty="0"/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dirty="0"/>
              <a:t>Media/</a:t>
            </a:r>
            <a:r>
              <a:rPr lang="en-US" dirty="0" err="1"/>
              <a:t>WmfMedia</a:t>
            </a:r>
            <a:endParaRPr lang="en-US" dirty="0"/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dirty="0"/>
              <a:t>Media/</a:t>
            </a:r>
            <a:r>
              <a:rPr lang="en-US" dirty="0" err="1"/>
              <a:t>AvfMedia</a:t>
            </a:r>
            <a:endParaRPr lang="en-US" dirty="0"/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dirty="0"/>
              <a:t>Media/</a:t>
            </a:r>
            <a:r>
              <a:rPr lang="en-US" dirty="0" err="1"/>
              <a:t>WebMMedia</a:t>
            </a:r>
            <a:endParaRPr lang="en-US" dirty="0"/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dirty="0"/>
              <a:t>Media/</a:t>
            </a:r>
            <a:r>
              <a:rPr lang="en-US" dirty="0" err="1"/>
              <a:t>AndroidCamera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9FC63FD-4005-ED4E-8D9F-3D03795CD68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The best way to see what is possible, and how to do it, is to look at the many engine plugins in </a:t>
            </a:r>
            <a:r>
              <a:rPr lang="en-US" b="1" dirty="0"/>
              <a:t>Engine/Plugins</a:t>
            </a:r>
            <a:r>
              <a:rPr lang="en-US" dirty="0"/>
              <a:t>.</a:t>
            </a:r>
          </a:p>
          <a:p>
            <a:r>
              <a:rPr lang="en-US" dirty="0"/>
              <a:t>Process:</a:t>
            </a:r>
          </a:p>
          <a:p>
            <a:pPr marL="457200" lvl="1" indent="-457200">
              <a:spcBef>
                <a:spcPts val="1500"/>
              </a:spcBef>
            </a:pPr>
            <a:r>
              <a:rPr lang="en-US" dirty="0"/>
              <a:t>Find a plugin that does what you want.</a:t>
            </a:r>
          </a:p>
          <a:p>
            <a:pPr marL="457200" lvl="1" indent="-457200"/>
            <a:r>
              <a:rPr lang="en-US" dirty="0"/>
              <a:t>Look at its code to see what functions and/or </a:t>
            </a:r>
            <a:r>
              <a:rPr lang="en-US" b="1" dirty="0" err="1"/>
              <a:t>UObject</a:t>
            </a:r>
            <a:r>
              <a:rPr lang="en-US" dirty="0"/>
              <a:t> classes it uses or extends.</a:t>
            </a:r>
          </a:p>
          <a:p>
            <a:pPr marL="457200" lvl="1" indent="-457200"/>
            <a:r>
              <a:rPr lang="en-US" dirty="0"/>
              <a:t>Search the rest of the plugins and core engine for more examples using the same.</a:t>
            </a:r>
          </a:p>
          <a:p>
            <a:pPr marL="457200" lvl="1" indent="-457200"/>
            <a:r>
              <a:rPr lang="en-US" dirty="0"/>
              <a:t>Look for common code (and identify what code you don’t need).</a:t>
            </a:r>
          </a:p>
          <a:p>
            <a:pPr marL="914400" lvl="2" indent="-457200">
              <a:spcBef>
                <a:spcPts val="800"/>
              </a:spcBef>
              <a:buFont typeface="Courier New" panose="02070309020205020404" pitchFamily="49" charset="0"/>
              <a:buChar char="o"/>
            </a:pPr>
            <a:r>
              <a:rPr lang="en-US" dirty="0"/>
              <a:t>Multiple examples help show what is necessary.</a:t>
            </a:r>
          </a:p>
          <a:p>
            <a:pPr marL="457200" lvl="1" indent="-457200"/>
            <a:r>
              <a:rPr lang="en-US" dirty="0"/>
              <a:t>Look for simple examples, or ones closest to what you plan to do.</a:t>
            </a:r>
          </a:p>
        </p:txBody>
      </p:sp>
    </p:spTree>
    <p:extLst>
      <p:ext uri="{BB962C8B-B14F-4D97-AF65-F5344CB8AC3E}">
        <p14:creationId xmlns:p14="http://schemas.microsoft.com/office/powerpoint/2010/main" val="183472037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3E60547-678E-5840-BC94-265F359C0BF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r>
              <a:rPr lang="en-US" dirty="0"/>
              <a:t>Toolbar Buttons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394F5B8-4CC2-214E-9DD1-1E8CBE9EF739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/>
              <a:t>Create new buttons in the top toolbar of the Editor.</a:t>
            </a:r>
          </a:p>
          <a:p>
            <a:r>
              <a:rPr lang="en-US" dirty="0"/>
              <a:t>The easiest way to get the basics is to look at the template code.</a:t>
            </a:r>
          </a:p>
          <a:p>
            <a:r>
              <a:rPr lang="en-US" dirty="0"/>
              <a:t>To implement:</a:t>
            </a:r>
          </a:p>
          <a:p>
            <a:pPr marL="457200" lvl="1" indent="-457200">
              <a:spcBef>
                <a:spcPts val="1500"/>
              </a:spcBef>
            </a:pPr>
            <a:r>
              <a:rPr lang="en-US" dirty="0"/>
              <a:t>Derive a class from </a:t>
            </a:r>
            <a:r>
              <a:rPr lang="en-US" b="1" dirty="0" err="1"/>
              <a:t>TCommands</a:t>
            </a:r>
            <a:r>
              <a:rPr lang="en-US" b="1" dirty="0"/>
              <a:t>&lt;</a:t>
            </a:r>
            <a:r>
              <a:rPr lang="en-US" b="1" dirty="0" err="1"/>
              <a:t>FToolbarCommands</a:t>
            </a:r>
            <a:r>
              <a:rPr lang="en-US" b="1" dirty="0"/>
              <a:t>&gt;</a:t>
            </a:r>
            <a:r>
              <a:rPr lang="en-US" sz="2800" dirty="0"/>
              <a:t>.</a:t>
            </a:r>
          </a:p>
          <a:p>
            <a:pPr marL="457200" lvl="1" indent="-457200"/>
            <a:r>
              <a:rPr lang="en-US" dirty="0"/>
              <a:t>Register it in </a:t>
            </a:r>
            <a:r>
              <a:rPr lang="en-US" b="1" dirty="0" err="1"/>
              <a:t>StartupModule</a:t>
            </a:r>
            <a:r>
              <a:rPr lang="en-US" dirty="0"/>
              <a:t>.</a:t>
            </a:r>
          </a:p>
          <a:p>
            <a:pPr marL="457200" indent="-457200"/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A29B35C-74A5-B14D-A522-A492B6A7183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26586" y="9124950"/>
            <a:ext cx="11658600" cy="952500"/>
          </a:xfrm>
          <a:prstGeom prst="rect">
            <a:avLst/>
          </a:prstGeom>
        </p:spPr>
      </p:pic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FBB66B86-3EF7-2644-99FC-9E46BE80BBA3}"/>
              </a:ext>
            </a:extLst>
          </p:cNvPr>
          <p:cNvSpPr/>
          <p:nvPr/>
        </p:nvSpPr>
        <p:spPr>
          <a:xfrm>
            <a:off x="16328572" y="9124951"/>
            <a:ext cx="809897" cy="952500"/>
          </a:xfrm>
          <a:prstGeom prst="round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380AA7C-3669-9D40-BC7A-25F213CEA4D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88436" y="850900"/>
            <a:ext cx="12534900" cy="6007100"/>
          </a:xfrm>
          <a:prstGeom prst="rect">
            <a:avLst/>
          </a:prstGeom>
        </p:spPr>
      </p:pic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7646B3FA-7CB2-3545-840B-CF57496D2346}"/>
              </a:ext>
            </a:extLst>
          </p:cNvPr>
          <p:cNvSpPr/>
          <p:nvPr/>
        </p:nvSpPr>
        <p:spPr>
          <a:xfrm>
            <a:off x="11185957" y="3396343"/>
            <a:ext cx="6788534" cy="1375827"/>
          </a:xfrm>
          <a:prstGeom prst="round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812304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64E39DAD-BA85-5241-AAF1-D19C5D44C71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r>
              <a:rPr lang="en-US" dirty="0"/>
              <a:t>Editor Modes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AB51F25-D23E-D348-B6FF-35B118D4AA73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/>
              <a:t>Add a new Editor mode, like </a:t>
            </a:r>
            <a:r>
              <a:rPr lang="en-US" b="1" dirty="0"/>
              <a:t>Foliage</a:t>
            </a:r>
            <a:r>
              <a:rPr lang="en-US" dirty="0"/>
              <a:t>, etc.</a:t>
            </a:r>
          </a:p>
          <a:p>
            <a:r>
              <a:rPr lang="en-US" dirty="0"/>
              <a:t>This one also has a template when creating a new plugin.</a:t>
            </a:r>
          </a:p>
          <a:p>
            <a:r>
              <a:rPr lang="en-US" dirty="0"/>
              <a:t>To implement:</a:t>
            </a:r>
          </a:p>
          <a:p>
            <a:pPr marL="457200" lvl="1" indent="-457200">
              <a:spcBef>
                <a:spcPts val="1500"/>
              </a:spcBef>
            </a:pPr>
            <a:r>
              <a:rPr lang="en-US" dirty="0"/>
              <a:t>Derive class from </a:t>
            </a:r>
            <a:r>
              <a:rPr lang="en-US" b="1" dirty="0" err="1"/>
              <a:t>FEdMode</a:t>
            </a:r>
            <a:r>
              <a:rPr lang="en-US" dirty="0"/>
              <a:t> and </a:t>
            </a:r>
            <a:r>
              <a:rPr lang="en-US" b="1" dirty="0" err="1"/>
              <a:t>FModeToolkit</a:t>
            </a:r>
            <a:r>
              <a:rPr lang="en-US" dirty="0"/>
              <a:t>.</a:t>
            </a:r>
          </a:p>
          <a:p>
            <a:r>
              <a:rPr lang="en-US" dirty="0"/>
              <a:t>Search for the following in </a:t>
            </a:r>
            <a:r>
              <a:rPr lang="en-US" b="1" dirty="0"/>
              <a:t>Engine/Plugins</a:t>
            </a:r>
            <a:r>
              <a:rPr lang="en-US" dirty="0"/>
              <a:t> to find other, more complete examples:</a:t>
            </a:r>
          </a:p>
          <a:p>
            <a:pPr marL="457200" lvl="1" indent="-457200">
              <a:spcBef>
                <a:spcPts val="1500"/>
              </a:spcBef>
            </a:pPr>
            <a:r>
              <a:rPr lang="en-US" dirty="0" err="1"/>
              <a:t>MeshEditor</a:t>
            </a:r>
            <a:endParaRPr lang="en-US" dirty="0"/>
          </a:p>
          <a:p>
            <a:pPr marL="457200" lvl="1" indent="-457200"/>
            <a:r>
              <a:rPr lang="en-US" dirty="0" err="1"/>
              <a:t>ControlRig</a:t>
            </a:r>
            <a:endParaRPr lang="en-US" dirty="0"/>
          </a:p>
          <a:p>
            <a:pPr marL="457200" lvl="1" indent="-457200"/>
            <a:r>
              <a:rPr lang="en-US" dirty="0" err="1"/>
              <a:t>SteamAudio</a:t>
            </a:r>
            <a:endParaRPr lang="en-US" dirty="0"/>
          </a:p>
          <a:p>
            <a:pPr marL="457200" lvl="1" indent="-457200"/>
            <a:r>
              <a:rPr lang="en-US" dirty="0"/>
              <a:t>Paper2D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949911C-832F-F341-9C19-18C6281565F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39648" y="876300"/>
            <a:ext cx="12573000" cy="59817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B94BABA4-2463-EB46-93EA-5A1E72FA992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506272" y="7703457"/>
            <a:ext cx="4838700" cy="4318000"/>
          </a:xfrm>
          <a:prstGeom prst="rect">
            <a:avLst/>
          </a:prstGeom>
        </p:spPr>
      </p:pic>
      <p:sp>
        <p:nvSpPr>
          <p:cNvPr id="9" name="Rounded Rectangle 8">
            <a:extLst>
              <a:ext uri="{FF2B5EF4-FFF2-40B4-BE49-F238E27FC236}">
                <a16:creationId xmlns:a16="http://schemas.microsoft.com/office/drawing/2014/main" id="{28CCE0E2-ED32-E547-BCDB-4177841D0D98}"/>
              </a:ext>
            </a:extLst>
          </p:cNvPr>
          <p:cNvSpPr/>
          <p:nvPr/>
        </p:nvSpPr>
        <p:spPr>
          <a:xfrm>
            <a:off x="11625943" y="3291840"/>
            <a:ext cx="10136777" cy="1698171"/>
          </a:xfrm>
          <a:prstGeom prst="round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ounded Rectangle 9">
            <a:extLst>
              <a:ext uri="{FF2B5EF4-FFF2-40B4-BE49-F238E27FC236}">
                <a16:creationId xmlns:a16="http://schemas.microsoft.com/office/drawing/2014/main" id="{6B205F09-55BA-9541-904F-9AAC331DE3E6}"/>
              </a:ext>
            </a:extLst>
          </p:cNvPr>
          <p:cNvSpPr/>
          <p:nvPr/>
        </p:nvSpPr>
        <p:spPr>
          <a:xfrm>
            <a:off x="17896114" y="7994469"/>
            <a:ext cx="701040" cy="679268"/>
          </a:xfrm>
          <a:prstGeom prst="round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8711046"/>
      </p:ext>
    </p:extLst>
  </p:cSld>
  <p:clrMapOvr>
    <a:masterClrMapping/>
  </p:clrMapOvr>
</p:sld>
</file>

<file path=ppt/theme/theme1.xml><?xml version="1.0" encoding="utf-8"?>
<a:theme xmlns:a="http://schemas.openxmlformats.org/drawingml/2006/main" name="EpicTheme">
  <a:themeElements>
    <a:clrScheme name="Epic">
      <a:dk1>
        <a:srgbClr val="27292E"/>
      </a:dk1>
      <a:lt1>
        <a:srgbClr val="FFFFFF"/>
      </a:lt1>
      <a:dk2>
        <a:srgbClr val="323233"/>
      </a:dk2>
      <a:lt2>
        <a:srgbClr val="EDEFF3"/>
      </a:lt2>
      <a:accent1>
        <a:srgbClr val="F7941E"/>
      </a:accent1>
      <a:accent2>
        <a:srgbClr val="D9821D"/>
      </a:accent2>
      <a:accent3>
        <a:srgbClr val="A44724"/>
      </a:accent3>
      <a:accent4>
        <a:srgbClr val="F7941E"/>
      </a:accent4>
      <a:accent5>
        <a:srgbClr val="007EBF"/>
      </a:accent5>
      <a:accent6>
        <a:srgbClr val="00B0F0"/>
      </a:accent6>
      <a:hlink>
        <a:srgbClr val="F7941E"/>
      </a:hlink>
      <a:folHlink>
        <a:srgbClr val="A44724"/>
      </a:folHlink>
    </a:clrScheme>
    <a:fontScheme name="Epic Helvetica">
      <a:majorFont>
        <a:latin typeface="Helvetica"/>
        <a:ea typeface=""/>
        <a:cs typeface=""/>
      </a:majorFont>
      <a:minorFont>
        <a:latin typeface="Helvetic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White">
      <a:majorFont>
        <a:latin typeface="Helvetica Light"/>
        <a:ea typeface="Helvetica Light"/>
        <a:cs typeface="Helvetica Light"/>
      </a:majorFont>
      <a:minorFont>
        <a:latin typeface="Helvetica Light"/>
        <a:ea typeface="Helvetica Light"/>
        <a:cs typeface="Helvetica Light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3F3F3F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Helvetica"/>
            <a:ea typeface="Helvetica"/>
            <a:cs typeface="Helvetica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50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23149</TotalTime>
  <Words>1549</Words>
  <Application>Microsoft Office PowerPoint</Application>
  <PresentationFormat>Custom</PresentationFormat>
  <Paragraphs>298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1" baseType="lpstr">
      <vt:lpstr>Arial</vt:lpstr>
      <vt:lpstr>Calibri</vt:lpstr>
      <vt:lpstr>Courier New</vt:lpstr>
      <vt:lpstr>Helvetica</vt:lpstr>
      <vt:lpstr>Helvetica Neue</vt:lpstr>
      <vt:lpstr>EpicTheme</vt:lpstr>
      <vt:lpstr>PowerPoint Presentation</vt:lpstr>
      <vt:lpstr>Modules and Plugins</vt:lpstr>
      <vt:lpstr>Modules</vt:lpstr>
      <vt:lpstr>Module Discovery</vt:lpstr>
      <vt:lpstr>Modules and Plugins</vt:lpstr>
      <vt:lpstr>What Can Plugins Do?</vt:lpstr>
      <vt:lpstr>Plugins by Example</vt:lpstr>
      <vt:lpstr>PowerPoint Presentation</vt:lpstr>
      <vt:lpstr>PowerPoint Presentation</vt:lpstr>
      <vt:lpstr>PowerPoint Presentation</vt:lpstr>
      <vt:lpstr>Asset Actions</vt:lpstr>
      <vt:lpstr>New Asset Types</vt:lpstr>
      <vt:lpstr>Asset Editor</vt:lpstr>
      <vt:lpstr>PowerPoint Presentation</vt:lpstr>
      <vt:lpstr>More . . .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Melanie Nikdel</dc:creator>
  <cp:lastModifiedBy>Tom Shannon</cp:lastModifiedBy>
  <cp:revision>231</cp:revision>
  <cp:lastPrinted>2019-10-31T17:20:39Z</cp:lastPrinted>
  <dcterms:modified xsi:type="dcterms:W3CDTF">2020-08-28T14:25:17Z</dcterms:modified>
</cp:coreProperties>
</file>