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85" r:id="rId4"/>
    <p:sldId id="287" r:id="rId5"/>
    <p:sldId id="257" r:id="rId6"/>
    <p:sldId id="258" r:id="rId7"/>
    <p:sldId id="259" r:id="rId8"/>
    <p:sldId id="260" r:id="rId9"/>
    <p:sldId id="264" r:id="rId10"/>
    <p:sldId id="297" r:id="rId11"/>
    <p:sldId id="268" r:id="rId12"/>
    <p:sldId id="269" r:id="rId13"/>
    <p:sldId id="295" r:id="rId14"/>
    <p:sldId id="270" r:id="rId15"/>
    <p:sldId id="271" r:id="rId16"/>
    <p:sldId id="272" r:id="rId17"/>
    <p:sldId id="286" r:id="rId18"/>
    <p:sldId id="298" r:id="rId19"/>
    <p:sldId id="275" r:id="rId20"/>
    <p:sldId id="290" r:id="rId21"/>
    <p:sldId id="291" r:id="rId22"/>
    <p:sldId id="292" r:id="rId23"/>
    <p:sldId id="293" r:id="rId24"/>
    <p:sldId id="294" r:id="rId25"/>
    <p:sldId id="274" r:id="rId26"/>
    <p:sldId id="276" r:id="rId27"/>
    <p:sldId id="277" r:id="rId28"/>
    <p:sldId id="278" r:id="rId29"/>
    <p:sldId id="288" r:id="rId30"/>
    <p:sldId id="279" r:id="rId31"/>
    <p:sldId id="280" r:id="rId32"/>
    <p:sldId id="281" r:id="rId33"/>
    <p:sldId id="282" r:id="rId34"/>
    <p:sldId id="283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4FFC4"/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821F68-FCE0-F344-9236-5DDC21E5AA6C}"/>
              </a:ext>
            </a:extLst>
          </p:cNvPr>
          <p:cNvSpPr/>
          <p:nvPr/>
        </p:nvSpPr>
        <p:spPr>
          <a:xfrm>
            <a:off x="6012880" y="403956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</a:t>
            </a:r>
            <a:br>
              <a:rPr lang="en-US" dirty="0"/>
            </a:br>
            <a:r>
              <a:rPr lang="en-US" dirty="0"/>
              <a:t>pixels that can run together</a:t>
            </a:r>
          </a:p>
          <a:p>
            <a:pPr lvl="1"/>
            <a:r>
              <a:rPr lang="en-US" dirty="0"/>
              <a:t>Improve Utilization</a:t>
            </a:r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</a:t>
            </a:r>
            <a:br>
              <a:rPr lang="en-US" dirty="0"/>
            </a:br>
            <a:r>
              <a:rPr lang="en-US" dirty="0"/>
              <a:t>vertices to make more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AD7B34-4861-0247-AC4B-C82F245B90C0}"/>
              </a:ext>
            </a:extLst>
          </p:cNvPr>
          <p:cNvSpPr/>
          <p:nvPr/>
        </p:nvSpPr>
        <p:spPr>
          <a:xfrm>
            <a:off x="8425459" y="2219766"/>
            <a:ext cx="1654404" cy="15861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B08396-08BC-A647-A465-4EAF3533844F}"/>
              </a:ext>
            </a:extLst>
          </p:cNvPr>
          <p:cNvSpPr/>
          <p:nvPr/>
        </p:nvSpPr>
        <p:spPr>
          <a:xfrm>
            <a:off x="10405177" y="2597118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229D605-B222-0343-813A-BEC0E95252D2}"/>
              </a:ext>
            </a:extLst>
          </p:cNvPr>
          <p:cNvSpPr/>
          <p:nvPr/>
        </p:nvSpPr>
        <p:spPr>
          <a:xfrm>
            <a:off x="4970361" y="495455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225EE-00E7-1C42-8F5E-FC0E2C2B2BC9}"/>
              </a:ext>
            </a:extLst>
          </p:cNvPr>
          <p:cNvSpPr/>
          <p:nvPr/>
        </p:nvSpPr>
        <p:spPr>
          <a:xfrm>
            <a:off x="4862455" y="2219766"/>
            <a:ext cx="3154791" cy="15861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D54A59-FC7A-3D41-8D68-8FD820FB3A0A}"/>
              </a:ext>
            </a:extLst>
          </p:cNvPr>
          <p:cNvSpPr/>
          <p:nvPr/>
        </p:nvSpPr>
        <p:spPr>
          <a:xfrm>
            <a:off x="6012880" y="2917092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121A-45E5-4A43-84F1-7B2BEE37CD17}"/>
              </a:ext>
            </a:extLst>
          </p:cNvPr>
          <p:cNvSpPr/>
          <p:nvPr/>
        </p:nvSpPr>
        <p:spPr>
          <a:xfrm>
            <a:off x="4991877" y="2386221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D27C42-E345-334E-8160-DD9208413108}"/>
              </a:ext>
            </a:extLst>
          </p:cNvPr>
          <p:cNvCxnSpPr>
            <a:cxnSpLocks/>
            <a:stCxn id="57" idx="3"/>
            <a:endCxn id="26" idx="1"/>
          </p:cNvCxnSpPr>
          <p:nvPr/>
        </p:nvCxnSpPr>
        <p:spPr>
          <a:xfrm>
            <a:off x="8017246" y="3012865"/>
            <a:ext cx="40821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18DF8194-55A3-4945-A14A-57EA4F470257}"/>
              </a:ext>
            </a:extLst>
          </p:cNvPr>
          <p:cNvCxnSpPr>
            <a:cxnSpLocks/>
            <a:stCxn id="63" idx="3"/>
            <a:endCxn id="26" idx="2"/>
          </p:cNvCxnSpPr>
          <p:nvPr/>
        </p:nvCxnSpPr>
        <p:spPr>
          <a:xfrm flipV="1">
            <a:off x="7842330" y="3805964"/>
            <a:ext cx="1410331" cy="57649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6DFEB6A-2F42-474F-8B69-D52130C00DBD}"/>
              </a:ext>
            </a:extLst>
          </p:cNvPr>
          <p:cNvCxnSpPr>
            <a:cxnSpLocks/>
            <a:stCxn id="64" idx="3"/>
            <a:endCxn id="26" idx="2"/>
          </p:cNvCxnSpPr>
          <p:nvPr/>
        </p:nvCxnSpPr>
        <p:spPr>
          <a:xfrm flipV="1">
            <a:off x="6799811" y="3805964"/>
            <a:ext cx="2452850" cy="149148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E71478-B593-4F42-A9F7-66607858798B}"/>
              </a:ext>
            </a:extLst>
          </p:cNvPr>
          <p:cNvCxnSpPr>
            <a:stCxn id="25" idx="2"/>
            <a:endCxn id="63" idx="0"/>
          </p:cNvCxnSpPr>
          <p:nvPr/>
        </p:nvCxnSpPr>
        <p:spPr>
          <a:xfrm>
            <a:off x="6927605" y="3602892"/>
            <a:ext cx="0" cy="4366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C2B540F-0A18-A342-9EF4-BF5D91655358}"/>
              </a:ext>
            </a:extLst>
          </p:cNvPr>
          <p:cNvCxnSpPr>
            <a:cxnSpLocks/>
            <a:stCxn id="26" idx="3"/>
            <a:endCxn id="97" idx="1"/>
          </p:cNvCxnSpPr>
          <p:nvPr/>
        </p:nvCxnSpPr>
        <p:spPr>
          <a:xfrm>
            <a:off x="10079863" y="3012865"/>
            <a:ext cx="32531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E2F6C405-C44E-AE41-BB12-8A1551517027}"/>
              </a:ext>
            </a:extLst>
          </p:cNvPr>
          <p:cNvCxnSpPr>
            <a:cxnSpLocks/>
            <a:stCxn id="26" idx="0"/>
            <a:endCxn id="57" idx="0"/>
          </p:cNvCxnSpPr>
          <p:nvPr/>
        </p:nvCxnSpPr>
        <p:spPr>
          <a:xfrm rot="16200000" flipV="1">
            <a:off x="7846256" y="813361"/>
            <a:ext cx="12700" cy="281281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17AE79A-5E05-AC49-8E33-A056E6C082C1}"/>
              </a:ext>
            </a:extLst>
          </p:cNvPr>
          <p:cNvCxnSpPr>
            <a:cxnSpLocks/>
            <a:stCxn id="46" idx="2"/>
            <a:endCxn id="64" idx="0"/>
          </p:cNvCxnSpPr>
          <p:nvPr/>
        </p:nvCxnSpPr>
        <p:spPr>
          <a:xfrm flipH="1">
            <a:off x="5885086" y="3072021"/>
            <a:ext cx="21516" cy="188253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General Purpose Register (SGPR)</a:t>
            </a:r>
          </a:p>
          <a:p>
            <a:pPr lvl="1"/>
            <a:r>
              <a:rPr lang="en-US" dirty="0"/>
              <a:t>Same value for all threads</a:t>
            </a:r>
          </a:p>
          <a:p>
            <a:pPr lvl="1"/>
            <a:r>
              <a:rPr lang="en-US" dirty="0"/>
              <a:t>AMD term: Pixar’s </a:t>
            </a:r>
            <a:r>
              <a:rPr lang="en-US" dirty="0" err="1"/>
              <a:t>Renderman</a:t>
            </a:r>
            <a:r>
              <a:rPr lang="en-US" dirty="0"/>
              <a:t> (&amp; GLSL) </a:t>
            </a:r>
            <a:br>
              <a:rPr lang="en-US" dirty="0"/>
            </a:br>
            <a:r>
              <a:rPr lang="en-US" dirty="0"/>
              <a:t>called these </a:t>
            </a:r>
            <a:r>
              <a:rPr lang="en-US" i="1" dirty="0"/>
              <a:t>uniform</a:t>
            </a:r>
          </a:p>
          <a:p>
            <a:r>
              <a:rPr lang="en-US" dirty="0"/>
              <a:t>Vector General Purpose Registers (VGPR)</a:t>
            </a:r>
          </a:p>
          <a:p>
            <a:pPr lvl="1"/>
            <a:r>
              <a:rPr lang="en-US" dirty="0"/>
              <a:t>Different value in every thread</a:t>
            </a:r>
          </a:p>
          <a:p>
            <a:pPr lvl="1"/>
            <a:r>
              <a:rPr lang="en-US" dirty="0"/>
              <a:t>AMD term: Pixar &amp; GLSL called these </a:t>
            </a:r>
            <a:r>
              <a:rPr lang="en-US" i="1" dirty="0"/>
              <a:t>varying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wavefronts</a:t>
            </a:r>
            <a:r>
              <a:rPr lang="en-US" dirty="0"/>
              <a:t> usually limited by VGPR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 (128 total cores)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Between-core shared memory</a:t>
            </a:r>
          </a:p>
          <a:p>
            <a:pPr lvl="1"/>
            <a:r>
              <a:rPr lang="en-US" dirty="0"/>
              <a:t>Communication through this shared memory</a:t>
            </a:r>
            <a:br>
              <a:rPr lang="en-US" dirty="0"/>
            </a:br>
            <a:r>
              <a:rPr lang="en-US" dirty="0"/>
              <a:t>is fast</a:t>
            </a:r>
          </a:p>
          <a:p>
            <a:r>
              <a:rPr lang="en-US" dirty="0"/>
              <a:t>Share tessellation HW</a:t>
            </a:r>
          </a:p>
          <a:p>
            <a:pPr lvl="1"/>
            <a:r>
              <a:rPr lang="en-US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 (512 total cores)</a:t>
            </a:r>
          </a:p>
          <a:p>
            <a:r>
              <a:rPr lang="en-US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38" y="1423194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 (2048 total cores)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  <a:p>
            <a:pPr lvl="1"/>
            <a:r>
              <a:rPr lang="en-US" dirty="0"/>
              <a:t>Decides which threads</a:t>
            </a:r>
            <a:br>
              <a:rPr lang="en-US" dirty="0"/>
            </a:br>
            <a:r>
              <a:rPr lang="en-US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26" y="1392968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73" y="1292087"/>
            <a:ext cx="8929064" cy="5227776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4448" y="6519863"/>
            <a:ext cx="5035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/>
              <a:t>[NVIDIA, NVIDIA </a:t>
            </a:r>
            <a:r>
              <a:rPr lang="en-US" sz="1600" dirty="0"/>
              <a:t>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179163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61AE-31F2-7A45-BB61-4A57454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in newer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7F71-54B0-2840-A2C3-DEDE6A57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MMMMMOOOORRRRREEEE CORES</a:t>
            </a:r>
          </a:p>
          <a:p>
            <a:r>
              <a:rPr lang="en-US" dirty="0"/>
              <a:t>“Tensor cores” = bunch of float16 multiply/add cores</a:t>
            </a:r>
          </a:p>
          <a:p>
            <a:pPr lvl="1"/>
            <a:r>
              <a:rPr lang="en-US" dirty="0"/>
              <a:t>Targeting AI applications, but general purpose</a:t>
            </a:r>
          </a:p>
          <a:p>
            <a:r>
              <a:rPr lang="en-US" dirty="0"/>
              <a:t>Hardware support for new shader types</a:t>
            </a:r>
          </a:p>
          <a:p>
            <a:pPr lvl="1"/>
            <a:r>
              <a:rPr lang="en-US" dirty="0"/>
              <a:t>Mesh shaders</a:t>
            </a:r>
          </a:p>
          <a:p>
            <a:pPr lvl="1"/>
            <a:r>
              <a:rPr lang="en-US" dirty="0"/>
              <a:t>Ray tracing shaders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28">
            <a:extLst>
              <a:ext uri="{FF2B5EF4-FFF2-40B4-BE49-F238E27FC236}">
                <a16:creationId xmlns:a16="http://schemas.microsoft.com/office/drawing/2014/main" id="{8EE3582F-2DA5-D54A-BD9D-B7DB3620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4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9" name="AutoShape 128">
            <a:extLst>
              <a:ext uri="{FF2B5EF4-FFF2-40B4-BE49-F238E27FC236}">
                <a16:creationId xmlns:a16="http://schemas.microsoft.com/office/drawing/2014/main" id="{906701BB-112D-504E-9C74-466C5DDF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8" name="AutoShape 128">
            <a:extLst>
              <a:ext uri="{FF2B5EF4-FFF2-40B4-BE49-F238E27FC236}">
                <a16:creationId xmlns:a16="http://schemas.microsoft.com/office/drawing/2014/main" id="{3928BCBA-5C2A-FD42-945A-0B809274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8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7" name="AutoShape 128">
            <a:extLst>
              <a:ext uri="{FF2B5EF4-FFF2-40B4-BE49-F238E27FC236}">
                <a16:creationId xmlns:a16="http://schemas.microsoft.com/office/drawing/2014/main" id="{6D4AD759-E52A-DF44-929E-C67E5CC9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508766"/>
            <a:ext cx="1676400" cy="703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143023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 / 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299466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04376774-866E-B047-AD87-FB2402C3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366682"/>
            <a:ext cx="1676400" cy="6268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Architecture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1-4 instructions per cycle</a:t>
            </a:r>
          </a:p>
          <a:p>
            <a:r>
              <a:rPr lang="en-US" dirty="0"/>
              <a:t>Pipelined, takes 8-16 cycles to complete</a:t>
            </a:r>
          </a:p>
          <a:p>
            <a:r>
              <a:rPr lang="en-US" dirty="0"/>
              <a:t>Memory is slow</a:t>
            </a:r>
          </a:p>
          <a:p>
            <a:pPr lvl="1"/>
            <a:r>
              <a:rPr lang="en-US" dirty="0"/>
              <a:t>1 cycle for registers			~2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2-4 cycles for L1 cache			~2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10-20 cycles for L2 cache		~2</a:t>
            </a:r>
            <a:r>
              <a:rPr lang="en-US" baseline="30000" dirty="0"/>
              <a:t>4</a:t>
            </a:r>
          </a:p>
          <a:p>
            <a:pPr lvl="1"/>
            <a:r>
              <a:rPr lang="en-US" dirty="0"/>
              <a:t>50-70 cycles for L3 cache		~2</a:t>
            </a:r>
            <a:r>
              <a:rPr lang="en-US" baseline="30000" dirty="0"/>
              <a:t>6</a:t>
            </a:r>
          </a:p>
          <a:p>
            <a:pPr lvl="1"/>
            <a:r>
              <a:rPr lang="en-US" dirty="0"/>
              <a:t>200-300 cycles for memory		~2</a:t>
            </a:r>
            <a:r>
              <a:rPr lang="en-US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597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OpenGL and DX11 had a 1 CPU-thread bottleneck to the GPU</a:t>
            </a:r>
          </a:p>
          <a:p>
            <a:r>
              <a:rPr lang="en-US" dirty="0"/>
              <a:t>DX12, Vulkan and Metal are designed for multiple CPU cores to simultaneously submit work to a single GPU</a:t>
            </a:r>
          </a:p>
          <a:p>
            <a:endParaRPr lang="en-US" dirty="0"/>
          </a:p>
          <a:p>
            <a:r>
              <a:rPr lang="en-US" dirty="0"/>
              <a:t>Any thread can build </a:t>
            </a:r>
            <a:r>
              <a:rPr lang="en-US" i="1" dirty="0"/>
              <a:t>Command Lists &amp;</a:t>
            </a:r>
            <a:r>
              <a:rPr lang="en-US" dirty="0"/>
              <a:t> submit to GPU when ready</a:t>
            </a:r>
          </a:p>
          <a:p>
            <a:r>
              <a:rPr lang="en-US" dirty="0"/>
              <a:t>A Command List includes all necessary state, can execute in any order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5235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pass A and texture read in pass B</a:t>
            </a:r>
          </a:p>
        </p:txBody>
      </p:sp>
    </p:spTree>
    <p:extLst>
      <p:ext uri="{BB962C8B-B14F-4D97-AF65-F5344CB8AC3E}">
        <p14:creationId xmlns:p14="http://schemas.microsoft.com/office/powerpoint/2010/main" val="316181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Transition/barrier to make sure anyone else reading or writing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20096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</a:t>
            </a:r>
          </a:p>
          <a:p>
            <a:pPr lvl="2"/>
            <a:r>
              <a:rPr lang="en-US" dirty="0"/>
              <a:t>Transparent layer with opacity 𝛼: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40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sz="1400" baseline="30000" dirty="0"/>
              <a:t>(op)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sz="1400" baseline="30000" dirty="0"/>
              <a:t>(op)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5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Communication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results derails the CPU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→ GPU </a:t>
            </a:r>
            <a:r>
              <a:rPr lang="en-US" dirty="0"/>
              <a:t>train…..</a:t>
            </a:r>
          </a:p>
          <a:p>
            <a:pPr lvl="1"/>
            <a:r>
              <a:rPr lang="en-US" dirty="0"/>
              <a:t>Occlusion queries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Death</a:t>
            </a:r>
          </a:p>
          <a:p>
            <a:pPr lvl="2"/>
            <a:r>
              <a:rPr lang="en-US" dirty="0">
                <a:sym typeface="Wingdings" charset="0"/>
              </a:rPr>
              <a:t>When used poorly: don’t ask for the answer for 2-3 frames</a:t>
            </a:r>
          </a:p>
          <a:p>
            <a:pPr lvl="1"/>
            <a:r>
              <a:rPr lang="en-US" dirty="0"/>
              <a:t>Framebuffer reads </a:t>
            </a:r>
            <a:r>
              <a:rPr lang="en-US" b="1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b="1" dirty="0">
                <a:sym typeface="Wingdings" charset="0"/>
              </a:rPr>
              <a:t> DEATH!!!</a:t>
            </a:r>
          </a:p>
          <a:p>
            <a:pPr lvl="2"/>
            <a:r>
              <a:rPr lang="en-US" dirty="0">
                <a:sym typeface="Wingdings" charset="0"/>
              </a:rPr>
              <a:t>Almost always…</a:t>
            </a:r>
          </a:p>
          <a:p>
            <a:r>
              <a:rPr lang="en-US" dirty="0"/>
              <a:t>CPU</a:t>
            </a:r>
            <a:r>
              <a:rPr lang="en-US" dirty="0">
                <a:sym typeface="Wingdings" charset="0"/>
              </a:rPr>
              <a:t>-</a:t>
            </a:r>
            <a:r>
              <a:rPr lang="en-US" dirty="0"/>
              <a:t>GPU communication should be one way</a:t>
            </a:r>
          </a:p>
          <a:p>
            <a:pPr lvl="1"/>
            <a:r>
              <a:rPr lang="en-US" dirty="0"/>
              <a:t>If you must read, do it a few frames later…</a:t>
            </a:r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API &amp; Driver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shader/texture/constant changes</a:t>
            </a:r>
          </a:p>
          <a:p>
            <a:pPr lvl="1"/>
            <a:r>
              <a:rPr lang="en-US" dirty="0"/>
              <a:t>Batches can execute together, but not if split by other stuff</a:t>
            </a:r>
          </a:p>
          <a:p>
            <a:pPr lvl="1"/>
            <a:r>
              <a:rPr lang="en-US" dirty="0"/>
              <a:t>Some engines generate a list of stuff to render, then sort it by state</a:t>
            </a:r>
          </a:p>
          <a:p>
            <a:r>
              <a:rPr lang="en-US" dirty="0"/>
              <a:t>Minimize Draw calls</a:t>
            </a:r>
          </a:p>
          <a:p>
            <a:pPr lvl="1"/>
            <a:r>
              <a:rPr lang="en-US" dirty="0"/>
              <a:t>One instanced draw is much more efficient than many static draws</a:t>
            </a:r>
          </a:p>
          <a:p>
            <a:r>
              <a:rPr lang="en-US" dirty="0"/>
              <a:t>Minimize CPU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</a:t>
            </a:r>
            <a:r>
              <a:rPr lang="en-US" dirty="0"/>
              <a:t>GPU traffic</a:t>
            </a:r>
          </a:p>
          <a:p>
            <a:pPr lvl="1"/>
            <a:r>
              <a:rPr lang="en-US" dirty="0"/>
              <a:t>Use static vertex / index buffers if you can</a:t>
            </a:r>
          </a:p>
          <a:p>
            <a:pPr lvl="2"/>
            <a:r>
              <a:rPr lang="en-US" dirty="0"/>
              <a:t>Copy from CPU to GPU once, then leave there</a:t>
            </a:r>
          </a:p>
          <a:p>
            <a:pPr lvl="1"/>
            <a:r>
              <a:rPr lang="en-US" dirty="0"/>
              <a:t>Use dynamic buffers if you must</a:t>
            </a:r>
          </a:p>
          <a:p>
            <a:pPr lvl="2"/>
            <a:r>
              <a:rPr lang="en-US" dirty="0"/>
              <a:t>With discarding locks: region being updated / region in queue / region being rendered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unnecessary work!</a:t>
            </a:r>
          </a:p>
          <a:p>
            <a:pPr lvl="1"/>
            <a:r>
              <a:rPr lang="en-US" dirty="0"/>
              <a:t>Precompute constant expressions</a:t>
            </a:r>
          </a:p>
          <a:p>
            <a:pPr lvl="1"/>
            <a:r>
              <a:rPr lang="en-US" dirty="0"/>
              <a:t>Divide by constant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/>
              <a:t> Multiply by reciprocal</a:t>
            </a:r>
          </a:p>
          <a:p>
            <a:pPr lvl="2"/>
            <a:r>
              <a:rPr lang="en-US" dirty="0"/>
              <a:t>x*(1./3.) vs. x/3.</a:t>
            </a:r>
          </a:p>
          <a:p>
            <a:pPr lvl="2"/>
            <a:r>
              <a:rPr lang="en-US" dirty="0"/>
              <a:t>Not always the same in float math, compiler is not </a:t>
            </a:r>
            <a:r>
              <a:rPr lang="en-US" i="1" dirty="0"/>
              <a:t>allowed</a:t>
            </a:r>
            <a:r>
              <a:rPr lang="en-US" dirty="0"/>
              <a:t> to make that optimization</a:t>
            </a:r>
          </a:p>
          <a:p>
            <a:r>
              <a:rPr lang="en-US" dirty="0"/>
              <a:t>Minimize fetches</a:t>
            </a:r>
          </a:p>
          <a:p>
            <a:pPr lvl="1"/>
            <a:r>
              <a:rPr lang="en-US" dirty="0"/>
              <a:t>Prefer compute (generally)</a:t>
            </a:r>
          </a:p>
          <a:p>
            <a:pPr lvl="1"/>
            <a:r>
              <a:rPr lang="en-US" dirty="0"/>
              <a:t>If ALU/TEX &lt; 4+, ALU is under-utilized</a:t>
            </a:r>
          </a:p>
          <a:p>
            <a:pPr lvl="1"/>
            <a:r>
              <a:rPr lang="en-US" dirty="0"/>
              <a:t>If combining static textures, bake it all down…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</a:t>
            </a:r>
            <a:r>
              <a:rPr lang="en-US" dirty="0" err="1"/>
              <a:t>Shader</a:t>
            </a:r>
            <a:r>
              <a:rPr lang="en-US" dirty="0"/>
              <a:t> Occupancy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limiting you</a:t>
            </a:r>
          </a:p>
          <a:p>
            <a:pPr lvl="1"/>
            <a:r>
              <a:rPr lang="en-US" dirty="0"/>
              <a:t>Memory bandwidth limited, compute limited, </a:t>
            </a:r>
            <a:br>
              <a:rPr lang="en-US" dirty="0"/>
            </a:br>
            <a:r>
              <a:rPr lang="en-US" dirty="0"/>
              <a:t>local/shared memory capacity limited, VGPR limited, …</a:t>
            </a:r>
          </a:p>
          <a:p>
            <a:r>
              <a:rPr lang="en-US" dirty="0"/>
              <a:t>Limit VGPR usage by specializing shaders</a:t>
            </a:r>
          </a:p>
          <a:p>
            <a:pPr lvl="1"/>
            <a:r>
              <a:rPr lang="en-US" dirty="0"/>
              <a:t>In UE4, #ifdefs in shaders, compiles versions with different #define choices</a:t>
            </a:r>
          </a:p>
          <a:p>
            <a:pPr lvl="1"/>
            <a:r>
              <a:rPr lang="en-US" dirty="0"/>
              <a:t>But… exponential growth in number of shader variants to compile</a:t>
            </a:r>
          </a:p>
          <a:p>
            <a:r>
              <a:rPr lang="en-US" dirty="0"/>
              <a:t>Limit VGPR usage with computation that’s constant across the warp</a:t>
            </a:r>
          </a:p>
          <a:p>
            <a:pPr lvl="1"/>
            <a:r>
              <a:rPr lang="en-US" dirty="0"/>
              <a:t>Can re-merge with cross-wave primitives 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Goals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Branch prediction</a:t>
            </a:r>
          </a:p>
          <a:p>
            <a:pPr lvl="1"/>
            <a:r>
              <a:rPr lang="en-US" dirty="0"/>
              <a:t>Don’t wait to know branch target (misprediction ~64 instructions)</a:t>
            </a:r>
          </a:p>
          <a:p>
            <a:r>
              <a:rPr lang="en-US" dirty="0"/>
              <a:t>Out-of-order execution</a:t>
            </a:r>
          </a:p>
          <a:p>
            <a:pPr lvl="1"/>
            <a:r>
              <a:rPr lang="en-US" dirty="0"/>
              <a:t>Don’t wait for one instruction to finish before starting others</a:t>
            </a:r>
          </a:p>
          <a:p>
            <a:r>
              <a:rPr lang="en-US" dirty="0"/>
              <a:t>Memory </a:t>
            </a:r>
            <a:r>
              <a:rPr lang="en-US" dirty="0" err="1"/>
              <a:t>prefetch</a:t>
            </a:r>
            <a:endParaRPr lang="en-US" dirty="0"/>
          </a:p>
          <a:p>
            <a:pPr lvl="1"/>
            <a:r>
              <a:rPr lang="en-US" dirty="0"/>
              <a:t>Recognize common access patterns, get data to fast levels of cache early</a:t>
            </a:r>
          </a:p>
          <a:p>
            <a:r>
              <a:rPr lang="en-US" dirty="0"/>
              <a:t>Big caches</a:t>
            </a:r>
          </a:p>
          <a:p>
            <a:pPr lvl="1"/>
            <a:r>
              <a:rPr lang="en-US" dirty="0"/>
              <a:t>Though bigger caches add latency</a:t>
            </a:r>
          </a:p>
        </p:txBody>
      </p:sp>
    </p:spTree>
    <p:extLst>
      <p:ext uri="{BB962C8B-B14F-4D97-AF65-F5344CB8AC3E}">
        <p14:creationId xmlns:p14="http://schemas.microsoft.com/office/powerpoint/2010/main" val="884197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Shaders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with flow control</a:t>
            </a:r>
          </a:p>
          <a:p>
            <a:pPr lvl="1"/>
            <a:r>
              <a:rPr lang="en-US" dirty="0"/>
              <a:t>Avoid </a:t>
            </a:r>
            <a:r>
              <a:rPr lang="en-US" i="1" dirty="0"/>
              <a:t>divergence</a:t>
            </a:r>
          </a:p>
          <a:p>
            <a:pPr lvl="1"/>
            <a:r>
              <a:rPr lang="en-US" dirty="0"/>
              <a:t>Flatten small branches (map to conditional move / predicated instructions)</a:t>
            </a:r>
          </a:p>
          <a:p>
            <a:pPr lvl="1"/>
            <a:r>
              <a:rPr lang="en-US" dirty="0"/>
              <a:t>Prefer simple control structure</a:t>
            </a:r>
          </a:p>
          <a:p>
            <a:pPr lvl="1"/>
            <a:r>
              <a:rPr lang="en-US" dirty="0"/>
              <a:t>Specialize </a:t>
            </a:r>
            <a:r>
              <a:rPr lang="en-US" dirty="0" err="1"/>
              <a:t>shader</a:t>
            </a:r>
            <a:r>
              <a:rPr lang="en-US" dirty="0"/>
              <a:t> (though can lead to 1000’s of </a:t>
            </a:r>
            <a:r>
              <a:rPr lang="en-US" dirty="0" err="1"/>
              <a:t>shaders</a:t>
            </a:r>
            <a:r>
              <a:rPr lang="en-US" dirty="0"/>
              <a:t>)</a:t>
            </a:r>
          </a:p>
          <a:p>
            <a:r>
              <a:rPr lang="en-US" dirty="0"/>
              <a:t>Double-check the compiler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compilers are getting better…</a:t>
            </a:r>
          </a:p>
          <a:p>
            <a:r>
              <a:rPr lang="en-US" dirty="0"/>
              <a:t>Look over artists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dirty="0"/>
              <a:t>shoulders</a:t>
            </a:r>
          </a:p>
          <a:p>
            <a:pPr lvl="1"/>
            <a:r>
              <a:rPr lang="en-US" dirty="0"/>
              <a:t>Material editors give them lots of rope….</a:t>
            </a:r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Vertices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right data format</a:t>
            </a:r>
          </a:p>
          <a:p>
            <a:pPr lvl="1"/>
            <a:r>
              <a:rPr lang="en-US" dirty="0"/>
              <a:t>Cache-optimized index buffer </a:t>
            </a:r>
          </a:p>
          <a:p>
            <a:pPr lvl="1"/>
            <a:r>
              <a:rPr lang="en-US" dirty="0"/>
              <a:t>Minimal aligned packed vertex data</a:t>
            </a:r>
          </a:p>
          <a:p>
            <a:pPr lvl="2"/>
            <a:r>
              <a:rPr lang="en-US" dirty="0"/>
              <a:t>E.g. (position, normal, texture coordinate); (position, normal); (position); …</a:t>
            </a:r>
          </a:p>
          <a:p>
            <a:pPr lvl="2"/>
            <a:r>
              <a:rPr lang="en-US" dirty="0"/>
              <a:t>Or index into separate buffers for each vertex component used</a:t>
            </a:r>
          </a:p>
          <a:p>
            <a:r>
              <a:rPr lang="en-US" dirty="0"/>
              <a:t>Cull invisible geometry</a:t>
            </a:r>
          </a:p>
          <a:p>
            <a:pPr lvl="1"/>
            <a:r>
              <a:rPr lang="en-US" dirty="0"/>
              <a:t>Coarse-grained (few thousand triangles) is enough</a:t>
            </a:r>
          </a:p>
          <a:p>
            <a:pPr lvl="1"/>
            <a:r>
              <a:rPr lang="ja-JP" altLang="en-US"/>
              <a:t>“</a:t>
            </a:r>
            <a:r>
              <a:rPr lang="en-US" dirty="0"/>
              <a:t>Heavy</a:t>
            </a:r>
            <a:r>
              <a:rPr lang="ja-JP" altLang="en-US"/>
              <a:t>”</a:t>
            </a:r>
            <a:r>
              <a:rPr lang="en-US" dirty="0"/>
              <a:t> Geometry load is ~2MTris and rising</a:t>
            </a:r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triangles hurt performance</a:t>
            </a:r>
          </a:p>
          <a:p>
            <a:pPr lvl="1"/>
            <a:r>
              <a:rPr lang="en-US" dirty="0"/>
              <a:t>GPU always renders 2x2 pixel blocks (for texture filtering)</a:t>
            </a:r>
          </a:p>
          <a:p>
            <a:pPr lvl="1"/>
            <a:r>
              <a:rPr lang="en-US" dirty="0"/>
              <a:t>Renders extra “fake” pixels to fill block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Waste at triangle edges</a:t>
            </a:r>
            <a:endParaRPr lang="en-US" dirty="0"/>
          </a:p>
          <a:p>
            <a:r>
              <a:rPr lang="en-US" dirty="0"/>
              <a:t>Respect the texture cache</a:t>
            </a:r>
          </a:p>
          <a:p>
            <a:pPr lvl="1"/>
            <a:r>
              <a:rPr lang="en-US" dirty="0"/>
              <a:t>Adjacent pixels should touch same or adjacent </a:t>
            </a:r>
            <a:r>
              <a:rPr lang="en-US" dirty="0" err="1"/>
              <a:t>texels</a:t>
            </a:r>
            <a:endParaRPr lang="en-US" dirty="0"/>
          </a:p>
          <a:p>
            <a:pPr lvl="1"/>
            <a:r>
              <a:rPr lang="en-US" dirty="0"/>
              <a:t>Use mipmap if you can, adjacent in high </a:t>
            </a:r>
            <a:r>
              <a:rPr lang="en-US" dirty="0" err="1"/>
              <a:t>mip</a:t>
            </a:r>
            <a:r>
              <a:rPr lang="en-US" dirty="0"/>
              <a:t> level is cache miss in lowest level</a:t>
            </a:r>
          </a:p>
          <a:p>
            <a:pPr lvl="1"/>
            <a:r>
              <a:rPr lang="en-US" dirty="0"/>
              <a:t>Use the smallest possible texture format</a:t>
            </a:r>
          </a:p>
          <a:p>
            <a:pPr lvl="2"/>
            <a:r>
              <a:rPr lang="en-US" dirty="0"/>
              <a:t>Per </a:t>
            </a:r>
            <a:r>
              <a:rPr lang="en-US" dirty="0" err="1"/>
              <a:t>texel</a:t>
            </a:r>
            <a:r>
              <a:rPr lang="en-US" dirty="0"/>
              <a:t> sizes: DXT5 1b / RGBA8 4b / RGBA16F 8b / RGBA32F 16b</a:t>
            </a:r>
          </a:p>
          <a:p>
            <a:pPr lvl="1"/>
            <a:r>
              <a:rPr lang="en-US" dirty="0"/>
              <a:t>Avoid incoherent texture reads (commonly from texture as data table)</a:t>
            </a:r>
          </a:p>
          <a:p>
            <a:r>
              <a:rPr lang="en-US" dirty="0"/>
              <a:t>Do work per vertex </a:t>
            </a:r>
          </a:p>
          <a:p>
            <a:pPr lvl="1"/>
            <a:r>
              <a:rPr lang="en-US" dirty="0"/>
              <a:t>There are usually less of those (see small triangles)</a:t>
            </a:r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Pixels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is very good at Z culling</a:t>
            </a:r>
          </a:p>
          <a:p>
            <a:pPr lvl="1"/>
            <a:r>
              <a:rPr lang="en-US" dirty="0"/>
              <a:t>Early Z, Hierarchical Z</a:t>
            </a:r>
          </a:p>
          <a:p>
            <a:r>
              <a:rPr lang="en-US" dirty="0"/>
              <a:t>If possible, submit geometry front to back</a:t>
            </a:r>
          </a:p>
          <a:p>
            <a:r>
              <a:rPr lang="ja-JP" altLang="en-US" dirty="0"/>
              <a:t>“</a:t>
            </a:r>
            <a:r>
              <a:rPr lang="en-US" dirty="0"/>
              <a:t>Z Priming</a:t>
            </a:r>
            <a:r>
              <a:rPr lang="ja-JP" altLang="en-US" dirty="0"/>
              <a:t>”</a:t>
            </a:r>
            <a:r>
              <a:rPr lang="en-US" dirty="0"/>
              <a:t> is commonplace (UE4 does this)</a:t>
            </a:r>
          </a:p>
          <a:p>
            <a:pPr lvl="1"/>
            <a:r>
              <a:rPr lang="en-US" dirty="0"/>
              <a:t>Render with simple </a:t>
            </a:r>
            <a:r>
              <a:rPr lang="en-US" dirty="0" err="1"/>
              <a:t>shader</a:t>
            </a:r>
            <a:r>
              <a:rPr lang="en-US" dirty="0"/>
              <a:t> to z-buffer</a:t>
            </a:r>
          </a:p>
          <a:p>
            <a:pPr lvl="1"/>
            <a:r>
              <a:rPr lang="en-US" dirty="0"/>
              <a:t>Then render with real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Helps a </a:t>
            </a:r>
            <a:r>
              <a:rPr lang="en-US" i="1" dirty="0"/>
              <a:t>ton</a:t>
            </a:r>
            <a:r>
              <a:rPr lang="en-US" dirty="0"/>
              <a:t> for complex forward shaders, but useful even for G-buffer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Performance Tips: Frame Buffer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off what you don’t need</a:t>
            </a:r>
          </a:p>
          <a:p>
            <a:pPr lvl="1"/>
            <a:r>
              <a:rPr lang="en-US" dirty="0"/>
              <a:t>Alpha blending</a:t>
            </a:r>
          </a:p>
          <a:p>
            <a:pPr lvl="1"/>
            <a:r>
              <a:rPr lang="en-US" dirty="0"/>
              <a:t>Color/Z writes</a:t>
            </a:r>
          </a:p>
          <a:p>
            <a:r>
              <a:rPr lang="en-US" dirty="0"/>
              <a:t>Minimize redundant passes</a:t>
            </a:r>
          </a:p>
          <a:p>
            <a:pPr lvl="1"/>
            <a:r>
              <a:rPr lang="en-US" dirty="0"/>
              <a:t>Multiple lights/textures in one pass</a:t>
            </a:r>
          </a:p>
          <a:p>
            <a:pPr lvl="1"/>
            <a:r>
              <a:rPr lang="en-US" dirty="0"/>
              <a:t>As long as it doesn’t kill your occupancy</a:t>
            </a:r>
          </a:p>
          <a:p>
            <a:r>
              <a:rPr lang="en-US" dirty="0"/>
              <a:t>Use the smallest possible pixel format</a:t>
            </a:r>
          </a:p>
          <a:p>
            <a:r>
              <a:rPr lang="en-US" dirty="0"/>
              <a:t>Consider clip/discard in transparent regions</a:t>
            </a:r>
          </a:p>
          <a:p>
            <a:pPr lvl="1"/>
            <a:r>
              <a:rPr lang="en-US" dirty="0"/>
              <a:t>Throws out pixels instead of blending them</a:t>
            </a:r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Tips: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as much as possible about GPU internals</a:t>
            </a:r>
          </a:p>
          <a:p>
            <a:pPr lvl="1"/>
            <a:r>
              <a:rPr lang="en-US" dirty="0"/>
              <a:t>Use that to guide your optimization decisions</a:t>
            </a:r>
          </a:p>
          <a:p>
            <a:r>
              <a:rPr lang="en-US" dirty="0"/>
              <a:t>Benchmark, don’t assume</a:t>
            </a:r>
          </a:p>
          <a:p>
            <a:pPr lvl="1"/>
            <a:r>
              <a:rPr lang="en-US" dirty="0"/>
              <a:t>Complex interrelationships can surprise you</a:t>
            </a:r>
          </a:p>
          <a:p>
            <a:pPr lvl="1"/>
            <a:r>
              <a:rPr lang="en-US" dirty="0"/>
              <a:t>Build a good A/B test timing framework</a:t>
            </a:r>
          </a:p>
          <a:p>
            <a:pPr lvl="2"/>
            <a:r>
              <a:rPr lang="en-US" dirty="0"/>
              <a:t>UE4 has </a:t>
            </a:r>
            <a:r>
              <a:rPr lang="en-US" dirty="0" err="1"/>
              <a:t>abtest</a:t>
            </a:r>
            <a:r>
              <a:rPr lang="en-US" dirty="0"/>
              <a:t> console command: do console command A, time a bit, do B, time a bit, …</a:t>
            </a:r>
          </a:p>
          <a:p>
            <a:r>
              <a:rPr lang="en-US" dirty="0"/>
              <a:t>Do at least big-picture optimizations early</a:t>
            </a:r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Performance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Avoid unpredictable branches</a:t>
            </a:r>
          </a:p>
          <a:p>
            <a:pPr lvl="1"/>
            <a:r>
              <a:rPr lang="en-US" dirty="0"/>
              <a:t>Specialize code</a:t>
            </a:r>
          </a:p>
          <a:p>
            <a:pPr lvl="1"/>
            <a:r>
              <a:rPr lang="en-US" dirty="0"/>
              <a:t>Avoid virtual functions when possible</a:t>
            </a:r>
          </a:p>
          <a:p>
            <a:pPr lvl="1"/>
            <a:r>
              <a:rPr lang="en-US" dirty="0"/>
              <a:t>Sort similar cases together</a:t>
            </a:r>
          </a:p>
          <a:p>
            <a:r>
              <a:rPr lang="en-US" dirty="0"/>
              <a:t>Avoid caching data you don’t use</a:t>
            </a:r>
          </a:p>
          <a:p>
            <a:pPr lvl="1"/>
            <a:r>
              <a:rPr lang="en-US" dirty="0"/>
              <a:t>Core of data oriented design / </a:t>
            </a:r>
            <a:r>
              <a:rPr lang="en-US" i="1" dirty="0"/>
              <a:t>Structure of Arrays</a:t>
            </a:r>
            <a:r>
              <a:rPr lang="en-US" dirty="0"/>
              <a:t> organization</a:t>
            </a:r>
          </a:p>
          <a:p>
            <a:pPr lvl="1"/>
            <a:r>
              <a:rPr lang="en-US" dirty="0"/>
              <a:t>struct{</a:t>
            </a:r>
            <a:r>
              <a:rPr lang="en-US" dirty="0" err="1"/>
              <a:t>position,velocity</a:t>
            </a:r>
            <a:r>
              <a:rPr lang="en-US" dirty="0"/>
              <a:t>}[num] vs. struct{position[NUM],velocity[NUM]} </a:t>
            </a:r>
          </a:p>
          <a:p>
            <a:r>
              <a:rPr lang="en-US" dirty="0"/>
              <a:t>Avoid unpredictable access</a:t>
            </a:r>
          </a:p>
          <a:p>
            <a:pPr lvl="1"/>
            <a:r>
              <a:rPr lang="en-US" dirty="0"/>
              <a:t>O(N) linear search faster than O(log N) binary up to 50-100 elements</a:t>
            </a:r>
          </a:p>
          <a:p>
            <a:pPr lvl="2"/>
            <a:r>
              <a:rPr lang="en-US" dirty="0"/>
              <a:t>Linear access = can prefetch; branch predictable (keep looping) until final iteration</a:t>
            </a:r>
          </a:p>
          <a:p>
            <a:pPr lvl="1"/>
            <a:r>
              <a:rPr lang="en-US" dirty="0"/>
              <a:t>Asymptotically worse, but for small N, constants matter</a:t>
            </a:r>
          </a:p>
          <a:p>
            <a:pPr lvl="1"/>
            <a:r>
              <a:rPr lang="en-US" dirty="0"/>
              <a:t>Don’t underestimate how big </a:t>
            </a:r>
            <a:r>
              <a:rPr lang="en-US" i="1" dirty="0"/>
              <a:t>small N </a:t>
            </a:r>
            <a:r>
              <a:rPr lang="en-US" dirty="0"/>
              <a:t>can be</a:t>
            </a:r>
          </a:p>
        </p:txBody>
      </p:sp>
    </p:spTree>
    <p:extLst>
      <p:ext uri="{BB962C8B-B14F-4D97-AF65-F5344CB8AC3E}">
        <p14:creationId xmlns:p14="http://schemas.microsoft.com/office/powerpoint/2010/main" val="10229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Goals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1000’s of threads running the same program go very fast</a:t>
            </a:r>
          </a:p>
          <a:p>
            <a:pPr lvl="1"/>
            <a:r>
              <a:rPr lang="en-US" b="1" dirty="0"/>
              <a:t>Hide</a:t>
            </a:r>
            <a:r>
              <a:rPr lang="en-US" dirty="0"/>
              <a:t> stalls</a:t>
            </a:r>
          </a:p>
          <a:p>
            <a:r>
              <a:rPr lang="en-US" dirty="0"/>
              <a:t>Share hardware</a:t>
            </a:r>
          </a:p>
          <a:p>
            <a:pPr lvl="1"/>
            <a:r>
              <a:rPr lang="en-US" dirty="0"/>
              <a:t>All running the same program</a:t>
            </a:r>
          </a:p>
          <a:p>
            <a:r>
              <a:rPr lang="en-US" dirty="0"/>
              <a:t>Swap threads to hide stalls</a:t>
            </a:r>
          </a:p>
          <a:p>
            <a:pPr lvl="1"/>
            <a:r>
              <a:rPr lang="en-US" dirty="0"/>
              <a:t>Large, flexible register set</a:t>
            </a:r>
          </a:p>
          <a:p>
            <a:pPr lvl="1"/>
            <a:r>
              <a:rPr lang="en-US" dirty="0"/>
              <a:t>Enough for active and stalled threads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92608" y="179717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8701882" y="1312367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7114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3326997" y="1926737"/>
            <a:ext cx="2957710" cy="2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4838859" y="2637277"/>
            <a:ext cx="225043" cy="535503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3250318" y="4327448"/>
            <a:ext cx="2346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(AMD K10  chip-</a:t>
            </a:r>
            <a:r>
              <a:rPr lang="en-US" sz="1400" dirty="0" err="1"/>
              <a:t>architect.org</a:t>
            </a:r>
            <a:r>
              <a:rPr lang="en-US" sz="140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92608" y="2667000"/>
            <a:ext cx="2957710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2209800" y="1922847"/>
            <a:ext cx="1117197" cy="10436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2209800" y="3873740"/>
            <a:ext cx="1117197" cy="328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19288"/>
            <a:ext cx="3291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8353898" y="5348288"/>
            <a:ext cx="226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(NVIDIA Volta / </a:t>
            </a:r>
            <a:r>
              <a:rPr lang="en-US" sz="1400" dirty="0" err="1"/>
              <a:t>wikichip.org</a:t>
            </a:r>
            <a:r>
              <a:rPr lang="en-US" sz="14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3645059" y="1974764"/>
            <a:ext cx="320516" cy="95576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3335417" y="2060957"/>
            <a:ext cx="309642" cy="9055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6096000" y="1295794"/>
            <a:ext cx="219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computational</a:t>
            </a:r>
            <a:br>
              <a:rPr lang="en-US" dirty="0"/>
            </a:br>
            <a:r>
              <a:rPr lang="en-US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3965575" y="1618960"/>
            <a:ext cx="2130425" cy="83368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6772434" y="1835944"/>
            <a:ext cx="923766" cy="41842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71542" y="1618960"/>
            <a:ext cx="1124458" cy="100239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165476" y="1847910"/>
            <a:ext cx="1965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896100" y="3830254"/>
            <a:ext cx="5038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6694791" y="2707223"/>
            <a:ext cx="906434" cy="909514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6694791" y="4510027"/>
            <a:ext cx="906434" cy="909514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749" y="1847910"/>
            <a:ext cx="2293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707223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707223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935644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935644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935644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935644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39012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39012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87" y="3772694"/>
            <a:ext cx="172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51002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51002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73844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96505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96505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96505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965057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5192932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5192932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6964680" y="609600"/>
            <a:ext cx="1374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6964680" y="1066800"/>
            <a:ext cx="13014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162348" y="609600"/>
            <a:ext cx="42062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23279" y="77218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6930765" y="1935163"/>
            <a:ext cx="906435" cy="4085334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8689064" y="1935163"/>
            <a:ext cx="906435" cy="4085335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10447364" y="1935163"/>
            <a:ext cx="906436" cy="4085608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7837200" y="2731373"/>
            <a:ext cx="851864" cy="249291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9595499" y="2731373"/>
            <a:ext cx="851866" cy="249291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7701097" y="6264973"/>
            <a:ext cx="29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example: 36%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456A5-4629-AE4B-9EDC-61936C1B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Shader</a:t>
            </a:r>
          </a:p>
          <a:p>
            <a:pPr lvl="1"/>
            <a:r>
              <a:rPr lang="en-US" dirty="0"/>
              <a:t>Runs on one</a:t>
            </a:r>
            <a:br>
              <a:rPr lang="en-US" dirty="0"/>
            </a:br>
            <a:r>
              <a:rPr lang="en-US" dirty="0"/>
              <a:t>vertex at a time</a:t>
            </a:r>
          </a:p>
          <a:p>
            <a:r>
              <a:rPr lang="en-US" dirty="0"/>
              <a:t>Rasterizer</a:t>
            </a:r>
          </a:p>
          <a:p>
            <a:pPr lvl="1"/>
            <a:r>
              <a:rPr lang="en-US" dirty="0"/>
              <a:t>Collects sets of</a:t>
            </a:r>
            <a:br>
              <a:rPr lang="en-US" dirty="0"/>
            </a:br>
            <a:r>
              <a:rPr lang="en-US" dirty="0"/>
              <a:t>three vertices</a:t>
            </a:r>
          </a:p>
          <a:p>
            <a:r>
              <a:rPr lang="en-US" dirty="0"/>
              <a:t>Pixel</a:t>
            </a:r>
          </a:p>
          <a:p>
            <a:pPr lvl="1"/>
            <a:r>
              <a:rPr lang="en-US" dirty="0"/>
              <a:t>Runs on one pixel</a:t>
            </a:r>
            <a:br>
              <a:rPr lang="en-US" dirty="0"/>
            </a:br>
            <a:r>
              <a:rPr lang="en-US" dirty="0"/>
              <a:t>as a 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92EC5-4B09-944A-9BBF-A180408B4DA0}"/>
              </a:ext>
            </a:extLst>
          </p:cNvPr>
          <p:cNvSpPr/>
          <p:nvPr/>
        </p:nvSpPr>
        <p:spPr>
          <a:xfrm>
            <a:off x="5606533" y="3732717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D3168-D9A8-1F43-939D-D00F8BA360BE}"/>
              </a:ext>
            </a:extLst>
          </p:cNvPr>
          <p:cNvSpPr/>
          <p:nvPr/>
        </p:nvSpPr>
        <p:spPr>
          <a:xfrm>
            <a:off x="8229810" y="2343991"/>
            <a:ext cx="1654403" cy="137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3E3BB4C-FA98-9E4B-AFAB-3CF58C8FCCE7}"/>
              </a:ext>
            </a:extLst>
          </p:cNvPr>
          <p:cNvSpPr/>
          <p:nvPr/>
        </p:nvSpPr>
        <p:spPr>
          <a:xfrm>
            <a:off x="5606533" y="2719387"/>
            <a:ext cx="182522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A25A86-11D0-CD4A-AC6B-9C499046A882}"/>
              </a:ext>
            </a:extLst>
          </p:cNvPr>
          <p:cNvSpPr/>
          <p:nvPr/>
        </p:nvSpPr>
        <p:spPr>
          <a:xfrm>
            <a:off x="5606533" y="1690688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3D0F-0B69-3742-91DC-775717E78D0E}"/>
              </a:ext>
            </a:extLst>
          </p:cNvPr>
          <p:cNvSpPr/>
          <p:nvPr/>
        </p:nvSpPr>
        <p:spPr>
          <a:xfrm>
            <a:off x="10230740" y="2614044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A5773DF-901E-1D4C-8EF0-E8EF01246E55}"/>
              </a:ext>
            </a:extLst>
          </p:cNvPr>
          <p:cNvSpPr/>
          <p:nvPr/>
        </p:nvSpPr>
        <p:spPr>
          <a:xfrm>
            <a:off x="7121562" y="4603377"/>
            <a:ext cx="171436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5B1A772-C054-CC48-A0D5-36FD7C65935E}"/>
              </a:ext>
            </a:extLst>
          </p:cNvPr>
          <p:cNvCxnSpPr>
            <a:cxnSpLocks/>
            <a:stCxn id="31" idx="1"/>
            <a:endCxn id="42" idx="3"/>
          </p:cNvCxnSpPr>
          <p:nvPr/>
        </p:nvCxnSpPr>
        <p:spPr>
          <a:xfrm rot="10800000">
            <a:off x="7431760" y="2033589"/>
            <a:ext cx="798051" cy="99620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08BFF85-8735-A444-8CF6-D5BDB9DFCDB4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rot="10800000" flipV="1">
            <a:off x="7431760" y="3029791"/>
            <a:ext cx="798051" cy="104582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40E8779-96CB-F84F-B912-B3A0E144FC35}"/>
              </a:ext>
            </a:extLst>
          </p:cNvPr>
          <p:cNvCxnSpPr>
            <a:cxnSpLocks/>
            <a:stCxn id="30" idx="2"/>
            <a:endCxn id="48" idx="1"/>
          </p:cNvCxnSpPr>
          <p:nvPr/>
        </p:nvCxnSpPr>
        <p:spPr>
          <a:xfrm rot="16200000" flipH="1">
            <a:off x="6556474" y="4381189"/>
            <a:ext cx="527760" cy="60241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7E729D3-14C5-3C4C-B303-F6178F8A8A49}"/>
              </a:ext>
            </a:extLst>
          </p:cNvPr>
          <p:cNvCxnSpPr>
            <a:cxnSpLocks/>
            <a:stCxn id="48" idx="3"/>
            <a:endCxn id="31" idx="2"/>
          </p:cNvCxnSpPr>
          <p:nvPr/>
        </p:nvCxnSpPr>
        <p:spPr>
          <a:xfrm flipV="1">
            <a:off x="8835928" y="3715591"/>
            <a:ext cx="221084" cy="123068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2F9FE2-0433-B444-9880-02B80A39645D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>
            <a:off x="9884213" y="3029791"/>
            <a:ext cx="34652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F25E6-EB92-EF4E-8016-8ED6B666087A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6519146" y="2376488"/>
            <a:ext cx="0" cy="34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76B9B2-3B1E-3442-8D48-F90187AAD393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>
            <a:off x="6519146" y="3405187"/>
            <a:ext cx="0" cy="327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23448</TotalTime>
  <Words>1909</Words>
  <Application>Microsoft Macintosh PowerPoint</Application>
  <PresentationFormat>Widescreen</PresentationFormat>
  <Paragraphs>302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</vt:lpstr>
      <vt:lpstr>Times</vt:lpstr>
      <vt:lpstr>Office Theme</vt:lpstr>
      <vt:lpstr>Graphics Hardware</vt:lpstr>
      <vt:lpstr>CPU Architecture</vt:lpstr>
      <vt:lpstr>CPU Goals</vt:lpstr>
      <vt:lpstr>CPU Performance Tips</vt:lpstr>
      <vt:lpstr>GPU Goals</vt:lpstr>
      <vt:lpstr>Architecture (MIMD vs SIMD)</vt:lpstr>
      <vt:lpstr>SIMD Branching</vt:lpstr>
      <vt:lpstr>SIMD Looping</vt:lpstr>
      <vt:lpstr>GPU Programming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NVIDIA Volta</vt:lpstr>
      <vt:lpstr>Things in newer GPUs</vt:lpstr>
      <vt:lpstr>Graphics System Architecture</vt:lpstr>
      <vt:lpstr>Care and Feeding of a GPU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GPU Performance Tips: Communication</vt:lpstr>
      <vt:lpstr>GPU Performance Tips: API &amp; Driver</vt:lpstr>
      <vt:lpstr>GPU Performance Tips: Shaders</vt:lpstr>
      <vt:lpstr>GPU Performance Tips: Shader Occupancy</vt:lpstr>
      <vt:lpstr>GPU Performance Tips: Shaders</vt:lpstr>
      <vt:lpstr>GPU Performance Tips: Vertices</vt:lpstr>
      <vt:lpstr>GPU Performance Tips: Pixels</vt:lpstr>
      <vt:lpstr>GPU Performance Tips: Pixels</vt:lpstr>
      <vt:lpstr>GPU Performance Tips: Frame Buffer</vt:lpstr>
      <vt:lpstr>GPU Performance Tips: Overall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277</cp:revision>
  <dcterms:created xsi:type="dcterms:W3CDTF">2017-09-07T12:57:46Z</dcterms:created>
  <dcterms:modified xsi:type="dcterms:W3CDTF">2020-12-03T17:18:16Z</dcterms:modified>
</cp:coreProperties>
</file>