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8" r:id="rId1"/>
  </p:sldMasterIdLst>
  <p:notesMasterIdLst>
    <p:notesMasterId r:id="rId21"/>
  </p:notesMasterIdLst>
  <p:sldIdLst>
    <p:sldId id="256" r:id="rId2"/>
    <p:sldId id="278" r:id="rId3"/>
    <p:sldId id="279" r:id="rId4"/>
    <p:sldId id="280" r:id="rId5"/>
    <p:sldId id="281" r:id="rId6"/>
    <p:sldId id="283" r:id="rId7"/>
    <p:sldId id="284" r:id="rId8"/>
    <p:sldId id="285" r:id="rId9"/>
    <p:sldId id="286" r:id="rId10"/>
    <p:sldId id="287" r:id="rId11"/>
    <p:sldId id="288" r:id="rId12"/>
    <p:sldId id="289" r:id="rId13"/>
    <p:sldId id="296" r:id="rId14"/>
    <p:sldId id="297" r:id="rId15"/>
    <p:sldId id="290" r:id="rId16"/>
    <p:sldId id="291" r:id="rId17"/>
    <p:sldId id="292" r:id="rId18"/>
    <p:sldId id="293" r:id="rId19"/>
    <p:sldId id="294"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3F3F3F"/>
    <a:srgbClr val="FFD966"/>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660"/>
  </p:normalViewPr>
  <p:slideViewPr>
    <p:cSldViewPr snapToGrid="0" showGuides="1">
      <p:cViewPr varScale="1">
        <p:scale>
          <a:sx n="49" d="100"/>
          <a:sy n="49" d="100"/>
        </p:scale>
        <p:origin x="256" y="744"/>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5744947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1676400" y="10845298"/>
            <a:ext cx="21031200" cy="1387475"/>
          </a:xfrm>
        </p:spPr>
        <p:txBody>
          <a:bodyPr anchor="t" anchorCtr="1">
            <a:noAutofit/>
          </a:bodyPr>
          <a:lstStyle>
            <a:lvl1pPr marL="0" indent="0" algn="l">
              <a:buFont typeface="Arial" panose="020B0604020202020204" pitchFamily="34" charset="0"/>
              <a:buNone/>
              <a:defRPr lang="en-US" sz="8500" baseline="0" dirty="0" smtClean="0">
                <a:solidFill>
                  <a:schemeClr val="bg2"/>
                </a:solidFill>
                <a:latin typeface="+mj-lt"/>
                <a:sym typeface="Arial"/>
              </a:defRPr>
            </a:lvl1pPr>
          </a:lstStyle>
          <a:p>
            <a:pPr algn="ctr"/>
            <a:endParaRPr lang="en-US" sz="8000" dirty="0">
              <a:solidFill>
                <a:srgbClr val="FFFFFF"/>
              </a:solidFill>
              <a:latin typeface="+mn-lt"/>
              <a:cs typeface="Arial"/>
              <a:sym typeface="Arial"/>
            </a:endParaRPr>
          </a:p>
        </p:txBody>
      </p:sp>
      <p:sp>
        <p:nvSpPr>
          <p:cNvPr id="21" name="Text Placeholder 20"/>
          <p:cNvSpPr>
            <a:spLocks noGrp="1"/>
          </p:cNvSpPr>
          <p:nvPr>
            <p:ph type="body" sz="quarter" idx="11"/>
          </p:nvPr>
        </p:nvSpPr>
        <p:spPr>
          <a:xfrm>
            <a:off x="1676400" y="7094538"/>
            <a:ext cx="21031199" cy="3750760"/>
          </a:xfrm>
        </p:spPr>
        <p:txBody>
          <a:bodyPr anchor="b">
            <a:normAutofit/>
          </a:bodyPr>
          <a:lstStyle>
            <a:lvl1pPr marL="0" indent="0" algn="ctr">
              <a:buNone/>
              <a:defRPr sz="12000" cap="all" baseline="0">
                <a:solidFill>
                  <a:srgbClr val="FFD966"/>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endParaRPr lang="en-US" dirty="0"/>
          </a:p>
        </p:txBody>
      </p:sp>
    </p:spTree>
    <p:extLst>
      <p:ext uri="{BB962C8B-B14F-4D97-AF65-F5344CB8AC3E}">
        <p14:creationId xmlns:p14="http://schemas.microsoft.com/office/powerpoint/2010/main" val="219512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29292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676400" y="7550515"/>
            <a:ext cx="21031200" cy="2217738"/>
          </a:xfrm>
        </p:spPr>
        <p:txBody>
          <a:bodyPr>
            <a:noAutofit/>
          </a:bodyPr>
          <a:lstStyle>
            <a:lvl1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1pPr>
            <a:lvl2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2pPr>
            <a:lvl3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3pPr>
            <a:lvl4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4pPr>
            <a:lvl5pPr algn="ctr">
              <a:defRPr kumimoji="0" lang="en-US" sz="6000" b="0" i="0" u="none" strike="noStrike" cap="none" spc="0" normalizeH="0" baseline="0" dirty="0">
                <a:ln>
                  <a:noFill/>
                </a:ln>
                <a:solidFill>
                  <a:srgbClr val="FFFFFF"/>
                </a:solidFill>
                <a:effectLst/>
                <a:uFillTx/>
                <a:latin typeface="Helvetica"/>
                <a:ea typeface="Helvetica"/>
                <a:cs typeface="Helvetica"/>
                <a:sym typeface="Helvetica"/>
              </a:defRPr>
            </a:lvl5pPr>
          </a:lstStyle>
          <a:p>
            <a:pPr lvl="0"/>
            <a:r>
              <a:rPr lang="en-US" dirty="0"/>
              <a:t>Subtitle (optional)</a:t>
            </a:r>
          </a:p>
        </p:txBody>
      </p:sp>
      <p:sp>
        <p:nvSpPr>
          <p:cNvPr id="2" name="Title 1"/>
          <p:cNvSpPr>
            <a:spLocks noGrp="1"/>
          </p:cNvSpPr>
          <p:nvPr>
            <p:ph type="title"/>
          </p:nvPr>
        </p:nvSpPr>
        <p:spPr>
          <a:xfrm>
            <a:off x="1676400" y="4488288"/>
            <a:ext cx="21031200" cy="2651126"/>
          </a:xfrm>
        </p:spPr>
        <p:txBody>
          <a:bodyPr anchor="b" anchorCtr="1">
            <a:normAutofit/>
          </a:bodyPr>
          <a:lstStyle>
            <a:lvl1pPr algn="ctr">
              <a:defRPr kumimoji="0" lang="en-US" sz="8000" b="1" i="0" u="none" strike="noStrike" cap="all" spc="1800" normalizeH="0" baseline="0" dirty="0">
                <a:ln>
                  <a:noFill/>
                </a:ln>
                <a:solidFill>
                  <a:srgbClr val="FFD966"/>
                </a:solidFill>
                <a:effectLst/>
                <a:uFillTx/>
                <a:latin typeface="Helvetica"/>
                <a:ea typeface="Helvetica"/>
                <a:cs typeface="Helvetica"/>
                <a:sym typeface="Helvetica"/>
              </a:defRPr>
            </a:lvl1pPr>
          </a:lstStyle>
          <a:p>
            <a:r>
              <a:rPr lang="en-US" dirty="0"/>
              <a:t>Click to edit Master title style</a:t>
            </a:r>
          </a:p>
        </p:txBody>
      </p:sp>
    </p:spTree>
    <p:extLst>
      <p:ext uri="{BB962C8B-B14F-4D97-AF65-F5344CB8AC3E}">
        <p14:creationId xmlns:p14="http://schemas.microsoft.com/office/powerpoint/2010/main" val="29012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2129796" y="0"/>
            <a:ext cx="12254204"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79576" y="914399"/>
            <a:ext cx="9046123" cy="4365523"/>
          </a:xfrm>
        </p:spPr>
        <p:txBody>
          <a:bodyPr anchor="b">
            <a:normAutofit/>
          </a:bodyPr>
          <a:lstStyle>
            <a:lvl1pPr algn="l">
              <a:defRPr sz="5000" b="1" cap="all" baseline="0"/>
            </a:lvl1pPr>
          </a:lstStyle>
          <a:p>
            <a:r>
              <a:rPr lang="en-US" dirty="0"/>
              <a:t>One Picture Slide</a:t>
            </a:r>
          </a:p>
        </p:txBody>
      </p:sp>
      <p:sp>
        <p:nvSpPr>
          <p:cNvPr id="3" name="Content Placeholder 2"/>
          <p:cNvSpPr>
            <a:spLocks noGrp="1"/>
          </p:cNvSpPr>
          <p:nvPr>
            <p:ph idx="1"/>
          </p:nvPr>
        </p:nvSpPr>
        <p:spPr>
          <a:xfrm>
            <a:off x="12129796" y="0"/>
            <a:ext cx="12254204" cy="13716000"/>
          </a:xfrm>
        </p:spPr>
        <p:txBody>
          <a:bodyPr>
            <a:normAutofit/>
          </a:bodyPr>
          <a:lstStyle>
            <a:lvl1pPr>
              <a:defRPr sz="2800"/>
            </a:lvl1pPr>
            <a:lvl2pPr>
              <a:defRPr sz="2400"/>
            </a:lvl2pPr>
            <a:lvl3pPr>
              <a:defRPr sz="1800"/>
            </a:lvl3pPr>
            <a:lvl4pPr>
              <a:defRPr sz="1400"/>
            </a:lvl4pPr>
            <a:lvl5pPr>
              <a:defRPr sz="1400"/>
            </a:lvl5pPr>
            <a:lvl6pPr>
              <a:defRPr sz="4000"/>
            </a:lvl6pPr>
            <a:lvl7pPr>
              <a:defRPr sz="4000"/>
            </a:lvl7pPr>
            <a:lvl8pPr>
              <a:defRPr sz="4000"/>
            </a:lvl8pPr>
            <a:lvl9pPr>
              <a:defRPr sz="4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p:cNvSpPr/>
          <p:nvPr userDrawn="1"/>
        </p:nvSpPr>
        <p:spPr>
          <a:xfrm>
            <a:off x="1752108" y="5586815"/>
            <a:ext cx="8973592" cy="127365"/>
          </a:xfrm>
          <a:prstGeom prst="rect">
            <a:avLst/>
          </a:prstGeom>
          <a:solidFill>
            <a:srgbClr val="FFD966"/>
          </a:solidFill>
          <a:ln w="12700">
            <a:miter lim="400000"/>
          </a:ln>
        </p:spPr>
        <p:txBody>
          <a:bodyPr lIns="50800" tIns="50800" rIns="50800" bIns="50800" anchor="ctr"/>
          <a:lstStyle/>
          <a:p>
            <a:pPr algn="ctr" defTabSz="825500" hangingPunct="0">
              <a:defRPr sz="3200">
                <a:solidFill>
                  <a:srgbClr val="FFFFFF"/>
                </a:solidFill>
                <a:latin typeface="Helvetica"/>
                <a:ea typeface="Helvetica"/>
                <a:cs typeface="Helvetica"/>
                <a:sym typeface="Helvetica"/>
              </a:defRPr>
            </a:pPr>
            <a:endParaRPr sz="3200" kern="0">
              <a:solidFill>
                <a:srgbClr val="FFFFFF"/>
              </a:solidFill>
              <a:latin typeface="Helvetica"/>
              <a:ea typeface="Helvetica"/>
              <a:cs typeface="Helvetica"/>
              <a:sym typeface="Helvetica"/>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4693243" y="403083"/>
            <a:ext cx="2626729" cy="2683625"/>
          </a:xfrm>
          <a:prstGeom prst="rect">
            <a:avLst/>
          </a:prstGeom>
        </p:spPr>
      </p:pic>
      <p:sp>
        <p:nvSpPr>
          <p:cNvPr id="12" name="Text Placeholder 11"/>
          <p:cNvSpPr>
            <a:spLocks noGrp="1"/>
          </p:cNvSpPr>
          <p:nvPr>
            <p:ph type="body" sz="quarter" idx="10"/>
          </p:nvPr>
        </p:nvSpPr>
        <p:spPr>
          <a:xfrm>
            <a:off x="1679575" y="5713413"/>
            <a:ext cx="9045575" cy="8002587"/>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714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icture TypeA">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24384000" cy="13716000"/>
          </a:xfrm>
        </p:spPr>
        <p:txBody>
          <a:bodyPr/>
          <a:lstStyle/>
          <a:p>
            <a:endParaRPr lang="en-US"/>
          </a:p>
        </p:txBody>
      </p:sp>
      <p:sp>
        <p:nvSpPr>
          <p:cNvPr id="3" name="Rectangle"/>
          <p:cNvSpPr/>
          <p:nvPr userDrawn="1"/>
        </p:nvSpPr>
        <p:spPr>
          <a:xfrm>
            <a:off x="1400175" y="-1"/>
            <a:ext cx="7765125" cy="13716001"/>
          </a:xfrm>
          <a:prstGeom prst="rect">
            <a:avLst/>
          </a:prstGeom>
          <a:solidFill>
            <a:srgbClr val="FFD966">
              <a:alpha val="77000"/>
            </a:srgb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3969372" y="386276"/>
            <a:ext cx="2626729" cy="2683625"/>
          </a:xfrm>
          <a:prstGeom prst="rect">
            <a:avLst/>
          </a:prstGeom>
        </p:spPr>
      </p:pic>
      <p:sp>
        <p:nvSpPr>
          <p:cNvPr id="9" name="Text Placeholder 8"/>
          <p:cNvSpPr>
            <a:spLocks noGrp="1"/>
          </p:cNvSpPr>
          <p:nvPr>
            <p:ph type="body" sz="quarter" idx="10" hasCustomPrompt="1"/>
          </p:nvPr>
        </p:nvSpPr>
        <p:spPr>
          <a:xfrm>
            <a:off x="2003755" y="4183930"/>
            <a:ext cx="6557962" cy="9135028"/>
          </a:xfrm>
        </p:spPr>
        <p:txBody>
          <a:bodyPr wrap="square">
            <a:normAutofit/>
          </a:bodyPr>
          <a:lstStyle>
            <a:lvl1pPr marL="0" indent="0" algn="r">
              <a:lnSpc>
                <a:spcPct val="100000"/>
              </a:lnSpc>
              <a:spcBef>
                <a:spcPts val="0"/>
              </a:spcBef>
              <a:buNone/>
              <a:defRPr sz="4800" b="1" cap="all" baseline="0"/>
            </a:lvl1pPr>
          </a:lstStyle>
          <a:p>
            <a:r>
              <a:rPr lang="en-US" sz="3600" dirty="0"/>
              <a:t>Important point, approximately one or two sentences. </a:t>
            </a:r>
          </a:p>
        </p:txBody>
      </p:sp>
    </p:spTree>
    <p:extLst>
      <p:ext uri="{BB962C8B-B14F-4D97-AF65-F5344CB8AC3E}">
        <p14:creationId xmlns:p14="http://schemas.microsoft.com/office/powerpoint/2010/main" val="246238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Picture TypeB">
    <p:spTree>
      <p:nvGrpSpPr>
        <p:cNvPr id="1" name=""/>
        <p:cNvGrpSpPr/>
        <p:nvPr/>
      </p:nvGrpSpPr>
      <p:grpSpPr>
        <a:xfrm>
          <a:off x="0" y="0"/>
          <a:ext cx="0" cy="0"/>
          <a:chOff x="0" y="0"/>
          <a:chExt cx="0" cy="0"/>
        </a:xfrm>
      </p:grpSpPr>
      <p:sp>
        <p:nvSpPr>
          <p:cNvPr id="8" name="Freeform: Shape 13"/>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flipV="1">
            <a:off x="3" y="0"/>
            <a:ext cx="15079790" cy="13716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rgbClr val="3F3F3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828800" hangingPunct="1"/>
            <a:endParaRPr lang="en-US" sz="3600" kern="1200">
              <a:solidFill>
                <a:prstClr val="white"/>
              </a:solidFill>
            </a:endParaRPr>
          </a:p>
        </p:txBody>
      </p:sp>
      <p:sp>
        <p:nvSpPr>
          <p:cNvPr id="10" name="Freeform: Shape 15"/>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flipV="1">
            <a:off x="1" y="0"/>
            <a:ext cx="14185970" cy="13716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828800" hangingPunct="1"/>
            <a:endParaRPr lang="en-US" sz="3600" kern="1200">
              <a:solidFill>
                <a:prstClr val="white"/>
              </a:solidFill>
            </a:endParaRPr>
          </a:p>
        </p:txBody>
      </p:sp>
      <p:sp>
        <p:nvSpPr>
          <p:cNvPr id="13" name="Rectangle"/>
          <p:cNvSpPr/>
          <p:nvPr userDrawn="1"/>
        </p:nvSpPr>
        <p:spPr>
          <a:xfrm>
            <a:off x="756714" y="4841453"/>
            <a:ext cx="700827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910162" y="387999"/>
            <a:ext cx="2626729" cy="2683625"/>
          </a:xfrm>
          <a:prstGeom prst="rect">
            <a:avLst/>
          </a:prstGeom>
        </p:spPr>
      </p:pic>
      <p:sp>
        <p:nvSpPr>
          <p:cNvPr id="15" name="Title 1"/>
          <p:cNvSpPr>
            <a:spLocks noGrp="1"/>
          </p:cNvSpPr>
          <p:nvPr>
            <p:ph type="title" hasCustomPrompt="1"/>
          </p:nvPr>
        </p:nvSpPr>
        <p:spPr>
          <a:xfrm>
            <a:off x="756714" y="387999"/>
            <a:ext cx="9395380" cy="4365523"/>
          </a:xfrm>
        </p:spPr>
        <p:txBody>
          <a:bodyPr anchor="b">
            <a:normAutofit/>
          </a:bodyPr>
          <a:lstStyle>
            <a:lvl1pPr algn="l">
              <a:defRPr sz="5000" b="1" cap="all" baseline="0"/>
            </a:lvl1pPr>
          </a:lstStyle>
          <a:p>
            <a:r>
              <a:rPr lang="en-US" dirty="0"/>
              <a:t>One Picture Slide</a:t>
            </a:r>
          </a:p>
        </p:txBody>
      </p:sp>
      <p:sp>
        <p:nvSpPr>
          <p:cNvPr id="16" name="Text Placeholder 11"/>
          <p:cNvSpPr>
            <a:spLocks noGrp="1"/>
          </p:cNvSpPr>
          <p:nvPr>
            <p:ph type="body" sz="quarter" idx="10"/>
          </p:nvPr>
        </p:nvSpPr>
        <p:spPr>
          <a:xfrm>
            <a:off x="756714" y="5233467"/>
            <a:ext cx="9045575" cy="8002587"/>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510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Content Slide">
    <p:bg>
      <p:bgPr>
        <a:solidFill>
          <a:srgbClr val="F3F3F3"/>
        </a:solidFill>
        <a:effectLst/>
      </p:bgPr>
    </p:bg>
    <p:spTree>
      <p:nvGrpSpPr>
        <p:cNvPr id="1" name=""/>
        <p:cNvGrpSpPr/>
        <p:nvPr/>
      </p:nvGrpSpPr>
      <p:grpSpPr>
        <a:xfrm>
          <a:off x="0" y="0"/>
          <a:ext cx="0" cy="0"/>
          <a:chOff x="0" y="0"/>
          <a:chExt cx="0" cy="0"/>
        </a:xfrm>
      </p:grpSpPr>
      <p:sp>
        <p:nvSpPr>
          <p:cNvPr id="7" name="Rectangle"/>
          <p:cNvSpPr/>
          <p:nvPr userDrawn="1"/>
        </p:nvSpPr>
        <p:spPr>
          <a:xfrm>
            <a:off x="2154252" y="0"/>
            <a:ext cx="8364042"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8" name="Rectangle"/>
          <p:cNvSpPr/>
          <p:nvPr userDrawn="1"/>
        </p:nvSpPr>
        <p:spPr>
          <a:xfrm>
            <a:off x="2869459" y="4420829"/>
            <a:ext cx="700827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9" name="Text Placeholder 8"/>
          <p:cNvSpPr>
            <a:spLocks noGrp="1"/>
          </p:cNvSpPr>
          <p:nvPr>
            <p:ph type="body" sz="quarter" idx="10" hasCustomPrompt="1"/>
          </p:nvPr>
        </p:nvSpPr>
        <p:spPr>
          <a:xfrm>
            <a:off x="2869459" y="2178424"/>
            <a:ext cx="7008270" cy="2070682"/>
          </a:xfrm>
        </p:spPr>
        <p:txBody>
          <a:bodyPr wrap="square" anchor="b" anchorCtr="0">
            <a:normAutofit/>
          </a:bodyPr>
          <a:lstStyle>
            <a:lvl1pPr marL="0" indent="0" algn="l">
              <a:lnSpc>
                <a:spcPct val="100000"/>
              </a:lnSpc>
              <a:spcBef>
                <a:spcPts val="0"/>
              </a:spcBef>
              <a:buNone/>
              <a:defRPr sz="5000" b="1" cap="all" baseline="0"/>
            </a:lvl1pPr>
          </a:lstStyle>
          <a:p>
            <a:r>
              <a:rPr lang="en-US" sz="3600" dirty="0"/>
              <a:t>Small Volume of Content</a:t>
            </a:r>
          </a:p>
        </p:txBody>
      </p:sp>
      <p:sp>
        <p:nvSpPr>
          <p:cNvPr id="14" name="Text Placeholder 11"/>
          <p:cNvSpPr>
            <a:spLocks noGrp="1"/>
          </p:cNvSpPr>
          <p:nvPr>
            <p:ph type="body" sz="quarter" idx="12"/>
          </p:nvPr>
        </p:nvSpPr>
        <p:spPr>
          <a:xfrm>
            <a:off x="2869460" y="4719918"/>
            <a:ext cx="7008270" cy="8996082"/>
          </a:xfrm>
        </p:spPr>
        <p:txBody>
          <a:bodyPr>
            <a:normAutofit/>
          </a:bodyPr>
          <a:lstStyle>
            <a:lvl1pPr marL="0" indent="0">
              <a:lnSpc>
                <a:spcPct val="100000"/>
              </a:lnSpc>
              <a:buNone/>
              <a:defRPr sz="3200"/>
            </a:lvl1pPr>
            <a:lvl2pPr marL="746125" indent="-288925">
              <a:lnSpc>
                <a:spcPct val="100000"/>
              </a:lnSpc>
              <a:defRPr sz="3200"/>
            </a:lvl2pPr>
            <a:lvl3pPr marL="1143000" indent="-228600">
              <a:lnSpc>
                <a:spcPct val="100000"/>
              </a:lnSpc>
              <a:defRPr sz="2400"/>
            </a:lvl3pPr>
            <a:lvl4pPr marL="1600200" indent="-228600">
              <a:lnSpc>
                <a:spcPct val="100000"/>
              </a:lnSpc>
              <a:defRPr sz="2000"/>
            </a:lvl4pPr>
            <a:lvl5pPr marL="2057400" indent="-228600">
              <a:lnSpc>
                <a:spcPct val="1000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spTree>
    <p:extLst>
      <p:ext uri="{BB962C8B-B14F-4D97-AF65-F5344CB8AC3E}">
        <p14:creationId xmlns:p14="http://schemas.microsoft.com/office/powerpoint/2010/main" val="38829923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oals and Outcomes">
    <p:spTree>
      <p:nvGrpSpPr>
        <p:cNvPr id="1" name=""/>
        <p:cNvGrpSpPr/>
        <p:nvPr/>
      </p:nvGrpSpPr>
      <p:grpSpPr>
        <a:xfrm>
          <a:off x="0" y="0"/>
          <a:ext cx="0" cy="0"/>
          <a:chOff x="0" y="0"/>
          <a:chExt cx="0" cy="0"/>
        </a:xfrm>
      </p:grpSpPr>
      <p:sp>
        <p:nvSpPr>
          <p:cNvPr id="2" name="Title 1"/>
          <p:cNvSpPr>
            <a:spLocks noGrp="1"/>
          </p:cNvSpPr>
          <p:nvPr>
            <p:ph type="title"/>
          </p:nvPr>
        </p:nvSpPr>
        <p:spPr>
          <a:xfrm>
            <a:off x="1676400" y="105786"/>
            <a:ext cx="21031200" cy="2651126"/>
          </a:xfrm>
        </p:spPr>
        <p:txBody>
          <a:bodyPr>
            <a:normAutofit/>
          </a:bodyPr>
          <a:lstStyle>
            <a:lvl1pPr>
              <a:defRPr kumimoji="0" lang="en-US" sz="2500" b="1" i="0" u="none" strike="noStrike" cap="all" spc="0" normalizeH="0" baseline="0" dirty="0">
                <a:ln>
                  <a:noFill/>
                </a:ln>
                <a:solidFill>
                  <a:srgbClr val="000000"/>
                </a:solidFill>
                <a:effectLst/>
                <a:uFillTx/>
                <a:latin typeface="Helvetica"/>
                <a:ea typeface="Helvetica"/>
                <a:cs typeface="Helvetica"/>
                <a:sym typeface="Helvetica"/>
              </a:defRPr>
            </a:lvl1pPr>
          </a:lstStyle>
          <a:p>
            <a:r>
              <a:rPr lang="en-US" dirty="0"/>
              <a:t>Click to edit Master title style</a:t>
            </a:r>
          </a:p>
        </p:txBody>
      </p:sp>
      <p:sp>
        <p:nvSpPr>
          <p:cNvPr id="5" name="The Picture slide"/>
          <p:cNvSpPr txBox="1"/>
          <p:nvPr userDrawn="1"/>
        </p:nvSpPr>
        <p:spPr>
          <a:xfrm>
            <a:off x="13454825" y="3658325"/>
            <a:ext cx="2611292"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a:solidFill>
                  <a:schemeClr val="tx1">
                    <a:lumMod val="50000"/>
                    <a:lumOff val="50000"/>
                  </a:schemeClr>
                </a:solidFill>
              </a:rPr>
              <a:t>Outcomes</a:t>
            </a:r>
            <a:endParaRPr sz="4000" dirty="0">
              <a:solidFill>
                <a:schemeClr val="tx1">
                  <a:lumMod val="50000"/>
                  <a:lumOff val="50000"/>
                </a:schemeClr>
              </a:solidFill>
            </a:endParaRPr>
          </a:p>
        </p:txBody>
      </p:sp>
      <p:sp>
        <p:nvSpPr>
          <p:cNvPr id="7" name="The Picture slide"/>
          <p:cNvSpPr txBox="1"/>
          <p:nvPr userDrawn="1"/>
        </p:nvSpPr>
        <p:spPr>
          <a:xfrm>
            <a:off x="1752109" y="3658325"/>
            <a:ext cx="1527662"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a:solidFill>
                  <a:schemeClr val="tx1">
                    <a:lumMod val="50000"/>
                    <a:lumOff val="50000"/>
                  </a:schemeClr>
                </a:solidFill>
              </a:rPr>
              <a:t>Goals</a:t>
            </a:r>
            <a:endParaRPr sz="4000" dirty="0">
              <a:solidFill>
                <a:schemeClr val="tx1">
                  <a:lumMod val="50000"/>
                  <a:lumOff val="50000"/>
                </a:schemeClr>
              </a:solidFill>
            </a:endParaRPr>
          </a:p>
        </p:txBody>
      </p:sp>
      <p:sp>
        <p:nvSpPr>
          <p:cNvPr id="8" name="Rectangle"/>
          <p:cNvSpPr/>
          <p:nvPr userDrawn="1"/>
        </p:nvSpPr>
        <p:spPr>
          <a:xfrm>
            <a:off x="1752108" y="4475797"/>
            <a:ext cx="9438184" cy="127366"/>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sz="3200"/>
          </a:p>
        </p:txBody>
      </p:sp>
      <p:sp>
        <p:nvSpPr>
          <p:cNvPr id="9" name="Rectangle"/>
          <p:cNvSpPr/>
          <p:nvPr userDrawn="1"/>
        </p:nvSpPr>
        <p:spPr>
          <a:xfrm>
            <a:off x="13454824" y="4448537"/>
            <a:ext cx="9438184" cy="127366"/>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sz="320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3" y="11032377"/>
            <a:ext cx="2626730" cy="2683626"/>
          </a:xfrm>
          <a:prstGeom prst="rect">
            <a:avLst/>
          </a:prstGeom>
        </p:spPr>
      </p:pic>
      <p:sp>
        <p:nvSpPr>
          <p:cNvPr id="11" name="Text Placeholder 11"/>
          <p:cNvSpPr>
            <a:spLocks noGrp="1"/>
          </p:cNvSpPr>
          <p:nvPr>
            <p:ph type="body" sz="quarter" idx="10"/>
          </p:nvPr>
        </p:nvSpPr>
        <p:spPr>
          <a:xfrm>
            <a:off x="1752108" y="4766538"/>
            <a:ext cx="9438184" cy="8949462"/>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1"/>
          </p:nvPr>
        </p:nvSpPr>
        <p:spPr>
          <a:xfrm>
            <a:off x="13454824" y="4766538"/>
            <a:ext cx="9438184" cy="8949462"/>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435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dirty="0"/>
              <a:t>Click to 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algn="r">
              <a:buSzPct val="25000"/>
            </a:pPr>
            <a:fld id="{00000000-1234-1234-1234-123412341234}" type="slidenum">
              <a:rPr lang="en-US" sz="2400" smtClean="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5589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15186"/>
      </p:ext>
    </p:extLst>
  </p:cSld>
  <p:clrMap bg1="lt1" tx1="dk1" bg2="lt2" tx2="dk2" accent1="accent1" accent2="accent2" accent3="accent3" accent4="accent4" accent5="accent5" accent6="accent6" hlink="hlink" folHlink="folHlink"/>
  <p:sldLayoutIdLst>
    <p:sldLayoutId id="2147483689" r:id="rId1"/>
    <p:sldLayoutId id="2147483706" r:id="rId2"/>
    <p:sldLayoutId id="2147483696" r:id="rId3"/>
    <p:sldLayoutId id="2147483703" r:id="rId4"/>
    <p:sldLayoutId id="2147483704" r:id="rId5"/>
    <p:sldLayoutId id="2147483705" r:id="rId6"/>
    <p:sldLayoutId id="2147483707" r:id="rId7"/>
    <p:sldLayoutId id="2147483697" r:id="rId8"/>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1828800" rtl="0" eaLnBrk="1" latinLnBrk="0" hangingPunct="1">
        <a:lnSpc>
          <a:spcPct val="90000"/>
        </a:lnSpc>
        <a:spcBef>
          <a:spcPts val="2000"/>
        </a:spcBef>
        <a:buFont typeface="Arial" panose="020B0604020202020204" pitchFamily="34" charset="0"/>
        <a:buNone/>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23635F-F666-D948-9C17-2D6F56D9075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27751DC4-4BB9-3F4D-80B5-6598E590A864}"/>
              </a:ext>
            </a:extLst>
          </p:cNvPr>
          <p:cNvSpPr>
            <a:spLocks noGrp="1"/>
          </p:cNvSpPr>
          <p:nvPr>
            <p:ph type="body" sz="quarter" idx="11"/>
          </p:nvPr>
        </p:nvSpPr>
        <p:spPr/>
        <p:txBody>
          <a:bodyPr/>
          <a:lstStyle/>
          <a:p>
            <a:r>
              <a:rPr lang="en-US" dirty="0"/>
              <a:t>Engine Coding</a:t>
            </a:r>
          </a:p>
        </p:txBody>
      </p:sp>
    </p:spTree>
    <p:extLst>
      <p:ext uri="{BB962C8B-B14F-4D97-AF65-F5344CB8AC3E}">
        <p14:creationId xmlns:p14="http://schemas.microsoft.com/office/powerpoint/2010/main" val="3798074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3885-7668-584F-8226-525225D26833}"/>
              </a:ext>
            </a:extLst>
          </p:cNvPr>
          <p:cNvSpPr>
            <a:spLocks noGrp="1"/>
          </p:cNvSpPr>
          <p:nvPr>
            <p:ph type="title"/>
          </p:nvPr>
        </p:nvSpPr>
        <p:spPr/>
        <p:txBody>
          <a:bodyPr/>
          <a:lstStyle/>
          <a:p>
            <a:r>
              <a:rPr lang="en-US" dirty="0"/>
              <a:t>Developer Modules</a:t>
            </a:r>
          </a:p>
        </p:txBody>
      </p:sp>
      <p:pic>
        <p:nvPicPr>
          <p:cNvPr id="5" name="Content Placeholder 4">
            <a:extLst>
              <a:ext uri="{FF2B5EF4-FFF2-40B4-BE49-F238E27FC236}">
                <a16:creationId xmlns:a16="http://schemas.microsoft.com/office/drawing/2014/main" id="{D220A53E-E29B-964F-AC1B-03EDCB30C6D9}"/>
              </a:ext>
            </a:extLst>
          </p:cNvPr>
          <p:cNvPicPr>
            <a:picLocks noGrp="1" noChangeAspect="1"/>
          </p:cNvPicPr>
          <p:nvPr>
            <p:ph idx="1"/>
          </p:nvPr>
        </p:nvPicPr>
        <p:blipFill>
          <a:blip r:embed="rId2"/>
          <a:stretch>
            <a:fillRect/>
          </a:stretch>
        </p:blipFill>
        <p:spPr>
          <a:xfrm>
            <a:off x="12192000" y="-1"/>
            <a:ext cx="12192000" cy="2995749"/>
          </a:xfrm>
          <a:prstGeom prst="rect">
            <a:avLst/>
          </a:prstGeom>
        </p:spPr>
      </p:pic>
      <p:sp>
        <p:nvSpPr>
          <p:cNvPr id="4" name="Text Placeholder 3">
            <a:extLst>
              <a:ext uri="{FF2B5EF4-FFF2-40B4-BE49-F238E27FC236}">
                <a16:creationId xmlns:a16="http://schemas.microsoft.com/office/drawing/2014/main" id="{2AFA0780-B56C-304B-BB58-5A9E370483FC}"/>
              </a:ext>
            </a:extLst>
          </p:cNvPr>
          <p:cNvSpPr>
            <a:spLocks noGrp="1"/>
          </p:cNvSpPr>
          <p:nvPr>
            <p:ph type="body" sz="quarter" idx="10"/>
          </p:nvPr>
        </p:nvSpPr>
        <p:spPr/>
        <p:txBody>
          <a:bodyPr/>
          <a:lstStyle/>
          <a:p>
            <a:r>
              <a:rPr lang="en-US" dirty="0"/>
              <a:t>Some key categories of Developer modules:</a:t>
            </a:r>
          </a:p>
          <a:p>
            <a:pPr lvl="1"/>
            <a:r>
              <a:rPr lang="en-US" dirty="0"/>
              <a:t>Asset cooking: *Target*, *Format*</a:t>
            </a:r>
          </a:p>
          <a:p>
            <a:pPr lvl="1"/>
            <a:r>
              <a:rPr lang="en-US" dirty="0"/>
              <a:t>Mesh tools: *Mesh*</a:t>
            </a:r>
          </a:p>
          <a:p>
            <a:pPr lvl="1"/>
            <a:r>
              <a:rPr lang="en-US" dirty="0"/>
              <a:t>Profiling: Profile*</a:t>
            </a:r>
          </a:p>
          <a:p>
            <a:pPr lvl="1"/>
            <a:r>
              <a:rPr lang="en-US" dirty="0"/>
              <a:t>Shader compiler support: *Shader*</a:t>
            </a:r>
          </a:p>
          <a:p>
            <a:pPr lvl="1"/>
            <a:r>
              <a:rPr lang="en-US" dirty="0"/>
              <a:t>Logging: *Log*</a:t>
            </a:r>
          </a:p>
          <a:p>
            <a:pPr lvl="1"/>
            <a:endParaRPr lang="en-US" dirty="0"/>
          </a:p>
          <a:p>
            <a:pPr lvl="1"/>
            <a:endParaRPr lang="en-US" dirty="0"/>
          </a:p>
          <a:p>
            <a:pPr lvl="1"/>
            <a:endParaRPr lang="en-US" dirty="0"/>
          </a:p>
        </p:txBody>
      </p:sp>
      <p:pic>
        <p:nvPicPr>
          <p:cNvPr id="6" name="Picture 5">
            <a:extLst>
              <a:ext uri="{FF2B5EF4-FFF2-40B4-BE49-F238E27FC236}">
                <a16:creationId xmlns:a16="http://schemas.microsoft.com/office/drawing/2014/main" id="{4EF119C7-AF30-044D-8490-3DF6FAE8C255}"/>
              </a:ext>
            </a:extLst>
          </p:cNvPr>
          <p:cNvPicPr>
            <a:picLocks noChangeAspect="1"/>
          </p:cNvPicPr>
          <p:nvPr/>
        </p:nvPicPr>
        <p:blipFill>
          <a:blip r:embed="rId3"/>
          <a:stretch>
            <a:fillRect/>
          </a:stretch>
        </p:blipFill>
        <p:spPr>
          <a:xfrm>
            <a:off x="12192000" y="3608439"/>
            <a:ext cx="6197600" cy="5308600"/>
          </a:xfrm>
          <a:prstGeom prst="rect">
            <a:avLst/>
          </a:prstGeom>
        </p:spPr>
      </p:pic>
      <p:pic>
        <p:nvPicPr>
          <p:cNvPr id="7" name="Picture 6">
            <a:extLst>
              <a:ext uri="{FF2B5EF4-FFF2-40B4-BE49-F238E27FC236}">
                <a16:creationId xmlns:a16="http://schemas.microsoft.com/office/drawing/2014/main" id="{E7FD1860-93E2-3C4B-840F-3885EF0DC5DD}"/>
              </a:ext>
            </a:extLst>
          </p:cNvPr>
          <p:cNvPicPr>
            <a:picLocks noChangeAspect="1"/>
          </p:cNvPicPr>
          <p:nvPr/>
        </p:nvPicPr>
        <p:blipFill>
          <a:blip r:embed="rId4"/>
          <a:stretch>
            <a:fillRect/>
          </a:stretch>
        </p:blipFill>
        <p:spPr>
          <a:xfrm>
            <a:off x="18998263" y="3608439"/>
            <a:ext cx="5385737" cy="4688303"/>
          </a:xfrm>
          <a:prstGeom prst="rect">
            <a:avLst/>
          </a:prstGeom>
        </p:spPr>
      </p:pic>
      <p:pic>
        <p:nvPicPr>
          <p:cNvPr id="8" name="Picture 7">
            <a:extLst>
              <a:ext uri="{FF2B5EF4-FFF2-40B4-BE49-F238E27FC236}">
                <a16:creationId xmlns:a16="http://schemas.microsoft.com/office/drawing/2014/main" id="{4EB10DD8-016C-224F-BCC7-00AA5EFA2C6A}"/>
              </a:ext>
            </a:extLst>
          </p:cNvPr>
          <p:cNvPicPr>
            <a:picLocks noChangeAspect="1"/>
          </p:cNvPicPr>
          <p:nvPr/>
        </p:nvPicPr>
        <p:blipFill>
          <a:blip r:embed="rId5"/>
          <a:stretch>
            <a:fillRect/>
          </a:stretch>
        </p:blipFill>
        <p:spPr>
          <a:xfrm>
            <a:off x="18998263" y="8979280"/>
            <a:ext cx="5275320" cy="4672426"/>
          </a:xfrm>
          <a:prstGeom prst="rect">
            <a:avLst/>
          </a:prstGeom>
        </p:spPr>
      </p:pic>
      <p:pic>
        <p:nvPicPr>
          <p:cNvPr id="10" name="Picture 9">
            <a:extLst>
              <a:ext uri="{FF2B5EF4-FFF2-40B4-BE49-F238E27FC236}">
                <a16:creationId xmlns:a16="http://schemas.microsoft.com/office/drawing/2014/main" id="{008A80CB-D830-8A49-8CAE-2469F1144623}"/>
              </a:ext>
            </a:extLst>
          </p:cNvPr>
          <p:cNvPicPr>
            <a:picLocks noChangeAspect="1"/>
          </p:cNvPicPr>
          <p:nvPr/>
        </p:nvPicPr>
        <p:blipFill rotWithShape="1">
          <a:blip r:embed="rId6"/>
          <a:srcRect r="14948"/>
          <a:stretch/>
        </p:blipFill>
        <p:spPr>
          <a:xfrm>
            <a:off x="12191999" y="9529730"/>
            <a:ext cx="6197601" cy="4121975"/>
          </a:xfrm>
          <a:prstGeom prst="rect">
            <a:avLst/>
          </a:prstGeom>
        </p:spPr>
      </p:pic>
    </p:spTree>
    <p:extLst>
      <p:ext uri="{BB962C8B-B14F-4D97-AF65-F5344CB8AC3E}">
        <p14:creationId xmlns:p14="http://schemas.microsoft.com/office/powerpoint/2010/main" val="3991098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B2D92-F602-624D-B4CD-42D22BB61B3C}"/>
              </a:ext>
            </a:extLst>
          </p:cNvPr>
          <p:cNvSpPr>
            <a:spLocks noGrp="1"/>
          </p:cNvSpPr>
          <p:nvPr>
            <p:ph type="title"/>
          </p:nvPr>
        </p:nvSpPr>
        <p:spPr/>
        <p:txBody>
          <a:bodyPr/>
          <a:lstStyle/>
          <a:p>
            <a:r>
              <a:rPr lang="en-US" dirty="0"/>
              <a:t>Programs</a:t>
            </a:r>
          </a:p>
        </p:txBody>
      </p:sp>
      <p:sp>
        <p:nvSpPr>
          <p:cNvPr id="4" name="Text Placeholder 3">
            <a:extLst>
              <a:ext uri="{FF2B5EF4-FFF2-40B4-BE49-F238E27FC236}">
                <a16:creationId xmlns:a16="http://schemas.microsoft.com/office/drawing/2014/main" id="{64441282-C162-5147-9A85-27EAE3162BB7}"/>
              </a:ext>
            </a:extLst>
          </p:cNvPr>
          <p:cNvSpPr>
            <a:spLocks noGrp="1"/>
          </p:cNvSpPr>
          <p:nvPr>
            <p:ph type="body" sz="quarter" idx="10"/>
          </p:nvPr>
        </p:nvSpPr>
        <p:spPr/>
        <p:txBody>
          <a:bodyPr/>
          <a:lstStyle/>
          <a:p>
            <a:r>
              <a:rPr lang="en-US" dirty="0"/>
              <a:t>Among the separately compiled support programs, you will find</a:t>
            </a:r>
          </a:p>
          <a:p>
            <a:pPr lvl="1"/>
            <a:r>
              <a:rPr lang="en-US" dirty="0" err="1"/>
              <a:t>UnrealBuildTool</a:t>
            </a:r>
            <a:r>
              <a:rPr lang="en-US" dirty="0"/>
              <a:t>: Build management, based on source and </a:t>
            </a:r>
            <a:r>
              <a:rPr lang="en-US" dirty="0" err="1"/>
              <a:t>Build.cs</a:t>
            </a:r>
            <a:r>
              <a:rPr lang="en-US" dirty="0"/>
              <a:t> files.</a:t>
            </a:r>
          </a:p>
          <a:p>
            <a:pPr lvl="1"/>
            <a:r>
              <a:rPr lang="en-US" dirty="0" err="1"/>
              <a:t>UnrealHeaderTool</a:t>
            </a:r>
            <a:r>
              <a:rPr lang="en-US" dirty="0"/>
              <a:t>: </a:t>
            </a:r>
            <a:r>
              <a:rPr lang="en-US" dirty="0" err="1"/>
              <a:t>UObject</a:t>
            </a:r>
            <a:r>
              <a:rPr lang="en-US" dirty="0"/>
              <a:t> reflection code, auto-generated UI elements.</a:t>
            </a:r>
          </a:p>
          <a:p>
            <a:pPr lvl="1"/>
            <a:r>
              <a:rPr lang="en-US" dirty="0" err="1"/>
              <a:t>UnrealLightmass</a:t>
            </a:r>
            <a:r>
              <a:rPr lang="en-US" dirty="0"/>
              <a:t>: Precomputation of static lighting, with possible task distribution across computers using </a:t>
            </a:r>
            <a:r>
              <a:rPr lang="en-US" dirty="0" err="1"/>
              <a:t>UnrealSwarm</a:t>
            </a:r>
            <a:r>
              <a:rPr lang="en-US" dirty="0"/>
              <a:t>.</a:t>
            </a:r>
          </a:p>
          <a:p>
            <a:pPr lvl="1"/>
            <a:r>
              <a:rPr lang="en-US" dirty="0" err="1"/>
              <a:t>ShaderCompilerWorker</a:t>
            </a:r>
            <a:r>
              <a:rPr lang="en-US" dirty="0"/>
              <a:t>: Parallel shader </a:t>
            </a:r>
            <a:r>
              <a:rPr lang="en-US"/>
              <a:t>compilation.</a:t>
            </a:r>
            <a:endParaRPr lang="en-US" dirty="0"/>
          </a:p>
        </p:txBody>
      </p:sp>
      <p:pic>
        <p:nvPicPr>
          <p:cNvPr id="8" name="Content Placeholder 7">
            <a:extLst>
              <a:ext uri="{FF2B5EF4-FFF2-40B4-BE49-F238E27FC236}">
                <a16:creationId xmlns:a16="http://schemas.microsoft.com/office/drawing/2014/main" id="{4F8D725E-3FFA-F044-8FC3-3299E8D9E644}"/>
              </a:ext>
            </a:extLst>
          </p:cNvPr>
          <p:cNvPicPr>
            <a:picLocks noGrp="1" noChangeAspect="1"/>
          </p:cNvPicPr>
          <p:nvPr>
            <p:ph idx="1"/>
          </p:nvPr>
        </p:nvPicPr>
        <p:blipFill>
          <a:blip r:embed="rId2"/>
          <a:stretch>
            <a:fillRect/>
          </a:stretch>
        </p:blipFill>
        <p:spPr>
          <a:xfrm>
            <a:off x="16085515" y="391886"/>
            <a:ext cx="4343058" cy="12932228"/>
          </a:xfrm>
          <a:prstGeom prst="rect">
            <a:avLst/>
          </a:prstGeom>
        </p:spPr>
      </p:pic>
    </p:spTree>
    <p:extLst>
      <p:ext uri="{BB962C8B-B14F-4D97-AF65-F5344CB8AC3E}">
        <p14:creationId xmlns:p14="http://schemas.microsoft.com/office/powerpoint/2010/main" val="3724936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FAAE91-FF35-FF4D-9CD4-8CA5D5FBAE9F}"/>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EF69DDF4-CC3E-6D44-9E84-11B864EB39FD}"/>
              </a:ext>
            </a:extLst>
          </p:cNvPr>
          <p:cNvSpPr>
            <a:spLocks noGrp="1"/>
          </p:cNvSpPr>
          <p:nvPr>
            <p:ph type="title"/>
          </p:nvPr>
        </p:nvSpPr>
        <p:spPr/>
        <p:txBody>
          <a:bodyPr/>
          <a:lstStyle/>
          <a:p>
            <a:r>
              <a:rPr lang="en-US" dirty="0"/>
              <a:t>Engine Code Tips</a:t>
            </a:r>
          </a:p>
        </p:txBody>
      </p:sp>
    </p:spTree>
    <p:extLst>
      <p:ext uri="{BB962C8B-B14F-4D97-AF65-F5344CB8AC3E}">
        <p14:creationId xmlns:p14="http://schemas.microsoft.com/office/powerpoint/2010/main" val="2331915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752B8-AC54-6440-B8D7-E4F591CDE1B4}"/>
              </a:ext>
            </a:extLst>
          </p:cNvPr>
          <p:cNvSpPr>
            <a:spLocks noGrp="1"/>
          </p:cNvSpPr>
          <p:nvPr>
            <p:ph type="title"/>
          </p:nvPr>
        </p:nvSpPr>
        <p:spPr/>
        <p:txBody>
          <a:bodyPr/>
          <a:lstStyle/>
          <a:p>
            <a:r>
              <a:rPr lang="en-US" dirty="0"/>
              <a:t>Container Types</a:t>
            </a:r>
          </a:p>
        </p:txBody>
      </p:sp>
      <p:sp>
        <p:nvSpPr>
          <p:cNvPr id="4" name="Text Placeholder 3">
            <a:extLst>
              <a:ext uri="{FF2B5EF4-FFF2-40B4-BE49-F238E27FC236}">
                <a16:creationId xmlns:a16="http://schemas.microsoft.com/office/drawing/2014/main" id="{4FB20297-4064-F147-9EBA-817D838D5AE8}"/>
              </a:ext>
            </a:extLst>
          </p:cNvPr>
          <p:cNvSpPr>
            <a:spLocks noGrp="1"/>
          </p:cNvSpPr>
          <p:nvPr>
            <p:ph type="body" sz="quarter" idx="10"/>
          </p:nvPr>
        </p:nvSpPr>
        <p:spPr/>
        <p:txBody>
          <a:bodyPr/>
          <a:lstStyle/>
          <a:p>
            <a:r>
              <a:rPr lang="en-US" dirty="0"/>
              <a:t>Rather than use C++ STL classes, use the Engine/Source/Runtime/Core/Public/Containers types.</a:t>
            </a:r>
          </a:p>
          <a:p>
            <a:r>
              <a:rPr lang="en-US" dirty="0"/>
              <a:t>These include</a:t>
            </a:r>
          </a:p>
          <a:p>
            <a:pPr lvl="1"/>
            <a:r>
              <a:rPr lang="en-US" dirty="0"/>
              <a:t>Array (and Sparse Array, Bit Array, …)</a:t>
            </a:r>
          </a:p>
          <a:p>
            <a:pPr lvl="1"/>
            <a:r>
              <a:rPr lang="en-US" dirty="0"/>
              <a:t>Binary Heap</a:t>
            </a:r>
          </a:p>
          <a:p>
            <a:pPr lvl="1"/>
            <a:r>
              <a:rPr lang="en-US" dirty="0"/>
              <a:t>Circular Buffer</a:t>
            </a:r>
          </a:p>
          <a:p>
            <a:pPr lvl="1"/>
            <a:r>
              <a:rPr lang="en-US" dirty="0"/>
              <a:t>Hash Table</a:t>
            </a:r>
          </a:p>
          <a:p>
            <a:pPr lvl="1"/>
            <a:r>
              <a:rPr lang="en-US" dirty="0"/>
              <a:t>List (&amp; lock-free version)</a:t>
            </a:r>
          </a:p>
          <a:p>
            <a:pPr lvl="1"/>
            <a:r>
              <a:rPr lang="en-US" dirty="0"/>
              <a:t>Map</a:t>
            </a:r>
          </a:p>
          <a:p>
            <a:pPr lvl="1"/>
            <a:endParaRPr lang="en-US" dirty="0"/>
          </a:p>
          <a:p>
            <a:endParaRPr lang="en-US" dirty="0"/>
          </a:p>
        </p:txBody>
      </p:sp>
      <p:sp>
        <p:nvSpPr>
          <p:cNvPr id="5" name="Rectangle 4">
            <a:extLst>
              <a:ext uri="{FF2B5EF4-FFF2-40B4-BE49-F238E27FC236}">
                <a16:creationId xmlns:a16="http://schemas.microsoft.com/office/drawing/2014/main" id="{F36F715C-41A3-324E-A2A0-95FD0E335588}"/>
              </a:ext>
            </a:extLst>
          </p:cNvPr>
          <p:cNvSpPr/>
          <p:nvPr/>
        </p:nvSpPr>
        <p:spPr>
          <a:xfrm>
            <a:off x="17759152" y="2743192"/>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06E514-0B80-D34F-BBC3-96D602619BF5}"/>
              </a:ext>
            </a:extLst>
          </p:cNvPr>
          <p:cNvSpPr/>
          <p:nvPr/>
        </p:nvSpPr>
        <p:spPr>
          <a:xfrm>
            <a:off x="17759152" y="3291833"/>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A29431-03F4-B745-B6D0-1F2B2258A288}"/>
              </a:ext>
            </a:extLst>
          </p:cNvPr>
          <p:cNvSpPr/>
          <p:nvPr/>
        </p:nvSpPr>
        <p:spPr>
          <a:xfrm>
            <a:off x="17759152" y="3840474"/>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0F14A5-5EDA-1242-9FD4-BA1892844D72}"/>
              </a:ext>
            </a:extLst>
          </p:cNvPr>
          <p:cNvSpPr/>
          <p:nvPr/>
        </p:nvSpPr>
        <p:spPr>
          <a:xfrm>
            <a:off x="17759152" y="4389115"/>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C15FF03-1C15-7A44-A25A-54E0AA9B8DD5}"/>
              </a:ext>
            </a:extLst>
          </p:cNvPr>
          <p:cNvSpPr/>
          <p:nvPr/>
        </p:nvSpPr>
        <p:spPr>
          <a:xfrm>
            <a:off x="17759152" y="4937756"/>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0A512-B078-894C-A192-FC6EB8E309A5}"/>
              </a:ext>
            </a:extLst>
          </p:cNvPr>
          <p:cNvSpPr/>
          <p:nvPr/>
        </p:nvSpPr>
        <p:spPr>
          <a:xfrm>
            <a:off x="17759152" y="5486397"/>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903F70-B7AE-9A41-AE3B-5622144E3EB7}"/>
              </a:ext>
            </a:extLst>
          </p:cNvPr>
          <p:cNvSpPr/>
          <p:nvPr/>
        </p:nvSpPr>
        <p:spPr>
          <a:xfrm>
            <a:off x="17759152" y="6035038"/>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936DA86-1089-7140-949E-C7204D9596A6}"/>
              </a:ext>
            </a:extLst>
          </p:cNvPr>
          <p:cNvSpPr/>
          <p:nvPr/>
        </p:nvSpPr>
        <p:spPr>
          <a:xfrm>
            <a:off x="17759152" y="6583679"/>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4EC590-D4EA-4E43-9599-4DB15F3CE758}"/>
              </a:ext>
            </a:extLst>
          </p:cNvPr>
          <p:cNvSpPr/>
          <p:nvPr/>
        </p:nvSpPr>
        <p:spPr>
          <a:xfrm>
            <a:off x="17759152" y="7132320"/>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8B8AFC-9B76-E942-929F-107163052139}"/>
              </a:ext>
            </a:extLst>
          </p:cNvPr>
          <p:cNvSpPr/>
          <p:nvPr/>
        </p:nvSpPr>
        <p:spPr>
          <a:xfrm>
            <a:off x="17759152" y="7680961"/>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5C669-CDDA-8743-BFAF-765B54A4CC4A}"/>
              </a:ext>
            </a:extLst>
          </p:cNvPr>
          <p:cNvSpPr/>
          <p:nvPr/>
        </p:nvSpPr>
        <p:spPr>
          <a:xfrm>
            <a:off x="17759152" y="8229602"/>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44318A-FBC0-AD48-8790-886769353110}"/>
              </a:ext>
            </a:extLst>
          </p:cNvPr>
          <p:cNvSpPr/>
          <p:nvPr/>
        </p:nvSpPr>
        <p:spPr>
          <a:xfrm>
            <a:off x="17759152" y="8778243"/>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FDD208-8C0D-EA4D-ADD3-96ECD3766D89}"/>
              </a:ext>
            </a:extLst>
          </p:cNvPr>
          <p:cNvSpPr/>
          <p:nvPr/>
        </p:nvSpPr>
        <p:spPr>
          <a:xfrm>
            <a:off x="17759152" y="9326884"/>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0016B3C-9812-5749-A65E-41DD3A7F8C5B}"/>
              </a:ext>
            </a:extLst>
          </p:cNvPr>
          <p:cNvSpPr/>
          <p:nvPr/>
        </p:nvSpPr>
        <p:spPr>
          <a:xfrm>
            <a:off x="17759152" y="9875525"/>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8609CBB-E21B-5344-9A38-A7809810B9B7}"/>
              </a:ext>
            </a:extLst>
          </p:cNvPr>
          <p:cNvSpPr/>
          <p:nvPr/>
        </p:nvSpPr>
        <p:spPr>
          <a:xfrm>
            <a:off x="17759152" y="10424166"/>
            <a:ext cx="1384663" cy="548641"/>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Curved Connector 32">
            <a:extLst>
              <a:ext uri="{FF2B5EF4-FFF2-40B4-BE49-F238E27FC236}">
                <a16:creationId xmlns:a16="http://schemas.microsoft.com/office/drawing/2014/main" id="{634FB75A-8B1A-4641-A914-0A16804B6001}"/>
              </a:ext>
            </a:extLst>
          </p:cNvPr>
          <p:cNvCxnSpPr>
            <a:stCxn id="5" idx="3"/>
            <a:endCxn id="6" idx="3"/>
          </p:cNvCxnSpPr>
          <p:nvPr/>
        </p:nvCxnSpPr>
        <p:spPr>
          <a:xfrm>
            <a:off x="19143815" y="3017513"/>
            <a:ext cx="12700" cy="548641"/>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a:extLst>
              <a:ext uri="{FF2B5EF4-FFF2-40B4-BE49-F238E27FC236}">
                <a16:creationId xmlns:a16="http://schemas.microsoft.com/office/drawing/2014/main" id="{6C3B1086-75F0-7F43-B394-E8379BD9AD89}"/>
              </a:ext>
            </a:extLst>
          </p:cNvPr>
          <p:cNvCxnSpPr>
            <a:cxnSpLocks/>
            <a:stCxn id="5" idx="3"/>
            <a:endCxn id="7" idx="3"/>
          </p:cNvCxnSpPr>
          <p:nvPr/>
        </p:nvCxnSpPr>
        <p:spPr>
          <a:xfrm>
            <a:off x="19141713" y="3017513"/>
            <a:ext cx="16904" cy="1097282"/>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a:extLst>
              <a:ext uri="{FF2B5EF4-FFF2-40B4-BE49-F238E27FC236}">
                <a16:creationId xmlns:a16="http://schemas.microsoft.com/office/drawing/2014/main" id="{7460B827-6B4C-254E-B877-370EC6D4F274}"/>
              </a:ext>
            </a:extLst>
          </p:cNvPr>
          <p:cNvCxnSpPr>
            <a:cxnSpLocks/>
            <a:stCxn id="6" idx="1"/>
            <a:endCxn id="8" idx="1"/>
          </p:cNvCxnSpPr>
          <p:nvPr/>
        </p:nvCxnSpPr>
        <p:spPr>
          <a:xfrm rot="10800000" flipV="1">
            <a:off x="17756205" y="3566154"/>
            <a:ext cx="18594" cy="1097282"/>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a:extLst>
              <a:ext uri="{FF2B5EF4-FFF2-40B4-BE49-F238E27FC236}">
                <a16:creationId xmlns:a16="http://schemas.microsoft.com/office/drawing/2014/main" id="{77DADFAD-4CE3-BF47-A459-DF41955B7D9B}"/>
              </a:ext>
            </a:extLst>
          </p:cNvPr>
          <p:cNvCxnSpPr>
            <a:cxnSpLocks/>
            <a:stCxn id="6" idx="1"/>
            <a:endCxn id="9" idx="1"/>
          </p:cNvCxnSpPr>
          <p:nvPr/>
        </p:nvCxnSpPr>
        <p:spPr>
          <a:xfrm rot="10800000" flipV="1">
            <a:off x="17753128" y="3566153"/>
            <a:ext cx="24748" cy="1645923"/>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urved Connector 45">
            <a:extLst>
              <a:ext uri="{FF2B5EF4-FFF2-40B4-BE49-F238E27FC236}">
                <a16:creationId xmlns:a16="http://schemas.microsoft.com/office/drawing/2014/main" id="{73F09A90-5F5F-7C40-B6A2-9CB03A7C8C2E}"/>
              </a:ext>
            </a:extLst>
          </p:cNvPr>
          <p:cNvCxnSpPr>
            <a:cxnSpLocks/>
            <a:stCxn id="7" idx="3"/>
            <a:endCxn id="10" idx="3"/>
          </p:cNvCxnSpPr>
          <p:nvPr/>
        </p:nvCxnSpPr>
        <p:spPr>
          <a:xfrm>
            <a:off x="19142482" y="4114795"/>
            <a:ext cx="15367" cy="1645923"/>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10D986FF-7475-4542-9FAB-661B3C26F360}"/>
              </a:ext>
            </a:extLst>
          </p:cNvPr>
          <p:cNvCxnSpPr>
            <a:cxnSpLocks/>
            <a:stCxn id="7" idx="3"/>
            <a:endCxn id="11" idx="3"/>
          </p:cNvCxnSpPr>
          <p:nvPr/>
        </p:nvCxnSpPr>
        <p:spPr>
          <a:xfrm>
            <a:off x="19139939" y="4114795"/>
            <a:ext cx="20453" cy="2194564"/>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urved Connector 56">
            <a:extLst>
              <a:ext uri="{FF2B5EF4-FFF2-40B4-BE49-F238E27FC236}">
                <a16:creationId xmlns:a16="http://schemas.microsoft.com/office/drawing/2014/main" id="{C6A6025A-3293-0A47-846F-1AB38705F7FF}"/>
              </a:ext>
            </a:extLst>
          </p:cNvPr>
          <p:cNvCxnSpPr>
            <a:cxnSpLocks/>
            <a:stCxn id="8" idx="1"/>
            <a:endCxn id="12" idx="1"/>
          </p:cNvCxnSpPr>
          <p:nvPr/>
        </p:nvCxnSpPr>
        <p:spPr>
          <a:xfrm rot="10800000" flipV="1">
            <a:off x="17751891" y="4663436"/>
            <a:ext cx="27223" cy="2194564"/>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urved Connector 60">
            <a:extLst>
              <a:ext uri="{FF2B5EF4-FFF2-40B4-BE49-F238E27FC236}">
                <a16:creationId xmlns:a16="http://schemas.microsoft.com/office/drawing/2014/main" id="{F05B3D2C-C3E2-8045-BEB1-7ED4DA3583BD}"/>
              </a:ext>
            </a:extLst>
          </p:cNvPr>
          <p:cNvCxnSpPr>
            <a:cxnSpLocks/>
            <a:stCxn id="8" idx="1"/>
            <a:endCxn id="13" idx="1"/>
          </p:cNvCxnSpPr>
          <p:nvPr/>
        </p:nvCxnSpPr>
        <p:spPr>
          <a:xfrm rot="10800000" flipV="1">
            <a:off x="17749032" y="4663435"/>
            <a:ext cx="32940" cy="2743205"/>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urved Connector 67">
            <a:extLst>
              <a:ext uri="{FF2B5EF4-FFF2-40B4-BE49-F238E27FC236}">
                <a16:creationId xmlns:a16="http://schemas.microsoft.com/office/drawing/2014/main" id="{A1539EEF-F194-A941-AF6D-DE34F35B29ED}"/>
              </a:ext>
            </a:extLst>
          </p:cNvPr>
          <p:cNvCxnSpPr>
            <a:cxnSpLocks/>
            <a:stCxn id="9" idx="1"/>
            <a:endCxn id="15" idx="1"/>
          </p:cNvCxnSpPr>
          <p:nvPr/>
        </p:nvCxnSpPr>
        <p:spPr>
          <a:xfrm rot="10800000" flipV="1">
            <a:off x="17738977" y="5212077"/>
            <a:ext cx="53050" cy="3291846"/>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a:extLst>
              <a:ext uri="{FF2B5EF4-FFF2-40B4-BE49-F238E27FC236}">
                <a16:creationId xmlns:a16="http://schemas.microsoft.com/office/drawing/2014/main" id="{4EB1910C-0C3D-8949-B7E4-21487E571490}"/>
              </a:ext>
            </a:extLst>
          </p:cNvPr>
          <p:cNvCxnSpPr>
            <a:cxnSpLocks/>
          </p:cNvCxnSpPr>
          <p:nvPr/>
        </p:nvCxnSpPr>
        <p:spPr>
          <a:xfrm rot="10800000" flipV="1">
            <a:off x="17693152" y="5212076"/>
            <a:ext cx="39857" cy="2743205"/>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urved Connector 77">
            <a:extLst>
              <a:ext uri="{FF2B5EF4-FFF2-40B4-BE49-F238E27FC236}">
                <a16:creationId xmlns:a16="http://schemas.microsoft.com/office/drawing/2014/main" id="{43FA70F3-1050-2E48-B740-2CACC87E03BA}"/>
              </a:ext>
            </a:extLst>
          </p:cNvPr>
          <p:cNvCxnSpPr>
            <a:cxnSpLocks/>
            <a:stCxn id="10" idx="3"/>
            <a:endCxn id="16" idx="3"/>
          </p:cNvCxnSpPr>
          <p:nvPr/>
        </p:nvCxnSpPr>
        <p:spPr>
          <a:xfrm>
            <a:off x="19137791" y="5760718"/>
            <a:ext cx="24748" cy="3291846"/>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urved Connector 80">
            <a:extLst>
              <a:ext uri="{FF2B5EF4-FFF2-40B4-BE49-F238E27FC236}">
                <a16:creationId xmlns:a16="http://schemas.microsoft.com/office/drawing/2014/main" id="{A138ACD0-B1B4-A047-A5EC-B812682579BC}"/>
              </a:ext>
            </a:extLst>
          </p:cNvPr>
          <p:cNvCxnSpPr>
            <a:cxnSpLocks/>
            <a:stCxn id="10" idx="3"/>
            <a:endCxn id="17" idx="3"/>
          </p:cNvCxnSpPr>
          <p:nvPr/>
        </p:nvCxnSpPr>
        <p:spPr>
          <a:xfrm>
            <a:off x="19133695" y="5760718"/>
            <a:ext cx="32940" cy="3840487"/>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urved Connector 84">
            <a:extLst>
              <a:ext uri="{FF2B5EF4-FFF2-40B4-BE49-F238E27FC236}">
                <a16:creationId xmlns:a16="http://schemas.microsoft.com/office/drawing/2014/main" id="{B80815CF-DC03-AA44-97A4-8F53874F3B16}"/>
              </a:ext>
            </a:extLst>
          </p:cNvPr>
          <p:cNvCxnSpPr>
            <a:cxnSpLocks/>
            <a:stCxn id="11" idx="3"/>
            <a:endCxn id="18" idx="3"/>
          </p:cNvCxnSpPr>
          <p:nvPr/>
        </p:nvCxnSpPr>
        <p:spPr>
          <a:xfrm>
            <a:off x="19126052" y="6309359"/>
            <a:ext cx="48227" cy="3840487"/>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urved Connector 87">
            <a:extLst>
              <a:ext uri="{FF2B5EF4-FFF2-40B4-BE49-F238E27FC236}">
                <a16:creationId xmlns:a16="http://schemas.microsoft.com/office/drawing/2014/main" id="{0AFCEAE6-F2DD-C44C-A638-0412871CD68E}"/>
              </a:ext>
            </a:extLst>
          </p:cNvPr>
          <p:cNvCxnSpPr>
            <a:cxnSpLocks/>
            <a:stCxn id="11" idx="3"/>
            <a:endCxn id="19" idx="3"/>
          </p:cNvCxnSpPr>
          <p:nvPr/>
        </p:nvCxnSpPr>
        <p:spPr>
          <a:xfrm>
            <a:off x="19120988" y="6309359"/>
            <a:ext cx="58355" cy="4389128"/>
          </a:xfrm>
          <a:prstGeom prst="curvedConnector3">
            <a:avLst>
              <a:gd name="adj1" fmla="val 18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348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8BE2E5-B6E9-E04C-B866-63C5EE74F7AF}"/>
              </a:ext>
            </a:extLst>
          </p:cNvPr>
          <p:cNvSpPr>
            <a:spLocks noGrp="1"/>
          </p:cNvSpPr>
          <p:nvPr>
            <p:ph type="body" sz="quarter" idx="12"/>
          </p:nvPr>
        </p:nvSpPr>
        <p:spPr/>
        <p:txBody>
          <a:bodyPr/>
          <a:lstStyle/>
          <a:p>
            <a:r>
              <a:rPr lang="en-US" dirty="0"/>
              <a:t>The C++ standard template library (and boost project, which has created several things that ultimately became part of STL) have a lot of standard data structures and algorithms, but game developers almost universally create their own equivalents. Why?</a:t>
            </a:r>
          </a:p>
        </p:txBody>
      </p:sp>
      <p:sp>
        <p:nvSpPr>
          <p:cNvPr id="6" name="TextBox 5">
            <a:extLst>
              <a:ext uri="{FF2B5EF4-FFF2-40B4-BE49-F238E27FC236}">
                <a16:creationId xmlns:a16="http://schemas.microsoft.com/office/drawing/2014/main" id="{42674E87-BDDE-0044-93A4-C58CEB4A7FD3}"/>
              </a:ext>
            </a:extLst>
          </p:cNvPr>
          <p:cNvSpPr txBox="1"/>
          <p:nvPr/>
        </p:nvSpPr>
        <p:spPr>
          <a:xfrm>
            <a:off x="10785764" y="2109926"/>
            <a:ext cx="13030200" cy="10833735"/>
          </a:xfrm>
          <a:prstGeom prst="rect">
            <a:avLst/>
          </a:prstGeom>
          <a:noFill/>
        </p:spPr>
        <p:txBody>
          <a:bodyPr wrap="square" rtlCol="0">
            <a:spAutoFit/>
          </a:bodyPr>
          <a:lstStyle/>
          <a:p>
            <a:pPr algn="l">
              <a:spcBef>
                <a:spcPts val="2000"/>
              </a:spcBef>
            </a:pPr>
            <a:r>
              <a:rPr lang="en-US" sz="3600" dirty="0"/>
              <a:t>STL relies heavily on C++ template metaprogramming, which promises zero (runtime) cost abstractions, but usually only on optimized builds. </a:t>
            </a:r>
          </a:p>
          <a:p>
            <a:pPr algn="l">
              <a:spcBef>
                <a:spcPts val="2000"/>
              </a:spcBef>
            </a:pPr>
            <a:r>
              <a:rPr lang="en-US" sz="3600" dirty="0"/>
              <a:t>Some implementations are unusably slow in Debug.</a:t>
            </a:r>
          </a:p>
          <a:p>
            <a:pPr algn="l">
              <a:spcBef>
                <a:spcPts val="2000"/>
              </a:spcBef>
            </a:pPr>
            <a:r>
              <a:rPr lang="en-US" sz="3600" dirty="0"/>
              <a:t>STL libraries add </a:t>
            </a:r>
            <a:r>
              <a:rPr lang="en-US" sz="3600" i="1" dirty="0"/>
              <a:t>significantly</a:t>
            </a:r>
            <a:r>
              <a:rPr lang="en-US" sz="3600" dirty="0"/>
              <a:t> to compile time.</a:t>
            </a:r>
          </a:p>
          <a:p>
            <a:pPr algn="l">
              <a:spcBef>
                <a:spcPts val="2000"/>
              </a:spcBef>
            </a:pPr>
            <a:r>
              <a:rPr lang="en-US" sz="3600" dirty="0"/>
              <a:t>In STL types, the memory allocator is a template parameter. It is part of the data type. That makes it difficult to mix objects using different allocators. Games commonly use several allocators: </a:t>
            </a:r>
          </a:p>
          <a:p>
            <a:pPr marL="571500" indent="-571500" algn="l">
              <a:buFont typeface="Arial" panose="020B0604020202020204" pitchFamily="34" charset="0"/>
              <a:buChar char="•"/>
            </a:pPr>
            <a:r>
              <a:rPr lang="en-US" sz="3600" dirty="0"/>
              <a:t>A per-frame allocator that is reset without individual object deletions each frame</a:t>
            </a:r>
          </a:p>
          <a:p>
            <a:pPr marL="571500" indent="-571500" algn="l">
              <a:buFont typeface="Arial" panose="020B0604020202020204" pitchFamily="34" charset="0"/>
              <a:buChar char="•"/>
            </a:pPr>
            <a:r>
              <a:rPr lang="en-US" sz="3600" dirty="0"/>
              <a:t>Pool allocators for commonly allocated and re-used types</a:t>
            </a:r>
          </a:p>
          <a:p>
            <a:pPr marL="571500" indent="-571500" algn="l">
              <a:buFont typeface="Arial" panose="020B0604020202020204" pitchFamily="34" charset="0"/>
              <a:buChar char="•"/>
            </a:pPr>
            <a:r>
              <a:rPr lang="en-US" sz="3600" dirty="0"/>
              <a:t>An inline allocator, using fixed space inside the base type until it is full, then falling back to another allocator</a:t>
            </a:r>
          </a:p>
          <a:p>
            <a:pPr marL="571500" indent="-571500" algn="l">
              <a:buFont typeface="Arial" panose="020B0604020202020204" pitchFamily="34" charset="0"/>
              <a:buChar char="•"/>
            </a:pPr>
            <a:r>
              <a:rPr lang="en-US" sz="3600" dirty="0"/>
              <a:t>A heap allocator used mostly for long-term persistent objects.</a:t>
            </a:r>
          </a:p>
          <a:p>
            <a:pPr marL="571500" indent="-571500" algn="l">
              <a:buFont typeface="Arial" panose="020B0604020202020204" pitchFamily="34" charset="0"/>
              <a:buChar char="•"/>
            </a:pPr>
            <a:r>
              <a:rPr lang="en-US" sz="3600" dirty="0"/>
              <a:t>Any of these with more stringent alignment</a:t>
            </a:r>
            <a:br>
              <a:rPr lang="en-US" sz="3600" dirty="0"/>
            </a:br>
            <a:r>
              <a:rPr lang="en-US" sz="3600" dirty="0"/>
              <a:t>constraints than the </a:t>
            </a:r>
            <a:r>
              <a:rPr lang="en-US" sz="3600"/>
              <a:t>standard allocators.</a:t>
            </a:r>
            <a:endParaRPr lang="en-US" sz="3600" dirty="0"/>
          </a:p>
        </p:txBody>
      </p:sp>
      <p:sp>
        <p:nvSpPr>
          <p:cNvPr id="7" name="Title 1">
            <a:extLst>
              <a:ext uri="{FF2B5EF4-FFF2-40B4-BE49-F238E27FC236}">
                <a16:creationId xmlns:a16="http://schemas.microsoft.com/office/drawing/2014/main" id="{31AC3375-07E8-0447-A0D0-E5930E895172}"/>
              </a:ext>
            </a:extLst>
          </p:cNvPr>
          <p:cNvSpPr>
            <a:spLocks noGrp="1"/>
          </p:cNvSpPr>
          <p:nvPr>
            <p:ph type="body" sz="quarter" idx="10"/>
          </p:nvPr>
        </p:nvSpPr>
        <p:spPr/>
        <p:txBody>
          <a:bodyPr>
            <a:normAutofit fontScale="92500" lnSpcReduction="10000"/>
          </a:bodyPr>
          <a:lstStyle/>
          <a:p>
            <a:r>
              <a:rPr lang="en-US" dirty="0"/>
              <a:t>Why Don’t Game Developers Like STL?</a:t>
            </a:r>
          </a:p>
        </p:txBody>
      </p:sp>
    </p:spTree>
    <p:extLst>
      <p:ext uri="{BB962C8B-B14F-4D97-AF65-F5344CB8AC3E}">
        <p14:creationId xmlns:p14="http://schemas.microsoft.com/office/powerpoint/2010/main" val="419110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836E6F-F8E0-4846-9D52-18A035351203}"/>
              </a:ext>
            </a:extLst>
          </p:cNvPr>
          <p:cNvSpPr>
            <a:spLocks noGrp="1"/>
          </p:cNvSpPr>
          <p:nvPr>
            <p:ph type="body" sz="quarter" idx="10"/>
          </p:nvPr>
        </p:nvSpPr>
        <p:spPr/>
        <p:txBody>
          <a:bodyPr>
            <a:normAutofit/>
          </a:bodyPr>
          <a:lstStyle/>
          <a:p>
            <a:r>
              <a:rPr lang="en-US" dirty="0"/>
              <a:t>New console Variables</a:t>
            </a:r>
          </a:p>
        </p:txBody>
      </p:sp>
      <p:sp>
        <p:nvSpPr>
          <p:cNvPr id="12" name="Text Placeholder 11">
            <a:extLst>
              <a:ext uri="{FF2B5EF4-FFF2-40B4-BE49-F238E27FC236}">
                <a16:creationId xmlns:a16="http://schemas.microsoft.com/office/drawing/2014/main" id="{6FA27193-589E-5B42-B503-46FE64E17D54}"/>
              </a:ext>
            </a:extLst>
          </p:cNvPr>
          <p:cNvSpPr>
            <a:spLocks noGrp="1"/>
          </p:cNvSpPr>
          <p:nvPr>
            <p:ph type="body" sz="quarter" idx="12"/>
          </p:nvPr>
        </p:nvSpPr>
        <p:spPr/>
        <p:txBody>
          <a:bodyPr/>
          <a:lstStyle/>
          <a:p>
            <a:r>
              <a:rPr lang="en-US" dirty="0"/>
              <a:t>New console variables (</a:t>
            </a:r>
            <a:r>
              <a:rPr lang="en-US" i="1" dirty="0" err="1"/>
              <a:t>CVars</a:t>
            </a:r>
            <a:r>
              <a:rPr lang="en-US" dirty="0"/>
              <a:t>) can easily be added to any engine file or plugin. They are an incredibly powerful means to change parameters or turn functionality on or off.</a:t>
            </a:r>
          </a:p>
        </p:txBody>
      </p:sp>
      <p:pic>
        <p:nvPicPr>
          <p:cNvPr id="9" name="Picture 8">
            <a:extLst>
              <a:ext uri="{FF2B5EF4-FFF2-40B4-BE49-F238E27FC236}">
                <a16:creationId xmlns:a16="http://schemas.microsoft.com/office/drawing/2014/main" id="{6A2AF86F-B98D-414C-AC45-E7D4C79E74F9}"/>
              </a:ext>
            </a:extLst>
          </p:cNvPr>
          <p:cNvPicPr>
            <a:picLocks noChangeAspect="1"/>
          </p:cNvPicPr>
          <p:nvPr/>
        </p:nvPicPr>
        <p:blipFill>
          <a:blip r:embed="rId2"/>
          <a:stretch>
            <a:fillRect/>
          </a:stretch>
        </p:blipFill>
        <p:spPr>
          <a:xfrm>
            <a:off x="12374218" y="2490420"/>
            <a:ext cx="11711853" cy="1789081"/>
          </a:xfrm>
          <a:prstGeom prst="rect">
            <a:avLst/>
          </a:prstGeom>
        </p:spPr>
      </p:pic>
      <p:pic>
        <p:nvPicPr>
          <p:cNvPr id="11" name="Picture 10">
            <a:extLst>
              <a:ext uri="{FF2B5EF4-FFF2-40B4-BE49-F238E27FC236}">
                <a16:creationId xmlns:a16="http://schemas.microsoft.com/office/drawing/2014/main" id="{61AD7142-3B58-DE46-9495-5166F0696D51}"/>
              </a:ext>
            </a:extLst>
          </p:cNvPr>
          <p:cNvPicPr>
            <a:picLocks noChangeAspect="1"/>
          </p:cNvPicPr>
          <p:nvPr/>
        </p:nvPicPr>
        <p:blipFill>
          <a:blip r:embed="rId3"/>
          <a:stretch>
            <a:fillRect/>
          </a:stretch>
        </p:blipFill>
        <p:spPr>
          <a:xfrm>
            <a:off x="12442533" y="7211960"/>
            <a:ext cx="11643538" cy="2368458"/>
          </a:xfrm>
          <a:prstGeom prst="rect">
            <a:avLst/>
          </a:prstGeom>
        </p:spPr>
      </p:pic>
      <p:grpSp>
        <p:nvGrpSpPr>
          <p:cNvPr id="21" name="Group 20">
            <a:extLst>
              <a:ext uri="{FF2B5EF4-FFF2-40B4-BE49-F238E27FC236}">
                <a16:creationId xmlns:a16="http://schemas.microsoft.com/office/drawing/2014/main" id="{6D46DF33-3457-D642-AA4F-FEF8EFC7A292}"/>
              </a:ext>
            </a:extLst>
          </p:cNvPr>
          <p:cNvGrpSpPr/>
          <p:nvPr/>
        </p:nvGrpSpPr>
        <p:grpSpPr>
          <a:xfrm>
            <a:off x="12967855" y="2784764"/>
            <a:ext cx="5340340" cy="5029201"/>
            <a:chOff x="12967855" y="2784764"/>
            <a:chExt cx="5340340" cy="5029201"/>
          </a:xfrm>
        </p:grpSpPr>
        <p:sp>
          <p:nvSpPr>
            <p:cNvPr id="13" name="Rounded Rectangle 12">
              <a:extLst>
                <a:ext uri="{FF2B5EF4-FFF2-40B4-BE49-F238E27FC236}">
                  <a16:creationId xmlns:a16="http://schemas.microsoft.com/office/drawing/2014/main" id="{21583286-D11A-C045-A68D-4D9FC9B1A7A9}"/>
                </a:ext>
              </a:extLst>
            </p:cNvPr>
            <p:cNvSpPr/>
            <p:nvPr/>
          </p:nvSpPr>
          <p:spPr>
            <a:xfrm>
              <a:off x="12967855" y="2784764"/>
              <a:ext cx="4260272" cy="29094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FCDBAF-1050-CE40-9CA7-DE0AE78DB63B}"/>
                </a:ext>
              </a:extLst>
            </p:cNvPr>
            <p:cNvSpPr/>
            <p:nvPr/>
          </p:nvSpPr>
          <p:spPr>
            <a:xfrm>
              <a:off x="12988637" y="7529947"/>
              <a:ext cx="3553690" cy="28401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1121504-6373-2E4E-AF99-62F911973583}"/>
                </a:ext>
              </a:extLst>
            </p:cNvPr>
            <p:cNvSpPr txBox="1"/>
            <p:nvPr/>
          </p:nvSpPr>
          <p:spPr>
            <a:xfrm>
              <a:off x="14776458" y="5332607"/>
              <a:ext cx="3531737" cy="861774"/>
            </a:xfrm>
            <a:prstGeom prst="rect">
              <a:avLst/>
            </a:prstGeom>
            <a:noFill/>
          </p:spPr>
          <p:txBody>
            <a:bodyPr wrap="none" rtlCol="0">
              <a:spAutoFit/>
            </a:bodyPr>
            <a:lstStyle/>
            <a:p>
              <a:r>
                <a:rPr lang="en-US" dirty="0" err="1"/>
                <a:t>CVar</a:t>
              </a:r>
              <a:r>
                <a:rPr lang="en-US" dirty="0"/>
                <a:t> Name</a:t>
              </a:r>
            </a:p>
          </p:txBody>
        </p:sp>
        <p:cxnSp>
          <p:nvCxnSpPr>
            <p:cNvPr id="17" name="Straight Arrow Connector 16">
              <a:extLst>
                <a:ext uri="{FF2B5EF4-FFF2-40B4-BE49-F238E27FC236}">
                  <a16:creationId xmlns:a16="http://schemas.microsoft.com/office/drawing/2014/main" id="{F310718B-97C3-3C46-A24B-9E37435172E2}"/>
                </a:ext>
              </a:extLst>
            </p:cNvPr>
            <p:cNvCxnSpPr>
              <a:cxnSpLocks/>
              <a:stCxn id="15" idx="0"/>
              <a:endCxn id="13" idx="2"/>
            </p:cNvCxnSpPr>
            <p:nvPr/>
          </p:nvCxnSpPr>
          <p:spPr>
            <a:xfrm flipH="1" flipV="1">
              <a:off x="15097991" y="3075709"/>
              <a:ext cx="1444336" cy="225689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9716E83-5E4A-424E-AC70-A4A7B6F05464}"/>
                </a:ext>
              </a:extLst>
            </p:cNvPr>
            <p:cNvCxnSpPr>
              <a:cxnSpLocks/>
              <a:stCxn id="15" idx="2"/>
              <a:endCxn id="14" idx="0"/>
            </p:cNvCxnSpPr>
            <p:nvPr/>
          </p:nvCxnSpPr>
          <p:spPr>
            <a:xfrm flipH="1">
              <a:off x="14765482" y="6194381"/>
              <a:ext cx="1776845" cy="13355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67515211-D0AE-0F46-B972-3CC8FF3782B7}"/>
              </a:ext>
            </a:extLst>
          </p:cNvPr>
          <p:cNvGrpSpPr/>
          <p:nvPr/>
        </p:nvGrpSpPr>
        <p:grpSpPr>
          <a:xfrm>
            <a:off x="12977379" y="3353116"/>
            <a:ext cx="10997046" cy="5890897"/>
            <a:chOff x="12967859" y="3357884"/>
            <a:chExt cx="10997046" cy="5890897"/>
          </a:xfrm>
        </p:grpSpPr>
        <p:sp>
          <p:nvSpPr>
            <p:cNvPr id="23" name="Rounded Rectangle 22">
              <a:extLst>
                <a:ext uri="{FF2B5EF4-FFF2-40B4-BE49-F238E27FC236}">
                  <a16:creationId xmlns:a16="http://schemas.microsoft.com/office/drawing/2014/main" id="{753957ED-9274-0846-9EDB-4E879CE626E4}"/>
                </a:ext>
              </a:extLst>
            </p:cNvPr>
            <p:cNvSpPr/>
            <p:nvPr/>
          </p:nvSpPr>
          <p:spPr>
            <a:xfrm>
              <a:off x="12967859" y="3357884"/>
              <a:ext cx="10997046" cy="29094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76B05A45-7F7E-524F-B04C-C4E612526F7D}"/>
                </a:ext>
              </a:extLst>
            </p:cNvPr>
            <p:cNvSpPr/>
            <p:nvPr/>
          </p:nvSpPr>
          <p:spPr>
            <a:xfrm>
              <a:off x="12990093" y="8112471"/>
              <a:ext cx="10974812" cy="1136310"/>
            </a:xfrm>
            <a:prstGeom prst="roundRect">
              <a:avLst>
                <a:gd name="adj" fmla="val 2836"/>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68B3AA0-65A4-6D43-917B-86E6E40015CE}"/>
                </a:ext>
              </a:extLst>
            </p:cNvPr>
            <p:cNvSpPr txBox="1"/>
            <p:nvPr/>
          </p:nvSpPr>
          <p:spPr>
            <a:xfrm>
              <a:off x="14847794" y="5332607"/>
              <a:ext cx="3389069" cy="861774"/>
            </a:xfrm>
            <a:prstGeom prst="rect">
              <a:avLst/>
            </a:prstGeom>
            <a:noFill/>
          </p:spPr>
          <p:txBody>
            <a:bodyPr wrap="none" rtlCol="0">
              <a:spAutoFit/>
            </a:bodyPr>
            <a:lstStyle/>
            <a:p>
              <a:r>
                <a:rPr lang="en-US" dirty="0"/>
                <a:t>Description</a:t>
              </a:r>
            </a:p>
          </p:txBody>
        </p:sp>
        <p:cxnSp>
          <p:nvCxnSpPr>
            <p:cNvPr id="26" name="Straight Arrow Connector 25">
              <a:extLst>
                <a:ext uri="{FF2B5EF4-FFF2-40B4-BE49-F238E27FC236}">
                  <a16:creationId xmlns:a16="http://schemas.microsoft.com/office/drawing/2014/main" id="{087B5582-AEC8-CA42-80E5-FA707065E531}"/>
                </a:ext>
              </a:extLst>
            </p:cNvPr>
            <p:cNvCxnSpPr>
              <a:cxnSpLocks/>
              <a:stCxn id="25" idx="0"/>
              <a:endCxn id="23" idx="2"/>
            </p:cNvCxnSpPr>
            <p:nvPr/>
          </p:nvCxnSpPr>
          <p:spPr>
            <a:xfrm flipV="1">
              <a:off x="16542329" y="3648829"/>
              <a:ext cx="1924053" cy="168377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C62EF92-1537-D244-B6B2-58200C7C3C4F}"/>
                </a:ext>
              </a:extLst>
            </p:cNvPr>
            <p:cNvCxnSpPr>
              <a:cxnSpLocks/>
              <a:stCxn id="25" idx="2"/>
              <a:endCxn id="24" idx="0"/>
            </p:cNvCxnSpPr>
            <p:nvPr/>
          </p:nvCxnSpPr>
          <p:spPr>
            <a:xfrm>
              <a:off x="16542329" y="6194381"/>
              <a:ext cx="1935170" cy="191809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2663673F-13A5-B147-B987-4125097ECA8D}"/>
              </a:ext>
            </a:extLst>
          </p:cNvPr>
          <p:cNvGrpSpPr/>
          <p:nvPr/>
        </p:nvGrpSpPr>
        <p:grpSpPr>
          <a:xfrm>
            <a:off x="12950969" y="3644377"/>
            <a:ext cx="4476279" cy="5857600"/>
            <a:chOff x="12941449" y="3649145"/>
            <a:chExt cx="4476279" cy="5857600"/>
          </a:xfrm>
        </p:grpSpPr>
        <p:sp>
          <p:nvSpPr>
            <p:cNvPr id="35" name="Rounded Rectangle 34">
              <a:extLst>
                <a:ext uri="{FF2B5EF4-FFF2-40B4-BE49-F238E27FC236}">
                  <a16:creationId xmlns:a16="http://schemas.microsoft.com/office/drawing/2014/main" id="{D31E6B51-4274-E047-8A09-6654434C8A8B}"/>
                </a:ext>
              </a:extLst>
            </p:cNvPr>
            <p:cNvSpPr/>
            <p:nvPr/>
          </p:nvSpPr>
          <p:spPr>
            <a:xfrm>
              <a:off x="12941449" y="3649145"/>
              <a:ext cx="1693719" cy="29819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6401DA85-8C41-B644-B675-B0BA7AC58BEC}"/>
                </a:ext>
              </a:extLst>
            </p:cNvPr>
            <p:cNvSpPr/>
            <p:nvPr/>
          </p:nvSpPr>
          <p:spPr>
            <a:xfrm>
              <a:off x="12988637" y="9222727"/>
              <a:ext cx="2903831" cy="28401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0C25A1A-58F1-9745-910D-01AFB77A8FD5}"/>
                </a:ext>
              </a:extLst>
            </p:cNvPr>
            <p:cNvSpPr txBox="1"/>
            <p:nvPr/>
          </p:nvSpPr>
          <p:spPr>
            <a:xfrm>
              <a:off x="15666928" y="5332607"/>
              <a:ext cx="1750800" cy="861774"/>
            </a:xfrm>
            <a:prstGeom prst="rect">
              <a:avLst/>
            </a:prstGeom>
            <a:noFill/>
          </p:spPr>
          <p:txBody>
            <a:bodyPr wrap="none" rtlCol="0">
              <a:spAutoFit/>
            </a:bodyPr>
            <a:lstStyle/>
            <a:p>
              <a:r>
                <a:rPr lang="en-US" dirty="0"/>
                <a:t>Flags</a:t>
              </a:r>
            </a:p>
          </p:txBody>
        </p:sp>
        <p:cxnSp>
          <p:nvCxnSpPr>
            <p:cNvPr id="38" name="Straight Arrow Connector 37">
              <a:extLst>
                <a:ext uri="{FF2B5EF4-FFF2-40B4-BE49-F238E27FC236}">
                  <a16:creationId xmlns:a16="http://schemas.microsoft.com/office/drawing/2014/main" id="{70A286B2-25E1-2C4D-8272-8CB612A3CCB0}"/>
                </a:ext>
              </a:extLst>
            </p:cNvPr>
            <p:cNvCxnSpPr>
              <a:cxnSpLocks/>
              <a:stCxn id="37" idx="0"/>
              <a:endCxn id="35" idx="2"/>
            </p:cNvCxnSpPr>
            <p:nvPr/>
          </p:nvCxnSpPr>
          <p:spPr>
            <a:xfrm flipH="1" flipV="1">
              <a:off x="13788309" y="3947335"/>
              <a:ext cx="2754019" cy="13852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39E4128-BD28-5B41-9B64-9BFFED65B651}"/>
                </a:ext>
              </a:extLst>
            </p:cNvPr>
            <p:cNvCxnSpPr>
              <a:cxnSpLocks/>
              <a:stCxn id="37" idx="2"/>
              <a:endCxn id="36" idx="0"/>
            </p:cNvCxnSpPr>
            <p:nvPr/>
          </p:nvCxnSpPr>
          <p:spPr>
            <a:xfrm flipH="1">
              <a:off x="14440553" y="6194381"/>
              <a:ext cx="2101775" cy="302834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9FFF6AA3-9E1C-C543-BC5F-E286C4B31638}"/>
              </a:ext>
            </a:extLst>
          </p:cNvPr>
          <p:cNvGrpSpPr/>
          <p:nvPr/>
        </p:nvGrpSpPr>
        <p:grpSpPr>
          <a:xfrm>
            <a:off x="12201006" y="3048650"/>
            <a:ext cx="8730275" cy="3140963"/>
            <a:chOff x="12177198" y="3053418"/>
            <a:chExt cx="8730275" cy="3140963"/>
          </a:xfrm>
        </p:grpSpPr>
        <p:sp>
          <p:nvSpPr>
            <p:cNvPr id="46" name="Rounded Rectangle 45">
              <a:extLst>
                <a:ext uri="{FF2B5EF4-FFF2-40B4-BE49-F238E27FC236}">
                  <a16:creationId xmlns:a16="http://schemas.microsoft.com/office/drawing/2014/main" id="{F12D52B7-6A0A-2740-A88F-CAB9DA490A0D}"/>
                </a:ext>
              </a:extLst>
            </p:cNvPr>
            <p:cNvSpPr/>
            <p:nvPr/>
          </p:nvSpPr>
          <p:spPr>
            <a:xfrm>
              <a:off x="12927161" y="3053418"/>
              <a:ext cx="3122469" cy="29819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FAE71F9E-C076-C64C-8448-76FE619C7567}"/>
                </a:ext>
              </a:extLst>
            </p:cNvPr>
            <p:cNvSpPr txBox="1"/>
            <p:nvPr/>
          </p:nvSpPr>
          <p:spPr>
            <a:xfrm>
              <a:off x="12177198" y="5332607"/>
              <a:ext cx="8730275" cy="861774"/>
            </a:xfrm>
            <a:prstGeom prst="rect">
              <a:avLst/>
            </a:prstGeom>
            <a:noFill/>
          </p:spPr>
          <p:txBody>
            <a:bodyPr wrap="none" rtlCol="0">
              <a:spAutoFit/>
            </a:bodyPr>
            <a:lstStyle/>
            <a:p>
              <a:r>
                <a:rPr lang="en-US" dirty="0"/>
                <a:t>Global Variable Holding Value</a:t>
              </a:r>
            </a:p>
          </p:txBody>
        </p:sp>
        <p:cxnSp>
          <p:nvCxnSpPr>
            <p:cNvPr id="49" name="Straight Arrow Connector 48">
              <a:extLst>
                <a:ext uri="{FF2B5EF4-FFF2-40B4-BE49-F238E27FC236}">
                  <a16:creationId xmlns:a16="http://schemas.microsoft.com/office/drawing/2014/main" id="{26986D22-EDD5-A84C-8578-3993684DFFAE}"/>
                </a:ext>
              </a:extLst>
            </p:cNvPr>
            <p:cNvCxnSpPr>
              <a:cxnSpLocks/>
              <a:stCxn id="48" idx="0"/>
              <a:endCxn id="46" idx="2"/>
            </p:cNvCxnSpPr>
            <p:nvPr/>
          </p:nvCxnSpPr>
          <p:spPr>
            <a:xfrm flipH="1" flipV="1">
              <a:off x="14488396" y="3351608"/>
              <a:ext cx="2053940" cy="19809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088EE28C-8D74-1247-8C27-C8B6D8ACF027}"/>
              </a:ext>
            </a:extLst>
          </p:cNvPr>
          <p:cNvGrpSpPr/>
          <p:nvPr/>
        </p:nvGrpSpPr>
        <p:grpSpPr>
          <a:xfrm>
            <a:off x="12967855" y="5327839"/>
            <a:ext cx="5584845" cy="2779863"/>
            <a:chOff x="12972618" y="5332607"/>
            <a:chExt cx="5584845" cy="2779863"/>
          </a:xfrm>
        </p:grpSpPr>
        <p:sp>
          <p:nvSpPr>
            <p:cNvPr id="54" name="Rounded Rectangle 53">
              <a:extLst>
                <a:ext uri="{FF2B5EF4-FFF2-40B4-BE49-F238E27FC236}">
                  <a16:creationId xmlns:a16="http://schemas.microsoft.com/office/drawing/2014/main" id="{C2ACCC1F-6B45-074E-8953-02C6A36E513C}"/>
                </a:ext>
              </a:extLst>
            </p:cNvPr>
            <p:cNvSpPr/>
            <p:nvPr/>
          </p:nvSpPr>
          <p:spPr>
            <a:xfrm>
              <a:off x="12972618" y="7812867"/>
              <a:ext cx="348095" cy="29960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4DC4988E-75A8-314C-80BF-F0BE0833E61B}"/>
                </a:ext>
              </a:extLst>
            </p:cNvPr>
            <p:cNvSpPr txBox="1"/>
            <p:nvPr/>
          </p:nvSpPr>
          <p:spPr>
            <a:xfrm>
              <a:off x="14527193" y="5332607"/>
              <a:ext cx="4030270" cy="861774"/>
            </a:xfrm>
            <a:prstGeom prst="rect">
              <a:avLst/>
            </a:prstGeom>
            <a:noFill/>
          </p:spPr>
          <p:txBody>
            <a:bodyPr wrap="none" rtlCol="0">
              <a:spAutoFit/>
            </a:bodyPr>
            <a:lstStyle/>
            <a:p>
              <a:r>
                <a:rPr lang="en-US" dirty="0"/>
                <a:t>Default Value</a:t>
              </a:r>
            </a:p>
          </p:txBody>
        </p:sp>
        <p:cxnSp>
          <p:nvCxnSpPr>
            <p:cNvPr id="57" name="Straight Arrow Connector 56">
              <a:extLst>
                <a:ext uri="{FF2B5EF4-FFF2-40B4-BE49-F238E27FC236}">
                  <a16:creationId xmlns:a16="http://schemas.microsoft.com/office/drawing/2014/main" id="{DED219A3-F70D-1D46-9F3D-8704AE51C494}"/>
                </a:ext>
              </a:extLst>
            </p:cNvPr>
            <p:cNvCxnSpPr>
              <a:cxnSpLocks/>
              <a:stCxn id="55" idx="2"/>
              <a:endCxn id="54" idx="0"/>
            </p:cNvCxnSpPr>
            <p:nvPr/>
          </p:nvCxnSpPr>
          <p:spPr>
            <a:xfrm flipH="1">
              <a:off x="13146666" y="6194381"/>
              <a:ext cx="3395662" cy="16184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597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4637E-BD77-AF47-8A21-D2C0970BFAB9}"/>
              </a:ext>
            </a:extLst>
          </p:cNvPr>
          <p:cNvSpPr>
            <a:spLocks noGrp="1"/>
          </p:cNvSpPr>
          <p:nvPr>
            <p:ph type="title"/>
          </p:nvPr>
        </p:nvSpPr>
        <p:spPr/>
        <p:txBody>
          <a:bodyPr/>
          <a:lstStyle/>
          <a:p>
            <a:r>
              <a:rPr lang="en-US" dirty="0" err="1"/>
              <a:t>CVar</a:t>
            </a:r>
            <a:r>
              <a:rPr lang="en-US" dirty="0"/>
              <a:t> Names</a:t>
            </a:r>
          </a:p>
        </p:txBody>
      </p:sp>
      <p:sp>
        <p:nvSpPr>
          <p:cNvPr id="4" name="Text Placeholder 3">
            <a:extLst>
              <a:ext uri="{FF2B5EF4-FFF2-40B4-BE49-F238E27FC236}">
                <a16:creationId xmlns:a16="http://schemas.microsoft.com/office/drawing/2014/main" id="{17167749-07C4-7647-9C38-61021ED2B9C9}"/>
              </a:ext>
            </a:extLst>
          </p:cNvPr>
          <p:cNvSpPr>
            <a:spLocks noGrp="1"/>
          </p:cNvSpPr>
          <p:nvPr>
            <p:ph type="body" sz="quarter" idx="10"/>
          </p:nvPr>
        </p:nvSpPr>
        <p:spPr/>
        <p:txBody>
          <a:bodyPr/>
          <a:lstStyle/>
          <a:p>
            <a:r>
              <a:rPr lang="en-US" dirty="0"/>
              <a:t>Variable names can be almost anything, but the convention is to start with a letter indicating the primary system, then a period, then the variable name (e.g. </a:t>
            </a:r>
            <a:r>
              <a:rPr lang="en-US" dirty="0" err="1"/>
              <a:t>s.AsyncLoadingTimeLimit</a:t>
            </a:r>
            <a:r>
              <a:rPr lang="en-US" dirty="0"/>
              <a:t> is a variable in the sound system).</a:t>
            </a:r>
          </a:p>
          <a:p>
            <a:r>
              <a:rPr lang="en-US" dirty="0"/>
              <a:t>Names may be nested with more “.” separated components for clarity.</a:t>
            </a:r>
          </a:p>
          <a:p>
            <a:r>
              <a:rPr lang="en-US" dirty="0"/>
              <a:t>The </a:t>
            </a:r>
            <a:r>
              <a:rPr lang="en-US" i="1" dirty="0"/>
              <a:t>help</a:t>
            </a:r>
            <a:r>
              <a:rPr lang="en-US" dirty="0"/>
              <a:t> console command will create an html page with all current console variables and commands.</a:t>
            </a:r>
          </a:p>
          <a:p>
            <a:endParaRPr lang="en-US" dirty="0"/>
          </a:p>
        </p:txBody>
      </p:sp>
      <p:graphicFrame>
        <p:nvGraphicFramePr>
          <p:cNvPr id="5" name="Table 4">
            <a:extLst>
              <a:ext uri="{FF2B5EF4-FFF2-40B4-BE49-F238E27FC236}">
                <a16:creationId xmlns:a16="http://schemas.microsoft.com/office/drawing/2014/main" id="{23324838-0795-BE41-89D7-1EB6F366C99C}"/>
              </a:ext>
            </a:extLst>
          </p:cNvPr>
          <p:cNvGraphicFramePr>
            <a:graphicFrameLocks noGrp="1"/>
          </p:cNvGraphicFramePr>
          <p:nvPr>
            <p:extLst>
              <p:ext uri="{D42A27DB-BD31-4B8C-83A1-F6EECF244321}">
                <p14:modId xmlns:p14="http://schemas.microsoft.com/office/powerpoint/2010/main" val="1764848503"/>
              </p:ext>
            </p:extLst>
          </p:nvPr>
        </p:nvGraphicFramePr>
        <p:xfrm>
          <a:off x="12822451" y="2673826"/>
          <a:ext cx="10619511" cy="7040880"/>
        </p:xfrm>
        <a:graphic>
          <a:graphicData uri="http://schemas.openxmlformats.org/drawingml/2006/table">
            <a:tbl>
              <a:tblPr firstRow="1" bandRow="1">
                <a:tableStyleId>{5940675A-B579-460E-94D1-54222C63F5DA}</a:tableStyleId>
              </a:tblPr>
              <a:tblGrid>
                <a:gridCol w="7568383">
                  <a:extLst>
                    <a:ext uri="{9D8B030D-6E8A-4147-A177-3AD203B41FA5}">
                      <a16:colId xmlns:a16="http://schemas.microsoft.com/office/drawing/2014/main" val="3430250025"/>
                    </a:ext>
                  </a:extLst>
                </a:gridCol>
                <a:gridCol w="3051128">
                  <a:extLst>
                    <a:ext uri="{9D8B030D-6E8A-4147-A177-3AD203B41FA5}">
                      <a16:colId xmlns:a16="http://schemas.microsoft.com/office/drawing/2014/main" val="2763950042"/>
                    </a:ext>
                  </a:extLst>
                </a:gridCol>
              </a:tblGrid>
              <a:tr h="370840">
                <a:tc>
                  <a:txBody>
                    <a:bodyPr/>
                    <a:lstStyle/>
                    <a:p>
                      <a:r>
                        <a:rPr lang="en-US" dirty="0"/>
                        <a:t>Game</a:t>
                      </a:r>
                    </a:p>
                  </a:txBody>
                  <a:tcPr/>
                </a:tc>
                <a:tc>
                  <a:txBody>
                    <a:bodyPr/>
                    <a:lstStyle/>
                    <a:p>
                      <a:r>
                        <a:rPr lang="en-US" dirty="0"/>
                        <a:t>g.</a:t>
                      </a:r>
                    </a:p>
                  </a:txBody>
                  <a:tcPr/>
                </a:tc>
                <a:extLst>
                  <a:ext uri="{0D108BD9-81ED-4DB2-BD59-A6C34878D82A}">
                    <a16:rowId xmlns:a16="http://schemas.microsoft.com/office/drawing/2014/main" val="2985964851"/>
                  </a:ext>
                </a:extLst>
              </a:tr>
              <a:tr h="370840">
                <a:tc>
                  <a:txBody>
                    <a:bodyPr/>
                    <a:lstStyle/>
                    <a:p>
                      <a:r>
                        <a:rPr lang="en-US" dirty="0"/>
                        <a:t>Timer</a:t>
                      </a:r>
                    </a:p>
                  </a:txBody>
                  <a:tcPr/>
                </a:tc>
                <a:tc>
                  <a:txBody>
                    <a:bodyPr/>
                    <a:lstStyle/>
                    <a:p>
                      <a:r>
                        <a:rPr lang="en-US" dirty="0"/>
                        <a:t>t.</a:t>
                      </a:r>
                    </a:p>
                  </a:txBody>
                  <a:tcPr/>
                </a:tc>
                <a:extLst>
                  <a:ext uri="{0D108BD9-81ED-4DB2-BD59-A6C34878D82A}">
                    <a16:rowId xmlns:a16="http://schemas.microsoft.com/office/drawing/2014/main" val="2071128388"/>
                  </a:ext>
                </a:extLst>
              </a:tr>
              <a:tr h="370840">
                <a:tc>
                  <a:txBody>
                    <a:bodyPr/>
                    <a:lstStyle/>
                    <a:p>
                      <a:r>
                        <a:rPr lang="en-US" dirty="0"/>
                        <a:t>Scalability Groups</a:t>
                      </a:r>
                    </a:p>
                  </a:txBody>
                  <a:tcPr/>
                </a:tc>
                <a:tc>
                  <a:txBody>
                    <a:bodyPr/>
                    <a:lstStyle/>
                    <a:p>
                      <a:r>
                        <a:rPr lang="en-US" dirty="0"/>
                        <a:t>sg.</a:t>
                      </a:r>
                    </a:p>
                  </a:txBody>
                  <a:tcPr/>
                </a:tc>
                <a:extLst>
                  <a:ext uri="{0D108BD9-81ED-4DB2-BD59-A6C34878D82A}">
                    <a16:rowId xmlns:a16="http://schemas.microsoft.com/office/drawing/2014/main" val="3757995418"/>
                  </a:ext>
                </a:extLst>
              </a:tr>
              <a:tr h="370840">
                <a:tc>
                  <a:txBody>
                    <a:bodyPr/>
                    <a:lstStyle/>
                    <a:p>
                      <a:r>
                        <a:rPr lang="en-US" dirty="0"/>
                        <a:t>Sound</a:t>
                      </a:r>
                    </a:p>
                  </a:txBody>
                  <a:tcPr/>
                </a:tc>
                <a:tc>
                  <a:txBody>
                    <a:bodyPr/>
                    <a:lstStyle/>
                    <a:p>
                      <a:r>
                        <a:rPr lang="en-US" dirty="0"/>
                        <a:t>s.</a:t>
                      </a:r>
                    </a:p>
                  </a:txBody>
                  <a:tcPr/>
                </a:tc>
                <a:extLst>
                  <a:ext uri="{0D108BD9-81ED-4DB2-BD59-A6C34878D82A}">
                    <a16:rowId xmlns:a16="http://schemas.microsoft.com/office/drawing/2014/main" val="1672047531"/>
                  </a:ext>
                </a:extLst>
              </a:tr>
              <a:tr h="370840">
                <a:tc>
                  <a:txBody>
                    <a:bodyPr/>
                    <a:lstStyle/>
                    <a:p>
                      <a:r>
                        <a:rPr lang="en-US" dirty="0"/>
                        <a:t>Network</a:t>
                      </a:r>
                    </a:p>
                  </a:txBody>
                  <a:tcPr/>
                </a:tc>
                <a:tc>
                  <a:txBody>
                    <a:bodyPr/>
                    <a:lstStyle/>
                    <a:p>
                      <a:r>
                        <a:rPr lang="en-US" dirty="0"/>
                        <a:t>net.</a:t>
                      </a:r>
                    </a:p>
                  </a:txBody>
                  <a:tcPr/>
                </a:tc>
                <a:extLst>
                  <a:ext uri="{0D108BD9-81ED-4DB2-BD59-A6C34878D82A}">
                    <a16:rowId xmlns:a16="http://schemas.microsoft.com/office/drawing/2014/main" val="1986491589"/>
                  </a:ext>
                </a:extLst>
              </a:tr>
              <a:tr h="370840">
                <a:tc>
                  <a:txBody>
                    <a:bodyPr/>
                    <a:lstStyle/>
                    <a:p>
                      <a:r>
                        <a:rPr lang="en-US" dirty="0"/>
                        <a:t>Physics</a:t>
                      </a:r>
                    </a:p>
                  </a:txBody>
                  <a:tcPr/>
                </a:tc>
                <a:tc>
                  <a:txBody>
                    <a:bodyPr/>
                    <a:lstStyle/>
                    <a:p>
                      <a:r>
                        <a:rPr lang="en-US" dirty="0"/>
                        <a:t>p.</a:t>
                      </a:r>
                    </a:p>
                  </a:txBody>
                  <a:tcPr/>
                </a:tc>
                <a:extLst>
                  <a:ext uri="{0D108BD9-81ED-4DB2-BD59-A6C34878D82A}">
                    <a16:rowId xmlns:a16="http://schemas.microsoft.com/office/drawing/2014/main" val="2800329170"/>
                  </a:ext>
                </a:extLst>
              </a:tr>
              <a:tr h="370840">
                <a:tc>
                  <a:txBody>
                    <a:bodyPr/>
                    <a:lstStyle/>
                    <a:p>
                      <a:r>
                        <a:rPr lang="en-US" dirty="0"/>
                        <a:t>Rendering</a:t>
                      </a:r>
                    </a:p>
                  </a:txBody>
                  <a:tcPr/>
                </a:tc>
                <a:tc>
                  <a:txBody>
                    <a:bodyPr/>
                    <a:lstStyle/>
                    <a:p>
                      <a:r>
                        <a:rPr lang="en-US" dirty="0"/>
                        <a:t>r.</a:t>
                      </a:r>
                    </a:p>
                  </a:txBody>
                  <a:tcPr/>
                </a:tc>
                <a:extLst>
                  <a:ext uri="{0D108BD9-81ED-4DB2-BD59-A6C34878D82A}">
                    <a16:rowId xmlns:a16="http://schemas.microsoft.com/office/drawing/2014/main" val="491890747"/>
                  </a:ext>
                </a:extLst>
              </a:tr>
              <a:tr h="370840">
                <a:tc>
                  <a:txBody>
                    <a:bodyPr/>
                    <a:lstStyle/>
                    <a:p>
                      <a:r>
                        <a:rPr lang="en-US" dirty="0"/>
                        <a:t>Rendering Hardware Interface</a:t>
                      </a:r>
                    </a:p>
                  </a:txBody>
                  <a:tcPr/>
                </a:tc>
                <a:tc>
                  <a:txBody>
                    <a:bodyPr/>
                    <a:lstStyle/>
                    <a:p>
                      <a:r>
                        <a:rPr lang="en-US" dirty="0" err="1"/>
                        <a:t>rhi</a:t>
                      </a:r>
                      <a:r>
                        <a:rPr lang="en-US" dirty="0"/>
                        <a:t>.</a:t>
                      </a:r>
                    </a:p>
                  </a:txBody>
                  <a:tcPr/>
                </a:tc>
                <a:extLst>
                  <a:ext uri="{0D108BD9-81ED-4DB2-BD59-A6C34878D82A}">
                    <a16:rowId xmlns:a16="http://schemas.microsoft.com/office/drawing/2014/main" val="921457431"/>
                  </a:ext>
                </a:extLst>
              </a:tr>
              <a:tr h="370840">
                <a:tc>
                  <a:txBody>
                    <a:bodyPr/>
                    <a:lstStyle/>
                    <a:p>
                      <a:r>
                        <a:rPr lang="en-US" dirty="0"/>
                        <a:t>Slate</a:t>
                      </a:r>
                    </a:p>
                  </a:txBody>
                  <a:tcPr/>
                </a:tc>
                <a:tc>
                  <a:txBody>
                    <a:bodyPr/>
                    <a:lstStyle/>
                    <a:p>
                      <a:r>
                        <a:rPr lang="en-US" dirty="0"/>
                        <a:t>slate.</a:t>
                      </a:r>
                    </a:p>
                  </a:txBody>
                  <a:tcPr/>
                </a:tc>
                <a:extLst>
                  <a:ext uri="{0D108BD9-81ED-4DB2-BD59-A6C34878D82A}">
                    <a16:rowId xmlns:a16="http://schemas.microsoft.com/office/drawing/2014/main" val="2838810031"/>
                  </a:ext>
                </a:extLst>
              </a:tr>
              <a:tr h="370840">
                <a:tc>
                  <a:txBody>
                    <a:bodyPr/>
                    <a:lstStyle/>
                    <a:p>
                      <a:r>
                        <a:rPr lang="en-US" dirty="0" err="1"/>
                        <a:t>ShowFlags</a:t>
                      </a:r>
                      <a:endParaRPr lang="en-US" dirty="0"/>
                    </a:p>
                  </a:txBody>
                  <a:tcPr/>
                </a:tc>
                <a:tc>
                  <a:txBody>
                    <a:bodyPr/>
                    <a:lstStyle/>
                    <a:p>
                      <a:r>
                        <a:rPr lang="en-US" dirty="0" err="1"/>
                        <a:t>ShowFlag</a:t>
                      </a:r>
                      <a:r>
                        <a:rPr lang="en-US" dirty="0"/>
                        <a:t>.</a:t>
                      </a:r>
                    </a:p>
                  </a:txBody>
                  <a:tcPr/>
                </a:tc>
                <a:extLst>
                  <a:ext uri="{0D108BD9-81ED-4DB2-BD59-A6C34878D82A}">
                    <a16:rowId xmlns:a16="http://schemas.microsoft.com/office/drawing/2014/main" val="3165814"/>
                  </a:ext>
                </a:extLst>
              </a:tr>
              <a:tr h="370840">
                <a:tc>
                  <a:txBody>
                    <a:bodyPr/>
                    <a:lstStyle/>
                    <a:p>
                      <a:r>
                        <a:rPr lang="en-US" dirty="0"/>
                        <a:t>Particle FX</a:t>
                      </a:r>
                    </a:p>
                  </a:txBody>
                  <a:tcPr/>
                </a:tc>
                <a:tc>
                  <a:txBody>
                    <a:bodyPr/>
                    <a:lstStyle/>
                    <a:p>
                      <a:r>
                        <a:rPr lang="en-US" dirty="0" err="1"/>
                        <a:t>fx</a:t>
                      </a:r>
                      <a:r>
                        <a:rPr lang="en-US" dirty="0"/>
                        <a:t>.</a:t>
                      </a:r>
                    </a:p>
                  </a:txBody>
                  <a:tcPr/>
                </a:tc>
                <a:extLst>
                  <a:ext uri="{0D108BD9-81ED-4DB2-BD59-A6C34878D82A}">
                    <a16:rowId xmlns:a16="http://schemas.microsoft.com/office/drawing/2014/main" val="2969890818"/>
                  </a:ext>
                </a:extLst>
              </a:tr>
            </a:tbl>
          </a:graphicData>
        </a:graphic>
      </p:graphicFrame>
    </p:spTree>
    <p:extLst>
      <p:ext uri="{BB962C8B-B14F-4D97-AF65-F5344CB8AC3E}">
        <p14:creationId xmlns:p14="http://schemas.microsoft.com/office/powerpoint/2010/main" val="3139090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9EB92-4A80-5640-A660-201F69BD73B2}"/>
              </a:ext>
            </a:extLst>
          </p:cNvPr>
          <p:cNvSpPr>
            <a:spLocks noGrp="1"/>
          </p:cNvSpPr>
          <p:nvPr>
            <p:ph type="title"/>
          </p:nvPr>
        </p:nvSpPr>
        <p:spPr/>
        <p:txBody>
          <a:bodyPr/>
          <a:lstStyle/>
          <a:p>
            <a:r>
              <a:rPr lang="en-US" dirty="0"/>
              <a:t>Console Commands</a:t>
            </a:r>
          </a:p>
        </p:txBody>
      </p:sp>
      <p:pic>
        <p:nvPicPr>
          <p:cNvPr id="5" name="Content Placeholder 4">
            <a:extLst>
              <a:ext uri="{FF2B5EF4-FFF2-40B4-BE49-F238E27FC236}">
                <a16:creationId xmlns:a16="http://schemas.microsoft.com/office/drawing/2014/main" id="{3BA92E9A-F608-994D-A744-EE59541C8A9D}"/>
              </a:ext>
            </a:extLst>
          </p:cNvPr>
          <p:cNvPicPr>
            <a:picLocks noGrp="1" noChangeAspect="1"/>
          </p:cNvPicPr>
          <p:nvPr>
            <p:ph idx="1"/>
          </p:nvPr>
        </p:nvPicPr>
        <p:blipFill>
          <a:blip r:embed="rId2"/>
          <a:stretch>
            <a:fillRect/>
          </a:stretch>
        </p:blipFill>
        <p:spPr>
          <a:xfrm>
            <a:off x="12662694" y="3670300"/>
            <a:ext cx="11188700" cy="6375400"/>
          </a:xfrm>
          <a:prstGeom prst="rect">
            <a:avLst/>
          </a:prstGeom>
        </p:spPr>
      </p:pic>
      <p:sp>
        <p:nvSpPr>
          <p:cNvPr id="4" name="Text Placeholder 3">
            <a:extLst>
              <a:ext uri="{FF2B5EF4-FFF2-40B4-BE49-F238E27FC236}">
                <a16:creationId xmlns:a16="http://schemas.microsoft.com/office/drawing/2014/main" id="{65593477-1D4E-0740-B091-A6445FFB782C}"/>
              </a:ext>
            </a:extLst>
          </p:cNvPr>
          <p:cNvSpPr>
            <a:spLocks noGrp="1"/>
          </p:cNvSpPr>
          <p:nvPr>
            <p:ph type="body" sz="quarter" idx="10"/>
          </p:nvPr>
        </p:nvSpPr>
        <p:spPr/>
        <p:txBody>
          <a:bodyPr/>
          <a:lstStyle/>
          <a:p>
            <a:r>
              <a:rPr lang="en-US" dirty="0"/>
              <a:t>Console commands execute code when run, instead of just changing a value.</a:t>
            </a:r>
          </a:p>
          <a:p>
            <a:r>
              <a:rPr lang="en-US" dirty="0"/>
              <a:t>There are two ways to create new console commands:</a:t>
            </a:r>
          </a:p>
          <a:p>
            <a:pPr lvl="1"/>
            <a:r>
              <a:rPr lang="en-US" dirty="0"/>
              <a:t>Derive a class from </a:t>
            </a:r>
            <a:r>
              <a:rPr lang="en-US" dirty="0" err="1"/>
              <a:t>FSelfRegisteringExec</a:t>
            </a:r>
            <a:r>
              <a:rPr lang="en-US" dirty="0"/>
              <a:t>, override the Exec function, and use </a:t>
            </a:r>
            <a:r>
              <a:rPr lang="en-US" dirty="0" err="1"/>
              <a:t>FParse:Command</a:t>
            </a:r>
            <a:r>
              <a:rPr lang="en-US" dirty="0"/>
              <a:t> to tell when your command was entered.</a:t>
            </a:r>
          </a:p>
          <a:p>
            <a:pPr lvl="1"/>
            <a:r>
              <a:rPr lang="en-US" dirty="0"/>
              <a:t>Declare an </a:t>
            </a:r>
            <a:r>
              <a:rPr lang="en-US" dirty="0" err="1"/>
              <a:t>FAutoConsoleCommand</a:t>
            </a:r>
            <a:r>
              <a:rPr lang="en-US" dirty="0"/>
              <a:t> with a delegate to call when the command is entered.</a:t>
            </a:r>
          </a:p>
        </p:txBody>
      </p:sp>
    </p:spTree>
    <p:extLst>
      <p:ext uri="{BB962C8B-B14F-4D97-AF65-F5344CB8AC3E}">
        <p14:creationId xmlns:p14="http://schemas.microsoft.com/office/powerpoint/2010/main" val="2206905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5361-9A90-8344-A626-32AA77DF5695}"/>
              </a:ext>
            </a:extLst>
          </p:cNvPr>
          <p:cNvSpPr>
            <a:spLocks noGrp="1"/>
          </p:cNvSpPr>
          <p:nvPr>
            <p:ph type="title"/>
          </p:nvPr>
        </p:nvSpPr>
        <p:spPr/>
        <p:txBody>
          <a:bodyPr/>
          <a:lstStyle/>
          <a:p>
            <a:r>
              <a:rPr lang="en-US" dirty="0"/>
              <a:t>Game and Render Threads</a:t>
            </a:r>
          </a:p>
        </p:txBody>
      </p:sp>
      <p:pic>
        <p:nvPicPr>
          <p:cNvPr id="5" name="Content Placeholder 4">
            <a:extLst>
              <a:ext uri="{FF2B5EF4-FFF2-40B4-BE49-F238E27FC236}">
                <a16:creationId xmlns:a16="http://schemas.microsoft.com/office/drawing/2014/main" id="{9A9F06D5-F91B-E64B-890C-D2F1E5C23B69}"/>
              </a:ext>
            </a:extLst>
          </p:cNvPr>
          <p:cNvPicPr>
            <a:picLocks noGrp="1" noChangeAspect="1"/>
          </p:cNvPicPr>
          <p:nvPr>
            <p:ph idx="1"/>
          </p:nvPr>
        </p:nvPicPr>
        <p:blipFill>
          <a:blip r:embed="rId2"/>
          <a:stretch>
            <a:fillRect/>
          </a:stretch>
        </p:blipFill>
        <p:spPr>
          <a:xfrm>
            <a:off x="12130088" y="5148579"/>
            <a:ext cx="12253912" cy="3418841"/>
          </a:xfrm>
          <a:prstGeom prst="rect">
            <a:avLst/>
          </a:prstGeom>
        </p:spPr>
      </p:pic>
      <p:sp>
        <p:nvSpPr>
          <p:cNvPr id="4" name="Text Placeholder 3">
            <a:extLst>
              <a:ext uri="{FF2B5EF4-FFF2-40B4-BE49-F238E27FC236}">
                <a16:creationId xmlns:a16="http://schemas.microsoft.com/office/drawing/2014/main" id="{D53FEC8C-AC52-E549-9B81-E8930598B8A5}"/>
              </a:ext>
            </a:extLst>
          </p:cNvPr>
          <p:cNvSpPr>
            <a:spLocks noGrp="1"/>
          </p:cNvSpPr>
          <p:nvPr>
            <p:ph type="body" sz="quarter" idx="10"/>
          </p:nvPr>
        </p:nvSpPr>
        <p:spPr/>
        <p:txBody>
          <a:bodyPr/>
          <a:lstStyle/>
          <a:p>
            <a:r>
              <a:rPr lang="en-US" dirty="0"/>
              <a:t>The Unreal Engine farms work to many threads, but the primary persistent threads you may need to worry about are the </a:t>
            </a:r>
            <a:r>
              <a:rPr lang="en-US" i="1" dirty="0"/>
              <a:t>game</a:t>
            </a:r>
            <a:r>
              <a:rPr lang="en-US" dirty="0"/>
              <a:t> thread and the </a:t>
            </a:r>
            <a:r>
              <a:rPr lang="en-US" i="1" dirty="0"/>
              <a:t>rendering</a:t>
            </a:r>
            <a:r>
              <a:rPr lang="en-US" dirty="0"/>
              <a:t> thread (and possibly also the </a:t>
            </a:r>
            <a:r>
              <a:rPr lang="en-US" i="1" dirty="0"/>
              <a:t>RHI</a:t>
            </a:r>
            <a:r>
              <a:rPr lang="en-US" dirty="0"/>
              <a:t> thread for the rendering hardware interface)</a:t>
            </a:r>
          </a:p>
          <a:p>
            <a:r>
              <a:rPr lang="en-US" dirty="0" err="1"/>
              <a:t>CVars</a:t>
            </a:r>
            <a:r>
              <a:rPr lang="en-US" dirty="0"/>
              <a:t> are set in the game thread. Render-thread accessible </a:t>
            </a:r>
            <a:r>
              <a:rPr lang="en-US" dirty="0" err="1"/>
              <a:t>CVars</a:t>
            </a:r>
            <a:r>
              <a:rPr lang="en-US" dirty="0"/>
              <a:t> are copied once per frame.</a:t>
            </a:r>
          </a:p>
          <a:p>
            <a:r>
              <a:rPr lang="en-US" dirty="0"/>
              <a:t>The game thread can schedule render thread work with ENQUEUE_RENDER_COMMAND. This takes a lambda function to execute on the render thread.</a:t>
            </a:r>
          </a:p>
        </p:txBody>
      </p:sp>
    </p:spTree>
    <p:extLst>
      <p:ext uri="{BB962C8B-B14F-4D97-AF65-F5344CB8AC3E}">
        <p14:creationId xmlns:p14="http://schemas.microsoft.com/office/powerpoint/2010/main" val="3819789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E2551-FBA5-4446-9EF1-556C1D02F67F}"/>
              </a:ext>
            </a:extLst>
          </p:cNvPr>
          <p:cNvSpPr>
            <a:spLocks noGrp="1"/>
          </p:cNvSpPr>
          <p:nvPr>
            <p:ph type="title"/>
          </p:nvPr>
        </p:nvSpPr>
        <p:spPr/>
        <p:txBody>
          <a:bodyPr/>
          <a:lstStyle/>
          <a:p>
            <a:r>
              <a:rPr lang="en-US" dirty="0"/>
              <a:t>Other Threads</a:t>
            </a:r>
          </a:p>
        </p:txBody>
      </p:sp>
      <p:pic>
        <p:nvPicPr>
          <p:cNvPr id="5" name="Content Placeholder 4">
            <a:extLst>
              <a:ext uri="{FF2B5EF4-FFF2-40B4-BE49-F238E27FC236}">
                <a16:creationId xmlns:a16="http://schemas.microsoft.com/office/drawing/2014/main" id="{1E634FA1-7BFA-7E49-995F-BF42F3B1BE3E}"/>
              </a:ext>
            </a:extLst>
          </p:cNvPr>
          <p:cNvPicPr>
            <a:picLocks noGrp="1" noChangeAspect="1"/>
          </p:cNvPicPr>
          <p:nvPr>
            <p:ph idx="1"/>
          </p:nvPr>
        </p:nvPicPr>
        <p:blipFill>
          <a:blip r:embed="rId2"/>
          <a:stretch>
            <a:fillRect/>
          </a:stretch>
        </p:blipFill>
        <p:spPr>
          <a:xfrm>
            <a:off x="12394052" y="13063"/>
            <a:ext cx="11882813" cy="13702937"/>
          </a:xfrm>
          <a:prstGeom prst="rect">
            <a:avLst/>
          </a:prstGeom>
        </p:spPr>
      </p:pic>
      <p:sp>
        <p:nvSpPr>
          <p:cNvPr id="4" name="Text Placeholder 3">
            <a:extLst>
              <a:ext uri="{FF2B5EF4-FFF2-40B4-BE49-F238E27FC236}">
                <a16:creationId xmlns:a16="http://schemas.microsoft.com/office/drawing/2014/main" id="{5A6B2E08-36A4-6943-A77F-272ED85644DB}"/>
              </a:ext>
            </a:extLst>
          </p:cNvPr>
          <p:cNvSpPr>
            <a:spLocks noGrp="1"/>
          </p:cNvSpPr>
          <p:nvPr>
            <p:ph type="body" sz="quarter" idx="10"/>
          </p:nvPr>
        </p:nvSpPr>
        <p:spPr/>
        <p:txBody>
          <a:bodyPr/>
          <a:lstStyle/>
          <a:p>
            <a:r>
              <a:rPr lang="en-US" dirty="0"/>
              <a:t>There is a system called the task graph to handle some parallelism and task scheduling. Schedule tasks to run in this system with </a:t>
            </a:r>
            <a:r>
              <a:rPr lang="en-US" dirty="0" err="1"/>
              <a:t>TGraphTask</a:t>
            </a:r>
            <a:endParaRPr lang="en-US" dirty="0"/>
          </a:p>
          <a:p>
            <a:r>
              <a:rPr lang="en-US" dirty="0"/>
              <a:t>It can sometimes be helpful to turn off threading for debugging. Disable all threading, with the</a:t>
            </a:r>
            <a:br>
              <a:rPr lang="en-US" dirty="0"/>
            </a:br>
            <a:r>
              <a:rPr lang="en-US" dirty="0"/>
              <a:t>–</a:t>
            </a:r>
            <a:r>
              <a:rPr lang="en-US" dirty="0" err="1"/>
              <a:t>nothreading</a:t>
            </a:r>
            <a:r>
              <a:rPr lang="en-US" dirty="0"/>
              <a:t> command-line parameter. Disable just the render thread with –</a:t>
            </a:r>
            <a:r>
              <a:rPr lang="en-US" dirty="0" err="1"/>
              <a:t>norenderthread</a:t>
            </a:r>
            <a:r>
              <a:rPr lang="en-US" dirty="0"/>
              <a:t>, or the RHI thread with –</a:t>
            </a:r>
            <a:r>
              <a:rPr lang="en-US" dirty="0" err="1"/>
              <a:t>norhithread</a:t>
            </a:r>
            <a:r>
              <a:rPr lang="en-US" dirty="0"/>
              <a:t>.</a:t>
            </a:r>
          </a:p>
        </p:txBody>
      </p:sp>
    </p:spTree>
    <p:extLst>
      <p:ext uri="{BB962C8B-B14F-4D97-AF65-F5344CB8AC3E}">
        <p14:creationId xmlns:p14="http://schemas.microsoft.com/office/powerpoint/2010/main" val="3029373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9548AE-23A3-4942-BAF0-ABE9983FC6B5}"/>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A61E21C1-147E-564B-8BA1-2F21826CAD5F}"/>
              </a:ext>
            </a:extLst>
          </p:cNvPr>
          <p:cNvSpPr>
            <a:spLocks noGrp="1"/>
          </p:cNvSpPr>
          <p:nvPr>
            <p:ph type="title"/>
          </p:nvPr>
        </p:nvSpPr>
        <p:spPr/>
        <p:txBody>
          <a:bodyPr/>
          <a:lstStyle/>
          <a:p>
            <a:r>
              <a:rPr lang="en-US" dirty="0"/>
              <a:t>Plugins vs Engine Code</a:t>
            </a:r>
          </a:p>
        </p:txBody>
      </p:sp>
    </p:spTree>
    <p:extLst>
      <p:ext uri="{BB962C8B-B14F-4D97-AF65-F5344CB8AC3E}">
        <p14:creationId xmlns:p14="http://schemas.microsoft.com/office/powerpoint/2010/main" val="408442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4F53E2E-FA78-1E4F-83C7-221E79B0E4B8}"/>
              </a:ext>
            </a:extLst>
          </p:cNvPr>
          <p:cNvSpPr>
            <a:spLocks noGrp="1"/>
          </p:cNvSpPr>
          <p:nvPr>
            <p:ph type="body" sz="quarter" idx="10"/>
          </p:nvPr>
        </p:nvSpPr>
        <p:spPr/>
        <p:txBody>
          <a:bodyPr/>
          <a:lstStyle/>
          <a:p>
            <a:r>
              <a:rPr lang="en-US" dirty="0"/>
              <a:t>Why Not Plugin Code?</a:t>
            </a:r>
          </a:p>
        </p:txBody>
      </p:sp>
      <p:sp>
        <p:nvSpPr>
          <p:cNvPr id="9" name="Text Placeholder 8">
            <a:extLst>
              <a:ext uri="{FF2B5EF4-FFF2-40B4-BE49-F238E27FC236}">
                <a16:creationId xmlns:a16="http://schemas.microsoft.com/office/drawing/2014/main" id="{05104E80-8C0F-1741-94F5-D6431B2570C1}"/>
              </a:ext>
            </a:extLst>
          </p:cNvPr>
          <p:cNvSpPr>
            <a:spLocks noGrp="1"/>
          </p:cNvSpPr>
          <p:nvPr>
            <p:ph type="body" sz="quarter" idx="12"/>
          </p:nvPr>
        </p:nvSpPr>
        <p:spPr/>
        <p:txBody>
          <a:bodyPr/>
          <a:lstStyle/>
          <a:p>
            <a:r>
              <a:rPr lang="en-US" dirty="0"/>
              <a:t>The Unreal Engine plugin system supports many kinds of extensions to core engine functionality. So why not just write game and plugin code?</a:t>
            </a:r>
          </a:p>
          <a:p>
            <a:r>
              <a:rPr lang="en-US" dirty="0"/>
              <a:t>There are two main reasons</a:t>
            </a:r>
          </a:p>
          <a:p>
            <a:pPr lvl="1"/>
            <a:r>
              <a:rPr lang="en-US" dirty="0"/>
              <a:t>Modifying Engine Modules</a:t>
            </a:r>
          </a:p>
          <a:p>
            <a:pPr lvl="1"/>
            <a:r>
              <a:rPr lang="en-US" dirty="0"/>
              <a:t>Low-level Code</a:t>
            </a:r>
          </a:p>
          <a:p>
            <a:pPr lvl="1"/>
            <a:endParaRPr lang="en-US" dirty="0"/>
          </a:p>
          <a:p>
            <a:endParaRPr lang="en-US" dirty="0"/>
          </a:p>
        </p:txBody>
      </p:sp>
      <p:pic>
        <p:nvPicPr>
          <p:cNvPr id="2" name="Picture 1">
            <a:extLst>
              <a:ext uri="{FF2B5EF4-FFF2-40B4-BE49-F238E27FC236}">
                <a16:creationId xmlns:a16="http://schemas.microsoft.com/office/drawing/2014/main" id="{4F0DFF40-9DE5-B841-898C-89DE10064CD5}"/>
              </a:ext>
            </a:extLst>
          </p:cNvPr>
          <p:cNvPicPr>
            <a:picLocks noChangeAspect="1"/>
          </p:cNvPicPr>
          <p:nvPr/>
        </p:nvPicPr>
        <p:blipFill>
          <a:blip r:embed="rId2"/>
          <a:stretch>
            <a:fillRect/>
          </a:stretch>
        </p:blipFill>
        <p:spPr>
          <a:xfrm>
            <a:off x="11355844" y="1413231"/>
            <a:ext cx="10158696" cy="10889537"/>
          </a:xfrm>
          <a:prstGeom prst="rect">
            <a:avLst/>
          </a:prstGeom>
        </p:spPr>
      </p:pic>
    </p:spTree>
    <p:extLst>
      <p:ext uri="{BB962C8B-B14F-4D97-AF65-F5344CB8AC3E}">
        <p14:creationId xmlns:p14="http://schemas.microsoft.com/office/powerpoint/2010/main" val="1632830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1109-77A1-6545-87E0-609CC931E720}"/>
              </a:ext>
            </a:extLst>
          </p:cNvPr>
          <p:cNvSpPr>
            <a:spLocks noGrp="1"/>
          </p:cNvSpPr>
          <p:nvPr>
            <p:ph type="title"/>
          </p:nvPr>
        </p:nvSpPr>
        <p:spPr/>
        <p:txBody>
          <a:bodyPr/>
          <a:lstStyle/>
          <a:p>
            <a:r>
              <a:rPr lang="en-US" dirty="0"/>
              <a:t>Modifying Engine Modules</a:t>
            </a:r>
          </a:p>
        </p:txBody>
      </p:sp>
      <p:pic>
        <p:nvPicPr>
          <p:cNvPr id="5" name="Content Placeholder 4">
            <a:extLst>
              <a:ext uri="{FF2B5EF4-FFF2-40B4-BE49-F238E27FC236}">
                <a16:creationId xmlns:a16="http://schemas.microsoft.com/office/drawing/2014/main" id="{9EE64FCC-042C-F54B-8A5E-53F9A7C3C5F7}"/>
              </a:ext>
            </a:extLst>
          </p:cNvPr>
          <p:cNvPicPr>
            <a:picLocks noGrp="1" noChangeAspect="1"/>
          </p:cNvPicPr>
          <p:nvPr>
            <p:ph idx="1"/>
          </p:nvPr>
        </p:nvPicPr>
        <p:blipFill>
          <a:blip r:embed="rId2"/>
          <a:stretch>
            <a:fillRect/>
          </a:stretch>
        </p:blipFill>
        <p:spPr>
          <a:xfrm>
            <a:off x="13716000" y="999414"/>
            <a:ext cx="9082088" cy="11717172"/>
          </a:xfrm>
          <a:prstGeom prst="rect">
            <a:avLst/>
          </a:prstGeom>
        </p:spPr>
      </p:pic>
      <p:sp>
        <p:nvSpPr>
          <p:cNvPr id="4" name="Text Placeholder 3">
            <a:extLst>
              <a:ext uri="{FF2B5EF4-FFF2-40B4-BE49-F238E27FC236}">
                <a16:creationId xmlns:a16="http://schemas.microsoft.com/office/drawing/2014/main" id="{A945E1BD-E182-4C44-94E9-505279F87FAE}"/>
              </a:ext>
            </a:extLst>
          </p:cNvPr>
          <p:cNvSpPr>
            <a:spLocks noGrp="1"/>
          </p:cNvSpPr>
          <p:nvPr>
            <p:ph type="body" sz="quarter" idx="10"/>
          </p:nvPr>
        </p:nvSpPr>
        <p:spPr/>
        <p:txBody>
          <a:bodyPr/>
          <a:lstStyle/>
          <a:p>
            <a:r>
              <a:rPr lang="en-US" dirty="0"/>
              <a:t>This is the principal reason to modify the core engine code. Plugins allow you to extend engine behavior, but to change what is already implemented, you have to edit the code that’s already there.</a:t>
            </a:r>
          </a:p>
          <a:p>
            <a:pPr lvl="1"/>
            <a:r>
              <a:rPr lang="en-US" dirty="0"/>
              <a:t>Extending systems that are not designed for plugin function discovery.</a:t>
            </a:r>
          </a:p>
          <a:p>
            <a:pPr lvl="1"/>
            <a:r>
              <a:rPr lang="en-US" dirty="0"/>
              <a:t>Modifying the behavior or implementation of existing code.</a:t>
            </a:r>
          </a:p>
        </p:txBody>
      </p:sp>
    </p:spTree>
    <p:extLst>
      <p:ext uri="{BB962C8B-B14F-4D97-AF65-F5344CB8AC3E}">
        <p14:creationId xmlns:p14="http://schemas.microsoft.com/office/powerpoint/2010/main" val="2008772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8774-2CF9-BE49-816E-234289B4D104}"/>
              </a:ext>
            </a:extLst>
          </p:cNvPr>
          <p:cNvSpPr>
            <a:spLocks noGrp="1"/>
          </p:cNvSpPr>
          <p:nvPr>
            <p:ph type="title"/>
          </p:nvPr>
        </p:nvSpPr>
        <p:spPr/>
        <p:txBody>
          <a:bodyPr/>
          <a:lstStyle/>
          <a:p>
            <a:r>
              <a:rPr lang="en-US" dirty="0"/>
              <a:t>Low-Level Code</a:t>
            </a:r>
          </a:p>
        </p:txBody>
      </p:sp>
      <p:pic>
        <p:nvPicPr>
          <p:cNvPr id="5" name="Content Placeholder 4">
            <a:extLst>
              <a:ext uri="{FF2B5EF4-FFF2-40B4-BE49-F238E27FC236}">
                <a16:creationId xmlns:a16="http://schemas.microsoft.com/office/drawing/2014/main" id="{137344EA-D790-B24F-A906-FDC56DE1FC84}"/>
              </a:ext>
            </a:extLst>
          </p:cNvPr>
          <p:cNvPicPr>
            <a:picLocks noGrp="1" noChangeAspect="1"/>
          </p:cNvPicPr>
          <p:nvPr>
            <p:ph idx="1"/>
          </p:nvPr>
        </p:nvPicPr>
        <p:blipFill>
          <a:blip r:embed="rId2"/>
          <a:stretch>
            <a:fillRect/>
          </a:stretch>
        </p:blipFill>
        <p:spPr>
          <a:xfrm>
            <a:off x="12718473" y="914399"/>
            <a:ext cx="5518367" cy="5836428"/>
          </a:xfrm>
          <a:prstGeom prst="rect">
            <a:avLst/>
          </a:prstGeom>
          <a:ln>
            <a:solidFill>
              <a:schemeClr val="accent1"/>
            </a:solidFill>
          </a:ln>
        </p:spPr>
      </p:pic>
      <p:sp>
        <p:nvSpPr>
          <p:cNvPr id="4" name="Text Placeholder 3">
            <a:extLst>
              <a:ext uri="{FF2B5EF4-FFF2-40B4-BE49-F238E27FC236}">
                <a16:creationId xmlns:a16="http://schemas.microsoft.com/office/drawing/2014/main" id="{F429D804-22EA-4646-8421-CD4C2B42B72B}"/>
              </a:ext>
            </a:extLst>
          </p:cNvPr>
          <p:cNvSpPr>
            <a:spLocks noGrp="1"/>
          </p:cNvSpPr>
          <p:nvPr>
            <p:ph type="body" sz="quarter" idx="10"/>
          </p:nvPr>
        </p:nvSpPr>
        <p:spPr/>
        <p:txBody>
          <a:bodyPr/>
          <a:lstStyle/>
          <a:p>
            <a:r>
              <a:rPr lang="en-US" dirty="0"/>
              <a:t>The other reason to change engine code is to add behavior to be used by other engine modules. Engine modules can only depend on other engine modules, not engine plugins, game plugins, or game code. If you want to add some core functionality for another engine class to use, it </a:t>
            </a:r>
            <a:r>
              <a:rPr lang="en-US" i="1" dirty="0"/>
              <a:t>has</a:t>
            </a:r>
            <a:r>
              <a:rPr lang="en-US" dirty="0"/>
              <a:t> to be in an engine module.</a:t>
            </a:r>
          </a:p>
        </p:txBody>
      </p:sp>
      <p:pic>
        <p:nvPicPr>
          <p:cNvPr id="6" name="Picture 5">
            <a:extLst>
              <a:ext uri="{FF2B5EF4-FFF2-40B4-BE49-F238E27FC236}">
                <a16:creationId xmlns:a16="http://schemas.microsoft.com/office/drawing/2014/main" id="{EBD0A6C2-7094-614C-AE94-12FC918F79DD}"/>
              </a:ext>
            </a:extLst>
          </p:cNvPr>
          <p:cNvPicPr>
            <a:picLocks noChangeAspect="1"/>
          </p:cNvPicPr>
          <p:nvPr/>
        </p:nvPicPr>
        <p:blipFill>
          <a:blip r:embed="rId3"/>
          <a:stretch>
            <a:fillRect/>
          </a:stretch>
        </p:blipFill>
        <p:spPr>
          <a:xfrm>
            <a:off x="17515501" y="3097160"/>
            <a:ext cx="6270625" cy="5191125"/>
          </a:xfrm>
          <a:prstGeom prst="rect">
            <a:avLst/>
          </a:prstGeom>
          <a:ln>
            <a:solidFill>
              <a:schemeClr val="accent1"/>
            </a:solidFill>
          </a:ln>
        </p:spPr>
      </p:pic>
      <p:pic>
        <p:nvPicPr>
          <p:cNvPr id="7" name="Picture 6">
            <a:extLst>
              <a:ext uri="{FF2B5EF4-FFF2-40B4-BE49-F238E27FC236}">
                <a16:creationId xmlns:a16="http://schemas.microsoft.com/office/drawing/2014/main" id="{6A187700-0CF1-7141-B71E-CD71D1D8878F}"/>
              </a:ext>
            </a:extLst>
          </p:cNvPr>
          <p:cNvPicPr>
            <a:picLocks noChangeAspect="1"/>
          </p:cNvPicPr>
          <p:nvPr/>
        </p:nvPicPr>
        <p:blipFill>
          <a:blip r:embed="rId4"/>
          <a:stretch>
            <a:fillRect/>
          </a:stretch>
        </p:blipFill>
        <p:spPr>
          <a:xfrm>
            <a:off x="13233689" y="6137196"/>
            <a:ext cx="7874000" cy="4524375"/>
          </a:xfrm>
          <a:prstGeom prst="rect">
            <a:avLst/>
          </a:prstGeom>
          <a:ln>
            <a:solidFill>
              <a:schemeClr val="accent1"/>
            </a:solidFill>
          </a:ln>
        </p:spPr>
      </p:pic>
      <p:pic>
        <p:nvPicPr>
          <p:cNvPr id="8" name="Picture 7">
            <a:extLst>
              <a:ext uri="{FF2B5EF4-FFF2-40B4-BE49-F238E27FC236}">
                <a16:creationId xmlns:a16="http://schemas.microsoft.com/office/drawing/2014/main" id="{3893BF8E-AA2F-5645-B3DD-41B3F6C59898}"/>
              </a:ext>
            </a:extLst>
          </p:cNvPr>
          <p:cNvPicPr>
            <a:picLocks noChangeAspect="1"/>
          </p:cNvPicPr>
          <p:nvPr/>
        </p:nvPicPr>
        <p:blipFill>
          <a:blip r:embed="rId5"/>
          <a:stretch>
            <a:fillRect/>
          </a:stretch>
        </p:blipFill>
        <p:spPr>
          <a:xfrm>
            <a:off x="15749046" y="7673976"/>
            <a:ext cx="6334125" cy="5127625"/>
          </a:xfrm>
          <a:prstGeom prst="rect">
            <a:avLst/>
          </a:prstGeom>
          <a:ln>
            <a:solidFill>
              <a:schemeClr val="accent1"/>
            </a:solidFill>
          </a:ln>
        </p:spPr>
      </p:pic>
    </p:spTree>
    <p:extLst>
      <p:ext uri="{BB962C8B-B14F-4D97-AF65-F5344CB8AC3E}">
        <p14:creationId xmlns:p14="http://schemas.microsoft.com/office/powerpoint/2010/main" val="2742681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52E454-98C8-8B49-8A47-0B71A03C2385}"/>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614ABA31-B29C-4943-A3C2-94AF053C78C9}"/>
              </a:ext>
            </a:extLst>
          </p:cNvPr>
          <p:cNvSpPr>
            <a:spLocks noGrp="1"/>
          </p:cNvSpPr>
          <p:nvPr>
            <p:ph type="title"/>
          </p:nvPr>
        </p:nvSpPr>
        <p:spPr/>
        <p:txBody>
          <a:bodyPr/>
          <a:lstStyle/>
          <a:p>
            <a:r>
              <a:rPr lang="en-US" dirty="0"/>
              <a:t>Engine Organization</a:t>
            </a:r>
          </a:p>
        </p:txBody>
      </p:sp>
    </p:spTree>
    <p:extLst>
      <p:ext uri="{BB962C8B-B14F-4D97-AF65-F5344CB8AC3E}">
        <p14:creationId xmlns:p14="http://schemas.microsoft.com/office/powerpoint/2010/main" val="669086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2FEF-BC1A-BF41-9445-4A110007FEB4}"/>
              </a:ext>
            </a:extLst>
          </p:cNvPr>
          <p:cNvSpPr>
            <a:spLocks noGrp="1"/>
          </p:cNvSpPr>
          <p:nvPr>
            <p:ph type="title"/>
          </p:nvPr>
        </p:nvSpPr>
        <p:spPr/>
        <p:txBody>
          <a:bodyPr/>
          <a:lstStyle/>
          <a:p>
            <a:r>
              <a:rPr lang="en-US" dirty="0"/>
              <a:t>Engine Module Types</a:t>
            </a:r>
          </a:p>
        </p:txBody>
      </p:sp>
      <p:sp>
        <p:nvSpPr>
          <p:cNvPr id="4" name="Text Placeholder 3">
            <a:extLst>
              <a:ext uri="{FF2B5EF4-FFF2-40B4-BE49-F238E27FC236}">
                <a16:creationId xmlns:a16="http://schemas.microsoft.com/office/drawing/2014/main" id="{9AF0215B-BBF8-554C-9580-934CDA94FA48}"/>
              </a:ext>
            </a:extLst>
          </p:cNvPr>
          <p:cNvSpPr>
            <a:spLocks noGrp="1"/>
          </p:cNvSpPr>
          <p:nvPr>
            <p:ph type="body" sz="quarter" idx="10"/>
          </p:nvPr>
        </p:nvSpPr>
        <p:spPr/>
        <p:txBody>
          <a:bodyPr/>
          <a:lstStyle/>
          <a:p>
            <a:r>
              <a:rPr lang="en-US" dirty="0"/>
              <a:t>Look in the Engine/Source directory for all engine code. The major categories can be found in the directories there:</a:t>
            </a:r>
          </a:p>
          <a:p>
            <a:pPr lvl="1"/>
            <a:r>
              <a:rPr lang="en-US" dirty="0"/>
              <a:t>Runtime – Code needed while the game is running.</a:t>
            </a:r>
          </a:p>
          <a:p>
            <a:pPr lvl="1"/>
            <a:r>
              <a:rPr lang="en-US" dirty="0"/>
              <a:t>Editor – Code for implementing the Unreal Editor. Many systems have separate Runtime and Editor modules.</a:t>
            </a:r>
          </a:p>
          <a:p>
            <a:pPr lvl="1"/>
            <a:r>
              <a:rPr lang="en-US" dirty="0"/>
              <a:t>Developer – Code for additional tools (output log, source control, profiling, cooking, derived data cache, …)</a:t>
            </a:r>
          </a:p>
          <a:p>
            <a:pPr lvl="1"/>
            <a:r>
              <a:rPr lang="en-US" dirty="0" err="1"/>
              <a:t>ThirdParty</a:t>
            </a:r>
            <a:r>
              <a:rPr lang="en-US" dirty="0"/>
              <a:t> – Integration for additional third-party libraries.</a:t>
            </a:r>
          </a:p>
          <a:p>
            <a:pPr lvl="1"/>
            <a:r>
              <a:rPr lang="en-US" dirty="0"/>
              <a:t>Programs – Build and header tools, </a:t>
            </a:r>
            <a:r>
              <a:rPr lang="en-US" dirty="0" err="1"/>
              <a:t>lightmass</a:t>
            </a:r>
            <a:r>
              <a:rPr lang="en-US" dirty="0"/>
              <a:t> light baking, shader compiler, … </a:t>
            </a:r>
          </a:p>
        </p:txBody>
      </p:sp>
      <p:pic>
        <p:nvPicPr>
          <p:cNvPr id="9" name="Content Placeholder 8">
            <a:extLst>
              <a:ext uri="{FF2B5EF4-FFF2-40B4-BE49-F238E27FC236}">
                <a16:creationId xmlns:a16="http://schemas.microsoft.com/office/drawing/2014/main" id="{D6FE7343-38D8-A045-B198-29A67FB7A106}"/>
              </a:ext>
            </a:extLst>
          </p:cNvPr>
          <p:cNvPicPr>
            <a:picLocks noGrp="1" noChangeAspect="1"/>
          </p:cNvPicPr>
          <p:nvPr>
            <p:ph idx="1"/>
          </p:nvPr>
        </p:nvPicPr>
        <p:blipFill>
          <a:blip r:embed="rId2"/>
          <a:stretch>
            <a:fillRect/>
          </a:stretch>
        </p:blipFill>
        <p:spPr>
          <a:xfrm>
            <a:off x="15188041" y="4783364"/>
            <a:ext cx="6443574" cy="4149271"/>
          </a:xfrm>
          <a:prstGeom prst="rect">
            <a:avLst/>
          </a:prstGeom>
        </p:spPr>
      </p:pic>
    </p:spTree>
    <p:extLst>
      <p:ext uri="{BB962C8B-B14F-4D97-AF65-F5344CB8AC3E}">
        <p14:creationId xmlns:p14="http://schemas.microsoft.com/office/powerpoint/2010/main" val="319039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AC5E1-B833-1548-8DC9-EA8CC662DC17}"/>
              </a:ext>
            </a:extLst>
          </p:cNvPr>
          <p:cNvSpPr>
            <a:spLocks noGrp="1"/>
          </p:cNvSpPr>
          <p:nvPr>
            <p:ph type="title"/>
          </p:nvPr>
        </p:nvSpPr>
        <p:spPr/>
        <p:txBody>
          <a:bodyPr/>
          <a:lstStyle/>
          <a:p>
            <a:r>
              <a:rPr lang="en-US" dirty="0"/>
              <a:t>Runtime Modules</a:t>
            </a:r>
          </a:p>
        </p:txBody>
      </p:sp>
      <p:sp>
        <p:nvSpPr>
          <p:cNvPr id="3" name="Content Placeholder 2">
            <a:extLst>
              <a:ext uri="{FF2B5EF4-FFF2-40B4-BE49-F238E27FC236}">
                <a16:creationId xmlns:a16="http://schemas.microsoft.com/office/drawing/2014/main" id="{37032F43-2848-D449-98EA-F062CF859E9B}"/>
              </a:ext>
            </a:extLst>
          </p:cNvPr>
          <p:cNvSpPr>
            <a:spLocks noGrp="1"/>
          </p:cNvSpPr>
          <p:nvPr>
            <p:ph idx="1"/>
          </p:nvPr>
        </p:nvSpPr>
        <p:spPr>
          <a:xfrm>
            <a:off x="12129796" y="0"/>
            <a:ext cx="4904170" cy="13716000"/>
          </a:xfrm>
          <a:solidFill>
            <a:schemeClr val="tx1">
              <a:lumMod val="10000"/>
              <a:lumOff val="90000"/>
              <a:alpha val="25000"/>
            </a:schemeClr>
          </a:solidFill>
        </p:spPr>
        <p:txBody>
          <a:bodyPr>
            <a:noAutofit/>
          </a:bodyPr>
          <a:lstStyle/>
          <a:p>
            <a:pPr>
              <a:spcBef>
                <a:spcPts val="0"/>
              </a:spcBef>
            </a:pPr>
            <a:r>
              <a:rPr lang="en-US" sz="1800" dirty="0" err="1">
                <a:solidFill>
                  <a:schemeClr val="tx1">
                    <a:alpha val="25000"/>
                  </a:schemeClr>
                </a:solidFill>
              </a:rPr>
              <a:t>AESBlockEncryptor</a:t>
            </a:r>
            <a:endParaRPr lang="en-US" sz="1800" dirty="0">
              <a:solidFill>
                <a:schemeClr val="tx1">
                  <a:alpha val="25000"/>
                </a:schemeClr>
              </a:solidFill>
            </a:endParaRPr>
          </a:p>
          <a:p>
            <a:pPr>
              <a:spcBef>
                <a:spcPts val="0"/>
              </a:spcBef>
            </a:pPr>
            <a:r>
              <a:rPr lang="en-US" sz="1800" dirty="0" err="1">
                <a:solidFill>
                  <a:schemeClr val="tx1">
                    <a:alpha val="25000"/>
                  </a:schemeClr>
                </a:solidFill>
              </a:rPr>
              <a:t>AIModule</a:t>
            </a:r>
            <a:endParaRPr lang="en-US" sz="1800" dirty="0">
              <a:solidFill>
                <a:schemeClr val="tx1">
                  <a:alpha val="25000"/>
                </a:schemeClr>
              </a:solidFill>
            </a:endParaRPr>
          </a:p>
          <a:p>
            <a:pPr>
              <a:spcBef>
                <a:spcPts val="0"/>
              </a:spcBef>
            </a:pPr>
            <a:r>
              <a:rPr lang="en-US" sz="1800" dirty="0" err="1">
                <a:solidFill>
                  <a:schemeClr val="tx1">
                    <a:alpha val="25000"/>
                  </a:schemeClr>
                </a:solidFill>
              </a:rPr>
              <a:t>ALAudio</a:t>
            </a:r>
            <a:endParaRPr lang="en-US" sz="1800" dirty="0">
              <a:solidFill>
                <a:schemeClr val="tx1">
                  <a:alpha val="25000"/>
                </a:schemeClr>
              </a:solidFill>
            </a:endParaRPr>
          </a:p>
          <a:p>
            <a:pPr>
              <a:spcBef>
                <a:spcPts val="0"/>
              </a:spcBef>
            </a:pPr>
            <a:r>
              <a:rPr lang="en-US" sz="1800" dirty="0" err="1">
                <a:solidFill>
                  <a:schemeClr val="tx1">
                    <a:alpha val="25000"/>
                  </a:schemeClr>
                </a:solidFill>
              </a:rPr>
              <a:t>AVEncoder</a:t>
            </a:r>
            <a:endParaRPr lang="en-US" sz="1800" dirty="0">
              <a:solidFill>
                <a:schemeClr val="tx1">
                  <a:alpha val="25000"/>
                </a:schemeClr>
              </a:solidFill>
            </a:endParaRPr>
          </a:p>
          <a:p>
            <a:pPr>
              <a:spcBef>
                <a:spcPts val="0"/>
              </a:spcBef>
            </a:pPr>
            <a:r>
              <a:rPr lang="en-US" sz="1800" dirty="0" err="1">
                <a:solidFill>
                  <a:schemeClr val="tx1">
                    <a:alpha val="25000"/>
                  </a:schemeClr>
                </a:solidFill>
              </a:rPr>
              <a:t>AVIWriter</a:t>
            </a:r>
            <a:endParaRPr lang="en-US" sz="1800" dirty="0">
              <a:solidFill>
                <a:schemeClr val="tx1">
                  <a:alpha val="25000"/>
                </a:schemeClr>
              </a:solidFill>
            </a:endParaRPr>
          </a:p>
          <a:p>
            <a:pPr>
              <a:spcBef>
                <a:spcPts val="0"/>
              </a:spcBef>
            </a:pPr>
            <a:r>
              <a:rPr lang="en-US" sz="1800" dirty="0">
                <a:solidFill>
                  <a:schemeClr val="tx1">
                    <a:alpha val="25000"/>
                  </a:schemeClr>
                </a:solidFill>
              </a:rPr>
              <a:t>Advertising</a:t>
            </a:r>
          </a:p>
          <a:p>
            <a:pPr>
              <a:spcBef>
                <a:spcPts val="0"/>
              </a:spcBef>
            </a:pPr>
            <a:r>
              <a:rPr lang="en-US" sz="1800" dirty="0">
                <a:solidFill>
                  <a:schemeClr val="tx1">
                    <a:alpha val="25000"/>
                  </a:schemeClr>
                </a:solidFill>
              </a:rPr>
              <a:t>Analytics</a:t>
            </a:r>
          </a:p>
          <a:p>
            <a:pPr>
              <a:spcBef>
                <a:spcPts val="0"/>
              </a:spcBef>
            </a:pPr>
            <a:r>
              <a:rPr lang="en-US" sz="1800" dirty="0" err="1">
                <a:solidFill>
                  <a:schemeClr val="tx1">
                    <a:alpha val="25000"/>
                  </a:schemeClr>
                </a:solidFill>
              </a:rPr>
              <a:t>AnalyticsET</a:t>
            </a:r>
            <a:endParaRPr lang="en-US" sz="1800" dirty="0">
              <a:solidFill>
                <a:schemeClr val="tx1">
                  <a:alpha val="25000"/>
                </a:schemeClr>
              </a:solidFill>
            </a:endParaRPr>
          </a:p>
          <a:p>
            <a:pPr>
              <a:spcBef>
                <a:spcPts val="0"/>
              </a:spcBef>
            </a:pPr>
            <a:r>
              <a:rPr lang="en-US" sz="1800" dirty="0" err="1">
                <a:solidFill>
                  <a:schemeClr val="tx1">
                    <a:alpha val="25000"/>
                  </a:schemeClr>
                </a:solidFill>
              </a:rPr>
              <a:t>AnalyticsSwrve</a:t>
            </a:r>
            <a:endParaRPr lang="en-US" sz="1800" dirty="0">
              <a:solidFill>
                <a:schemeClr val="tx1">
                  <a:alpha val="25000"/>
                </a:schemeClr>
              </a:solidFill>
            </a:endParaRPr>
          </a:p>
          <a:p>
            <a:pPr>
              <a:spcBef>
                <a:spcPts val="0"/>
              </a:spcBef>
            </a:pPr>
            <a:r>
              <a:rPr lang="en-US" sz="1800" dirty="0" err="1">
                <a:solidFill>
                  <a:schemeClr val="tx1">
                    <a:alpha val="25000"/>
                  </a:schemeClr>
                </a:solidFill>
              </a:rPr>
              <a:t>AnalyticsVisualEditing</a:t>
            </a:r>
            <a:endParaRPr lang="en-US" sz="1800" dirty="0">
              <a:solidFill>
                <a:schemeClr val="tx1">
                  <a:alpha val="25000"/>
                </a:schemeClr>
              </a:solidFill>
            </a:endParaRPr>
          </a:p>
          <a:p>
            <a:pPr>
              <a:spcBef>
                <a:spcPts val="0"/>
              </a:spcBef>
            </a:pPr>
            <a:r>
              <a:rPr lang="en-US" sz="1800" dirty="0" err="1">
                <a:solidFill>
                  <a:schemeClr val="tx1">
                    <a:alpha val="25000"/>
                  </a:schemeClr>
                </a:solidFill>
              </a:rPr>
              <a:t>AndroidAdvertising</a:t>
            </a:r>
            <a:endParaRPr lang="en-US" sz="1800" dirty="0">
              <a:solidFill>
                <a:schemeClr val="tx1">
                  <a:alpha val="25000"/>
                </a:schemeClr>
              </a:solidFill>
            </a:endParaRPr>
          </a:p>
          <a:p>
            <a:pPr>
              <a:spcBef>
                <a:spcPts val="0"/>
              </a:spcBef>
            </a:pPr>
            <a:r>
              <a:rPr lang="en-US" sz="1800" dirty="0" err="1">
                <a:solidFill>
                  <a:schemeClr val="tx1">
                    <a:alpha val="25000"/>
                  </a:schemeClr>
                </a:solidFill>
              </a:rPr>
              <a:t>AndroidAudio</a:t>
            </a:r>
            <a:endParaRPr lang="en-US" sz="1800" dirty="0">
              <a:solidFill>
                <a:schemeClr val="tx1">
                  <a:alpha val="25000"/>
                </a:schemeClr>
              </a:solidFill>
            </a:endParaRPr>
          </a:p>
          <a:p>
            <a:pPr>
              <a:spcBef>
                <a:spcPts val="0"/>
              </a:spcBef>
            </a:pPr>
            <a:r>
              <a:rPr lang="en-US" sz="1800" dirty="0" err="1">
                <a:solidFill>
                  <a:schemeClr val="tx1">
                    <a:alpha val="25000"/>
                  </a:schemeClr>
                </a:solidFill>
              </a:rPr>
              <a:t>AndroidLocalNotification</a:t>
            </a:r>
            <a:endParaRPr lang="en-US" sz="1800" dirty="0">
              <a:solidFill>
                <a:schemeClr val="tx1">
                  <a:alpha val="25000"/>
                </a:schemeClr>
              </a:solidFill>
            </a:endParaRPr>
          </a:p>
          <a:p>
            <a:pPr>
              <a:spcBef>
                <a:spcPts val="0"/>
              </a:spcBef>
            </a:pPr>
            <a:r>
              <a:rPr lang="en-US" sz="1800" dirty="0" err="1">
                <a:solidFill>
                  <a:schemeClr val="tx1">
                    <a:alpha val="25000"/>
                  </a:schemeClr>
                </a:solidFill>
              </a:rPr>
              <a:t>AndroidRuntimeSettings</a:t>
            </a:r>
            <a:endParaRPr lang="en-US" sz="1800" dirty="0">
              <a:solidFill>
                <a:schemeClr val="tx1">
                  <a:alpha val="25000"/>
                </a:schemeClr>
              </a:solidFill>
            </a:endParaRPr>
          </a:p>
          <a:p>
            <a:pPr>
              <a:spcBef>
                <a:spcPts val="0"/>
              </a:spcBef>
            </a:pPr>
            <a:r>
              <a:rPr lang="en-US" sz="1800" dirty="0" err="1">
                <a:solidFill>
                  <a:schemeClr val="tx1">
                    <a:alpha val="25000"/>
                  </a:schemeClr>
                </a:solidFill>
              </a:rPr>
              <a:t>AnimGraphRuntime</a:t>
            </a:r>
            <a:endParaRPr lang="en-US" sz="1800" dirty="0">
              <a:solidFill>
                <a:schemeClr val="tx1">
                  <a:alpha val="25000"/>
                </a:schemeClr>
              </a:solidFill>
            </a:endParaRPr>
          </a:p>
          <a:p>
            <a:pPr>
              <a:spcBef>
                <a:spcPts val="0"/>
              </a:spcBef>
            </a:pPr>
            <a:r>
              <a:rPr lang="en-US" sz="1800" dirty="0" err="1">
                <a:solidFill>
                  <a:schemeClr val="tx1">
                    <a:alpha val="25000"/>
                  </a:schemeClr>
                </a:solidFill>
              </a:rPr>
              <a:t>AnimationCore</a:t>
            </a:r>
            <a:endParaRPr lang="en-US" sz="1800" dirty="0">
              <a:solidFill>
                <a:schemeClr val="tx1">
                  <a:alpha val="25000"/>
                </a:schemeClr>
              </a:solidFill>
            </a:endParaRPr>
          </a:p>
          <a:p>
            <a:pPr>
              <a:spcBef>
                <a:spcPts val="0"/>
              </a:spcBef>
            </a:pPr>
            <a:r>
              <a:rPr lang="en-US" sz="1800" dirty="0" err="1">
                <a:solidFill>
                  <a:schemeClr val="tx1">
                    <a:alpha val="25000"/>
                  </a:schemeClr>
                </a:solidFill>
              </a:rPr>
              <a:t>AppFramework</a:t>
            </a:r>
            <a:endParaRPr lang="en-US" sz="1800" dirty="0">
              <a:solidFill>
                <a:schemeClr val="tx1">
                  <a:alpha val="25000"/>
                </a:schemeClr>
              </a:solidFill>
            </a:endParaRPr>
          </a:p>
          <a:p>
            <a:pPr>
              <a:spcBef>
                <a:spcPts val="0"/>
              </a:spcBef>
            </a:pPr>
            <a:r>
              <a:rPr lang="en-US" sz="1800" dirty="0" err="1">
                <a:solidFill>
                  <a:schemeClr val="tx1">
                    <a:alpha val="25000"/>
                  </a:schemeClr>
                </a:solidFill>
              </a:rPr>
              <a:t>ApplicationCore</a:t>
            </a:r>
            <a:endParaRPr lang="en-US" sz="1800" dirty="0">
              <a:solidFill>
                <a:schemeClr val="tx1">
                  <a:alpha val="25000"/>
                </a:schemeClr>
              </a:solidFill>
            </a:endParaRPr>
          </a:p>
          <a:p>
            <a:pPr>
              <a:spcBef>
                <a:spcPts val="0"/>
              </a:spcBef>
            </a:pPr>
            <a:r>
              <a:rPr lang="en-US" sz="1800" dirty="0" err="1">
                <a:solidFill>
                  <a:schemeClr val="tx1">
                    <a:alpha val="25000"/>
                  </a:schemeClr>
                </a:solidFill>
              </a:rPr>
              <a:t>AssetRegistry</a:t>
            </a:r>
            <a:endParaRPr lang="en-US" sz="1800" dirty="0">
              <a:solidFill>
                <a:schemeClr val="tx1">
                  <a:alpha val="25000"/>
                </a:schemeClr>
              </a:solidFill>
            </a:endParaRPr>
          </a:p>
          <a:p>
            <a:pPr>
              <a:spcBef>
                <a:spcPts val="0"/>
              </a:spcBef>
            </a:pPr>
            <a:r>
              <a:rPr lang="en-US" sz="1800" dirty="0" err="1">
                <a:solidFill>
                  <a:schemeClr val="tx1">
                    <a:alpha val="25000"/>
                  </a:schemeClr>
                </a:solidFill>
              </a:rPr>
              <a:t>AudioAnalyzer</a:t>
            </a:r>
            <a:endParaRPr lang="en-US" sz="1800" dirty="0">
              <a:solidFill>
                <a:schemeClr val="tx1">
                  <a:alpha val="25000"/>
                </a:schemeClr>
              </a:solidFill>
            </a:endParaRPr>
          </a:p>
          <a:p>
            <a:pPr>
              <a:spcBef>
                <a:spcPts val="0"/>
              </a:spcBef>
            </a:pPr>
            <a:r>
              <a:rPr lang="en-US" sz="1800" dirty="0" err="1">
                <a:solidFill>
                  <a:schemeClr val="tx1">
                    <a:alpha val="25000"/>
                  </a:schemeClr>
                </a:solidFill>
              </a:rPr>
              <a:t>AudioCaptureAndroid</a:t>
            </a:r>
            <a:endParaRPr lang="en-US" sz="1800" dirty="0">
              <a:solidFill>
                <a:schemeClr val="tx1">
                  <a:alpha val="25000"/>
                </a:schemeClr>
              </a:solidFill>
            </a:endParaRPr>
          </a:p>
          <a:p>
            <a:pPr>
              <a:spcBef>
                <a:spcPts val="0"/>
              </a:spcBef>
            </a:pPr>
            <a:r>
              <a:rPr lang="en-US" sz="1800" dirty="0" err="1">
                <a:solidFill>
                  <a:schemeClr val="tx1">
                    <a:alpha val="25000"/>
                  </a:schemeClr>
                </a:solidFill>
              </a:rPr>
              <a:t>AudioCaptureAudioUnit</a:t>
            </a:r>
            <a:endParaRPr lang="en-US" sz="1800" dirty="0">
              <a:solidFill>
                <a:schemeClr val="tx1">
                  <a:alpha val="25000"/>
                </a:schemeClr>
              </a:solidFill>
            </a:endParaRPr>
          </a:p>
          <a:p>
            <a:pPr>
              <a:spcBef>
                <a:spcPts val="0"/>
              </a:spcBef>
            </a:pPr>
            <a:r>
              <a:rPr lang="en-US" sz="1800" dirty="0" err="1">
                <a:solidFill>
                  <a:schemeClr val="tx1">
                    <a:alpha val="25000"/>
                  </a:schemeClr>
                </a:solidFill>
              </a:rPr>
              <a:t>AudioCaptureCore</a:t>
            </a:r>
            <a:endParaRPr lang="en-US" sz="1800" dirty="0">
              <a:solidFill>
                <a:schemeClr val="tx1">
                  <a:alpha val="25000"/>
                </a:schemeClr>
              </a:solidFill>
            </a:endParaRPr>
          </a:p>
          <a:p>
            <a:pPr>
              <a:spcBef>
                <a:spcPts val="0"/>
              </a:spcBef>
            </a:pPr>
            <a:r>
              <a:rPr lang="en-US" sz="1800" dirty="0" err="1">
                <a:solidFill>
                  <a:schemeClr val="tx1">
                    <a:alpha val="25000"/>
                  </a:schemeClr>
                </a:solidFill>
              </a:rPr>
              <a:t>AudioCaptureRtAudio</a:t>
            </a:r>
            <a:endParaRPr lang="en-US" sz="1800" dirty="0">
              <a:solidFill>
                <a:schemeClr val="tx1">
                  <a:alpha val="25000"/>
                </a:schemeClr>
              </a:solidFill>
            </a:endParaRPr>
          </a:p>
          <a:p>
            <a:pPr>
              <a:spcBef>
                <a:spcPts val="0"/>
              </a:spcBef>
            </a:pPr>
            <a:r>
              <a:rPr lang="en-US" sz="1800" dirty="0" err="1">
                <a:solidFill>
                  <a:schemeClr val="tx1">
                    <a:alpha val="25000"/>
                  </a:schemeClr>
                </a:solidFill>
              </a:rPr>
              <a:t>AudioExtensions</a:t>
            </a:r>
            <a:endParaRPr lang="en-US" sz="1800" dirty="0">
              <a:solidFill>
                <a:schemeClr val="tx1">
                  <a:alpha val="25000"/>
                </a:schemeClr>
              </a:solidFill>
            </a:endParaRPr>
          </a:p>
          <a:p>
            <a:pPr>
              <a:spcBef>
                <a:spcPts val="0"/>
              </a:spcBef>
            </a:pPr>
            <a:r>
              <a:rPr lang="en-US" sz="1800" dirty="0" err="1">
                <a:solidFill>
                  <a:schemeClr val="tx1">
                    <a:alpha val="25000"/>
                  </a:schemeClr>
                </a:solidFill>
              </a:rPr>
              <a:t>AudioMixer</a:t>
            </a:r>
            <a:endParaRPr lang="en-US" sz="1800" dirty="0">
              <a:solidFill>
                <a:schemeClr val="tx1">
                  <a:alpha val="25000"/>
                </a:schemeClr>
              </a:solidFill>
            </a:endParaRPr>
          </a:p>
          <a:p>
            <a:pPr>
              <a:spcBef>
                <a:spcPts val="0"/>
              </a:spcBef>
            </a:pPr>
            <a:r>
              <a:rPr lang="en-US" sz="1800" dirty="0" err="1">
                <a:solidFill>
                  <a:schemeClr val="tx1">
                    <a:alpha val="25000"/>
                  </a:schemeClr>
                </a:solidFill>
              </a:rPr>
              <a:t>AudioMixerAndroid</a:t>
            </a:r>
            <a:endParaRPr lang="en-US" sz="1800" dirty="0">
              <a:solidFill>
                <a:schemeClr val="tx1">
                  <a:alpha val="25000"/>
                </a:schemeClr>
              </a:solidFill>
            </a:endParaRPr>
          </a:p>
          <a:p>
            <a:pPr>
              <a:spcBef>
                <a:spcPts val="0"/>
              </a:spcBef>
            </a:pPr>
            <a:r>
              <a:rPr lang="en-US" sz="1800" dirty="0" err="1">
                <a:solidFill>
                  <a:schemeClr val="tx1">
                    <a:alpha val="25000"/>
                  </a:schemeClr>
                </a:solidFill>
              </a:rPr>
              <a:t>AudioMixerAudioUnit</a:t>
            </a:r>
            <a:endParaRPr lang="en-US" sz="1800" dirty="0">
              <a:solidFill>
                <a:schemeClr val="tx1">
                  <a:alpha val="25000"/>
                </a:schemeClr>
              </a:solidFill>
            </a:endParaRPr>
          </a:p>
          <a:p>
            <a:pPr>
              <a:spcBef>
                <a:spcPts val="0"/>
              </a:spcBef>
            </a:pPr>
            <a:r>
              <a:rPr lang="en-US" sz="1800" dirty="0" err="1">
                <a:solidFill>
                  <a:schemeClr val="tx1">
                    <a:alpha val="25000"/>
                  </a:schemeClr>
                </a:solidFill>
              </a:rPr>
              <a:t>AudioMixerCore</a:t>
            </a:r>
            <a:endParaRPr lang="en-US" sz="1800" dirty="0">
              <a:solidFill>
                <a:schemeClr val="tx1">
                  <a:alpha val="25000"/>
                </a:schemeClr>
              </a:solidFill>
            </a:endParaRPr>
          </a:p>
          <a:p>
            <a:pPr>
              <a:spcBef>
                <a:spcPts val="0"/>
              </a:spcBef>
            </a:pPr>
            <a:r>
              <a:rPr lang="en-US" sz="1800" dirty="0" err="1">
                <a:solidFill>
                  <a:schemeClr val="tx1">
                    <a:alpha val="25000"/>
                  </a:schemeClr>
                </a:solidFill>
              </a:rPr>
              <a:t>AudioMixerCoreAudio</a:t>
            </a:r>
            <a:endParaRPr lang="en-US" sz="1800" dirty="0">
              <a:solidFill>
                <a:schemeClr val="tx1">
                  <a:alpha val="25000"/>
                </a:schemeClr>
              </a:solidFill>
            </a:endParaRPr>
          </a:p>
          <a:p>
            <a:pPr>
              <a:spcBef>
                <a:spcPts val="0"/>
              </a:spcBef>
            </a:pPr>
            <a:r>
              <a:rPr lang="en-US" sz="1800" dirty="0" err="1">
                <a:solidFill>
                  <a:schemeClr val="tx1">
                    <a:alpha val="25000"/>
                  </a:schemeClr>
                </a:solidFill>
              </a:rPr>
              <a:t>AudioMixerSDL</a:t>
            </a:r>
            <a:endParaRPr lang="en-US" sz="1800" dirty="0">
              <a:solidFill>
                <a:schemeClr val="tx1">
                  <a:alpha val="25000"/>
                </a:schemeClr>
              </a:solidFill>
            </a:endParaRPr>
          </a:p>
          <a:p>
            <a:pPr>
              <a:spcBef>
                <a:spcPts val="0"/>
              </a:spcBef>
            </a:pPr>
            <a:r>
              <a:rPr lang="en-US" sz="1800" dirty="0">
                <a:solidFill>
                  <a:schemeClr val="tx1">
                    <a:alpha val="25000"/>
                  </a:schemeClr>
                </a:solidFill>
              </a:rPr>
              <a:t>AudioMixerXAudio2</a:t>
            </a:r>
          </a:p>
          <a:p>
            <a:pPr>
              <a:spcBef>
                <a:spcPts val="0"/>
              </a:spcBef>
            </a:pPr>
            <a:r>
              <a:rPr lang="en-US" sz="1800" dirty="0" err="1">
                <a:solidFill>
                  <a:schemeClr val="tx1">
                    <a:alpha val="25000"/>
                  </a:schemeClr>
                </a:solidFill>
              </a:rPr>
              <a:t>AudioPlatformConfiguration</a:t>
            </a:r>
            <a:endParaRPr lang="en-US" sz="1800" dirty="0">
              <a:solidFill>
                <a:schemeClr val="tx1">
                  <a:alpha val="25000"/>
                </a:schemeClr>
              </a:solidFill>
            </a:endParaRPr>
          </a:p>
          <a:p>
            <a:pPr>
              <a:spcBef>
                <a:spcPts val="0"/>
              </a:spcBef>
            </a:pPr>
            <a:r>
              <a:rPr lang="en-US" sz="1800" dirty="0" err="1">
                <a:solidFill>
                  <a:schemeClr val="tx1">
                    <a:alpha val="25000"/>
                  </a:schemeClr>
                </a:solidFill>
              </a:rPr>
              <a:t>AutomationMessages</a:t>
            </a:r>
            <a:endParaRPr lang="en-US" sz="1800" dirty="0">
              <a:solidFill>
                <a:schemeClr val="tx1">
                  <a:alpha val="25000"/>
                </a:schemeClr>
              </a:solidFill>
            </a:endParaRPr>
          </a:p>
          <a:p>
            <a:pPr>
              <a:spcBef>
                <a:spcPts val="0"/>
              </a:spcBef>
            </a:pPr>
            <a:r>
              <a:rPr lang="en-US" sz="1800" dirty="0" err="1">
                <a:solidFill>
                  <a:schemeClr val="tx1">
                    <a:alpha val="25000"/>
                  </a:schemeClr>
                </a:solidFill>
              </a:rPr>
              <a:t>AutomationWorker</a:t>
            </a:r>
            <a:endParaRPr lang="en-US" sz="1800" dirty="0">
              <a:solidFill>
                <a:schemeClr val="tx1">
                  <a:alpha val="25000"/>
                </a:schemeClr>
              </a:solidFill>
            </a:endParaRPr>
          </a:p>
          <a:p>
            <a:pPr>
              <a:spcBef>
                <a:spcPts val="0"/>
              </a:spcBef>
            </a:pPr>
            <a:r>
              <a:rPr lang="en-US" sz="1800" dirty="0" err="1">
                <a:solidFill>
                  <a:schemeClr val="tx1">
                    <a:alpha val="25000"/>
                  </a:schemeClr>
                </a:solidFill>
              </a:rPr>
              <a:t>BackgroundHTTP</a:t>
            </a:r>
            <a:endParaRPr lang="en-US" sz="1800" dirty="0">
              <a:solidFill>
                <a:schemeClr val="tx1">
                  <a:alpha val="25000"/>
                </a:schemeClr>
              </a:solidFill>
            </a:endParaRPr>
          </a:p>
          <a:p>
            <a:pPr>
              <a:spcBef>
                <a:spcPts val="0"/>
              </a:spcBef>
            </a:pPr>
            <a:r>
              <a:rPr lang="en-US" sz="1800" dirty="0" err="1">
                <a:solidFill>
                  <a:schemeClr val="tx1">
                    <a:alpha val="25000"/>
                  </a:schemeClr>
                </a:solidFill>
              </a:rPr>
              <a:t>BlockEncryptionHandlerComponent</a:t>
            </a:r>
            <a:endParaRPr lang="en-US" sz="1800" dirty="0">
              <a:solidFill>
                <a:schemeClr val="tx1">
                  <a:alpha val="25000"/>
                </a:schemeClr>
              </a:solidFill>
            </a:endParaRPr>
          </a:p>
          <a:p>
            <a:pPr>
              <a:spcBef>
                <a:spcPts val="0"/>
              </a:spcBef>
            </a:pPr>
            <a:r>
              <a:rPr lang="en-US" sz="1800" dirty="0" err="1">
                <a:solidFill>
                  <a:schemeClr val="tx1">
                    <a:alpha val="25000"/>
                  </a:schemeClr>
                </a:solidFill>
              </a:rPr>
              <a:t>BlowFishBlockEncryptor</a:t>
            </a:r>
            <a:endParaRPr lang="en-US" sz="1800" dirty="0">
              <a:solidFill>
                <a:schemeClr val="tx1">
                  <a:alpha val="25000"/>
                </a:schemeClr>
              </a:solidFill>
            </a:endParaRPr>
          </a:p>
          <a:p>
            <a:pPr>
              <a:spcBef>
                <a:spcPts val="0"/>
              </a:spcBef>
            </a:pPr>
            <a:r>
              <a:rPr lang="en-US" sz="1800" dirty="0" err="1">
                <a:solidFill>
                  <a:schemeClr val="tx1">
                    <a:alpha val="25000"/>
                  </a:schemeClr>
                </a:solidFill>
              </a:rPr>
              <a:t>BlueprintRuntime</a:t>
            </a:r>
            <a:endParaRPr lang="en-US" sz="1800" dirty="0">
              <a:solidFill>
                <a:schemeClr val="tx1">
                  <a:alpha val="25000"/>
                </a:schemeClr>
              </a:solidFill>
            </a:endParaRPr>
          </a:p>
          <a:p>
            <a:pPr>
              <a:spcBef>
                <a:spcPts val="0"/>
              </a:spcBef>
            </a:pPr>
            <a:r>
              <a:rPr lang="en-US" sz="1800" dirty="0" err="1">
                <a:solidFill>
                  <a:schemeClr val="tx1">
                    <a:alpha val="25000"/>
                  </a:schemeClr>
                </a:solidFill>
              </a:rPr>
              <a:t>BuildPatchServices</a:t>
            </a:r>
            <a:endParaRPr lang="en-US" sz="1800" dirty="0">
              <a:solidFill>
                <a:schemeClr val="tx1">
                  <a:alpha val="25000"/>
                </a:schemeClr>
              </a:solidFill>
            </a:endParaRPr>
          </a:p>
          <a:p>
            <a:pPr>
              <a:spcBef>
                <a:spcPts val="0"/>
              </a:spcBef>
            </a:pPr>
            <a:r>
              <a:rPr lang="en-US" sz="1800" dirty="0" err="1">
                <a:solidFill>
                  <a:schemeClr val="tx1">
                    <a:alpha val="25000"/>
                  </a:schemeClr>
                </a:solidFill>
              </a:rPr>
              <a:t>BuildSettings</a:t>
            </a:r>
            <a:endParaRPr lang="en-US" sz="1800" dirty="0">
              <a:solidFill>
                <a:schemeClr val="tx1">
                  <a:alpha val="25000"/>
                </a:schemeClr>
              </a:solidFill>
            </a:endParaRPr>
          </a:p>
          <a:p>
            <a:pPr>
              <a:spcBef>
                <a:spcPts val="0"/>
              </a:spcBef>
            </a:pPr>
            <a:r>
              <a:rPr lang="en-US" sz="1800" dirty="0">
                <a:solidFill>
                  <a:schemeClr val="tx1">
                    <a:alpha val="25000"/>
                  </a:schemeClr>
                </a:solidFill>
              </a:rPr>
              <a:t>CEF3Utils</a:t>
            </a:r>
          </a:p>
          <a:p>
            <a:pPr>
              <a:spcBef>
                <a:spcPts val="0"/>
              </a:spcBef>
            </a:pPr>
            <a:r>
              <a:rPr lang="en-US" sz="1800" dirty="0" err="1">
                <a:solidFill>
                  <a:schemeClr val="tx1">
                    <a:alpha val="25000"/>
                  </a:schemeClr>
                </a:solidFill>
              </a:rPr>
              <a:t>Cbor</a:t>
            </a:r>
            <a:endParaRPr lang="en-US" sz="1800" dirty="0">
              <a:solidFill>
                <a:schemeClr val="tx1">
                  <a:alpha val="25000"/>
                </a:schemeClr>
              </a:solidFill>
            </a:endParaRPr>
          </a:p>
          <a:p>
            <a:pPr>
              <a:spcBef>
                <a:spcPts val="0"/>
              </a:spcBef>
            </a:pPr>
            <a:r>
              <a:rPr lang="en-US" sz="1800" dirty="0">
                <a:solidFill>
                  <a:schemeClr val="tx1">
                    <a:alpha val="25000"/>
                  </a:schemeClr>
                </a:solidFill>
              </a:rPr>
              <a:t>Chaos</a:t>
            </a:r>
          </a:p>
          <a:p>
            <a:pPr>
              <a:spcBef>
                <a:spcPts val="0"/>
              </a:spcBef>
            </a:pPr>
            <a:r>
              <a:rPr lang="en-US" sz="1800" dirty="0" err="1">
                <a:solidFill>
                  <a:schemeClr val="tx1">
                    <a:alpha val="25000"/>
                  </a:schemeClr>
                </a:solidFill>
              </a:rPr>
              <a:t>ChaosCore</a:t>
            </a:r>
            <a:endParaRPr lang="en-US" sz="1800" dirty="0">
              <a:solidFill>
                <a:schemeClr val="tx1">
                  <a:alpha val="25000"/>
                </a:schemeClr>
              </a:solidFill>
            </a:endParaRPr>
          </a:p>
          <a:p>
            <a:pPr>
              <a:spcBef>
                <a:spcPts val="0"/>
              </a:spcBef>
            </a:pPr>
            <a:r>
              <a:rPr lang="en-US" sz="1800" dirty="0" err="1">
                <a:solidFill>
                  <a:schemeClr val="tx1">
                    <a:alpha val="25000"/>
                  </a:schemeClr>
                </a:solidFill>
              </a:rPr>
              <a:t>ChaosSolverEngine</a:t>
            </a:r>
            <a:endParaRPr lang="en-US" sz="1800" dirty="0">
              <a:solidFill>
                <a:schemeClr val="tx1">
                  <a:alpha val="25000"/>
                </a:schemeClr>
              </a:solidFill>
            </a:endParaRPr>
          </a:p>
          <a:p>
            <a:pPr>
              <a:spcBef>
                <a:spcPts val="0"/>
              </a:spcBef>
            </a:pPr>
            <a:r>
              <a:rPr lang="en-US" sz="1800" dirty="0" err="1">
                <a:solidFill>
                  <a:schemeClr val="tx1">
                    <a:alpha val="25000"/>
                  </a:schemeClr>
                </a:solidFill>
              </a:rPr>
              <a:t>ChaosSolvers</a:t>
            </a:r>
            <a:endParaRPr lang="en-US" sz="1800" dirty="0">
              <a:solidFill>
                <a:schemeClr val="tx1">
                  <a:alpha val="25000"/>
                </a:schemeClr>
              </a:solidFill>
            </a:endParaRPr>
          </a:p>
          <a:p>
            <a:pPr>
              <a:spcBef>
                <a:spcPts val="0"/>
              </a:spcBef>
            </a:pPr>
            <a:r>
              <a:rPr lang="en-US" sz="1800" dirty="0" err="1">
                <a:solidFill>
                  <a:schemeClr val="tx1">
                    <a:alpha val="25000"/>
                  </a:schemeClr>
                </a:solidFill>
              </a:rPr>
              <a:t>CinematicCamera</a:t>
            </a:r>
            <a:endParaRPr lang="en-US" sz="1800" dirty="0">
              <a:solidFill>
                <a:schemeClr val="tx1">
                  <a:alpha val="25000"/>
                </a:schemeClr>
              </a:solidFill>
            </a:endParaRPr>
          </a:p>
          <a:p>
            <a:pPr>
              <a:spcBef>
                <a:spcPts val="0"/>
              </a:spcBef>
            </a:pPr>
            <a:r>
              <a:rPr lang="en-US" sz="1800" dirty="0" err="1">
                <a:solidFill>
                  <a:schemeClr val="tx1">
                    <a:alpha val="25000"/>
                  </a:schemeClr>
                </a:solidFill>
              </a:rPr>
              <a:t>ClientPilot</a:t>
            </a:r>
            <a:endParaRPr lang="en-US" sz="1800" dirty="0">
              <a:solidFill>
                <a:schemeClr val="tx1">
                  <a:alpha val="25000"/>
                </a:schemeClr>
              </a:solidFill>
            </a:endParaRPr>
          </a:p>
          <a:p>
            <a:pPr>
              <a:spcBef>
                <a:spcPts val="0"/>
              </a:spcBef>
            </a:pPr>
            <a:r>
              <a:rPr lang="en-US" sz="1800" dirty="0" err="1">
                <a:solidFill>
                  <a:schemeClr val="tx1">
                    <a:alpha val="25000"/>
                  </a:schemeClr>
                </a:solidFill>
              </a:rPr>
              <a:t>ClothingSystemRuntimeCommon</a:t>
            </a:r>
            <a:endParaRPr lang="en-US" sz="1800" dirty="0">
              <a:solidFill>
                <a:schemeClr val="tx1">
                  <a:alpha val="25000"/>
                </a:schemeClr>
              </a:solidFill>
            </a:endParaRPr>
          </a:p>
          <a:p>
            <a:pPr>
              <a:spcBef>
                <a:spcPts val="0"/>
              </a:spcBef>
            </a:pPr>
            <a:r>
              <a:rPr lang="en-US" sz="1800" dirty="0" err="1">
                <a:solidFill>
                  <a:schemeClr val="tx1">
                    <a:alpha val="25000"/>
                  </a:schemeClr>
                </a:solidFill>
              </a:rPr>
              <a:t>ClothingSystemRuntimeInterface</a:t>
            </a:r>
            <a:endParaRPr lang="en-US" sz="1800" dirty="0">
              <a:solidFill>
                <a:schemeClr val="tx1">
                  <a:alpha val="25000"/>
                </a:schemeClr>
              </a:solidFill>
            </a:endParaRPr>
          </a:p>
          <a:p>
            <a:pPr>
              <a:spcBef>
                <a:spcPts val="0"/>
              </a:spcBef>
            </a:pPr>
            <a:r>
              <a:rPr lang="en-US" sz="1800" dirty="0" err="1">
                <a:solidFill>
                  <a:schemeClr val="tx1">
                    <a:alpha val="25000"/>
                  </a:schemeClr>
                </a:solidFill>
              </a:rPr>
              <a:t>ClothingSystemRuntimeNv</a:t>
            </a:r>
            <a:endParaRPr lang="en-US" sz="1800" dirty="0">
              <a:solidFill>
                <a:schemeClr val="tx1">
                  <a:alpha val="25000"/>
                </a:schemeClr>
              </a:solidFill>
            </a:endParaRPr>
          </a:p>
          <a:p>
            <a:pPr>
              <a:spcBef>
                <a:spcPts val="0"/>
              </a:spcBef>
            </a:pPr>
            <a:r>
              <a:rPr lang="en-US" sz="1800" dirty="0" err="1">
                <a:solidFill>
                  <a:schemeClr val="tx1">
                    <a:alpha val="25000"/>
                  </a:schemeClr>
                </a:solidFill>
              </a:rPr>
              <a:t>CookedIterativeFile</a:t>
            </a:r>
            <a:endParaRPr lang="en-US" sz="1800" dirty="0">
              <a:solidFill>
                <a:schemeClr val="tx1">
                  <a:alpha val="25000"/>
                </a:schemeClr>
              </a:solidFill>
            </a:endParaRPr>
          </a:p>
          <a:p>
            <a:pPr>
              <a:spcBef>
                <a:spcPts val="0"/>
              </a:spcBef>
            </a:pPr>
            <a:r>
              <a:rPr lang="en-US" sz="1800" dirty="0">
                <a:solidFill>
                  <a:schemeClr val="tx1">
                    <a:alpha val="25000"/>
                  </a:schemeClr>
                </a:solidFill>
              </a:rPr>
              <a:t>Core</a:t>
            </a:r>
          </a:p>
          <a:p>
            <a:pPr>
              <a:spcBef>
                <a:spcPts val="0"/>
              </a:spcBef>
            </a:pPr>
            <a:r>
              <a:rPr lang="en-US" sz="1800" dirty="0" err="1">
                <a:solidFill>
                  <a:schemeClr val="tx1">
                    <a:alpha val="25000"/>
                  </a:schemeClr>
                </a:solidFill>
              </a:rPr>
              <a:t>CoreAudio</a:t>
            </a:r>
            <a:endParaRPr lang="en-US" sz="1800" dirty="0">
              <a:solidFill>
                <a:schemeClr val="tx1">
                  <a:alpha val="25000"/>
                </a:schemeClr>
              </a:solidFill>
            </a:endParaRPr>
          </a:p>
        </p:txBody>
      </p:sp>
      <p:sp>
        <p:nvSpPr>
          <p:cNvPr id="4" name="Text Placeholder 3">
            <a:extLst>
              <a:ext uri="{FF2B5EF4-FFF2-40B4-BE49-F238E27FC236}">
                <a16:creationId xmlns:a16="http://schemas.microsoft.com/office/drawing/2014/main" id="{0495E9B7-38EA-9E44-901A-181DE6AB4572}"/>
              </a:ext>
            </a:extLst>
          </p:cNvPr>
          <p:cNvSpPr>
            <a:spLocks noGrp="1"/>
          </p:cNvSpPr>
          <p:nvPr>
            <p:ph type="body" sz="quarter" idx="10"/>
          </p:nvPr>
        </p:nvSpPr>
        <p:spPr/>
        <p:txBody>
          <a:bodyPr/>
          <a:lstStyle/>
          <a:p>
            <a:pPr indent="-288925"/>
            <a:r>
              <a:rPr lang="en-US" dirty="0"/>
              <a:t>Every module has its own </a:t>
            </a:r>
            <a:r>
              <a:rPr lang="en-US" dirty="0" err="1"/>
              <a:t>Build.cs</a:t>
            </a:r>
            <a:r>
              <a:rPr lang="en-US" dirty="0"/>
              <a:t> file.</a:t>
            </a:r>
          </a:p>
          <a:p>
            <a:pPr indent="-288925"/>
            <a:r>
              <a:rPr lang="en-US" dirty="0"/>
              <a:t>There are well over a hundred runtime modules, but here are some of the major categories:</a:t>
            </a:r>
          </a:p>
          <a:p>
            <a:pPr lvl="1"/>
            <a:r>
              <a:rPr lang="en-US" dirty="0"/>
              <a:t>Basic functionality for the engine and major subsystems: *Core, Engine*</a:t>
            </a:r>
          </a:p>
          <a:p>
            <a:pPr lvl="1"/>
            <a:r>
              <a:rPr lang="en-US" dirty="0"/>
              <a:t>Rendering: *Render*, *RHI*</a:t>
            </a:r>
          </a:p>
          <a:p>
            <a:pPr lvl="1"/>
            <a:r>
              <a:rPr lang="en-US" dirty="0"/>
              <a:t>Slate UI: *Slate*</a:t>
            </a:r>
          </a:p>
          <a:p>
            <a:pPr lvl="1"/>
            <a:r>
              <a:rPr lang="en-US" dirty="0"/>
              <a:t>Audio, Video: *Audio*, *Media*</a:t>
            </a:r>
          </a:p>
          <a:p>
            <a:pPr lvl="1"/>
            <a:r>
              <a:rPr lang="en-US" dirty="0"/>
              <a:t>AI: AI*, Nav*</a:t>
            </a:r>
          </a:p>
          <a:p>
            <a:pPr lvl="1"/>
            <a:endParaRPr lang="en-US" dirty="0"/>
          </a:p>
          <a:p>
            <a:pPr lvl="1"/>
            <a:endParaRPr lang="en-US" dirty="0"/>
          </a:p>
        </p:txBody>
      </p:sp>
      <p:sp>
        <p:nvSpPr>
          <p:cNvPr id="7" name="Content Placeholder 2">
            <a:extLst>
              <a:ext uri="{FF2B5EF4-FFF2-40B4-BE49-F238E27FC236}">
                <a16:creationId xmlns:a16="http://schemas.microsoft.com/office/drawing/2014/main" id="{A301AF5F-EFF4-0747-98B2-0E95260395CF}"/>
              </a:ext>
            </a:extLst>
          </p:cNvPr>
          <p:cNvSpPr txBox="1">
            <a:spLocks/>
          </p:cNvSpPr>
          <p:nvPr/>
        </p:nvSpPr>
        <p:spPr>
          <a:xfrm>
            <a:off x="14755223" y="0"/>
            <a:ext cx="4904170" cy="13716000"/>
          </a:xfrm>
          <a:prstGeom prst="rect">
            <a:avLst/>
          </a:prstGeom>
          <a:solidFill>
            <a:schemeClr val="tx1">
              <a:lumMod val="10000"/>
              <a:lumOff val="90000"/>
              <a:alpha val="25000"/>
            </a:schemeClr>
          </a:solidFill>
        </p:spPr>
        <p:txBody>
          <a:bodyPr vert="horz" lIns="91440" tIns="45720" rIns="91440" bIns="45720" rtlCol="0">
            <a:noAutofit/>
          </a:bodyPr>
          <a:lstStyle>
            <a:lvl1pPr marL="0" indent="0" algn="l" defTabSz="1828800" rtl="0" eaLnBrk="1" latinLnBrk="0" hangingPunct="1">
              <a:lnSpc>
                <a:spcPct val="90000"/>
              </a:lnSpc>
              <a:spcBef>
                <a:spcPts val="2000"/>
              </a:spcBef>
              <a:buFont typeface="Arial" panose="020B0604020202020204" pitchFamily="34" charset="0"/>
              <a:buNone/>
              <a:defRPr sz="28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9pPr>
          </a:lstStyle>
          <a:p>
            <a:pPr>
              <a:spcBef>
                <a:spcPts val="0"/>
              </a:spcBef>
            </a:pPr>
            <a:r>
              <a:rPr lang="en-US" sz="2000" dirty="0" err="1">
                <a:solidFill>
                  <a:schemeClr val="tx1">
                    <a:alpha val="25000"/>
                  </a:schemeClr>
                </a:solidFill>
              </a:rPr>
              <a:t>CoreUObject</a:t>
            </a:r>
            <a:endParaRPr lang="en-US" sz="2000" dirty="0">
              <a:solidFill>
                <a:schemeClr val="tx1">
                  <a:alpha val="25000"/>
                </a:schemeClr>
              </a:solidFill>
            </a:endParaRPr>
          </a:p>
          <a:p>
            <a:pPr>
              <a:spcBef>
                <a:spcPts val="0"/>
              </a:spcBef>
            </a:pPr>
            <a:r>
              <a:rPr lang="en-US" sz="2000" dirty="0" err="1">
                <a:solidFill>
                  <a:schemeClr val="tx1">
                    <a:alpha val="25000"/>
                  </a:schemeClr>
                </a:solidFill>
              </a:rPr>
              <a:t>CrashReportCore</a:t>
            </a:r>
            <a:endParaRPr lang="en-US" sz="2000" dirty="0">
              <a:solidFill>
                <a:schemeClr val="tx1">
                  <a:alpha val="25000"/>
                </a:schemeClr>
              </a:solidFill>
            </a:endParaRPr>
          </a:p>
          <a:p>
            <a:pPr>
              <a:spcBef>
                <a:spcPts val="0"/>
              </a:spcBef>
            </a:pPr>
            <a:r>
              <a:rPr lang="en-US" sz="2000" dirty="0">
                <a:solidFill>
                  <a:schemeClr val="tx1">
                    <a:alpha val="25000"/>
                  </a:schemeClr>
                </a:solidFill>
              </a:rPr>
              <a:t>D3D11RHI</a:t>
            </a:r>
          </a:p>
          <a:p>
            <a:pPr>
              <a:spcBef>
                <a:spcPts val="0"/>
              </a:spcBef>
            </a:pPr>
            <a:r>
              <a:rPr lang="en-US" sz="2000" dirty="0">
                <a:solidFill>
                  <a:schemeClr val="tx1">
                    <a:alpha val="25000"/>
                  </a:schemeClr>
                </a:solidFill>
              </a:rPr>
              <a:t>D3D12RHI</a:t>
            </a:r>
          </a:p>
          <a:p>
            <a:pPr>
              <a:spcBef>
                <a:spcPts val="0"/>
              </a:spcBef>
            </a:pPr>
            <a:r>
              <a:rPr lang="en-US" sz="2000" dirty="0" err="1">
                <a:solidFill>
                  <a:schemeClr val="tx1">
                    <a:alpha val="25000"/>
                  </a:schemeClr>
                </a:solidFill>
              </a:rPr>
              <a:t>DatasmithCore</a:t>
            </a:r>
            <a:endParaRPr lang="en-US" sz="2000" dirty="0">
              <a:solidFill>
                <a:schemeClr val="tx1">
                  <a:alpha val="25000"/>
                </a:schemeClr>
              </a:solidFill>
            </a:endParaRPr>
          </a:p>
          <a:p>
            <a:pPr>
              <a:spcBef>
                <a:spcPts val="0"/>
              </a:spcBef>
            </a:pPr>
            <a:r>
              <a:rPr lang="en-US" sz="2000" dirty="0" err="1">
                <a:solidFill>
                  <a:schemeClr val="tx1">
                    <a:alpha val="25000"/>
                  </a:schemeClr>
                </a:solidFill>
              </a:rPr>
              <a:t>EmptyRHI</a:t>
            </a:r>
            <a:endParaRPr lang="en-US" sz="2000" dirty="0">
              <a:solidFill>
                <a:schemeClr val="tx1">
                  <a:alpha val="25000"/>
                </a:schemeClr>
              </a:solidFill>
            </a:endParaRPr>
          </a:p>
          <a:p>
            <a:pPr>
              <a:spcBef>
                <a:spcPts val="0"/>
              </a:spcBef>
            </a:pPr>
            <a:r>
              <a:rPr lang="en-US" sz="2000" dirty="0" err="1">
                <a:solidFill>
                  <a:schemeClr val="tx1">
                    <a:alpha val="25000"/>
                  </a:schemeClr>
                </a:solidFill>
              </a:rPr>
              <a:t>EncryptionHandlerComponent</a:t>
            </a:r>
            <a:endParaRPr lang="en-US" sz="2000" dirty="0">
              <a:solidFill>
                <a:schemeClr val="tx1">
                  <a:alpha val="25000"/>
                </a:schemeClr>
              </a:solidFill>
            </a:endParaRPr>
          </a:p>
          <a:p>
            <a:pPr>
              <a:spcBef>
                <a:spcPts val="0"/>
              </a:spcBef>
            </a:pPr>
            <a:r>
              <a:rPr lang="en-US" sz="2000" dirty="0">
                <a:solidFill>
                  <a:schemeClr val="tx1">
                    <a:alpha val="25000"/>
                  </a:schemeClr>
                </a:solidFill>
              </a:rPr>
              <a:t>Engine</a:t>
            </a:r>
          </a:p>
          <a:p>
            <a:pPr>
              <a:spcBef>
                <a:spcPts val="0"/>
              </a:spcBef>
            </a:pPr>
            <a:r>
              <a:rPr lang="en-US" sz="2000" dirty="0" err="1">
                <a:solidFill>
                  <a:schemeClr val="tx1">
                    <a:alpha val="25000"/>
                  </a:schemeClr>
                </a:solidFill>
              </a:rPr>
              <a:t>EngineMessages</a:t>
            </a:r>
            <a:endParaRPr lang="en-US" sz="2000" dirty="0">
              <a:solidFill>
                <a:schemeClr val="tx1">
                  <a:alpha val="25000"/>
                </a:schemeClr>
              </a:solidFill>
            </a:endParaRPr>
          </a:p>
          <a:p>
            <a:pPr>
              <a:spcBef>
                <a:spcPts val="0"/>
              </a:spcBef>
            </a:pPr>
            <a:r>
              <a:rPr lang="en-US" sz="2000" dirty="0" err="1">
                <a:solidFill>
                  <a:schemeClr val="tx1">
                    <a:alpha val="25000"/>
                  </a:schemeClr>
                </a:solidFill>
              </a:rPr>
              <a:t>EngineSettings</a:t>
            </a:r>
            <a:endParaRPr lang="en-US" sz="2000" dirty="0">
              <a:solidFill>
                <a:schemeClr val="tx1">
                  <a:alpha val="25000"/>
                </a:schemeClr>
              </a:solidFill>
            </a:endParaRPr>
          </a:p>
          <a:p>
            <a:pPr>
              <a:spcBef>
                <a:spcPts val="0"/>
              </a:spcBef>
            </a:pPr>
            <a:r>
              <a:rPr lang="en-US" sz="2000" dirty="0" err="1">
                <a:solidFill>
                  <a:schemeClr val="tx1">
                    <a:alpha val="25000"/>
                  </a:schemeClr>
                </a:solidFill>
              </a:rPr>
              <a:t>ExternalRpcRegistry</a:t>
            </a:r>
            <a:endParaRPr lang="en-US" sz="2000" dirty="0">
              <a:solidFill>
                <a:schemeClr val="tx1">
                  <a:alpha val="25000"/>
                </a:schemeClr>
              </a:solidFill>
            </a:endParaRPr>
          </a:p>
          <a:p>
            <a:pPr>
              <a:spcBef>
                <a:spcPts val="0"/>
              </a:spcBef>
            </a:pPr>
            <a:r>
              <a:rPr lang="en-US" sz="2000" dirty="0" err="1">
                <a:solidFill>
                  <a:schemeClr val="tx1">
                    <a:alpha val="25000"/>
                  </a:schemeClr>
                </a:solidFill>
              </a:rPr>
              <a:t>EyeTracker</a:t>
            </a:r>
            <a:endParaRPr lang="en-US" sz="2000" dirty="0">
              <a:solidFill>
                <a:schemeClr val="tx1">
                  <a:alpha val="25000"/>
                </a:schemeClr>
              </a:solidFill>
            </a:endParaRPr>
          </a:p>
          <a:p>
            <a:pPr>
              <a:spcBef>
                <a:spcPts val="0"/>
              </a:spcBef>
            </a:pPr>
            <a:r>
              <a:rPr lang="en-US" sz="2000" dirty="0" err="1">
                <a:solidFill>
                  <a:schemeClr val="tx1">
                    <a:alpha val="25000"/>
                  </a:schemeClr>
                </a:solidFill>
              </a:rPr>
              <a:t>FieldSystemCore</a:t>
            </a:r>
            <a:endParaRPr lang="en-US" sz="2000" dirty="0">
              <a:solidFill>
                <a:schemeClr val="tx1">
                  <a:alpha val="25000"/>
                </a:schemeClr>
              </a:solidFill>
            </a:endParaRPr>
          </a:p>
          <a:p>
            <a:pPr>
              <a:spcBef>
                <a:spcPts val="0"/>
              </a:spcBef>
            </a:pPr>
            <a:r>
              <a:rPr lang="en-US" sz="2000" dirty="0" err="1">
                <a:solidFill>
                  <a:schemeClr val="tx1">
                    <a:alpha val="25000"/>
                  </a:schemeClr>
                </a:solidFill>
              </a:rPr>
              <a:t>FieldSystemEngine</a:t>
            </a:r>
            <a:endParaRPr lang="en-US" sz="2000" dirty="0">
              <a:solidFill>
                <a:schemeClr val="tx1">
                  <a:alpha val="25000"/>
                </a:schemeClr>
              </a:solidFill>
            </a:endParaRPr>
          </a:p>
          <a:p>
            <a:pPr>
              <a:spcBef>
                <a:spcPts val="0"/>
              </a:spcBef>
            </a:pPr>
            <a:r>
              <a:rPr lang="en-US" sz="2000" dirty="0" err="1">
                <a:solidFill>
                  <a:schemeClr val="tx1">
                    <a:alpha val="25000"/>
                  </a:schemeClr>
                </a:solidFill>
              </a:rPr>
              <a:t>FieldSystemSimulationCore</a:t>
            </a:r>
            <a:endParaRPr lang="en-US" sz="2000" dirty="0">
              <a:solidFill>
                <a:schemeClr val="tx1">
                  <a:alpha val="25000"/>
                </a:schemeClr>
              </a:solidFill>
            </a:endParaRPr>
          </a:p>
          <a:p>
            <a:pPr>
              <a:spcBef>
                <a:spcPts val="0"/>
              </a:spcBef>
            </a:pPr>
            <a:r>
              <a:rPr lang="en-US" sz="2000" dirty="0">
                <a:solidFill>
                  <a:schemeClr val="tx1">
                    <a:alpha val="25000"/>
                  </a:schemeClr>
                </a:solidFill>
              </a:rPr>
              <a:t>Foliage</a:t>
            </a:r>
          </a:p>
          <a:p>
            <a:pPr>
              <a:spcBef>
                <a:spcPts val="0"/>
              </a:spcBef>
            </a:pPr>
            <a:r>
              <a:rPr lang="en-US" sz="2000" dirty="0" err="1">
                <a:solidFill>
                  <a:schemeClr val="tx1">
                    <a:alpha val="25000"/>
                  </a:schemeClr>
                </a:solidFill>
              </a:rPr>
              <a:t>FriendsAndChat</a:t>
            </a:r>
            <a:endParaRPr lang="en-US" sz="2000" dirty="0">
              <a:solidFill>
                <a:schemeClr val="tx1">
                  <a:alpha val="25000"/>
                </a:schemeClr>
              </a:solidFill>
            </a:endParaRPr>
          </a:p>
          <a:p>
            <a:pPr>
              <a:spcBef>
                <a:spcPts val="0"/>
              </a:spcBef>
            </a:pPr>
            <a:r>
              <a:rPr lang="en-US" sz="2000" dirty="0" err="1">
                <a:solidFill>
                  <a:schemeClr val="tx1">
                    <a:alpha val="25000"/>
                  </a:schemeClr>
                </a:solidFill>
              </a:rPr>
              <a:t>GameMenuBuilder</a:t>
            </a:r>
            <a:endParaRPr lang="en-US" sz="2000" dirty="0">
              <a:solidFill>
                <a:schemeClr val="tx1">
                  <a:alpha val="25000"/>
                </a:schemeClr>
              </a:solidFill>
            </a:endParaRPr>
          </a:p>
          <a:p>
            <a:pPr>
              <a:spcBef>
                <a:spcPts val="0"/>
              </a:spcBef>
            </a:pPr>
            <a:r>
              <a:rPr lang="en-US" sz="2000" dirty="0" err="1">
                <a:solidFill>
                  <a:schemeClr val="tx1">
                    <a:alpha val="25000"/>
                  </a:schemeClr>
                </a:solidFill>
              </a:rPr>
              <a:t>GameplayMediaEncoder</a:t>
            </a:r>
            <a:endParaRPr lang="en-US" sz="2000" dirty="0">
              <a:solidFill>
                <a:schemeClr val="tx1">
                  <a:alpha val="25000"/>
                </a:schemeClr>
              </a:solidFill>
            </a:endParaRPr>
          </a:p>
          <a:p>
            <a:pPr>
              <a:spcBef>
                <a:spcPts val="0"/>
              </a:spcBef>
            </a:pPr>
            <a:r>
              <a:rPr lang="en-US" sz="2000" dirty="0" err="1">
                <a:solidFill>
                  <a:schemeClr val="tx1">
                    <a:alpha val="25000"/>
                  </a:schemeClr>
                </a:solidFill>
              </a:rPr>
              <a:t>GameplayTags</a:t>
            </a:r>
            <a:endParaRPr lang="en-US" sz="2000" dirty="0">
              <a:solidFill>
                <a:schemeClr val="tx1">
                  <a:alpha val="25000"/>
                </a:schemeClr>
              </a:solidFill>
            </a:endParaRPr>
          </a:p>
          <a:p>
            <a:pPr>
              <a:spcBef>
                <a:spcPts val="0"/>
              </a:spcBef>
            </a:pPr>
            <a:r>
              <a:rPr lang="en-US" sz="2000" dirty="0" err="1">
                <a:solidFill>
                  <a:schemeClr val="tx1">
                    <a:alpha val="25000"/>
                  </a:schemeClr>
                </a:solidFill>
              </a:rPr>
              <a:t>GameplayTasks</a:t>
            </a:r>
            <a:endParaRPr lang="en-US" sz="2000" dirty="0">
              <a:solidFill>
                <a:schemeClr val="tx1">
                  <a:alpha val="25000"/>
                </a:schemeClr>
              </a:solidFill>
            </a:endParaRPr>
          </a:p>
          <a:p>
            <a:pPr>
              <a:spcBef>
                <a:spcPts val="0"/>
              </a:spcBef>
            </a:pPr>
            <a:r>
              <a:rPr lang="en-US" sz="2000" dirty="0" err="1">
                <a:solidFill>
                  <a:schemeClr val="tx1">
                    <a:alpha val="25000"/>
                  </a:schemeClr>
                </a:solidFill>
              </a:rPr>
              <a:t>GeometryCollectionCore</a:t>
            </a:r>
            <a:endParaRPr lang="en-US" sz="2000" dirty="0">
              <a:solidFill>
                <a:schemeClr val="tx1">
                  <a:alpha val="25000"/>
                </a:schemeClr>
              </a:solidFill>
            </a:endParaRPr>
          </a:p>
          <a:p>
            <a:pPr>
              <a:spcBef>
                <a:spcPts val="0"/>
              </a:spcBef>
            </a:pPr>
            <a:r>
              <a:rPr lang="en-US" sz="2000" dirty="0" err="1">
                <a:solidFill>
                  <a:schemeClr val="tx1">
                    <a:alpha val="25000"/>
                  </a:schemeClr>
                </a:solidFill>
              </a:rPr>
              <a:t>GeometryCollectionEngine</a:t>
            </a:r>
            <a:endParaRPr lang="en-US" sz="2000" dirty="0">
              <a:solidFill>
                <a:schemeClr val="tx1">
                  <a:alpha val="25000"/>
                </a:schemeClr>
              </a:solidFill>
            </a:endParaRPr>
          </a:p>
          <a:p>
            <a:pPr>
              <a:spcBef>
                <a:spcPts val="0"/>
              </a:spcBef>
            </a:pPr>
            <a:r>
              <a:rPr lang="en-US" sz="2000" dirty="0" err="1">
                <a:solidFill>
                  <a:schemeClr val="tx1">
                    <a:alpha val="25000"/>
                  </a:schemeClr>
                </a:solidFill>
              </a:rPr>
              <a:t>GeometryCollectionSimulationCore</a:t>
            </a:r>
            <a:endParaRPr lang="en-US" sz="2000" dirty="0">
              <a:solidFill>
                <a:schemeClr val="tx1">
                  <a:alpha val="25000"/>
                </a:schemeClr>
              </a:solidFill>
            </a:endParaRPr>
          </a:p>
          <a:p>
            <a:pPr>
              <a:spcBef>
                <a:spcPts val="0"/>
              </a:spcBef>
            </a:pPr>
            <a:r>
              <a:rPr lang="en-US" sz="2000" dirty="0">
                <a:solidFill>
                  <a:schemeClr val="tx1">
                    <a:alpha val="25000"/>
                  </a:schemeClr>
                </a:solidFill>
              </a:rPr>
              <a:t>HTTP</a:t>
            </a:r>
          </a:p>
          <a:p>
            <a:pPr>
              <a:spcBef>
                <a:spcPts val="0"/>
              </a:spcBef>
            </a:pPr>
            <a:r>
              <a:rPr lang="en-US" sz="2000" dirty="0" err="1">
                <a:solidFill>
                  <a:schemeClr val="tx1">
                    <a:alpha val="25000"/>
                  </a:schemeClr>
                </a:solidFill>
              </a:rPr>
              <a:t>HardwareSurvey</a:t>
            </a:r>
            <a:endParaRPr lang="en-US" sz="2000" dirty="0">
              <a:solidFill>
                <a:schemeClr val="tx1">
                  <a:alpha val="25000"/>
                </a:schemeClr>
              </a:solidFill>
            </a:endParaRPr>
          </a:p>
          <a:p>
            <a:pPr>
              <a:spcBef>
                <a:spcPts val="0"/>
              </a:spcBef>
            </a:pPr>
            <a:r>
              <a:rPr lang="en-US" sz="2000" dirty="0" err="1">
                <a:solidFill>
                  <a:schemeClr val="tx1">
                    <a:alpha val="25000"/>
                  </a:schemeClr>
                </a:solidFill>
              </a:rPr>
              <a:t>HeadMountedDisplay</a:t>
            </a:r>
            <a:endParaRPr lang="en-US" sz="2000" dirty="0">
              <a:solidFill>
                <a:schemeClr val="tx1">
                  <a:alpha val="25000"/>
                </a:schemeClr>
              </a:solidFill>
            </a:endParaRPr>
          </a:p>
          <a:p>
            <a:pPr>
              <a:spcBef>
                <a:spcPts val="0"/>
              </a:spcBef>
            </a:pPr>
            <a:r>
              <a:rPr lang="en-US" sz="2000" dirty="0" err="1">
                <a:solidFill>
                  <a:schemeClr val="tx1">
                    <a:alpha val="25000"/>
                  </a:schemeClr>
                </a:solidFill>
              </a:rPr>
              <a:t>HttpNetworkReplayStreaming</a:t>
            </a:r>
            <a:endParaRPr lang="en-US" sz="2000" dirty="0">
              <a:solidFill>
                <a:schemeClr val="tx1">
                  <a:alpha val="25000"/>
                </a:schemeClr>
              </a:solidFill>
            </a:endParaRPr>
          </a:p>
          <a:p>
            <a:pPr>
              <a:spcBef>
                <a:spcPts val="0"/>
              </a:spcBef>
            </a:pPr>
            <a:r>
              <a:rPr lang="en-US" sz="2000" dirty="0" err="1">
                <a:solidFill>
                  <a:schemeClr val="tx1">
                    <a:alpha val="25000"/>
                  </a:schemeClr>
                </a:solidFill>
              </a:rPr>
              <a:t>HttpServer</a:t>
            </a:r>
            <a:endParaRPr lang="en-US" sz="2000" dirty="0">
              <a:solidFill>
                <a:schemeClr val="tx1">
                  <a:alpha val="25000"/>
                </a:schemeClr>
              </a:solidFill>
            </a:endParaRPr>
          </a:p>
          <a:p>
            <a:pPr>
              <a:spcBef>
                <a:spcPts val="0"/>
              </a:spcBef>
            </a:pPr>
            <a:r>
              <a:rPr lang="en-US" sz="2000" dirty="0" err="1">
                <a:solidFill>
                  <a:schemeClr val="tx1">
                    <a:alpha val="25000"/>
                  </a:schemeClr>
                </a:solidFill>
              </a:rPr>
              <a:t>IOSAdvertising</a:t>
            </a:r>
            <a:endParaRPr lang="en-US" sz="2000" dirty="0">
              <a:solidFill>
                <a:schemeClr val="tx1">
                  <a:alpha val="25000"/>
                </a:schemeClr>
              </a:solidFill>
            </a:endParaRPr>
          </a:p>
          <a:p>
            <a:pPr>
              <a:spcBef>
                <a:spcPts val="0"/>
              </a:spcBef>
            </a:pPr>
            <a:r>
              <a:rPr lang="en-US" sz="2000" dirty="0" err="1">
                <a:solidFill>
                  <a:schemeClr val="tx1">
                    <a:alpha val="25000"/>
                  </a:schemeClr>
                </a:solidFill>
              </a:rPr>
              <a:t>IOSAudio</a:t>
            </a:r>
            <a:endParaRPr lang="en-US" sz="2000" dirty="0">
              <a:solidFill>
                <a:schemeClr val="tx1">
                  <a:alpha val="25000"/>
                </a:schemeClr>
              </a:solidFill>
            </a:endParaRPr>
          </a:p>
          <a:p>
            <a:pPr>
              <a:spcBef>
                <a:spcPts val="0"/>
              </a:spcBef>
            </a:pPr>
            <a:r>
              <a:rPr lang="en-US" sz="2000" dirty="0" err="1">
                <a:solidFill>
                  <a:schemeClr val="tx1">
                    <a:alpha val="25000"/>
                  </a:schemeClr>
                </a:solidFill>
              </a:rPr>
              <a:t>IOSLocalNotification</a:t>
            </a:r>
            <a:endParaRPr lang="en-US" sz="2000" dirty="0">
              <a:solidFill>
                <a:schemeClr val="tx1">
                  <a:alpha val="25000"/>
                </a:schemeClr>
              </a:solidFill>
            </a:endParaRPr>
          </a:p>
          <a:p>
            <a:pPr>
              <a:spcBef>
                <a:spcPts val="0"/>
              </a:spcBef>
            </a:pPr>
            <a:r>
              <a:rPr lang="en-US" sz="2000" dirty="0" err="1">
                <a:solidFill>
                  <a:schemeClr val="tx1">
                    <a:alpha val="25000"/>
                  </a:schemeClr>
                </a:solidFill>
              </a:rPr>
              <a:t>IOSPlatformFeatures</a:t>
            </a:r>
            <a:endParaRPr lang="en-US" sz="2000" dirty="0">
              <a:solidFill>
                <a:schemeClr val="tx1">
                  <a:alpha val="25000"/>
                </a:schemeClr>
              </a:solidFill>
            </a:endParaRPr>
          </a:p>
          <a:p>
            <a:pPr>
              <a:spcBef>
                <a:spcPts val="0"/>
              </a:spcBef>
            </a:pPr>
            <a:r>
              <a:rPr lang="en-US" sz="2000" dirty="0" err="1">
                <a:solidFill>
                  <a:schemeClr val="tx1">
                    <a:alpha val="25000"/>
                  </a:schemeClr>
                </a:solidFill>
              </a:rPr>
              <a:t>IOSRuntimeSettings</a:t>
            </a:r>
            <a:endParaRPr lang="en-US" sz="2000" dirty="0">
              <a:solidFill>
                <a:schemeClr val="tx1">
                  <a:alpha val="25000"/>
                </a:schemeClr>
              </a:solidFill>
            </a:endParaRPr>
          </a:p>
          <a:p>
            <a:pPr>
              <a:spcBef>
                <a:spcPts val="0"/>
              </a:spcBef>
            </a:pPr>
            <a:r>
              <a:rPr lang="en-US" sz="2000" dirty="0">
                <a:solidFill>
                  <a:schemeClr val="tx1">
                    <a:alpha val="25000"/>
                  </a:schemeClr>
                </a:solidFill>
              </a:rPr>
              <a:t>IPC</a:t>
            </a:r>
          </a:p>
          <a:p>
            <a:pPr>
              <a:spcBef>
                <a:spcPts val="0"/>
              </a:spcBef>
            </a:pPr>
            <a:r>
              <a:rPr lang="en-US" sz="2000" dirty="0" err="1">
                <a:solidFill>
                  <a:schemeClr val="tx1">
                    <a:alpha val="25000"/>
                  </a:schemeClr>
                </a:solidFill>
              </a:rPr>
              <a:t>Icmp</a:t>
            </a:r>
            <a:endParaRPr lang="en-US" sz="2000" dirty="0">
              <a:solidFill>
                <a:schemeClr val="tx1">
                  <a:alpha val="25000"/>
                </a:schemeClr>
              </a:solidFill>
            </a:endParaRPr>
          </a:p>
          <a:p>
            <a:pPr>
              <a:spcBef>
                <a:spcPts val="0"/>
              </a:spcBef>
            </a:pPr>
            <a:r>
              <a:rPr lang="en-US" sz="2000" dirty="0" err="1">
                <a:solidFill>
                  <a:schemeClr val="tx1">
                    <a:alpha val="25000"/>
                  </a:schemeClr>
                </a:solidFill>
              </a:rPr>
              <a:t>ImageCore</a:t>
            </a:r>
            <a:endParaRPr lang="en-US" sz="2000" dirty="0">
              <a:solidFill>
                <a:schemeClr val="tx1">
                  <a:alpha val="25000"/>
                </a:schemeClr>
              </a:solidFill>
            </a:endParaRPr>
          </a:p>
          <a:p>
            <a:pPr>
              <a:spcBef>
                <a:spcPts val="0"/>
              </a:spcBef>
            </a:pPr>
            <a:r>
              <a:rPr lang="en-US" sz="2000" dirty="0" err="1">
                <a:solidFill>
                  <a:schemeClr val="tx1">
                    <a:alpha val="25000"/>
                  </a:schemeClr>
                </a:solidFill>
              </a:rPr>
              <a:t>ImageDownload</a:t>
            </a:r>
            <a:endParaRPr lang="en-US" sz="2000" dirty="0">
              <a:solidFill>
                <a:schemeClr val="tx1">
                  <a:alpha val="25000"/>
                </a:schemeClr>
              </a:solidFill>
            </a:endParaRPr>
          </a:p>
          <a:p>
            <a:pPr>
              <a:spcBef>
                <a:spcPts val="0"/>
              </a:spcBef>
            </a:pPr>
            <a:r>
              <a:rPr lang="en-US" sz="2000" dirty="0" err="1">
                <a:solidFill>
                  <a:schemeClr val="tx1">
                    <a:alpha val="25000"/>
                  </a:schemeClr>
                </a:solidFill>
              </a:rPr>
              <a:t>ImageWrapper</a:t>
            </a:r>
            <a:endParaRPr lang="en-US" sz="2000" dirty="0">
              <a:solidFill>
                <a:schemeClr val="tx1">
                  <a:alpha val="25000"/>
                </a:schemeClr>
              </a:solidFill>
            </a:endParaRPr>
          </a:p>
          <a:p>
            <a:pPr>
              <a:spcBef>
                <a:spcPts val="0"/>
              </a:spcBef>
            </a:pPr>
            <a:r>
              <a:rPr lang="en-US" sz="2000" dirty="0" err="1">
                <a:solidFill>
                  <a:schemeClr val="tx1">
                    <a:alpha val="25000"/>
                  </a:schemeClr>
                </a:solidFill>
              </a:rPr>
              <a:t>ImageWriteQueue</a:t>
            </a:r>
            <a:endParaRPr lang="en-US" sz="2000" dirty="0">
              <a:solidFill>
                <a:schemeClr val="tx1">
                  <a:alpha val="25000"/>
                </a:schemeClr>
              </a:solidFill>
            </a:endParaRPr>
          </a:p>
          <a:p>
            <a:pPr>
              <a:spcBef>
                <a:spcPts val="0"/>
              </a:spcBef>
            </a:pPr>
            <a:r>
              <a:rPr lang="en-US" sz="2000" dirty="0" err="1">
                <a:solidFill>
                  <a:schemeClr val="tx1">
                    <a:alpha val="25000"/>
                  </a:schemeClr>
                </a:solidFill>
              </a:rPr>
              <a:t>InputCore</a:t>
            </a:r>
            <a:endParaRPr lang="en-US" sz="2000" dirty="0">
              <a:solidFill>
                <a:schemeClr val="tx1">
                  <a:alpha val="25000"/>
                </a:schemeClr>
              </a:solidFill>
            </a:endParaRPr>
          </a:p>
          <a:p>
            <a:pPr>
              <a:spcBef>
                <a:spcPts val="0"/>
              </a:spcBef>
            </a:pPr>
            <a:r>
              <a:rPr lang="en-US" sz="2000" dirty="0" err="1">
                <a:solidFill>
                  <a:schemeClr val="tx1">
                    <a:alpha val="25000"/>
                  </a:schemeClr>
                </a:solidFill>
              </a:rPr>
              <a:t>InputDevice</a:t>
            </a:r>
            <a:endParaRPr lang="en-US" sz="2000" dirty="0">
              <a:solidFill>
                <a:schemeClr val="tx1">
                  <a:alpha val="25000"/>
                </a:schemeClr>
              </a:solidFill>
            </a:endParaRPr>
          </a:p>
          <a:p>
            <a:pPr>
              <a:spcBef>
                <a:spcPts val="0"/>
              </a:spcBef>
            </a:pPr>
            <a:r>
              <a:rPr lang="en-US" sz="2000" dirty="0" err="1">
                <a:solidFill>
                  <a:schemeClr val="tx1">
                    <a:alpha val="25000"/>
                  </a:schemeClr>
                </a:solidFill>
              </a:rPr>
              <a:t>InstallBundleManager</a:t>
            </a:r>
            <a:endParaRPr lang="en-US" sz="2000" dirty="0">
              <a:solidFill>
                <a:schemeClr val="tx1">
                  <a:alpha val="25000"/>
                </a:schemeClr>
              </a:solidFill>
            </a:endParaRPr>
          </a:p>
          <a:p>
            <a:pPr>
              <a:spcBef>
                <a:spcPts val="0"/>
              </a:spcBef>
            </a:pPr>
            <a:r>
              <a:rPr lang="en-US" sz="2000" dirty="0" err="1">
                <a:solidFill>
                  <a:schemeClr val="tx1">
                    <a:alpha val="25000"/>
                  </a:schemeClr>
                </a:solidFill>
              </a:rPr>
              <a:t>InteractiveToolsFramework</a:t>
            </a:r>
            <a:endParaRPr lang="en-US" sz="2000" dirty="0">
              <a:solidFill>
                <a:schemeClr val="tx1">
                  <a:alpha val="25000"/>
                </a:schemeClr>
              </a:solidFill>
            </a:endParaRPr>
          </a:p>
          <a:p>
            <a:pPr>
              <a:spcBef>
                <a:spcPts val="0"/>
              </a:spcBef>
            </a:pPr>
            <a:r>
              <a:rPr lang="en-US" sz="2000" dirty="0">
                <a:solidFill>
                  <a:schemeClr val="tx1">
                    <a:alpha val="25000"/>
                  </a:schemeClr>
                </a:solidFill>
              </a:rPr>
              <a:t>Json</a:t>
            </a:r>
          </a:p>
          <a:p>
            <a:pPr>
              <a:spcBef>
                <a:spcPts val="0"/>
              </a:spcBef>
            </a:pPr>
            <a:r>
              <a:rPr lang="en-US" sz="2000" dirty="0" err="1">
                <a:solidFill>
                  <a:schemeClr val="tx1">
                    <a:alpha val="25000"/>
                  </a:schemeClr>
                </a:solidFill>
              </a:rPr>
              <a:t>JsonUtilities</a:t>
            </a:r>
            <a:endParaRPr lang="en-US" sz="2000" dirty="0">
              <a:solidFill>
                <a:schemeClr val="tx1">
                  <a:alpha val="25000"/>
                </a:schemeClr>
              </a:solidFill>
            </a:endParaRPr>
          </a:p>
          <a:p>
            <a:pPr>
              <a:spcBef>
                <a:spcPts val="0"/>
              </a:spcBef>
            </a:pPr>
            <a:r>
              <a:rPr lang="en-US" sz="2000" dirty="0">
                <a:solidFill>
                  <a:schemeClr val="tx1">
                    <a:alpha val="25000"/>
                  </a:schemeClr>
                </a:solidFill>
              </a:rPr>
              <a:t>Landscape</a:t>
            </a:r>
          </a:p>
          <a:p>
            <a:pPr>
              <a:spcBef>
                <a:spcPts val="0"/>
              </a:spcBef>
            </a:pPr>
            <a:r>
              <a:rPr lang="en-US" sz="2000" dirty="0">
                <a:solidFill>
                  <a:schemeClr val="tx1">
                    <a:alpha val="25000"/>
                  </a:schemeClr>
                </a:solidFill>
              </a:rPr>
              <a:t>Launch</a:t>
            </a:r>
          </a:p>
          <a:p>
            <a:pPr>
              <a:spcBef>
                <a:spcPts val="0"/>
              </a:spcBef>
            </a:pPr>
            <a:r>
              <a:rPr lang="en-US" sz="2000" dirty="0" err="1">
                <a:solidFill>
                  <a:schemeClr val="tx1">
                    <a:alpha val="25000"/>
                  </a:schemeClr>
                </a:solidFill>
              </a:rPr>
              <a:t>LaunchDaemonMessages</a:t>
            </a:r>
            <a:endParaRPr lang="en-US" sz="2000" dirty="0">
              <a:solidFill>
                <a:schemeClr val="tx1">
                  <a:alpha val="25000"/>
                </a:schemeClr>
              </a:solidFill>
            </a:endParaRPr>
          </a:p>
          <a:p>
            <a:pPr>
              <a:spcBef>
                <a:spcPts val="0"/>
              </a:spcBef>
            </a:pPr>
            <a:r>
              <a:rPr lang="en-US" sz="2000" dirty="0" err="1">
                <a:solidFill>
                  <a:schemeClr val="tx1">
                    <a:alpha val="25000"/>
                  </a:schemeClr>
                </a:solidFill>
              </a:rPr>
              <a:t>LauncherCheck</a:t>
            </a:r>
            <a:endParaRPr lang="en-US" sz="2000" dirty="0">
              <a:solidFill>
                <a:schemeClr val="tx1">
                  <a:alpha val="25000"/>
                </a:schemeClr>
              </a:solidFill>
            </a:endParaRPr>
          </a:p>
          <a:p>
            <a:pPr>
              <a:spcBef>
                <a:spcPts val="0"/>
              </a:spcBef>
            </a:pPr>
            <a:endParaRPr lang="en-US" sz="2000" dirty="0">
              <a:solidFill>
                <a:schemeClr val="tx1">
                  <a:alpha val="25000"/>
                </a:schemeClr>
              </a:solidFill>
            </a:endParaRPr>
          </a:p>
        </p:txBody>
      </p:sp>
      <p:sp>
        <p:nvSpPr>
          <p:cNvPr id="8" name="Content Placeholder 2">
            <a:extLst>
              <a:ext uri="{FF2B5EF4-FFF2-40B4-BE49-F238E27FC236}">
                <a16:creationId xmlns:a16="http://schemas.microsoft.com/office/drawing/2014/main" id="{F8DE058D-9809-E344-AF79-94E6D28E25B4}"/>
              </a:ext>
            </a:extLst>
          </p:cNvPr>
          <p:cNvSpPr txBox="1">
            <a:spLocks/>
          </p:cNvSpPr>
          <p:nvPr/>
        </p:nvSpPr>
        <p:spPr>
          <a:xfrm>
            <a:off x="17380650" y="0"/>
            <a:ext cx="4904170" cy="13716000"/>
          </a:xfrm>
          <a:prstGeom prst="rect">
            <a:avLst/>
          </a:prstGeom>
          <a:solidFill>
            <a:schemeClr val="tx1">
              <a:lumMod val="10000"/>
              <a:lumOff val="90000"/>
              <a:alpha val="25000"/>
            </a:schemeClr>
          </a:solidFill>
        </p:spPr>
        <p:txBody>
          <a:bodyPr vert="horz" lIns="91440" tIns="45720" rIns="91440" bIns="45720" rtlCol="0">
            <a:noAutofit/>
          </a:bodyPr>
          <a:lstStyle>
            <a:lvl1pPr marL="0" indent="0" algn="l" defTabSz="1828800" rtl="0" eaLnBrk="1" latinLnBrk="0" hangingPunct="1">
              <a:lnSpc>
                <a:spcPct val="90000"/>
              </a:lnSpc>
              <a:spcBef>
                <a:spcPts val="2000"/>
              </a:spcBef>
              <a:buFont typeface="Arial" panose="020B0604020202020204" pitchFamily="34" charset="0"/>
              <a:buNone/>
              <a:defRPr sz="28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9pPr>
          </a:lstStyle>
          <a:p>
            <a:pPr>
              <a:spcBef>
                <a:spcPts val="0"/>
              </a:spcBef>
            </a:pPr>
            <a:r>
              <a:rPr lang="en-US" sz="2000" dirty="0" err="1">
                <a:solidFill>
                  <a:schemeClr val="tx1">
                    <a:alpha val="25000"/>
                  </a:schemeClr>
                </a:solidFill>
              </a:rPr>
              <a:t>LauncherPlatform</a:t>
            </a:r>
            <a:endParaRPr lang="en-US" sz="2000" dirty="0">
              <a:solidFill>
                <a:schemeClr val="tx1">
                  <a:alpha val="25000"/>
                </a:schemeClr>
              </a:solidFill>
            </a:endParaRPr>
          </a:p>
          <a:p>
            <a:pPr>
              <a:spcBef>
                <a:spcPts val="0"/>
              </a:spcBef>
            </a:pPr>
            <a:r>
              <a:rPr lang="en-US" sz="2000" dirty="0" err="1">
                <a:solidFill>
                  <a:schemeClr val="tx1">
                    <a:alpha val="25000"/>
                  </a:schemeClr>
                </a:solidFill>
              </a:rPr>
              <a:t>LevelSequence</a:t>
            </a:r>
            <a:endParaRPr lang="en-US" sz="2000" dirty="0">
              <a:solidFill>
                <a:schemeClr val="tx1">
                  <a:alpha val="25000"/>
                </a:schemeClr>
              </a:solidFill>
            </a:endParaRPr>
          </a:p>
          <a:p>
            <a:pPr>
              <a:spcBef>
                <a:spcPts val="0"/>
              </a:spcBef>
            </a:pPr>
            <a:r>
              <a:rPr lang="en-US" sz="2000" dirty="0" err="1">
                <a:solidFill>
                  <a:schemeClr val="tx1">
                    <a:alpha val="25000"/>
                  </a:schemeClr>
                </a:solidFill>
              </a:rPr>
              <a:t>LiveLinkInterface</a:t>
            </a:r>
            <a:endParaRPr lang="en-US" sz="2000" dirty="0">
              <a:solidFill>
                <a:schemeClr val="tx1">
                  <a:alpha val="25000"/>
                </a:schemeClr>
              </a:solidFill>
            </a:endParaRPr>
          </a:p>
          <a:p>
            <a:pPr>
              <a:spcBef>
                <a:spcPts val="0"/>
              </a:spcBef>
            </a:pPr>
            <a:r>
              <a:rPr lang="en-US" sz="2000" dirty="0" err="1">
                <a:solidFill>
                  <a:schemeClr val="tx1">
                    <a:alpha val="25000"/>
                  </a:schemeClr>
                </a:solidFill>
              </a:rPr>
              <a:t>LiveLinkMessageBusFramework</a:t>
            </a:r>
            <a:endParaRPr lang="en-US" sz="2000" dirty="0">
              <a:solidFill>
                <a:schemeClr val="tx1">
                  <a:alpha val="25000"/>
                </a:schemeClr>
              </a:solidFill>
            </a:endParaRPr>
          </a:p>
          <a:p>
            <a:pPr>
              <a:spcBef>
                <a:spcPts val="0"/>
              </a:spcBef>
            </a:pPr>
            <a:r>
              <a:rPr lang="en-US" sz="2000" dirty="0" err="1">
                <a:solidFill>
                  <a:schemeClr val="tx1">
                    <a:alpha val="25000"/>
                  </a:schemeClr>
                </a:solidFill>
              </a:rPr>
              <a:t>LocalFileNetworkReplayStreaming</a:t>
            </a:r>
            <a:endParaRPr lang="en-US" sz="2000" dirty="0">
              <a:solidFill>
                <a:schemeClr val="tx1">
                  <a:alpha val="25000"/>
                </a:schemeClr>
              </a:solidFill>
            </a:endParaRPr>
          </a:p>
          <a:p>
            <a:pPr>
              <a:spcBef>
                <a:spcPts val="0"/>
              </a:spcBef>
            </a:pPr>
            <a:r>
              <a:rPr lang="en-US" sz="2000" dirty="0" err="1">
                <a:solidFill>
                  <a:schemeClr val="tx1">
                    <a:alpha val="25000"/>
                  </a:schemeClr>
                </a:solidFill>
              </a:rPr>
              <a:t>LuminRuntimeSettings</a:t>
            </a:r>
            <a:endParaRPr lang="en-US" sz="2000" dirty="0">
              <a:solidFill>
                <a:schemeClr val="tx1">
                  <a:alpha val="25000"/>
                </a:schemeClr>
              </a:solidFill>
            </a:endParaRPr>
          </a:p>
          <a:p>
            <a:pPr>
              <a:spcBef>
                <a:spcPts val="0"/>
              </a:spcBef>
            </a:pPr>
            <a:r>
              <a:rPr lang="en-US" sz="2000" dirty="0" err="1">
                <a:solidFill>
                  <a:schemeClr val="tx1">
                    <a:alpha val="25000"/>
                  </a:schemeClr>
                </a:solidFill>
              </a:rPr>
              <a:t>MaterialShaderQualitySettings</a:t>
            </a:r>
            <a:endParaRPr lang="en-US" sz="2000" dirty="0">
              <a:solidFill>
                <a:schemeClr val="tx1">
                  <a:alpha val="25000"/>
                </a:schemeClr>
              </a:solidFill>
            </a:endParaRPr>
          </a:p>
          <a:p>
            <a:pPr>
              <a:spcBef>
                <a:spcPts val="0"/>
              </a:spcBef>
            </a:pPr>
            <a:r>
              <a:rPr lang="en-US" sz="2000" dirty="0">
                <a:solidFill>
                  <a:schemeClr val="tx1">
                    <a:alpha val="25000"/>
                  </a:schemeClr>
                </a:solidFill>
              </a:rPr>
              <a:t>Media</a:t>
            </a:r>
          </a:p>
          <a:p>
            <a:pPr>
              <a:spcBef>
                <a:spcPts val="0"/>
              </a:spcBef>
            </a:pPr>
            <a:r>
              <a:rPr lang="en-US" sz="2000" dirty="0" err="1">
                <a:solidFill>
                  <a:schemeClr val="tx1">
                    <a:alpha val="25000"/>
                  </a:schemeClr>
                </a:solidFill>
              </a:rPr>
              <a:t>MediaAssets</a:t>
            </a:r>
            <a:endParaRPr lang="en-US" sz="2000" dirty="0">
              <a:solidFill>
                <a:schemeClr val="tx1">
                  <a:alpha val="25000"/>
                </a:schemeClr>
              </a:solidFill>
            </a:endParaRPr>
          </a:p>
          <a:p>
            <a:pPr>
              <a:spcBef>
                <a:spcPts val="0"/>
              </a:spcBef>
            </a:pPr>
            <a:r>
              <a:rPr lang="en-US" sz="2000" dirty="0" err="1">
                <a:solidFill>
                  <a:schemeClr val="tx1">
                    <a:alpha val="25000"/>
                  </a:schemeClr>
                </a:solidFill>
              </a:rPr>
              <a:t>MediaUtils</a:t>
            </a:r>
            <a:endParaRPr lang="en-US" sz="2000" dirty="0">
              <a:solidFill>
                <a:schemeClr val="tx1">
                  <a:alpha val="25000"/>
                </a:schemeClr>
              </a:solidFill>
            </a:endParaRPr>
          </a:p>
          <a:p>
            <a:pPr>
              <a:spcBef>
                <a:spcPts val="0"/>
              </a:spcBef>
            </a:pPr>
            <a:r>
              <a:rPr lang="en-US" sz="2000" dirty="0" err="1">
                <a:solidFill>
                  <a:schemeClr val="tx1">
                    <a:alpha val="25000"/>
                  </a:schemeClr>
                </a:solidFill>
              </a:rPr>
              <a:t>MeshDescription</a:t>
            </a:r>
            <a:endParaRPr lang="en-US" sz="2000" dirty="0">
              <a:solidFill>
                <a:schemeClr val="tx1">
                  <a:alpha val="25000"/>
                </a:schemeClr>
              </a:solidFill>
            </a:endParaRPr>
          </a:p>
          <a:p>
            <a:pPr>
              <a:spcBef>
                <a:spcPts val="0"/>
              </a:spcBef>
            </a:pPr>
            <a:r>
              <a:rPr lang="en-US" sz="2000" dirty="0" err="1">
                <a:solidFill>
                  <a:schemeClr val="tx1">
                    <a:alpha val="25000"/>
                  </a:schemeClr>
                </a:solidFill>
              </a:rPr>
              <a:t>MeshUtilitiesCommon</a:t>
            </a:r>
            <a:endParaRPr lang="en-US" sz="2000" dirty="0">
              <a:solidFill>
                <a:schemeClr val="tx1">
                  <a:alpha val="25000"/>
                </a:schemeClr>
              </a:solidFill>
            </a:endParaRPr>
          </a:p>
          <a:p>
            <a:pPr>
              <a:spcBef>
                <a:spcPts val="0"/>
              </a:spcBef>
            </a:pPr>
            <a:r>
              <a:rPr lang="en-US" sz="2000" dirty="0">
                <a:solidFill>
                  <a:schemeClr val="tx1">
                    <a:alpha val="25000"/>
                  </a:schemeClr>
                </a:solidFill>
              </a:rPr>
              <a:t>Messaging</a:t>
            </a:r>
          </a:p>
          <a:p>
            <a:pPr>
              <a:spcBef>
                <a:spcPts val="0"/>
              </a:spcBef>
            </a:pPr>
            <a:r>
              <a:rPr lang="en-US" sz="2000" dirty="0" err="1">
                <a:solidFill>
                  <a:schemeClr val="tx1">
                    <a:alpha val="25000"/>
                  </a:schemeClr>
                </a:solidFill>
              </a:rPr>
              <a:t>MessagingCommon</a:t>
            </a:r>
            <a:endParaRPr lang="en-US" sz="2000" dirty="0">
              <a:solidFill>
                <a:schemeClr val="tx1">
                  <a:alpha val="25000"/>
                </a:schemeClr>
              </a:solidFill>
            </a:endParaRPr>
          </a:p>
          <a:p>
            <a:pPr>
              <a:spcBef>
                <a:spcPts val="0"/>
              </a:spcBef>
            </a:pPr>
            <a:r>
              <a:rPr lang="en-US" sz="2000" dirty="0" err="1">
                <a:solidFill>
                  <a:schemeClr val="tx1">
                    <a:alpha val="25000"/>
                  </a:schemeClr>
                </a:solidFill>
              </a:rPr>
              <a:t>MessagingRpc</a:t>
            </a:r>
            <a:endParaRPr lang="en-US" sz="2000" dirty="0">
              <a:solidFill>
                <a:schemeClr val="tx1">
                  <a:alpha val="25000"/>
                </a:schemeClr>
              </a:solidFill>
            </a:endParaRPr>
          </a:p>
          <a:p>
            <a:pPr>
              <a:spcBef>
                <a:spcPts val="0"/>
              </a:spcBef>
            </a:pPr>
            <a:r>
              <a:rPr lang="en-US" sz="2000" dirty="0" err="1">
                <a:solidFill>
                  <a:schemeClr val="tx1">
                    <a:alpha val="25000"/>
                  </a:schemeClr>
                </a:solidFill>
              </a:rPr>
              <a:t>MetalRHI</a:t>
            </a:r>
            <a:endParaRPr lang="en-US" sz="2000" dirty="0">
              <a:solidFill>
                <a:schemeClr val="tx1">
                  <a:alpha val="25000"/>
                </a:schemeClr>
              </a:solidFill>
            </a:endParaRPr>
          </a:p>
          <a:p>
            <a:pPr>
              <a:spcBef>
                <a:spcPts val="0"/>
              </a:spcBef>
            </a:pPr>
            <a:r>
              <a:rPr lang="en-US" sz="2000" dirty="0" err="1">
                <a:solidFill>
                  <a:schemeClr val="tx1">
                    <a:alpha val="25000"/>
                  </a:schemeClr>
                </a:solidFill>
              </a:rPr>
              <a:t>MoviePlayer</a:t>
            </a:r>
            <a:endParaRPr lang="en-US" sz="2000" dirty="0">
              <a:solidFill>
                <a:schemeClr val="tx1">
                  <a:alpha val="25000"/>
                </a:schemeClr>
              </a:solidFill>
            </a:endParaRPr>
          </a:p>
          <a:p>
            <a:pPr>
              <a:spcBef>
                <a:spcPts val="0"/>
              </a:spcBef>
            </a:pPr>
            <a:r>
              <a:rPr lang="en-US" sz="2000" dirty="0" err="1">
                <a:solidFill>
                  <a:schemeClr val="tx1">
                    <a:alpha val="25000"/>
                  </a:schemeClr>
                </a:solidFill>
              </a:rPr>
              <a:t>MovieScene</a:t>
            </a:r>
            <a:endParaRPr lang="en-US" sz="2000" dirty="0">
              <a:solidFill>
                <a:schemeClr val="tx1">
                  <a:alpha val="25000"/>
                </a:schemeClr>
              </a:solidFill>
            </a:endParaRPr>
          </a:p>
          <a:p>
            <a:pPr>
              <a:spcBef>
                <a:spcPts val="0"/>
              </a:spcBef>
            </a:pPr>
            <a:r>
              <a:rPr lang="en-US" sz="2000" dirty="0" err="1">
                <a:solidFill>
                  <a:schemeClr val="tx1">
                    <a:alpha val="25000"/>
                  </a:schemeClr>
                </a:solidFill>
              </a:rPr>
              <a:t>MovieSceneCapture</a:t>
            </a:r>
            <a:endParaRPr lang="en-US" sz="2000" dirty="0">
              <a:solidFill>
                <a:schemeClr val="tx1">
                  <a:alpha val="25000"/>
                </a:schemeClr>
              </a:solidFill>
            </a:endParaRPr>
          </a:p>
          <a:p>
            <a:pPr>
              <a:spcBef>
                <a:spcPts val="0"/>
              </a:spcBef>
            </a:pPr>
            <a:r>
              <a:rPr lang="en-US" sz="2000" dirty="0" err="1">
                <a:solidFill>
                  <a:schemeClr val="tx1">
                    <a:alpha val="25000"/>
                  </a:schemeClr>
                </a:solidFill>
              </a:rPr>
              <a:t>MovieSceneTracks</a:t>
            </a:r>
            <a:endParaRPr lang="en-US" sz="2000" dirty="0">
              <a:solidFill>
                <a:schemeClr val="tx1">
                  <a:alpha val="25000"/>
                </a:schemeClr>
              </a:solidFill>
            </a:endParaRPr>
          </a:p>
          <a:p>
            <a:pPr>
              <a:spcBef>
                <a:spcPts val="0"/>
              </a:spcBef>
            </a:pPr>
            <a:r>
              <a:rPr lang="en-US" sz="2000" dirty="0" err="1">
                <a:solidFill>
                  <a:schemeClr val="tx1">
                    <a:alpha val="25000"/>
                  </a:schemeClr>
                </a:solidFill>
              </a:rPr>
              <a:t>NavigationSystem</a:t>
            </a:r>
            <a:endParaRPr lang="en-US" sz="2000" dirty="0">
              <a:solidFill>
                <a:schemeClr val="tx1">
                  <a:alpha val="25000"/>
                </a:schemeClr>
              </a:solidFill>
            </a:endParaRPr>
          </a:p>
          <a:p>
            <a:pPr>
              <a:spcBef>
                <a:spcPts val="0"/>
              </a:spcBef>
            </a:pPr>
            <a:r>
              <a:rPr lang="en-US" sz="2000" dirty="0" err="1">
                <a:solidFill>
                  <a:schemeClr val="tx1">
                    <a:alpha val="25000"/>
                  </a:schemeClr>
                </a:solidFill>
              </a:rPr>
              <a:t>Navmesh</a:t>
            </a:r>
            <a:endParaRPr lang="en-US" sz="2000" dirty="0">
              <a:solidFill>
                <a:schemeClr val="tx1">
                  <a:alpha val="25000"/>
                </a:schemeClr>
              </a:solidFill>
            </a:endParaRPr>
          </a:p>
          <a:p>
            <a:pPr>
              <a:spcBef>
                <a:spcPts val="0"/>
              </a:spcBef>
            </a:pPr>
            <a:r>
              <a:rPr lang="en-US" sz="2000" dirty="0" err="1">
                <a:solidFill>
                  <a:schemeClr val="tx1">
                    <a:alpha val="25000"/>
                  </a:schemeClr>
                </a:solidFill>
              </a:rPr>
              <a:t>NetCore</a:t>
            </a:r>
            <a:endParaRPr lang="en-US" sz="2000" dirty="0">
              <a:solidFill>
                <a:schemeClr val="tx1">
                  <a:alpha val="25000"/>
                </a:schemeClr>
              </a:solidFill>
            </a:endParaRPr>
          </a:p>
          <a:p>
            <a:pPr>
              <a:spcBef>
                <a:spcPts val="0"/>
              </a:spcBef>
            </a:pPr>
            <a:r>
              <a:rPr lang="en-US" sz="2000" dirty="0" err="1">
                <a:solidFill>
                  <a:schemeClr val="tx1">
                    <a:alpha val="25000"/>
                  </a:schemeClr>
                </a:solidFill>
              </a:rPr>
              <a:t>NetworkFile</a:t>
            </a:r>
            <a:endParaRPr lang="en-US" sz="2000" dirty="0">
              <a:solidFill>
                <a:schemeClr val="tx1">
                  <a:alpha val="25000"/>
                </a:schemeClr>
              </a:solidFill>
            </a:endParaRPr>
          </a:p>
          <a:p>
            <a:pPr>
              <a:spcBef>
                <a:spcPts val="0"/>
              </a:spcBef>
            </a:pPr>
            <a:r>
              <a:rPr lang="en-US" sz="2000" dirty="0" err="1">
                <a:solidFill>
                  <a:schemeClr val="tx1">
                    <a:alpha val="25000"/>
                  </a:schemeClr>
                </a:solidFill>
              </a:rPr>
              <a:t>NetworkFileSystem</a:t>
            </a:r>
            <a:endParaRPr lang="en-US" sz="2000" dirty="0">
              <a:solidFill>
                <a:schemeClr val="tx1">
                  <a:alpha val="25000"/>
                </a:schemeClr>
              </a:solidFill>
            </a:endParaRPr>
          </a:p>
          <a:p>
            <a:pPr>
              <a:spcBef>
                <a:spcPts val="0"/>
              </a:spcBef>
            </a:pPr>
            <a:r>
              <a:rPr lang="en-US" sz="2000" dirty="0" err="1">
                <a:solidFill>
                  <a:schemeClr val="tx1">
                    <a:alpha val="25000"/>
                  </a:schemeClr>
                </a:solidFill>
              </a:rPr>
              <a:t>NetworkReplayStreaming</a:t>
            </a:r>
            <a:endParaRPr lang="en-US" sz="2000" dirty="0">
              <a:solidFill>
                <a:schemeClr val="tx1">
                  <a:alpha val="25000"/>
                </a:schemeClr>
              </a:solidFill>
            </a:endParaRPr>
          </a:p>
          <a:p>
            <a:pPr>
              <a:spcBef>
                <a:spcPts val="0"/>
              </a:spcBef>
            </a:pPr>
            <a:r>
              <a:rPr lang="en-US" sz="2000" dirty="0">
                <a:solidFill>
                  <a:schemeClr val="tx1">
                    <a:alpha val="25000"/>
                  </a:schemeClr>
                </a:solidFill>
              </a:rPr>
              <a:t>Networking</a:t>
            </a:r>
          </a:p>
          <a:p>
            <a:pPr>
              <a:spcBef>
                <a:spcPts val="0"/>
              </a:spcBef>
            </a:pPr>
            <a:r>
              <a:rPr lang="en-US" sz="2000" dirty="0" err="1">
                <a:solidFill>
                  <a:schemeClr val="tx1">
                    <a:alpha val="25000"/>
                  </a:schemeClr>
                </a:solidFill>
              </a:rPr>
              <a:t>NonRealtimeAudioRenderer</a:t>
            </a:r>
            <a:endParaRPr lang="en-US" sz="2000" dirty="0">
              <a:solidFill>
                <a:schemeClr val="tx1">
                  <a:alpha val="25000"/>
                </a:schemeClr>
              </a:solidFill>
            </a:endParaRPr>
          </a:p>
          <a:p>
            <a:pPr>
              <a:spcBef>
                <a:spcPts val="0"/>
              </a:spcBef>
            </a:pPr>
            <a:r>
              <a:rPr lang="en-US" sz="2000" dirty="0" err="1">
                <a:solidFill>
                  <a:schemeClr val="tx1">
                    <a:alpha val="25000"/>
                  </a:schemeClr>
                </a:solidFill>
              </a:rPr>
              <a:t>NullDrv</a:t>
            </a:r>
            <a:endParaRPr lang="en-US" sz="2000" dirty="0">
              <a:solidFill>
                <a:schemeClr val="tx1">
                  <a:alpha val="25000"/>
                </a:schemeClr>
              </a:solidFill>
            </a:endParaRPr>
          </a:p>
          <a:p>
            <a:pPr>
              <a:spcBef>
                <a:spcPts val="0"/>
              </a:spcBef>
            </a:pPr>
            <a:r>
              <a:rPr lang="en-US" sz="2000" dirty="0" err="1">
                <a:solidFill>
                  <a:schemeClr val="tx1">
                    <a:alpha val="25000"/>
                  </a:schemeClr>
                </a:solidFill>
              </a:rPr>
              <a:t>OpenGLDrv</a:t>
            </a:r>
            <a:endParaRPr lang="en-US" sz="2000" dirty="0">
              <a:solidFill>
                <a:schemeClr val="tx1">
                  <a:alpha val="25000"/>
                </a:schemeClr>
              </a:solidFill>
            </a:endParaRPr>
          </a:p>
          <a:p>
            <a:pPr>
              <a:spcBef>
                <a:spcPts val="0"/>
              </a:spcBef>
            </a:pPr>
            <a:r>
              <a:rPr lang="en-US" sz="2000" dirty="0">
                <a:solidFill>
                  <a:schemeClr val="tx1">
                    <a:alpha val="25000"/>
                  </a:schemeClr>
                </a:solidFill>
              </a:rPr>
              <a:t>Overlay</a:t>
            </a:r>
          </a:p>
          <a:p>
            <a:pPr>
              <a:spcBef>
                <a:spcPts val="0"/>
              </a:spcBef>
            </a:pPr>
            <a:r>
              <a:rPr lang="en-US" sz="2000" dirty="0" err="1">
                <a:solidFill>
                  <a:schemeClr val="tx1">
                    <a:alpha val="25000"/>
                  </a:schemeClr>
                </a:solidFill>
              </a:rPr>
              <a:t>PacketHandler</a:t>
            </a:r>
            <a:endParaRPr lang="en-US" sz="2000" dirty="0">
              <a:solidFill>
                <a:schemeClr val="tx1">
                  <a:alpha val="25000"/>
                </a:schemeClr>
              </a:solidFill>
            </a:endParaRPr>
          </a:p>
          <a:p>
            <a:pPr>
              <a:spcBef>
                <a:spcPts val="0"/>
              </a:spcBef>
            </a:pPr>
            <a:r>
              <a:rPr lang="en-US" sz="2000" dirty="0" err="1">
                <a:solidFill>
                  <a:schemeClr val="tx1">
                    <a:alpha val="25000"/>
                  </a:schemeClr>
                </a:solidFill>
              </a:rPr>
              <a:t>PakFile</a:t>
            </a:r>
            <a:endParaRPr lang="en-US" sz="2000" dirty="0">
              <a:solidFill>
                <a:schemeClr val="tx1">
                  <a:alpha val="25000"/>
                </a:schemeClr>
              </a:solidFill>
            </a:endParaRPr>
          </a:p>
          <a:p>
            <a:pPr>
              <a:spcBef>
                <a:spcPts val="0"/>
              </a:spcBef>
            </a:pPr>
            <a:r>
              <a:rPr lang="en-US" sz="2000" dirty="0" err="1">
                <a:solidFill>
                  <a:schemeClr val="tx1">
                    <a:alpha val="25000"/>
                  </a:schemeClr>
                </a:solidFill>
              </a:rPr>
              <a:t>PerfCounters</a:t>
            </a:r>
            <a:endParaRPr lang="en-US" sz="2000" dirty="0">
              <a:solidFill>
                <a:schemeClr val="tx1">
                  <a:alpha val="25000"/>
                </a:schemeClr>
              </a:solidFill>
            </a:endParaRPr>
          </a:p>
          <a:p>
            <a:pPr>
              <a:spcBef>
                <a:spcPts val="0"/>
              </a:spcBef>
            </a:pPr>
            <a:r>
              <a:rPr lang="en-US" sz="2000" dirty="0" err="1">
                <a:solidFill>
                  <a:schemeClr val="tx1">
                    <a:alpha val="25000"/>
                  </a:schemeClr>
                </a:solidFill>
              </a:rPr>
              <a:t>PhysXCooking</a:t>
            </a:r>
            <a:endParaRPr lang="en-US" sz="2000" dirty="0">
              <a:solidFill>
                <a:schemeClr val="tx1">
                  <a:alpha val="25000"/>
                </a:schemeClr>
              </a:solidFill>
            </a:endParaRPr>
          </a:p>
          <a:p>
            <a:pPr>
              <a:spcBef>
                <a:spcPts val="0"/>
              </a:spcBef>
            </a:pPr>
            <a:r>
              <a:rPr lang="en-US" sz="2000" dirty="0" err="1">
                <a:solidFill>
                  <a:schemeClr val="tx1">
                    <a:alpha val="25000"/>
                  </a:schemeClr>
                </a:solidFill>
              </a:rPr>
              <a:t>PhysicsCore</a:t>
            </a:r>
            <a:endParaRPr lang="en-US" sz="2000" dirty="0">
              <a:solidFill>
                <a:schemeClr val="tx1">
                  <a:alpha val="25000"/>
                </a:schemeClr>
              </a:solidFill>
            </a:endParaRPr>
          </a:p>
          <a:p>
            <a:pPr>
              <a:spcBef>
                <a:spcPts val="0"/>
              </a:spcBef>
            </a:pPr>
            <a:r>
              <a:rPr lang="en-US" sz="2000" dirty="0" err="1">
                <a:solidFill>
                  <a:schemeClr val="tx1">
                    <a:alpha val="25000"/>
                  </a:schemeClr>
                </a:solidFill>
              </a:rPr>
              <a:t>PhysicsSQ</a:t>
            </a:r>
            <a:endParaRPr lang="en-US" sz="2000" dirty="0">
              <a:solidFill>
                <a:schemeClr val="tx1">
                  <a:alpha val="25000"/>
                </a:schemeClr>
              </a:solidFill>
            </a:endParaRPr>
          </a:p>
          <a:p>
            <a:pPr>
              <a:spcBef>
                <a:spcPts val="0"/>
              </a:spcBef>
            </a:pPr>
            <a:r>
              <a:rPr lang="en-US" sz="2000" dirty="0" err="1">
                <a:solidFill>
                  <a:schemeClr val="tx1">
                    <a:alpha val="25000"/>
                  </a:schemeClr>
                </a:solidFill>
              </a:rPr>
              <a:t>PortalMessages</a:t>
            </a:r>
            <a:endParaRPr lang="en-US" sz="2000" dirty="0">
              <a:solidFill>
                <a:schemeClr val="tx1">
                  <a:alpha val="25000"/>
                </a:schemeClr>
              </a:solidFill>
            </a:endParaRPr>
          </a:p>
          <a:p>
            <a:pPr>
              <a:spcBef>
                <a:spcPts val="0"/>
              </a:spcBef>
            </a:pPr>
            <a:r>
              <a:rPr lang="en-US" sz="2000" dirty="0" err="1">
                <a:solidFill>
                  <a:schemeClr val="tx1">
                    <a:alpha val="25000"/>
                  </a:schemeClr>
                </a:solidFill>
              </a:rPr>
              <a:t>PortalProxies</a:t>
            </a:r>
            <a:endParaRPr lang="en-US" sz="2000" dirty="0">
              <a:solidFill>
                <a:schemeClr val="tx1">
                  <a:alpha val="25000"/>
                </a:schemeClr>
              </a:solidFill>
            </a:endParaRPr>
          </a:p>
          <a:p>
            <a:pPr>
              <a:spcBef>
                <a:spcPts val="0"/>
              </a:spcBef>
            </a:pPr>
            <a:r>
              <a:rPr lang="en-US" sz="2000" dirty="0" err="1">
                <a:solidFill>
                  <a:schemeClr val="tx1">
                    <a:alpha val="25000"/>
                  </a:schemeClr>
                </a:solidFill>
              </a:rPr>
              <a:t>PortalRpc</a:t>
            </a:r>
            <a:endParaRPr lang="en-US" sz="2000" dirty="0">
              <a:solidFill>
                <a:schemeClr val="tx1">
                  <a:alpha val="25000"/>
                </a:schemeClr>
              </a:solidFill>
            </a:endParaRPr>
          </a:p>
          <a:p>
            <a:pPr>
              <a:spcBef>
                <a:spcPts val="0"/>
              </a:spcBef>
            </a:pPr>
            <a:r>
              <a:rPr lang="en-US" sz="2000" dirty="0" err="1">
                <a:solidFill>
                  <a:schemeClr val="tx1">
                    <a:alpha val="25000"/>
                  </a:schemeClr>
                </a:solidFill>
              </a:rPr>
              <a:t>PortalServices</a:t>
            </a:r>
            <a:endParaRPr lang="en-US" sz="2000" dirty="0">
              <a:solidFill>
                <a:schemeClr val="tx1">
                  <a:alpha val="25000"/>
                </a:schemeClr>
              </a:solidFill>
            </a:endParaRPr>
          </a:p>
          <a:p>
            <a:pPr>
              <a:spcBef>
                <a:spcPts val="0"/>
              </a:spcBef>
            </a:pPr>
            <a:r>
              <a:rPr lang="en-US" sz="2000" dirty="0" err="1">
                <a:solidFill>
                  <a:schemeClr val="tx1">
                    <a:alpha val="25000"/>
                  </a:schemeClr>
                </a:solidFill>
              </a:rPr>
              <a:t>PreLoadScreen</a:t>
            </a:r>
            <a:endParaRPr lang="en-US" sz="2000" dirty="0">
              <a:solidFill>
                <a:schemeClr val="tx1">
                  <a:alpha val="25000"/>
                </a:schemeClr>
              </a:solidFill>
            </a:endParaRPr>
          </a:p>
          <a:p>
            <a:pPr>
              <a:spcBef>
                <a:spcPts val="0"/>
              </a:spcBef>
            </a:pPr>
            <a:r>
              <a:rPr lang="en-US" sz="2000" dirty="0">
                <a:solidFill>
                  <a:schemeClr val="tx1">
                    <a:alpha val="25000"/>
                  </a:schemeClr>
                </a:solidFill>
              </a:rPr>
              <a:t>Projects</a:t>
            </a:r>
          </a:p>
          <a:p>
            <a:pPr>
              <a:spcBef>
                <a:spcPts val="0"/>
              </a:spcBef>
            </a:pPr>
            <a:r>
              <a:rPr lang="en-US" sz="2000" dirty="0" err="1">
                <a:solidFill>
                  <a:schemeClr val="tx1">
                    <a:alpha val="25000"/>
                  </a:schemeClr>
                </a:solidFill>
              </a:rPr>
              <a:t>PropertyPath</a:t>
            </a:r>
            <a:endParaRPr lang="en-US" sz="2000" dirty="0">
              <a:solidFill>
                <a:schemeClr val="tx1">
                  <a:alpha val="25000"/>
                </a:schemeClr>
              </a:solidFill>
            </a:endParaRPr>
          </a:p>
          <a:p>
            <a:pPr>
              <a:spcBef>
                <a:spcPts val="0"/>
              </a:spcBef>
            </a:pPr>
            <a:r>
              <a:rPr lang="en-US" sz="2000" dirty="0">
                <a:solidFill>
                  <a:schemeClr val="tx1">
                    <a:alpha val="25000"/>
                  </a:schemeClr>
                </a:solidFill>
              </a:rPr>
              <a:t>RHI</a:t>
            </a:r>
          </a:p>
          <a:p>
            <a:pPr>
              <a:spcBef>
                <a:spcPts val="0"/>
              </a:spcBef>
            </a:pPr>
            <a:r>
              <a:rPr lang="en-US" sz="2000" dirty="0">
                <a:solidFill>
                  <a:schemeClr val="tx1">
                    <a:alpha val="25000"/>
                  </a:schemeClr>
                </a:solidFill>
              </a:rPr>
              <a:t>RSA</a:t>
            </a:r>
          </a:p>
          <a:p>
            <a:pPr>
              <a:spcBef>
                <a:spcPts val="0"/>
              </a:spcBef>
            </a:pPr>
            <a:r>
              <a:rPr lang="en-US" sz="2000" dirty="0" err="1">
                <a:solidFill>
                  <a:schemeClr val="tx1">
                    <a:alpha val="25000"/>
                  </a:schemeClr>
                </a:solidFill>
              </a:rPr>
              <a:t>RSAEncryptionHandlerComponent</a:t>
            </a:r>
            <a:endParaRPr lang="en-US" sz="2000" dirty="0">
              <a:solidFill>
                <a:schemeClr val="tx1">
                  <a:alpha val="25000"/>
                </a:schemeClr>
              </a:solidFill>
            </a:endParaRPr>
          </a:p>
          <a:p>
            <a:pPr>
              <a:spcBef>
                <a:spcPts val="0"/>
              </a:spcBef>
            </a:pPr>
            <a:r>
              <a:rPr lang="en-US" sz="2000" dirty="0" err="1">
                <a:solidFill>
                  <a:schemeClr val="tx1">
                    <a:alpha val="25000"/>
                  </a:schemeClr>
                </a:solidFill>
              </a:rPr>
              <a:t>RSAKeyAESEncryption</a:t>
            </a:r>
            <a:endParaRPr lang="en-US" sz="2000" dirty="0">
              <a:solidFill>
                <a:schemeClr val="tx1">
                  <a:alpha val="25000"/>
                </a:schemeClr>
              </a:solidFill>
            </a:endParaRPr>
          </a:p>
          <a:p>
            <a:pPr>
              <a:spcBef>
                <a:spcPts val="0"/>
              </a:spcBef>
            </a:pPr>
            <a:r>
              <a:rPr lang="en-US" sz="2000" dirty="0" err="1">
                <a:solidFill>
                  <a:schemeClr val="tx1">
                    <a:alpha val="25000"/>
                  </a:schemeClr>
                </a:solidFill>
              </a:rPr>
              <a:t>RawMesh</a:t>
            </a:r>
            <a:endParaRPr lang="en-US" sz="2000" dirty="0">
              <a:solidFill>
                <a:schemeClr val="tx1">
                  <a:alpha val="25000"/>
                </a:schemeClr>
              </a:solidFill>
            </a:endParaRPr>
          </a:p>
          <a:p>
            <a:pPr>
              <a:spcBef>
                <a:spcPts val="0"/>
              </a:spcBef>
            </a:pPr>
            <a:r>
              <a:rPr lang="en-US" sz="2000" dirty="0" err="1">
                <a:solidFill>
                  <a:schemeClr val="tx1">
                    <a:alpha val="25000"/>
                  </a:schemeClr>
                </a:solidFill>
              </a:rPr>
              <a:t>ReliabilityHandlerComponent</a:t>
            </a:r>
            <a:endParaRPr lang="en-US" sz="2000" dirty="0">
              <a:solidFill>
                <a:schemeClr val="tx1">
                  <a:alpha val="25000"/>
                </a:schemeClr>
              </a:solidFill>
            </a:endParaRPr>
          </a:p>
          <a:p>
            <a:pPr>
              <a:spcBef>
                <a:spcPts val="0"/>
              </a:spcBef>
            </a:pPr>
            <a:endParaRPr lang="en-US" sz="2000" dirty="0">
              <a:solidFill>
                <a:schemeClr val="tx1">
                  <a:alpha val="25000"/>
                </a:schemeClr>
              </a:solidFill>
            </a:endParaRPr>
          </a:p>
        </p:txBody>
      </p:sp>
      <p:sp>
        <p:nvSpPr>
          <p:cNvPr id="9" name="Content Placeholder 2">
            <a:extLst>
              <a:ext uri="{FF2B5EF4-FFF2-40B4-BE49-F238E27FC236}">
                <a16:creationId xmlns:a16="http://schemas.microsoft.com/office/drawing/2014/main" id="{5D6099EE-6C0B-014F-BD7E-EDAA018F6F75}"/>
              </a:ext>
            </a:extLst>
          </p:cNvPr>
          <p:cNvSpPr txBox="1">
            <a:spLocks/>
          </p:cNvSpPr>
          <p:nvPr/>
        </p:nvSpPr>
        <p:spPr>
          <a:xfrm>
            <a:off x="20006077" y="52251"/>
            <a:ext cx="4655353" cy="13716000"/>
          </a:xfrm>
          <a:prstGeom prst="rect">
            <a:avLst/>
          </a:prstGeom>
          <a:solidFill>
            <a:schemeClr val="tx1">
              <a:lumMod val="10000"/>
              <a:lumOff val="90000"/>
              <a:alpha val="25000"/>
            </a:schemeClr>
          </a:solidFill>
        </p:spPr>
        <p:txBody>
          <a:bodyPr vert="horz" lIns="91440" tIns="45720" rIns="91440" bIns="45720" rtlCol="0">
            <a:noAutofit/>
          </a:bodyPr>
          <a:lstStyle>
            <a:lvl1pPr marL="0" indent="0" algn="l" defTabSz="1828800" rtl="0" eaLnBrk="1" latinLnBrk="0" hangingPunct="1">
              <a:lnSpc>
                <a:spcPct val="90000"/>
              </a:lnSpc>
              <a:spcBef>
                <a:spcPts val="2000"/>
              </a:spcBef>
              <a:buFont typeface="Arial" panose="020B0604020202020204" pitchFamily="34" charset="0"/>
              <a:buNone/>
              <a:defRPr sz="28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9pPr>
          </a:lstStyle>
          <a:p>
            <a:pPr>
              <a:spcBef>
                <a:spcPts val="0"/>
              </a:spcBef>
            </a:pPr>
            <a:r>
              <a:rPr lang="en-US" sz="2000" dirty="0" err="1">
                <a:solidFill>
                  <a:schemeClr val="tx1">
                    <a:alpha val="25000"/>
                  </a:schemeClr>
                </a:solidFill>
              </a:rPr>
              <a:t>RemoteImportMessaging</a:t>
            </a:r>
            <a:endParaRPr lang="en-US" sz="2000" dirty="0">
              <a:solidFill>
                <a:schemeClr val="tx1">
                  <a:alpha val="25000"/>
                </a:schemeClr>
              </a:solidFill>
            </a:endParaRPr>
          </a:p>
          <a:p>
            <a:pPr>
              <a:spcBef>
                <a:spcPts val="0"/>
              </a:spcBef>
            </a:pPr>
            <a:r>
              <a:rPr lang="en-US" sz="2000" dirty="0" err="1">
                <a:solidFill>
                  <a:schemeClr val="tx1">
                    <a:alpha val="25000"/>
                  </a:schemeClr>
                </a:solidFill>
              </a:rPr>
              <a:t>RenderCore</a:t>
            </a:r>
            <a:endParaRPr lang="en-US" sz="2000" dirty="0">
              <a:solidFill>
                <a:schemeClr val="tx1">
                  <a:alpha val="25000"/>
                </a:schemeClr>
              </a:solidFill>
            </a:endParaRPr>
          </a:p>
          <a:p>
            <a:pPr>
              <a:spcBef>
                <a:spcPts val="0"/>
              </a:spcBef>
            </a:pPr>
            <a:r>
              <a:rPr lang="en-US" sz="2000" dirty="0">
                <a:solidFill>
                  <a:schemeClr val="tx1">
                    <a:alpha val="25000"/>
                  </a:schemeClr>
                </a:solidFill>
              </a:rPr>
              <a:t>Renderer</a:t>
            </a:r>
          </a:p>
          <a:p>
            <a:pPr>
              <a:spcBef>
                <a:spcPts val="0"/>
              </a:spcBef>
            </a:pPr>
            <a:r>
              <a:rPr lang="en-US" sz="2000" dirty="0" err="1">
                <a:solidFill>
                  <a:schemeClr val="tx1">
                    <a:alpha val="25000"/>
                  </a:schemeClr>
                </a:solidFill>
              </a:rPr>
              <a:t>RigVM</a:t>
            </a:r>
            <a:endParaRPr lang="en-US" sz="2000" dirty="0">
              <a:solidFill>
                <a:schemeClr val="tx1">
                  <a:alpha val="25000"/>
                </a:schemeClr>
              </a:solidFill>
            </a:endParaRPr>
          </a:p>
          <a:p>
            <a:pPr>
              <a:spcBef>
                <a:spcPts val="0"/>
              </a:spcBef>
            </a:pPr>
            <a:r>
              <a:rPr lang="en-US" sz="2000" dirty="0" err="1">
                <a:solidFill>
                  <a:schemeClr val="tx1">
                    <a:alpha val="25000"/>
                  </a:schemeClr>
                </a:solidFill>
              </a:rPr>
              <a:t>RuntimeAssetCache</a:t>
            </a:r>
            <a:endParaRPr lang="en-US" sz="2000" dirty="0">
              <a:solidFill>
                <a:schemeClr val="tx1">
                  <a:alpha val="25000"/>
                </a:schemeClr>
              </a:solidFill>
            </a:endParaRPr>
          </a:p>
          <a:p>
            <a:pPr>
              <a:spcBef>
                <a:spcPts val="0"/>
              </a:spcBef>
            </a:pPr>
            <a:r>
              <a:rPr lang="en-US" sz="2000" dirty="0">
                <a:solidFill>
                  <a:schemeClr val="tx1">
                    <a:alpha val="25000"/>
                  </a:schemeClr>
                </a:solidFill>
              </a:rPr>
              <a:t>SSL</a:t>
            </a:r>
          </a:p>
          <a:p>
            <a:pPr>
              <a:spcBef>
                <a:spcPts val="0"/>
              </a:spcBef>
            </a:pPr>
            <a:r>
              <a:rPr lang="en-US" sz="2000" dirty="0" err="1">
                <a:solidFill>
                  <a:schemeClr val="tx1">
                    <a:alpha val="25000"/>
                  </a:schemeClr>
                </a:solidFill>
              </a:rPr>
              <a:t>SandboxFile</a:t>
            </a:r>
            <a:endParaRPr lang="en-US" sz="2000" dirty="0">
              <a:solidFill>
                <a:schemeClr val="tx1">
                  <a:alpha val="25000"/>
                </a:schemeClr>
              </a:solidFill>
            </a:endParaRPr>
          </a:p>
          <a:p>
            <a:pPr>
              <a:spcBef>
                <a:spcPts val="0"/>
              </a:spcBef>
            </a:pPr>
            <a:r>
              <a:rPr lang="en-US" sz="2000" dirty="0" err="1">
                <a:solidFill>
                  <a:schemeClr val="tx1">
                    <a:alpha val="25000"/>
                  </a:schemeClr>
                </a:solidFill>
              </a:rPr>
              <a:t>SaveGameNetworkReplayStreaming</a:t>
            </a:r>
            <a:endParaRPr lang="en-US" sz="2000" dirty="0">
              <a:solidFill>
                <a:schemeClr val="tx1">
                  <a:alpha val="25000"/>
                </a:schemeClr>
              </a:solidFill>
            </a:endParaRPr>
          </a:p>
          <a:p>
            <a:pPr>
              <a:spcBef>
                <a:spcPts val="0"/>
              </a:spcBef>
            </a:pPr>
            <a:r>
              <a:rPr lang="en-US" sz="2000" dirty="0">
                <a:solidFill>
                  <a:schemeClr val="tx1">
                    <a:alpha val="25000"/>
                  </a:schemeClr>
                </a:solidFill>
              </a:rPr>
              <a:t>Serialization</a:t>
            </a:r>
          </a:p>
          <a:p>
            <a:pPr>
              <a:spcBef>
                <a:spcPts val="0"/>
              </a:spcBef>
            </a:pPr>
            <a:r>
              <a:rPr lang="en-US" sz="2000" dirty="0" err="1">
                <a:solidFill>
                  <a:schemeClr val="tx1">
                    <a:alpha val="25000"/>
                  </a:schemeClr>
                </a:solidFill>
              </a:rPr>
              <a:t>SessionMessages</a:t>
            </a:r>
            <a:endParaRPr lang="en-US" sz="2000" dirty="0">
              <a:solidFill>
                <a:schemeClr val="tx1">
                  <a:alpha val="25000"/>
                </a:schemeClr>
              </a:solidFill>
            </a:endParaRPr>
          </a:p>
          <a:p>
            <a:pPr>
              <a:spcBef>
                <a:spcPts val="0"/>
              </a:spcBef>
            </a:pPr>
            <a:r>
              <a:rPr lang="en-US" sz="2000" dirty="0" err="1">
                <a:solidFill>
                  <a:schemeClr val="tx1">
                    <a:alpha val="25000"/>
                  </a:schemeClr>
                </a:solidFill>
              </a:rPr>
              <a:t>SessionServices</a:t>
            </a:r>
            <a:endParaRPr lang="en-US" sz="2000" dirty="0">
              <a:solidFill>
                <a:schemeClr val="tx1">
                  <a:alpha val="25000"/>
                </a:schemeClr>
              </a:solidFill>
            </a:endParaRPr>
          </a:p>
          <a:p>
            <a:pPr>
              <a:spcBef>
                <a:spcPts val="0"/>
              </a:spcBef>
            </a:pPr>
            <a:r>
              <a:rPr lang="en-US" sz="2000" dirty="0" err="1">
                <a:solidFill>
                  <a:schemeClr val="tx1">
                    <a:alpha val="25000"/>
                  </a:schemeClr>
                </a:solidFill>
              </a:rPr>
              <a:t>SignalProcessing</a:t>
            </a:r>
            <a:endParaRPr lang="en-US" sz="2000" dirty="0">
              <a:solidFill>
                <a:schemeClr val="tx1">
                  <a:alpha val="25000"/>
                </a:schemeClr>
              </a:solidFill>
            </a:endParaRPr>
          </a:p>
          <a:p>
            <a:pPr>
              <a:spcBef>
                <a:spcPts val="0"/>
              </a:spcBef>
            </a:pPr>
            <a:r>
              <a:rPr lang="en-US" sz="2000" dirty="0">
                <a:solidFill>
                  <a:schemeClr val="tx1">
                    <a:alpha val="25000"/>
                  </a:schemeClr>
                </a:solidFill>
              </a:rPr>
              <a:t>Slate</a:t>
            </a:r>
          </a:p>
          <a:p>
            <a:pPr>
              <a:spcBef>
                <a:spcPts val="0"/>
              </a:spcBef>
            </a:pPr>
            <a:r>
              <a:rPr lang="en-US" sz="2000" dirty="0" err="1">
                <a:solidFill>
                  <a:schemeClr val="tx1">
                    <a:alpha val="25000"/>
                  </a:schemeClr>
                </a:solidFill>
              </a:rPr>
              <a:t>SlateCore</a:t>
            </a:r>
            <a:endParaRPr lang="en-US" sz="2000" dirty="0">
              <a:solidFill>
                <a:schemeClr val="tx1">
                  <a:alpha val="25000"/>
                </a:schemeClr>
              </a:solidFill>
            </a:endParaRPr>
          </a:p>
          <a:p>
            <a:pPr>
              <a:spcBef>
                <a:spcPts val="0"/>
              </a:spcBef>
            </a:pPr>
            <a:r>
              <a:rPr lang="en-US" sz="2000" dirty="0" err="1">
                <a:solidFill>
                  <a:schemeClr val="tx1">
                    <a:alpha val="25000"/>
                  </a:schemeClr>
                </a:solidFill>
              </a:rPr>
              <a:t>SlateNullRenderer</a:t>
            </a:r>
            <a:endParaRPr lang="en-US" sz="2000" dirty="0">
              <a:solidFill>
                <a:schemeClr val="tx1">
                  <a:alpha val="25000"/>
                </a:schemeClr>
              </a:solidFill>
            </a:endParaRPr>
          </a:p>
          <a:p>
            <a:pPr>
              <a:spcBef>
                <a:spcPts val="0"/>
              </a:spcBef>
            </a:pPr>
            <a:r>
              <a:rPr lang="en-US" sz="2000" dirty="0" err="1">
                <a:solidFill>
                  <a:schemeClr val="tx1">
                    <a:alpha val="25000"/>
                  </a:schemeClr>
                </a:solidFill>
              </a:rPr>
              <a:t>SlateRHIRenderer</a:t>
            </a:r>
            <a:endParaRPr lang="en-US" sz="2000" dirty="0">
              <a:solidFill>
                <a:schemeClr val="tx1">
                  <a:alpha val="25000"/>
                </a:schemeClr>
              </a:solidFill>
            </a:endParaRPr>
          </a:p>
          <a:p>
            <a:pPr>
              <a:spcBef>
                <a:spcPts val="0"/>
              </a:spcBef>
            </a:pPr>
            <a:r>
              <a:rPr lang="en-US" sz="2000" dirty="0">
                <a:solidFill>
                  <a:schemeClr val="tx1">
                    <a:alpha val="25000"/>
                  </a:schemeClr>
                </a:solidFill>
              </a:rPr>
              <a:t>Sockets</a:t>
            </a:r>
          </a:p>
          <a:p>
            <a:pPr>
              <a:spcBef>
                <a:spcPts val="0"/>
              </a:spcBef>
            </a:pPr>
            <a:r>
              <a:rPr lang="en-US" sz="2000" dirty="0" err="1">
                <a:solidFill>
                  <a:schemeClr val="tx1">
                    <a:alpha val="25000"/>
                  </a:schemeClr>
                </a:solidFill>
              </a:rPr>
              <a:t>SoundFieldRendering</a:t>
            </a:r>
            <a:endParaRPr lang="en-US" sz="2000" dirty="0">
              <a:solidFill>
                <a:schemeClr val="tx1">
                  <a:alpha val="25000"/>
                </a:schemeClr>
              </a:solidFill>
            </a:endParaRPr>
          </a:p>
          <a:p>
            <a:pPr>
              <a:spcBef>
                <a:spcPts val="0"/>
              </a:spcBef>
            </a:pPr>
            <a:r>
              <a:rPr lang="en-US" sz="2000" dirty="0" err="1">
                <a:solidFill>
                  <a:schemeClr val="tx1">
                    <a:alpha val="25000"/>
                  </a:schemeClr>
                </a:solidFill>
              </a:rPr>
              <a:t>StaticMeshDescription</a:t>
            </a:r>
            <a:endParaRPr lang="en-US" sz="2000" dirty="0">
              <a:solidFill>
                <a:schemeClr val="tx1">
                  <a:alpha val="25000"/>
                </a:schemeClr>
              </a:solidFill>
            </a:endParaRPr>
          </a:p>
          <a:p>
            <a:pPr>
              <a:spcBef>
                <a:spcPts val="0"/>
              </a:spcBef>
            </a:pPr>
            <a:r>
              <a:rPr lang="en-US" sz="2000" dirty="0">
                <a:solidFill>
                  <a:schemeClr val="tx1">
                    <a:alpha val="25000"/>
                  </a:schemeClr>
                </a:solidFill>
              </a:rPr>
              <a:t>Stomp</a:t>
            </a:r>
          </a:p>
          <a:p>
            <a:pPr>
              <a:spcBef>
                <a:spcPts val="0"/>
              </a:spcBef>
            </a:pPr>
            <a:r>
              <a:rPr lang="en-US" sz="2000" dirty="0" err="1">
                <a:solidFill>
                  <a:schemeClr val="tx1">
                    <a:alpha val="25000"/>
                  </a:schemeClr>
                </a:solidFill>
              </a:rPr>
              <a:t>StreamEncryptionHandlerComponent</a:t>
            </a:r>
            <a:endParaRPr lang="en-US" sz="2000" dirty="0">
              <a:solidFill>
                <a:schemeClr val="tx1">
                  <a:alpha val="25000"/>
                </a:schemeClr>
              </a:solidFill>
            </a:endParaRPr>
          </a:p>
          <a:p>
            <a:pPr>
              <a:spcBef>
                <a:spcPts val="0"/>
              </a:spcBef>
            </a:pPr>
            <a:r>
              <a:rPr lang="en-US" sz="2000" dirty="0" err="1">
                <a:solidFill>
                  <a:schemeClr val="tx1">
                    <a:alpha val="25000"/>
                  </a:schemeClr>
                </a:solidFill>
              </a:rPr>
              <a:t>StreamingFile</a:t>
            </a:r>
            <a:endParaRPr lang="en-US" sz="2000" dirty="0">
              <a:solidFill>
                <a:schemeClr val="tx1">
                  <a:alpha val="25000"/>
                </a:schemeClr>
              </a:solidFill>
            </a:endParaRPr>
          </a:p>
          <a:p>
            <a:pPr>
              <a:spcBef>
                <a:spcPts val="0"/>
              </a:spcBef>
            </a:pPr>
            <a:r>
              <a:rPr lang="en-US" sz="2000" dirty="0" err="1">
                <a:solidFill>
                  <a:schemeClr val="tx1">
                    <a:alpha val="25000"/>
                  </a:schemeClr>
                </a:solidFill>
              </a:rPr>
              <a:t>StreamingPauseRendering</a:t>
            </a:r>
            <a:endParaRPr lang="en-US" sz="2000" dirty="0">
              <a:solidFill>
                <a:schemeClr val="tx1">
                  <a:alpha val="25000"/>
                </a:schemeClr>
              </a:solidFill>
            </a:endParaRPr>
          </a:p>
          <a:p>
            <a:pPr>
              <a:spcBef>
                <a:spcPts val="0"/>
              </a:spcBef>
            </a:pPr>
            <a:r>
              <a:rPr lang="en-US" sz="2000" dirty="0" err="1">
                <a:solidFill>
                  <a:schemeClr val="tx1">
                    <a:alpha val="25000"/>
                  </a:schemeClr>
                </a:solidFill>
              </a:rPr>
              <a:t>SynthBenchmark</a:t>
            </a:r>
            <a:endParaRPr lang="en-US" sz="2000" dirty="0">
              <a:solidFill>
                <a:schemeClr val="tx1">
                  <a:alpha val="25000"/>
                </a:schemeClr>
              </a:solidFill>
            </a:endParaRPr>
          </a:p>
          <a:p>
            <a:pPr>
              <a:spcBef>
                <a:spcPts val="0"/>
              </a:spcBef>
            </a:pPr>
            <a:r>
              <a:rPr lang="en-US" sz="2000" dirty="0" err="1">
                <a:solidFill>
                  <a:schemeClr val="tx1">
                    <a:alpha val="25000"/>
                  </a:schemeClr>
                </a:solidFill>
              </a:rPr>
              <a:t>TimeManagement</a:t>
            </a:r>
            <a:endParaRPr lang="en-US" sz="2000" dirty="0">
              <a:solidFill>
                <a:schemeClr val="tx1">
                  <a:alpha val="25000"/>
                </a:schemeClr>
              </a:solidFill>
            </a:endParaRPr>
          </a:p>
          <a:p>
            <a:pPr>
              <a:spcBef>
                <a:spcPts val="0"/>
              </a:spcBef>
            </a:pPr>
            <a:r>
              <a:rPr lang="en-US" sz="2000" dirty="0">
                <a:solidFill>
                  <a:schemeClr val="tx1">
                    <a:alpha val="25000"/>
                  </a:schemeClr>
                </a:solidFill>
              </a:rPr>
              <a:t>Toolbox</a:t>
            </a:r>
          </a:p>
          <a:p>
            <a:pPr>
              <a:spcBef>
                <a:spcPts val="0"/>
              </a:spcBef>
            </a:pPr>
            <a:r>
              <a:rPr lang="en-US" sz="2000" dirty="0" err="1">
                <a:solidFill>
                  <a:schemeClr val="tx1">
                    <a:alpha val="25000"/>
                  </a:schemeClr>
                </a:solidFill>
              </a:rPr>
              <a:t>TraceLog</a:t>
            </a:r>
            <a:endParaRPr lang="en-US" sz="2000" dirty="0">
              <a:solidFill>
                <a:schemeClr val="tx1">
                  <a:alpha val="25000"/>
                </a:schemeClr>
              </a:solidFill>
            </a:endParaRPr>
          </a:p>
          <a:p>
            <a:pPr>
              <a:spcBef>
                <a:spcPts val="0"/>
              </a:spcBef>
            </a:pPr>
            <a:r>
              <a:rPr lang="en-US" sz="2000" dirty="0" err="1">
                <a:solidFill>
                  <a:schemeClr val="tx1">
                    <a:alpha val="25000"/>
                  </a:schemeClr>
                </a:solidFill>
              </a:rPr>
              <a:t>TwoFishBlockEncryptor</a:t>
            </a:r>
            <a:endParaRPr lang="en-US" sz="2000" dirty="0">
              <a:solidFill>
                <a:schemeClr val="tx1">
                  <a:alpha val="25000"/>
                </a:schemeClr>
              </a:solidFill>
            </a:endParaRPr>
          </a:p>
          <a:p>
            <a:pPr>
              <a:spcBef>
                <a:spcPts val="0"/>
              </a:spcBef>
            </a:pPr>
            <a:r>
              <a:rPr lang="en-US" sz="2000" dirty="0">
                <a:solidFill>
                  <a:schemeClr val="tx1">
                    <a:alpha val="25000"/>
                  </a:schemeClr>
                </a:solidFill>
              </a:rPr>
              <a:t>UE4Game</a:t>
            </a:r>
          </a:p>
          <a:p>
            <a:pPr>
              <a:spcBef>
                <a:spcPts val="0"/>
              </a:spcBef>
            </a:pPr>
            <a:r>
              <a:rPr lang="en-US" sz="2000" dirty="0">
                <a:solidFill>
                  <a:schemeClr val="tx1">
                    <a:alpha val="25000"/>
                  </a:schemeClr>
                </a:solidFill>
              </a:rPr>
              <a:t>UMG</a:t>
            </a:r>
          </a:p>
          <a:p>
            <a:pPr>
              <a:spcBef>
                <a:spcPts val="0"/>
              </a:spcBef>
            </a:pPr>
            <a:r>
              <a:rPr lang="en-US" sz="2000" dirty="0" err="1">
                <a:solidFill>
                  <a:schemeClr val="tx1">
                    <a:alpha val="25000"/>
                  </a:schemeClr>
                </a:solidFill>
              </a:rPr>
              <a:t>UnixCommonStartup</a:t>
            </a:r>
            <a:endParaRPr lang="en-US" sz="2000" dirty="0">
              <a:solidFill>
                <a:schemeClr val="tx1">
                  <a:alpha val="25000"/>
                </a:schemeClr>
              </a:solidFill>
            </a:endParaRPr>
          </a:p>
          <a:p>
            <a:pPr>
              <a:spcBef>
                <a:spcPts val="0"/>
              </a:spcBef>
            </a:pPr>
            <a:r>
              <a:rPr lang="en-US" sz="2000" dirty="0" err="1">
                <a:solidFill>
                  <a:schemeClr val="tx1">
                    <a:alpha val="25000"/>
                  </a:schemeClr>
                </a:solidFill>
              </a:rPr>
              <a:t>UnrealAudio</a:t>
            </a:r>
            <a:endParaRPr lang="en-US" sz="2000" dirty="0">
              <a:solidFill>
                <a:schemeClr val="tx1">
                  <a:alpha val="25000"/>
                </a:schemeClr>
              </a:solidFill>
            </a:endParaRPr>
          </a:p>
          <a:p>
            <a:pPr>
              <a:spcBef>
                <a:spcPts val="0"/>
              </a:spcBef>
            </a:pPr>
            <a:r>
              <a:rPr lang="en-US" sz="2000" dirty="0" err="1">
                <a:solidFill>
                  <a:schemeClr val="tx1">
                    <a:alpha val="25000"/>
                  </a:schemeClr>
                </a:solidFill>
              </a:rPr>
              <a:t>UnrealAudioCoreAudio</a:t>
            </a:r>
            <a:endParaRPr lang="en-US" sz="2000" dirty="0">
              <a:solidFill>
                <a:schemeClr val="tx1">
                  <a:alpha val="25000"/>
                </a:schemeClr>
              </a:solidFill>
            </a:endParaRPr>
          </a:p>
          <a:p>
            <a:pPr>
              <a:spcBef>
                <a:spcPts val="0"/>
              </a:spcBef>
            </a:pPr>
            <a:r>
              <a:rPr lang="en-US" sz="2000" dirty="0" err="1">
                <a:solidFill>
                  <a:schemeClr val="tx1">
                    <a:alpha val="25000"/>
                  </a:schemeClr>
                </a:solidFill>
              </a:rPr>
              <a:t>UnrealAudioWasapi</a:t>
            </a:r>
            <a:endParaRPr lang="en-US" sz="2000" dirty="0">
              <a:solidFill>
                <a:schemeClr val="tx1">
                  <a:alpha val="25000"/>
                </a:schemeClr>
              </a:solidFill>
            </a:endParaRPr>
          </a:p>
          <a:p>
            <a:pPr>
              <a:spcBef>
                <a:spcPts val="0"/>
              </a:spcBef>
            </a:pPr>
            <a:r>
              <a:rPr lang="en-US" sz="2000" dirty="0">
                <a:solidFill>
                  <a:schemeClr val="tx1">
                    <a:alpha val="25000"/>
                  </a:schemeClr>
                </a:solidFill>
              </a:rPr>
              <a:t>UnrealAudioXAudio2</a:t>
            </a:r>
          </a:p>
          <a:p>
            <a:pPr>
              <a:spcBef>
                <a:spcPts val="0"/>
              </a:spcBef>
            </a:pPr>
            <a:r>
              <a:rPr lang="en-US" sz="2000" dirty="0" err="1">
                <a:solidFill>
                  <a:schemeClr val="tx1">
                    <a:alpha val="25000"/>
                  </a:schemeClr>
                </a:solidFill>
              </a:rPr>
              <a:t>VectorVM</a:t>
            </a:r>
            <a:endParaRPr lang="en-US" sz="2000" dirty="0">
              <a:solidFill>
                <a:schemeClr val="tx1">
                  <a:alpha val="25000"/>
                </a:schemeClr>
              </a:solidFill>
            </a:endParaRPr>
          </a:p>
          <a:p>
            <a:pPr>
              <a:spcBef>
                <a:spcPts val="0"/>
              </a:spcBef>
            </a:pPr>
            <a:r>
              <a:rPr lang="en-US" sz="2000" dirty="0">
                <a:solidFill>
                  <a:schemeClr val="tx1">
                    <a:alpha val="25000"/>
                  </a:schemeClr>
                </a:solidFill>
              </a:rPr>
              <a:t>Voice</a:t>
            </a:r>
          </a:p>
          <a:p>
            <a:pPr>
              <a:spcBef>
                <a:spcPts val="0"/>
              </a:spcBef>
            </a:pPr>
            <a:r>
              <a:rPr lang="en-US" sz="2000" dirty="0">
                <a:solidFill>
                  <a:schemeClr val="tx1">
                    <a:alpha val="25000"/>
                  </a:schemeClr>
                </a:solidFill>
              </a:rPr>
              <a:t>Voronoi</a:t>
            </a:r>
          </a:p>
          <a:p>
            <a:pPr>
              <a:spcBef>
                <a:spcPts val="0"/>
              </a:spcBef>
            </a:pPr>
            <a:r>
              <a:rPr lang="en-US" sz="2000" dirty="0" err="1">
                <a:solidFill>
                  <a:schemeClr val="tx1">
                    <a:alpha val="25000"/>
                  </a:schemeClr>
                </a:solidFill>
              </a:rPr>
              <a:t>VulkanRHI</a:t>
            </a:r>
            <a:endParaRPr lang="en-US" sz="2000" dirty="0">
              <a:solidFill>
                <a:schemeClr val="tx1">
                  <a:alpha val="25000"/>
                </a:schemeClr>
              </a:solidFill>
            </a:endParaRPr>
          </a:p>
          <a:p>
            <a:pPr>
              <a:spcBef>
                <a:spcPts val="0"/>
              </a:spcBef>
            </a:pPr>
            <a:r>
              <a:rPr lang="en-US" sz="2000" dirty="0" err="1">
                <a:solidFill>
                  <a:schemeClr val="tx1">
                    <a:alpha val="25000"/>
                  </a:schemeClr>
                </a:solidFill>
              </a:rPr>
              <a:t>WebBrowser</a:t>
            </a:r>
            <a:endParaRPr lang="en-US" sz="2000" dirty="0">
              <a:solidFill>
                <a:schemeClr val="tx1">
                  <a:alpha val="25000"/>
                </a:schemeClr>
              </a:solidFill>
            </a:endParaRPr>
          </a:p>
          <a:p>
            <a:pPr>
              <a:spcBef>
                <a:spcPts val="0"/>
              </a:spcBef>
            </a:pPr>
            <a:r>
              <a:rPr lang="en-US" sz="2000" dirty="0" err="1">
                <a:solidFill>
                  <a:schemeClr val="tx1">
                    <a:alpha val="25000"/>
                  </a:schemeClr>
                </a:solidFill>
              </a:rPr>
              <a:t>WebBrowserTexture</a:t>
            </a:r>
            <a:endParaRPr lang="en-US" sz="2000" dirty="0">
              <a:solidFill>
                <a:schemeClr val="tx1">
                  <a:alpha val="25000"/>
                </a:schemeClr>
              </a:solidFill>
            </a:endParaRPr>
          </a:p>
          <a:p>
            <a:pPr>
              <a:spcBef>
                <a:spcPts val="0"/>
              </a:spcBef>
            </a:pPr>
            <a:r>
              <a:rPr lang="en-US" sz="2000" dirty="0" err="1">
                <a:solidFill>
                  <a:schemeClr val="tx1">
                    <a:alpha val="25000"/>
                  </a:schemeClr>
                </a:solidFill>
              </a:rPr>
              <a:t>WebSockets</a:t>
            </a:r>
            <a:endParaRPr lang="en-US" sz="2000" dirty="0">
              <a:solidFill>
                <a:schemeClr val="tx1">
                  <a:alpha val="25000"/>
                </a:schemeClr>
              </a:solidFill>
            </a:endParaRPr>
          </a:p>
          <a:p>
            <a:pPr>
              <a:spcBef>
                <a:spcPts val="0"/>
              </a:spcBef>
            </a:pPr>
            <a:r>
              <a:rPr lang="en-US" sz="2000" dirty="0" err="1">
                <a:solidFill>
                  <a:schemeClr val="tx1">
                    <a:alpha val="25000"/>
                  </a:schemeClr>
                </a:solidFill>
              </a:rPr>
              <a:t>WidgetCarousel</a:t>
            </a:r>
            <a:endParaRPr lang="en-US" sz="2000" dirty="0">
              <a:solidFill>
                <a:schemeClr val="tx1">
                  <a:alpha val="25000"/>
                </a:schemeClr>
              </a:solidFill>
            </a:endParaRPr>
          </a:p>
          <a:p>
            <a:pPr>
              <a:spcBef>
                <a:spcPts val="0"/>
              </a:spcBef>
            </a:pPr>
            <a:r>
              <a:rPr lang="en-US" sz="2000" dirty="0" err="1">
                <a:solidFill>
                  <a:schemeClr val="tx1">
                    <a:alpha val="25000"/>
                  </a:schemeClr>
                </a:solidFill>
              </a:rPr>
              <a:t>WindowsPlatformFeatures</a:t>
            </a:r>
            <a:endParaRPr lang="en-US" sz="2000" dirty="0">
              <a:solidFill>
                <a:schemeClr val="tx1">
                  <a:alpha val="25000"/>
                </a:schemeClr>
              </a:solidFill>
            </a:endParaRPr>
          </a:p>
          <a:p>
            <a:pPr>
              <a:spcBef>
                <a:spcPts val="0"/>
              </a:spcBef>
            </a:pPr>
            <a:r>
              <a:rPr lang="en-US" sz="2000" dirty="0">
                <a:solidFill>
                  <a:schemeClr val="tx1">
                    <a:alpha val="25000"/>
                  </a:schemeClr>
                </a:solidFill>
              </a:rPr>
              <a:t>XAudio2</a:t>
            </a:r>
          </a:p>
          <a:p>
            <a:pPr>
              <a:spcBef>
                <a:spcPts val="0"/>
              </a:spcBef>
            </a:pPr>
            <a:r>
              <a:rPr lang="en-US" sz="2000" dirty="0">
                <a:solidFill>
                  <a:schemeClr val="tx1">
                    <a:alpha val="25000"/>
                  </a:schemeClr>
                </a:solidFill>
              </a:rPr>
              <a:t>XMPP</a:t>
            </a:r>
          </a:p>
          <a:p>
            <a:pPr>
              <a:spcBef>
                <a:spcPts val="0"/>
              </a:spcBef>
            </a:pPr>
            <a:r>
              <a:rPr lang="en-US" sz="2000" dirty="0" err="1">
                <a:solidFill>
                  <a:schemeClr val="tx1">
                    <a:alpha val="25000"/>
                  </a:schemeClr>
                </a:solidFill>
              </a:rPr>
              <a:t>XORBlockEncryptor</a:t>
            </a:r>
            <a:endParaRPr lang="en-US" sz="2000" dirty="0">
              <a:solidFill>
                <a:schemeClr val="tx1">
                  <a:alpha val="25000"/>
                </a:schemeClr>
              </a:solidFill>
            </a:endParaRPr>
          </a:p>
          <a:p>
            <a:pPr>
              <a:spcBef>
                <a:spcPts val="0"/>
              </a:spcBef>
            </a:pPr>
            <a:r>
              <a:rPr lang="en-US" sz="2000" dirty="0" err="1">
                <a:solidFill>
                  <a:schemeClr val="tx1">
                    <a:alpha val="25000"/>
                  </a:schemeClr>
                </a:solidFill>
              </a:rPr>
              <a:t>XORStreamEncryptor</a:t>
            </a:r>
            <a:endParaRPr lang="en-US" sz="2000" dirty="0">
              <a:solidFill>
                <a:schemeClr val="tx1">
                  <a:alpha val="25000"/>
                </a:schemeClr>
              </a:solidFill>
            </a:endParaRPr>
          </a:p>
          <a:p>
            <a:pPr>
              <a:spcBef>
                <a:spcPts val="0"/>
              </a:spcBef>
            </a:pPr>
            <a:r>
              <a:rPr lang="en-US" sz="2000" dirty="0" err="1">
                <a:solidFill>
                  <a:schemeClr val="tx1">
                    <a:alpha val="25000"/>
                  </a:schemeClr>
                </a:solidFill>
              </a:rPr>
              <a:t>XmlParser</a:t>
            </a:r>
            <a:endParaRPr lang="en-US" sz="2000" dirty="0">
              <a:solidFill>
                <a:schemeClr val="tx1">
                  <a:alpha val="25000"/>
                </a:schemeClr>
              </a:solidFill>
            </a:endParaRPr>
          </a:p>
          <a:p>
            <a:pPr>
              <a:spcBef>
                <a:spcPts val="0"/>
              </a:spcBef>
            </a:pPr>
            <a:endParaRPr lang="en-US" sz="1200" dirty="0">
              <a:solidFill>
                <a:schemeClr val="tx1">
                  <a:alpha val="25000"/>
                </a:schemeClr>
              </a:solidFill>
            </a:endParaRPr>
          </a:p>
        </p:txBody>
      </p:sp>
    </p:spTree>
    <p:extLst>
      <p:ext uri="{BB962C8B-B14F-4D97-AF65-F5344CB8AC3E}">
        <p14:creationId xmlns:p14="http://schemas.microsoft.com/office/powerpoint/2010/main" val="418862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43ACE-FEA4-A24F-9339-3210383B5992}"/>
              </a:ext>
            </a:extLst>
          </p:cNvPr>
          <p:cNvSpPr>
            <a:spLocks noGrp="1"/>
          </p:cNvSpPr>
          <p:nvPr>
            <p:ph type="title"/>
          </p:nvPr>
        </p:nvSpPr>
        <p:spPr/>
        <p:txBody>
          <a:bodyPr/>
          <a:lstStyle/>
          <a:p>
            <a:r>
              <a:rPr lang="en-US" dirty="0"/>
              <a:t>Editor Modules</a:t>
            </a:r>
          </a:p>
        </p:txBody>
      </p:sp>
      <p:pic>
        <p:nvPicPr>
          <p:cNvPr id="5" name="Content Placeholder 4">
            <a:extLst>
              <a:ext uri="{FF2B5EF4-FFF2-40B4-BE49-F238E27FC236}">
                <a16:creationId xmlns:a16="http://schemas.microsoft.com/office/drawing/2014/main" id="{26FB4459-5518-EF4D-8545-BD5D3C7C4290}"/>
              </a:ext>
            </a:extLst>
          </p:cNvPr>
          <p:cNvPicPr>
            <a:picLocks noGrp="1" noChangeAspect="1"/>
          </p:cNvPicPr>
          <p:nvPr>
            <p:ph idx="1"/>
          </p:nvPr>
        </p:nvPicPr>
        <p:blipFill>
          <a:blip r:embed="rId2"/>
          <a:stretch>
            <a:fillRect/>
          </a:stretch>
        </p:blipFill>
        <p:spPr>
          <a:xfrm>
            <a:off x="12192000" y="0"/>
            <a:ext cx="12192000" cy="3222555"/>
          </a:xfrm>
          <a:prstGeom prst="rect">
            <a:avLst/>
          </a:prstGeom>
        </p:spPr>
      </p:pic>
      <p:sp>
        <p:nvSpPr>
          <p:cNvPr id="4" name="Text Placeholder 3">
            <a:extLst>
              <a:ext uri="{FF2B5EF4-FFF2-40B4-BE49-F238E27FC236}">
                <a16:creationId xmlns:a16="http://schemas.microsoft.com/office/drawing/2014/main" id="{6144E7B5-871D-6141-B0AF-A7B0EC9A9F5B}"/>
              </a:ext>
            </a:extLst>
          </p:cNvPr>
          <p:cNvSpPr>
            <a:spLocks noGrp="1"/>
          </p:cNvSpPr>
          <p:nvPr>
            <p:ph type="body" sz="quarter" idx="10"/>
          </p:nvPr>
        </p:nvSpPr>
        <p:spPr/>
        <p:txBody>
          <a:bodyPr/>
          <a:lstStyle/>
          <a:p>
            <a:r>
              <a:rPr lang="en-US" dirty="0"/>
              <a:t>There are over a hundred editor modules as well. Here are a few major categories:</a:t>
            </a:r>
          </a:p>
          <a:p>
            <a:pPr lvl="1"/>
            <a:r>
              <a:rPr lang="en-US" dirty="0"/>
              <a:t>Blueprint: Kismet*, *Blueprint*</a:t>
            </a:r>
          </a:p>
          <a:p>
            <a:pPr lvl="1"/>
            <a:r>
              <a:rPr lang="en-US" dirty="0"/>
              <a:t>Animation: </a:t>
            </a:r>
            <a:r>
              <a:rPr lang="en-US" dirty="0" err="1"/>
              <a:t>Anim</a:t>
            </a:r>
            <a:r>
              <a:rPr lang="en-US" dirty="0"/>
              <a:t>*</a:t>
            </a:r>
          </a:p>
          <a:p>
            <a:pPr lvl="1"/>
            <a:r>
              <a:rPr lang="en-US" dirty="0"/>
              <a:t>Various independent editor panels: *Editor</a:t>
            </a:r>
          </a:p>
          <a:p>
            <a:pPr lvl="1"/>
            <a:endParaRPr lang="en-US" dirty="0"/>
          </a:p>
        </p:txBody>
      </p:sp>
      <p:pic>
        <p:nvPicPr>
          <p:cNvPr id="6" name="Picture 5">
            <a:extLst>
              <a:ext uri="{FF2B5EF4-FFF2-40B4-BE49-F238E27FC236}">
                <a16:creationId xmlns:a16="http://schemas.microsoft.com/office/drawing/2014/main" id="{49E5C1F5-8230-0743-8C09-DC739FACF6FF}"/>
              </a:ext>
            </a:extLst>
          </p:cNvPr>
          <p:cNvPicPr>
            <a:picLocks noChangeAspect="1"/>
          </p:cNvPicPr>
          <p:nvPr/>
        </p:nvPicPr>
        <p:blipFill>
          <a:blip r:embed="rId3"/>
          <a:stretch>
            <a:fillRect/>
          </a:stretch>
        </p:blipFill>
        <p:spPr>
          <a:xfrm>
            <a:off x="12192000" y="4154140"/>
            <a:ext cx="6827520" cy="3332264"/>
          </a:xfrm>
          <a:prstGeom prst="rect">
            <a:avLst/>
          </a:prstGeom>
        </p:spPr>
      </p:pic>
      <p:pic>
        <p:nvPicPr>
          <p:cNvPr id="7" name="Picture 6">
            <a:extLst>
              <a:ext uri="{FF2B5EF4-FFF2-40B4-BE49-F238E27FC236}">
                <a16:creationId xmlns:a16="http://schemas.microsoft.com/office/drawing/2014/main" id="{137BBC45-6FD7-284E-86B6-9F0D9B487F16}"/>
              </a:ext>
            </a:extLst>
          </p:cNvPr>
          <p:cNvPicPr>
            <a:picLocks noChangeAspect="1"/>
          </p:cNvPicPr>
          <p:nvPr/>
        </p:nvPicPr>
        <p:blipFill>
          <a:blip r:embed="rId4"/>
          <a:stretch>
            <a:fillRect/>
          </a:stretch>
        </p:blipFill>
        <p:spPr>
          <a:xfrm>
            <a:off x="19712272" y="4208995"/>
            <a:ext cx="4671728" cy="5298010"/>
          </a:xfrm>
          <a:prstGeom prst="rect">
            <a:avLst/>
          </a:prstGeom>
        </p:spPr>
      </p:pic>
      <p:pic>
        <p:nvPicPr>
          <p:cNvPr id="8" name="Picture 7">
            <a:extLst>
              <a:ext uri="{FF2B5EF4-FFF2-40B4-BE49-F238E27FC236}">
                <a16:creationId xmlns:a16="http://schemas.microsoft.com/office/drawing/2014/main" id="{02DECBFC-76C3-EC4C-B6AE-76A3CADA8CCD}"/>
              </a:ext>
            </a:extLst>
          </p:cNvPr>
          <p:cNvPicPr>
            <a:picLocks noChangeAspect="1"/>
          </p:cNvPicPr>
          <p:nvPr/>
        </p:nvPicPr>
        <p:blipFill>
          <a:blip r:embed="rId5"/>
          <a:stretch>
            <a:fillRect/>
          </a:stretch>
        </p:blipFill>
        <p:spPr>
          <a:xfrm>
            <a:off x="12191451" y="8417990"/>
            <a:ext cx="6828069" cy="5298010"/>
          </a:xfrm>
          <a:prstGeom prst="rect">
            <a:avLst/>
          </a:prstGeom>
        </p:spPr>
      </p:pic>
      <p:pic>
        <p:nvPicPr>
          <p:cNvPr id="9" name="Picture 8">
            <a:extLst>
              <a:ext uri="{FF2B5EF4-FFF2-40B4-BE49-F238E27FC236}">
                <a16:creationId xmlns:a16="http://schemas.microsoft.com/office/drawing/2014/main" id="{3875C58B-F72E-6342-A926-CA7F2202D4EA}"/>
              </a:ext>
            </a:extLst>
          </p:cNvPr>
          <p:cNvPicPr>
            <a:picLocks noChangeAspect="1"/>
          </p:cNvPicPr>
          <p:nvPr/>
        </p:nvPicPr>
        <p:blipFill>
          <a:blip r:embed="rId6"/>
          <a:stretch>
            <a:fillRect/>
          </a:stretch>
        </p:blipFill>
        <p:spPr>
          <a:xfrm>
            <a:off x="19738221" y="10146800"/>
            <a:ext cx="4645779" cy="3569200"/>
          </a:xfrm>
          <a:prstGeom prst="rect">
            <a:avLst/>
          </a:prstGeom>
        </p:spPr>
      </p:pic>
    </p:spTree>
    <p:extLst>
      <p:ext uri="{BB962C8B-B14F-4D97-AF65-F5344CB8AC3E}">
        <p14:creationId xmlns:p14="http://schemas.microsoft.com/office/powerpoint/2010/main" val="4069261653"/>
      </p:ext>
    </p:extLst>
  </p:cSld>
  <p:clrMapOvr>
    <a:masterClrMapping/>
  </p:clrMapOvr>
</p:sld>
</file>

<file path=ppt/theme/theme1.xml><?xml version="1.0" encoding="utf-8"?>
<a:theme xmlns:a="http://schemas.openxmlformats.org/drawingml/2006/main" name="EpicTheme">
  <a:themeElements>
    <a:clrScheme name="Epic">
      <a:dk1>
        <a:srgbClr val="27292E"/>
      </a:dk1>
      <a:lt1>
        <a:srgbClr val="FFFFFF"/>
      </a:lt1>
      <a:dk2>
        <a:srgbClr val="323233"/>
      </a:dk2>
      <a:lt2>
        <a:srgbClr val="EDEFF3"/>
      </a:lt2>
      <a:accent1>
        <a:srgbClr val="F7941E"/>
      </a:accent1>
      <a:accent2>
        <a:srgbClr val="D9821D"/>
      </a:accent2>
      <a:accent3>
        <a:srgbClr val="A44724"/>
      </a:accent3>
      <a:accent4>
        <a:srgbClr val="F7941E"/>
      </a:accent4>
      <a:accent5>
        <a:srgbClr val="007EBF"/>
      </a:accent5>
      <a:accent6>
        <a:srgbClr val="00B0F0"/>
      </a:accent6>
      <a:hlink>
        <a:srgbClr val="F7941E"/>
      </a:hlink>
      <a:folHlink>
        <a:srgbClr val="A44724"/>
      </a:folHlink>
    </a:clrScheme>
    <a:fontScheme name="Epic 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3F3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47206</TotalTime>
  <Words>1314</Words>
  <Application>Microsoft Macintosh PowerPoint</Application>
  <PresentationFormat>Custom</PresentationFormat>
  <Paragraphs>318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Helvetica</vt:lpstr>
      <vt:lpstr>Helvetica Neue</vt:lpstr>
      <vt:lpstr>EpicTheme</vt:lpstr>
      <vt:lpstr>PowerPoint Presentation</vt:lpstr>
      <vt:lpstr>Plugins vs Engine Code</vt:lpstr>
      <vt:lpstr>PowerPoint Presentation</vt:lpstr>
      <vt:lpstr>Modifying Engine Modules</vt:lpstr>
      <vt:lpstr>Low-Level Code</vt:lpstr>
      <vt:lpstr>Engine Organization</vt:lpstr>
      <vt:lpstr>Engine Module Types</vt:lpstr>
      <vt:lpstr>Runtime Modules</vt:lpstr>
      <vt:lpstr>Editor Modules</vt:lpstr>
      <vt:lpstr>Developer Modules</vt:lpstr>
      <vt:lpstr>Programs</vt:lpstr>
      <vt:lpstr>Engine Code Tips</vt:lpstr>
      <vt:lpstr>Container Types</vt:lpstr>
      <vt:lpstr>PowerPoint Presentation</vt:lpstr>
      <vt:lpstr>PowerPoint Presentation</vt:lpstr>
      <vt:lpstr>CVar Names</vt:lpstr>
      <vt:lpstr>Console Commands</vt:lpstr>
      <vt:lpstr>Game and Render Threads</vt:lpstr>
      <vt:lpstr>Other Threads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Nikdel</dc:creator>
  <cp:lastModifiedBy>Marc Olano</cp:lastModifiedBy>
  <cp:revision>256</cp:revision>
  <cp:lastPrinted>2019-10-31T17:20:39Z</cp:lastPrinted>
  <dcterms:modified xsi:type="dcterms:W3CDTF">2020-07-20T19:06:02Z</dcterms:modified>
</cp:coreProperties>
</file>