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7"/>
  </p:notesMasterIdLst>
  <p:sldIdLst>
    <p:sldId id="256" r:id="rId2"/>
    <p:sldId id="289" r:id="rId3"/>
    <p:sldId id="257" r:id="rId4"/>
    <p:sldId id="265" r:id="rId5"/>
    <p:sldId id="290" r:id="rId6"/>
    <p:sldId id="267" r:id="rId7"/>
    <p:sldId id="268" r:id="rId8"/>
    <p:sldId id="271" r:id="rId9"/>
    <p:sldId id="291" r:id="rId10"/>
    <p:sldId id="270" r:id="rId11"/>
    <p:sldId id="273" r:id="rId12"/>
    <p:sldId id="274" r:id="rId13"/>
    <p:sldId id="275" r:id="rId14"/>
    <p:sldId id="276" r:id="rId15"/>
    <p:sldId id="277" r:id="rId16"/>
    <p:sldId id="278" r:id="rId17"/>
    <p:sldId id="279" r:id="rId18"/>
    <p:sldId id="280" r:id="rId19"/>
    <p:sldId id="292" r:id="rId20"/>
    <p:sldId id="282" r:id="rId21"/>
    <p:sldId id="284" r:id="rId22"/>
    <p:sldId id="285" r:id="rId23"/>
    <p:sldId id="286" r:id="rId24"/>
    <p:sldId id="287" r:id="rId25"/>
    <p:sldId id="288"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H" initials="K"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4660"/>
  </p:normalViewPr>
  <p:slideViewPr>
    <p:cSldViewPr snapToGrid="0" showGuides="1">
      <p:cViewPr varScale="1">
        <p:scale>
          <a:sx n="62" d="100"/>
          <a:sy n="62" d="100"/>
        </p:scale>
        <p:origin x="504" y="200"/>
      </p:cViewPr>
      <p:guideLst>
        <p:guide orient="horz" pos="4320"/>
        <p:guide pos="7680"/>
      </p:guideLst>
    </p:cSldViewPr>
  </p:slideViewPr>
  <p:notesTextViewPr>
    <p:cViewPr>
      <p:scale>
        <a:sx n="1" d="1"/>
        <a:sy n="1" d="1"/>
      </p:scale>
      <p:origin x="0" y="0"/>
    </p:cViewPr>
  </p:notesTextViewPr>
  <p:notesViewPr>
    <p:cSldViewPr snapToGrid="0">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7E9E2-F0F1-BB4A-8079-6CFA29B1385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E5964DD-5485-7E4E-BF02-23C12E6486F0}">
      <dgm:prSet phldrT="[Text]"/>
      <dgm:spPr/>
      <dgm:t>
        <a:bodyPr/>
        <a:lstStyle/>
        <a:p>
          <a:r>
            <a:rPr lang="en-US" dirty="0"/>
            <a:t>Big Picture</a:t>
          </a:r>
        </a:p>
      </dgm:t>
    </dgm:pt>
    <dgm:pt modelId="{41D8A45E-B666-3A4F-89CA-18B648E47E47}" type="parTrans" cxnId="{B39B9119-94F6-7E4D-A600-BF73DD16AC0B}">
      <dgm:prSet/>
      <dgm:spPr/>
      <dgm:t>
        <a:bodyPr/>
        <a:lstStyle/>
        <a:p>
          <a:endParaRPr lang="en-US"/>
        </a:p>
      </dgm:t>
    </dgm:pt>
    <dgm:pt modelId="{73825046-9297-D140-A065-EC0BC2754337}" type="sibTrans" cxnId="{B39B9119-94F6-7E4D-A600-BF73DD16AC0B}">
      <dgm:prSet/>
      <dgm:spPr/>
      <dgm:t>
        <a:bodyPr/>
        <a:lstStyle/>
        <a:p>
          <a:endParaRPr lang="en-US"/>
        </a:p>
      </dgm:t>
    </dgm:pt>
    <dgm:pt modelId="{AC4233A5-4A21-A64D-B817-77C773D998F7}">
      <dgm:prSet phldrT="[Text]"/>
      <dgm:spPr/>
      <dgm:t>
        <a:bodyPr/>
        <a:lstStyle/>
        <a:p>
          <a:pPr marL="457200" indent="-457200">
            <a:lnSpc>
              <a:spcPct val="100000"/>
            </a:lnSpc>
          </a:pPr>
          <a:r>
            <a:rPr lang="en-US" dirty="0"/>
            <a:t>Broad understanding of how a large component of the code works</a:t>
          </a:r>
        </a:p>
      </dgm:t>
    </dgm:pt>
    <dgm:pt modelId="{C8105A9E-E8ED-C84D-B5E4-85487EE0FD31}" type="parTrans" cxnId="{0F94501D-1DA4-F24B-A6B4-68E2C1B10DF2}">
      <dgm:prSet/>
      <dgm:spPr/>
      <dgm:t>
        <a:bodyPr/>
        <a:lstStyle/>
        <a:p>
          <a:endParaRPr lang="en-US"/>
        </a:p>
      </dgm:t>
    </dgm:pt>
    <dgm:pt modelId="{C79D978E-E5E1-434D-9C39-C905BA2F6AFA}" type="sibTrans" cxnId="{0F94501D-1DA4-F24B-A6B4-68E2C1B10DF2}">
      <dgm:prSet/>
      <dgm:spPr/>
      <dgm:t>
        <a:bodyPr/>
        <a:lstStyle/>
        <a:p>
          <a:endParaRPr lang="en-US"/>
        </a:p>
      </dgm:t>
    </dgm:pt>
    <dgm:pt modelId="{4456329B-1F83-6847-A6A5-9F2076F3436A}">
      <dgm:prSet phldrT="[Text]"/>
      <dgm:spPr/>
      <dgm:t>
        <a:bodyPr/>
        <a:lstStyle/>
        <a:p>
          <a:r>
            <a:rPr lang="en-US" dirty="0"/>
            <a:t>Local View</a:t>
          </a:r>
        </a:p>
      </dgm:t>
    </dgm:pt>
    <dgm:pt modelId="{63157CCB-D9B1-1A43-80CD-8B4716B6C563}" type="parTrans" cxnId="{340E1E0C-57FE-DC42-8170-3847F0C7694D}">
      <dgm:prSet/>
      <dgm:spPr/>
      <dgm:t>
        <a:bodyPr/>
        <a:lstStyle/>
        <a:p>
          <a:endParaRPr lang="en-US"/>
        </a:p>
      </dgm:t>
    </dgm:pt>
    <dgm:pt modelId="{785CEB8C-7B5B-1343-B9BF-6E2D11C34422}" type="sibTrans" cxnId="{340E1E0C-57FE-DC42-8170-3847F0C7694D}">
      <dgm:prSet/>
      <dgm:spPr/>
      <dgm:t>
        <a:bodyPr/>
        <a:lstStyle/>
        <a:p>
          <a:endParaRPr lang="en-US"/>
        </a:p>
      </dgm:t>
    </dgm:pt>
    <dgm:pt modelId="{B0812585-7902-0343-A162-1348EEC4BE9E}">
      <dgm:prSet phldrT="[Text]"/>
      <dgm:spPr/>
      <dgm:t>
        <a:bodyPr/>
        <a:lstStyle/>
        <a:p>
          <a:pPr marL="457200" indent="-457200">
            <a:lnSpc>
              <a:spcPct val="100000"/>
            </a:lnSpc>
          </a:pPr>
          <a:r>
            <a:rPr lang="en-US" dirty="0"/>
            <a:t>Detailed understanding of a small part of the </a:t>
          </a:r>
          <a:r>
            <a:rPr lang="en-US"/>
            <a:t>code so that you can </a:t>
          </a:r>
          <a:r>
            <a:rPr lang="en-US" dirty="0"/>
            <a:t>make changes</a:t>
          </a:r>
        </a:p>
      </dgm:t>
    </dgm:pt>
    <dgm:pt modelId="{C0DACAAA-4249-E84F-9755-E2C8E081201D}" type="parTrans" cxnId="{7DAAA33B-6F8E-0E47-945E-00DCE9EF340A}">
      <dgm:prSet/>
      <dgm:spPr/>
      <dgm:t>
        <a:bodyPr/>
        <a:lstStyle/>
        <a:p>
          <a:endParaRPr lang="en-US"/>
        </a:p>
      </dgm:t>
    </dgm:pt>
    <dgm:pt modelId="{5C3F7BAA-52A2-7548-9B46-9E5207960F49}" type="sibTrans" cxnId="{7DAAA33B-6F8E-0E47-945E-00DCE9EF340A}">
      <dgm:prSet/>
      <dgm:spPr/>
      <dgm:t>
        <a:bodyPr/>
        <a:lstStyle/>
        <a:p>
          <a:endParaRPr lang="en-US"/>
        </a:p>
      </dgm:t>
    </dgm:pt>
    <dgm:pt modelId="{B495C043-158F-B748-AD96-0B0917E13262}" type="pres">
      <dgm:prSet presAssocID="{DB77E9E2-F0F1-BB4A-8079-6CFA29B13859}" presName="linear" presStyleCnt="0">
        <dgm:presLayoutVars>
          <dgm:animLvl val="lvl"/>
          <dgm:resizeHandles val="exact"/>
        </dgm:presLayoutVars>
      </dgm:prSet>
      <dgm:spPr/>
    </dgm:pt>
    <dgm:pt modelId="{9AD7A64C-A673-4542-BE81-ACBA725C2B3B}" type="pres">
      <dgm:prSet presAssocID="{4E5964DD-5485-7E4E-BF02-23C12E6486F0}" presName="parentText" presStyleLbl="node1" presStyleIdx="0" presStyleCnt="2">
        <dgm:presLayoutVars>
          <dgm:chMax val="0"/>
          <dgm:bulletEnabled val="1"/>
        </dgm:presLayoutVars>
      </dgm:prSet>
      <dgm:spPr/>
    </dgm:pt>
    <dgm:pt modelId="{471E19CF-6BE1-974F-A8C7-97DA4A939059}" type="pres">
      <dgm:prSet presAssocID="{4E5964DD-5485-7E4E-BF02-23C12E6486F0}" presName="childText" presStyleLbl="revTx" presStyleIdx="0" presStyleCnt="2">
        <dgm:presLayoutVars>
          <dgm:bulletEnabled val="1"/>
        </dgm:presLayoutVars>
      </dgm:prSet>
      <dgm:spPr/>
    </dgm:pt>
    <dgm:pt modelId="{2AA439D8-374D-5044-B010-47BA2D7DB22A}" type="pres">
      <dgm:prSet presAssocID="{4456329B-1F83-6847-A6A5-9F2076F3436A}" presName="parentText" presStyleLbl="node1" presStyleIdx="1" presStyleCnt="2" custLinFactNeighborY="1840">
        <dgm:presLayoutVars>
          <dgm:chMax val="0"/>
          <dgm:bulletEnabled val="1"/>
        </dgm:presLayoutVars>
      </dgm:prSet>
      <dgm:spPr/>
    </dgm:pt>
    <dgm:pt modelId="{3647EF6A-9B63-D147-B6C0-0EDC6ED8BEC4}" type="pres">
      <dgm:prSet presAssocID="{4456329B-1F83-6847-A6A5-9F2076F3436A}" presName="childText" presStyleLbl="revTx" presStyleIdx="1" presStyleCnt="2" custLinFactNeighborY="3928">
        <dgm:presLayoutVars>
          <dgm:bulletEnabled val="1"/>
        </dgm:presLayoutVars>
      </dgm:prSet>
      <dgm:spPr/>
    </dgm:pt>
  </dgm:ptLst>
  <dgm:cxnLst>
    <dgm:cxn modelId="{340E1E0C-57FE-DC42-8170-3847F0C7694D}" srcId="{DB77E9E2-F0F1-BB4A-8079-6CFA29B13859}" destId="{4456329B-1F83-6847-A6A5-9F2076F3436A}" srcOrd="1" destOrd="0" parTransId="{63157CCB-D9B1-1A43-80CD-8B4716B6C563}" sibTransId="{785CEB8C-7B5B-1343-B9BF-6E2D11C34422}"/>
    <dgm:cxn modelId="{B39B9119-94F6-7E4D-A600-BF73DD16AC0B}" srcId="{DB77E9E2-F0F1-BB4A-8079-6CFA29B13859}" destId="{4E5964DD-5485-7E4E-BF02-23C12E6486F0}" srcOrd="0" destOrd="0" parTransId="{41D8A45E-B666-3A4F-89CA-18B648E47E47}" sibTransId="{73825046-9297-D140-A065-EC0BC2754337}"/>
    <dgm:cxn modelId="{0F94501D-1DA4-F24B-A6B4-68E2C1B10DF2}" srcId="{4E5964DD-5485-7E4E-BF02-23C12E6486F0}" destId="{AC4233A5-4A21-A64D-B817-77C773D998F7}" srcOrd="0" destOrd="0" parTransId="{C8105A9E-E8ED-C84D-B5E4-85487EE0FD31}" sibTransId="{C79D978E-E5E1-434D-9C39-C905BA2F6AFA}"/>
    <dgm:cxn modelId="{D16E7630-B385-4E4E-9508-55EA50E14194}" type="presOf" srcId="{4456329B-1F83-6847-A6A5-9F2076F3436A}" destId="{2AA439D8-374D-5044-B010-47BA2D7DB22A}" srcOrd="0" destOrd="0" presId="urn:microsoft.com/office/officeart/2005/8/layout/vList2"/>
    <dgm:cxn modelId="{7DAAA33B-6F8E-0E47-945E-00DCE9EF340A}" srcId="{4456329B-1F83-6847-A6A5-9F2076F3436A}" destId="{B0812585-7902-0343-A162-1348EEC4BE9E}" srcOrd="0" destOrd="0" parTransId="{C0DACAAA-4249-E84F-9755-E2C8E081201D}" sibTransId="{5C3F7BAA-52A2-7548-9B46-9E5207960F49}"/>
    <dgm:cxn modelId="{2721AC54-F661-9240-B5ED-18D31105FD64}" type="presOf" srcId="{B0812585-7902-0343-A162-1348EEC4BE9E}" destId="{3647EF6A-9B63-D147-B6C0-0EDC6ED8BEC4}" srcOrd="0" destOrd="0" presId="urn:microsoft.com/office/officeart/2005/8/layout/vList2"/>
    <dgm:cxn modelId="{3B297C5F-9DF7-B04B-B68A-0B894D542357}" type="presOf" srcId="{DB77E9E2-F0F1-BB4A-8079-6CFA29B13859}" destId="{B495C043-158F-B748-AD96-0B0917E13262}" srcOrd="0" destOrd="0" presId="urn:microsoft.com/office/officeart/2005/8/layout/vList2"/>
    <dgm:cxn modelId="{69D556EC-4C60-DB4A-911B-A2320FCF8F63}" type="presOf" srcId="{4E5964DD-5485-7E4E-BF02-23C12E6486F0}" destId="{9AD7A64C-A673-4542-BE81-ACBA725C2B3B}" srcOrd="0" destOrd="0" presId="urn:microsoft.com/office/officeart/2005/8/layout/vList2"/>
    <dgm:cxn modelId="{677C35FF-5EA1-A04C-AA14-8C7A7FE9C1A0}" type="presOf" srcId="{AC4233A5-4A21-A64D-B817-77C773D998F7}" destId="{471E19CF-6BE1-974F-A8C7-97DA4A939059}" srcOrd="0" destOrd="0" presId="urn:microsoft.com/office/officeart/2005/8/layout/vList2"/>
    <dgm:cxn modelId="{F4A14B70-C18A-BC4E-8FAF-4FE645BEEF7B}" type="presParOf" srcId="{B495C043-158F-B748-AD96-0B0917E13262}" destId="{9AD7A64C-A673-4542-BE81-ACBA725C2B3B}" srcOrd="0" destOrd="0" presId="urn:microsoft.com/office/officeart/2005/8/layout/vList2"/>
    <dgm:cxn modelId="{9F5039D0-4568-794A-B3DF-58CA3FC774BA}" type="presParOf" srcId="{B495C043-158F-B748-AD96-0B0917E13262}" destId="{471E19CF-6BE1-974F-A8C7-97DA4A939059}" srcOrd="1" destOrd="0" presId="urn:microsoft.com/office/officeart/2005/8/layout/vList2"/>
    <dgm:cxn modelId="{0F485A52-46FF-0F46-AE97-B054ACC762F1}" type="presParOf" srcId="{B495C043-158F-B748-AD96-0B0917E13262}" destId="{2AA439D8-374D-5044-B010-47BA2D7DB22A}" srcOrd="2" destOrd="0" presId="urn:microsoft.com/office/officeart/2005/8/layout/vList2"/>
    <dgm:cxn modelId="{0981F34C-77DE-5349-A35F-FFFB575D8A79}" type="presParOf" srcId="{B495C043-158F-B748-AD96-0B0917E13262}" destId="{3647EF6A-9B63-D147-B6C0-0EDC6ED8BEC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7A64C-A673-4542-BE81-ACBA725C2B3B}">
      <dsp:nvSpPr>
        <dsp:cNvPr id="0" name=""/>
        <dsp:cNvSpPr/>
      </dsp:nvSpPr>
      <dsp:spPr>
        <a:xfrm>
          <a:off x="0" y="2212135"/>
          <a:ext cx="12178145"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Big Picture</a:t>
          </a:r>
        </a:p>
      </dsp:txBody>
      <dsp:txXfrm>
        <a:off x="68680" y="2280815"/>
        <a:ext cx="12040785" cy="1269564"/>
      </dsp:txXfrm>
    </dsp:sp>
    <dsp:sp modelId="{471E19CF-6BE1-974F-A8C7-97DA4A939059}">
      <dsp:nvSpPr>
        <dsp:cNvPr id="0" name=""/>
        <dsp:cNvSpPr/>
      </dsp:nvSpPr>
      <dsp:spPr>
        <a:xfrm>
          <a:off x="0" y="3619060"/>
          <a:ext cx="12178145"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656" tIns="82550" rIns="462280" bIns="82550" numCol="1" spcCol="1270" anchor="t" anchorCtr="0">
          <a:noAutofit/>
        </a:bodyPr>
        <a:lstStyle/>
        <a:p>
          <a:pPr marL="457200" lvl="1" indent="-457200" algn="l" defTabSz="2266950">
            <a:lnSpc>
              <a:spcPct val="100000"/>
            </a:lnSpc>
            <a:spcBef>
              <a:spcPct val="0"/>
            </a:spcBef>
            <a:spcAft>
              <a:spcPct val="20000"/>
            </a:spcAft>
            <a:buChar char="•"/>
          </a:pPr>
          <a:r>
            <a:rPr lang="en-US" sz="5100" kern="1200" dirty="0"/>
            <a:t>Broad understanding of how a large component of the code works</a:t>
          </a:r>
        </a:p>
      </dsp:txBody>
      <dsp:txXfrm>
        <a:off x="0" y="3619060"/>
        <a:ext cx="12178145" cy="1480049"/>
      </dsp:txXfrm>
    </dsp:sp>
    <dsp:sp modelId="{2AA439D8-374D-5044-B010-47BA2D7DB22A}">
      <dsp:nvSpPr>
        <dsp:cNvPr id="0" name=""/>
        <dsp:cNvSpPr/>
      </dsp:nvSpPr>
      <dsp:spPr>
        <a:xfrm>
          <a:off x="0" y="5138102"/>
          <a:ext cx="12178145"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Local View</a:t>
          </a:r>
        </a:p>
      </dsp:txBody>
      <dsp:txXfrm>
        <a:off x="68680" y="5206782"/>
        <a:ext cx="12040785" cy="1269564"/>
      </dsp:txXfrm>
    </dsp:sp>
    <dsp:sp modelId="{3647EF6A-9B63-D147-B6C0-0EDC6ED8BEC4}">
      <dsp:nvSpPr>
        <dsp:cNvPr id="0" name=""/>
        <dsp:cNvSpPr/>
      </dsp:nvSpPr>
      <dsp:spPr>
        <a:xfrm>
          <a:off x="0" y="6561299"/>
          <a:ext cx="12178145" cy="21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656" tIns="82550" rIns="462280" bIns="82550" numCol="1" spcCol="1270" anchor="t" anchorCtr="0">
          <a:noAutofit/>
        </a:bodyPr>
        <a:lstStyle/>
        <a:p>
          <a:pPr marL="457200" lvl="1" indent="-457200" algn="l" defTabSz="2266950">
            <a:lnSpc>
              <a:spcPct val="100000"/>
            </a:lnSpc>
            <a:spcBef>
              <a:spcPct val="0"/>
            </a:spcBef>
            <a:spcAft>
              <a:spcPct val="20000"/>
            </a:spcAft>
            <a:buChar char="•"/>
          </a:pPr>
          <a:r>
            <a:rPr lang="en-US" sz="5100" kern="1200" dirty="0"/>
            <a:t>Detailed understanding of a small part of the </a:t>
          </a:r>
          <a:r>
            <a:rPr lang="en-US" sz="5100" kern="1200"/>
            <a:t>code so that you can </a:t>
          </a:r>
          <a:r>
            <a:rPr lang="en-US" sz="5100" kern="1200" dirty="0"/>
            <a:t>make changes</a:t>
          </a:r>
        </a:p>
      </dsp:txBody>
      <dsp:txXfrm>
        <a:off x="0" y="6561299"/>
        <a:ext cx="12178145" cy="21191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lnSpc>
                <a:spcPct val="100000"/>
              </a:lnSpc>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3200"/>
            </a:lvl1pPr>
            <a:lvl2pPr>
              <a:defRPr sz="2800"/>
            </a:lvl2pPr>
            <a:lvl3pPr>
              <a:defRPr sz="2000"/>
            </a:lvl3pPr>
            <a:lvl4pPr>
              <a:defRPr sz="1600"/>
            </a:lvl4pPr>
            <a:lvl5pPr>
              <a:defRPr sz="16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943600"/>
            <a:ext cx="9045575" cy="8002587"/>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24384000" cy="13716000"/>
          </a:xfrm>
        </p:spPr>
        <p:txBody>
          <a:bodyPr/>
          <a:lstStyle/>
          <a:p>
            <a:r>
              <a:rPr lang="en-US" dirty="0"/>
              <a:t> </a:t>
            </a:r>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91440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unrealengine.com/en-US/Programming/Rendering/index.html"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medium.com/@lordn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2E42D-7BB8-584F-B685-5A73A2FBB27F}"/>
              </a:ext>
            </a:extLst>
          </p:cNvPr>
          <p:cNvSpPr>
            <a:spLocks noGrp="1"/>
          </p:cNvSpPr>
          <p:nvPr>
            <p:ph type="body" sz="quarter" idx="10"/>
          </p:nvPr>
        </p:nvSpPr>
        <p:spPr/>
        <p:txBody>
          <a:bodyPr/>
          <a:lstStyle/>
          <a:p>
            <a:r>
              <a:rPr lang="en-US" dirty="0"/>
              <a:t> </a:t>
            </a:r>
          </a:p>
        </p:txBody>
      </p:sp>
      <p:sp>
        <p:nvSpPr>
          <p:cNvPr id="3" name="Text Placeholder 2">
            <a:extLst>
              <a:ext uri="{FF2B5EF4-FFF2-40B4-BE49-F238E27FC236}">
                <a16:creationId xmlns:a16="http://schemas.microsoft.com/office/drawing/2014/main" id="{B975410F-8B1E-4F4D-9EF6-45264CA123C1}"/>
              </a:ext>
            </a:extLst>
          </p:cNvPr>
          <p:cNvSpPr>
            <a:spLocks noGrp="1"/>
          </p:cNvSpPr>
          <p:nvPr>
            <p:ph type="body" sz="quarter" idx="11"/>
          </p:nvPr>
        </p:nvSpPr>
        <p:spPr/>
        <p:txBody>
          <a:bodyPr/>
          <a:lstStyle/>
          <a:p>
            <a:r>
              <a:rPr lang="en-US" dirty="0"/>
              <a:t>Navigating a Large Codebase</a:t>
            </a:r>
          </a:p>
        </p:txBody>
      </p:sp>
    </p:spTree>
    <p:extLst>
      <p:ext uri="{BB962C8B-B14F-4D97-AF65-F5344CB8AC3E}">
        <p14:creationId xmlns:p14="http://schemas.microsoft.com/office/powerpoint/2010/main" val="190989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CA25-4C2E-824C-AD07-447D7BB659D4}"/>
              </a:ext>
            </a:extLst>
          </p:cNvPr>
          <p:cNvSpPr>
            <a:spLocks noGrp="1"/>
          </p:cNvSpPr>
          <p:nvPr>
            <p:ph type="title"/>
          </p:nvPr>
        </p:nvSpPr>
        <p:spPr/>
        <p:txBody>
          <a:bodyPr/>
          <a:lstStyle/>
          <a:p>
            <a:r>
              <a:rPr lang="en-US" dirty="0"/>
              <a:t>Big Picture</a:t>
            </a:r>
          </a:p>
        </p:txBody>
      </p:sp>
      <p:sp>
        <p:nvSpPr>
          <p:cNvPr id="3" name="Text Placeholder 2">
            <a:extLst>
              <a:ext uri="{FF2B5EF4-FFF2-40B4-BE49-F238E27FC236}">
                <a16:creationId xmlns:a16="http://schemas.microsoft.com/office/drawing/2014/main" id="{453C6070-AD4F-504D-80E0-E39BC4882E21}"/>
              </a:ext>
            </a:extLst>
          </p:cNvPr>
          <p:cNvSpPr>
            <a:spLocks noGrp="1"/>
          </p:cNvSpPr>
          <p:nvPr>
            <p:ph type="body" sz="quarter" idx="10"/>
          </p:nvPr>
        </p:nvSpPr>
        <p:spPr/>
        <p:txBody>
          <a:bodyPr>
            <a:normAutofit/>
          </a:bodyPr>
          <a:lstStyle/>
          <a:p>
            <a:pPr>
              <a:lnSpc>
                <a:spcPct val="100000"/>
              </a:lnSpc>
            </a:pPr>
            <a:r>
              <a:rPr lang="en-US" sz="2800" dirty="0"/>
              <a:t>Get the basic idea of a what the application as a whole or a single system does.</a:t>
            </a:r>
          </a:p>
          <a:p>
            <a:pPr>
              <a:lnSpc>
                <a:spcPct val="100000"/>
              </a:lnSpc>
            </a:pPr>
            <a:r>
              <a:rPr lang="en-US" sz="2800" dirty="0"/>
              <a:t>Don’t sweat the details.</a:t>
            </a:r>
          </a:p>
          <a:p>
            <a:pPr>
              <a:lnSpc>
                <a:spcPct val="100000"/>
              </a:lnSpc>
            </a:pPr>
            <a:r>
              <a:rPr lang="en-US" sz="2800" dirty="0"/>
              <a:t>It’s good to start with a basic idea of what you expect to see. What algorithms do you expect? What data, inputs, and outputs?</a:t>
            </a:r>
          </a:p>
        </p:txBody>
      </p:sp>
      <p:pic>
        <p:nvPicPr>
          <p:cNvPr id="4" name="Picture 3">
            <a:extLst>
              <a:ext uri="{FF2B5EF4-FFF2-40B4-BE49-F238E27FC236}">
                <a16:creationId xmlns:a16="http://schemas.microsoft.com/office/drawing/2014/main" id="{0A6CD72A-FFDD-49CC-8EC3-8D435D1EFD2E}"/>
              </a:ext>
            </a:extLst>
          </p:cNvPr>
          <p:cNvPicPr>
            <a:picLocks noChangeAspect="1"/>
          </p:cNvPicPr>
          <p:nvPr/>
        </p:nvPicPr>
        <p:blipFill rotWithShape="1">
          <a:blip r:embed="rId2">
            <a:extLst>
              <a:ext uri="{28A0092B-C50C-407E-A947-70E740481C1C}">
                <a14:useLocalDpi xmlns:a14="http://schemas.microsoft.com/office/drawing/2010/main" val="0"/>
              </a:ext>
            </a:extLst>
          </a:blip>
          <a:srcRect l="-867" r="1" b="-703"/>
          <a:stretch/>
        </p:blipFill>
        <p:spPr>
          <a:xfrm>
            <a:off x="13341247" y="3822491"/>
            <a:ext cx="10770698" cy="7101559"/>
          </a:xfrm>
          <a:prstGeom prst="roundRect">
            <a:avLst/>
          </a:prstGeom>
        </p:spPr>
      </p:pic>
    </p:spTree>
    <p:extLst>
      <p:ext uri="{BB962C8B-B14F-4D97-AF65-F5344CB8AC3E}">
        <p14:creationId xmlns:p14="http://schemas.microsoft.com/office/powerpoint/2010/main" val="141383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6495-40F9-964C-8B12-1EF84EEEA9EB}"/>
              </a:ext>
            </a:extLst>
          </p:cNvPr>
          <p:cNvSpPr>
            <a:spLocks noGrp="1"/>
          </p:cNvSpPr>
          <p:nvPr>
            <p:ph type="title"/>
          </p:nvPr>
        </p:nvSpPr>
        <p:spPr/>
        <p:txBody>
          <a:bodyPr/>
          <a:lstStyle/>
          <a:p>
            <a:r>
              <a:rPr lang="en-US" dirty="0"/>
              <a:t>Rendering Algorithms</a:t>
            </a:r>
          </a:p>
        </p:txBody>
      </p:sp>
      <p:pic>
        <p:nvPicPr>
          <p:cNvPr id="5" name="Content Placeholder 4">
            <a:extLst>
              <a:ext uri="{FF2B5EF4-FFF2-40B4-BE49-F238E27FC236}">
                <a16:creationId xmlns:a16="http://schemas.microsoft.com/office/drawing/2014/main" id="{7CD3C1E7-3EC2-438B-BE62-4F1D8A064ABD}"/>
              </a:ext>
            </a:extLst>
          </p:cNvPr>
          <p:cNvPicPr>
            <a:picLocks noGrp="1" noChangeAspect="1"/>
          </p:cNvPicPr>
          <p:nvPr>
            <p:ph idx="1"/>
          </p:nvPr>
        </p:nvPicPr>
        <p:blipFill>
          <a:blip r:embed="rId2"/>
          <a:stretch>
            <a:fillRect/>
          </a:stretch>
        </p:blipFill>
        <p:spPr>
          <a:xfrm>
            <a:off x="13371687" y="1275907"/>
            <a:ext cx="9770714" cy="11164186"/>
          </a:xfrm>
          <a:prstGeom prst="rect">
            <a:avLst/>
          </a:prstGeom>
        </p:spPr>
      </p:pic>
      <p:sp>
        <p:nvSpPr>
          <p:cNvPr id="4" name="Text Placeholder 3">
            <a:extLst>
              <a:ext uri="{FF2B5EF4-FFF2-40B4-BE49-F238E27FC236}">
                <a16:creationId xmlns:a16="http://schemas.microsoft.com/office/drawing/2014/main" id="{9F9B6AA4-6C6D-CF4E-A46B-0F8F8608508D}"/>
              </a:ext>
            </a:extLst>
          </p:cNvPr>
          <p:cNvSpPr>
            <a:spLocks noGrp="1"/>
          </p:cNvSpPr>
          <p:nvPr>
            <p:ph type="body" sz="quarter" idx="10"/>
          </p:nvPr>
        </p:nvSpPr>
        <p:spPr/>
        <p:txBody>
          <a:bodyPr>
            <a:normAutofit/>
          </a:bodyPr>
          <a:lstStyle/>
          <a:p>
            <a:r>
              <a:rPr lang="en-US" dirty="0"/>
              <a:t>There are two common strategies for rendering in a game engine: </a:t>
            </a:r>
            <a:r>
              <a:rPr lang="en-US" b="1" dirty="0"/>
              <a:t>forward shading</a:t>
            </a:r>
            <a:r>
              <a:rPr lang="en-US" dirty="0"/>
              <a:t> and </a:t>
            </a:r>
            <a:r>
              <a:rPr lang="en-US" b="1" dirty="0"/>
              <a:t>deferred shading</a:t>
            </a:r>
            <a:r>
              <a:rPr lang="en-US" dirty="0"/>
              <a:t>. UE4 supports both.</a:t>
            </a:r>
          </a:p>
          <a:p>
            <a:r>
              <a:rPr lang="en-US" dirty="0"/>
              <a:t>How would you know that? Take a class on real-time graphics. Watch some Game Developers Conference presentations. Read some online blogs. You will need some subject-area knowledge.</a:t>
            </a:r>
          </a:p>
        </p:txBody>
      </p:sp>
    </p:spTree>
    <p:extLst>
      <p:ext uri="{BB962C8B-B14F-4D97-AF65-F5344CB8AC3E}">
        <p14:creationId xmlns:p14="http://schemas.microsoft.com/office/powerpoint/2010/main" val="329617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8F3C-0A45-0140-9934-8890DAFFABF4}"/>
              </a:ext>
            </a:extLst>
          </p:cNvPr>
          <p:cNvSpPr>
            <a:spLocks noGrp="1"/>
          </p:cNvSpPr>
          <p:nvPr>
            <p:ph type="title"/>
          </p:nvPr>
        </p:nvSpPr>
        <p:spPr/>
        <p:txBody>
          <a:bodyPr/>
          <a:lstStyle/>
          <a:p>
            <a:r>
              <a:rPr lang="en-US" dirty="0"/>
              <a:t>Forward Shading</a:t>
            </a:r>
          </a:p>
        </p:txBody>
      </p:sp>
      <p:sp>
        <p:nvSpPr>
          <p:cNvPr id="3" name="Content Placeholder 2">
            <a:extLst>
              <a:ext uri="{FF2B5EF4-FFF2-40B4-BE49-F238E27FC236}">
                <a16:creationId xmlns:a16="http://schemas.microsoft.com/office/drawing/2014/main" id="{4681B201-FDFC-2D42-8FDB-119FB943E714}"/>
              </a:ext>
            </a:extLst>
          </p:cNvPr>
          <p:cNvSpPr>
            <a:spLocks noGrp="1"/>
          </p:cNvSpPr>
          <p:nvPr>
            <p:ph idx="1"/>
          </p:nvPr>
        </p:nvSpPr>
        <p:spPr/>
        <p:txBody>
          <a:bodyPr/>
          <a:lstStyle/>
          <a:p>
            <a:r>
              <a:rPr lang="en-US" dirty="0"/>
              <a:t> </a:t>
            </a:r>
          </a:p>
        </p:txBody>
      </p:sp>
      <p:sp>
        <p:nvSpPr>
          <p:cNvPr id="4" name="Text Placeholder 3">
            <a:extLst>
              <a:ext uri="{FF2B5EF4-FFF2-40B4-BE49-F238E27FC236}">
                <a16:creationId xmlns:a16="http://schemas.microsoft.com/office/drawing/2014/main" id="{86A6990C-27EB-7B40-AAB8-FB2E3391C5BE}"/>
              </a:ext>
            </a:extLst>
          </p:cNvPr>
          <p:cNvSpPr>
            <a:spLocks noGrp="1"/>
          </p:cNvSpPr>
          <p:nvPr>
            <p:ph type="body" sz="quarter" idx="10"/>
          </p:nvPr>
        </p:nvSpPr>
        <p:spPr/>
        <p:txBody>
          <a:bodyPr>
            <a:normAutofit/>
          </a:bodyPr>
          <a:lstStyle/>
          <a:p>
            <a:r>
              <a:rPr lang="en-US" b="1" dirty="0"/>
              <a:t>Forward shading</a:t>
            </a:r>
            <a:r>
              <a:rPr lang="en-US" dirty="0"/>
              <a:t> computes per-pixel shading </a:t>
            </a:r>
            <a:r>
              <a:rPr lang="en-US" b="1" dirty="0"/>
              <a:t>while</a:t>
            </a:r>
            <a:r>
              <a:rPr lang="en-US" i="1" dirty="0"/>
              <a:t> </a:t>
            </a:r>
            <a:r>
              <a:rPr lang="en-US" dirty="0"/>
              <a:t>rendering objects.</a:t>
            </a:r>
          </a:p>
          <a:p>
            <a:r>
              <a:rPr lang="en-US" dirty="0"/>
              <a:t>It does redundant shading computation for pixels that are overwritten, but gives more per-object control over how the shading is done.</a:t>
            </a:r>
          </a:p>
          <a:p>
            <a:r>
              <a:rPr lang="en-US" dirty="0"/>
              <a:t>It can support transparency if the objects are sorted from back to front.</a:t>
            </a:r>
          </a:p>
          <a:p>
            <a:r>
              <a:rPr lang="en-US" dirty="0"/>
              <a:t>There are usually limits on the number and types of lights it can support, mostly because many lights will make the per-object shading functions too complex.</a:t>
            </a:r>
          </a:p>
          <a:p>
            <a:endParaRPr lang="en-US" sz="3200" dirty="0"/>
          </a:p>
          <a:p>
            <a:endParaRPr lang="en-US" sz="3200" dirty="0"/>
          </a:p>
        </p:txBody>
      </p:sp>
      <p:pic>
        <p:nvPicPr>
          <p:cNvPr id="5" name="Content Placeholder 4">
            <a:extLst>
              <a:ext uri="{FF2B5EF4-FFF2-40B4-BE49-F238E27FC236}">
                <a16:creationId xmlns:a16="http://schemas.microsoft.com/office/drawing/2014/main" id="{7E43AA21-1D63-4302-BED0-B69B176423D9}"/>
              </a:ext>
            </a:extLst>
          </p:cNvPr>
          <p:cNvPicPr>
            <a:picLocks noChangeAspect="1"/>
          </p:cNvPicPr>
          <p:nvPr/>
        </p:nvPicPr>
        <p:blipFill>
          <a:blip r:embed="rId2"/>
          <a:stretch>
            <a:fillRect/>
          </a:stretch>
        </p:blipFill>
        <p:spPr>
          <a:xfrm>
            <a:off x="12764135" y="2371061"/>
            <a:ext cx="10985818" cy="8973878"/>
          </a:xfrm>
          <a:prstGeom prst="rect">
            <a:avLst/>
          </a:prstGeom>
        </p:spPr>
      </p:pic>
      <p:sp>
        <p:nvSpPr>
          <p:cNvPr id="6" name="Rectangle: Rounded Corners 5">
            <a:extLst>
              <a:ext uri="{FF2B5EF4-FFF2-40B4-BE49-F238E27FC236}">
                <a16:creationId xmlns:a16="http://schemas.microsoft.com/office/drawing/2014/main" id="{DB5987F8-CB6B-4091-A3E0-3F0795EE7F16}"/>
              </a:ext>
            </a:extLst>
          </p:cNvPr>
          <p:cNvSpPr/>
          <p:nvPr/>
        </p:nvSpPr>
        <p:spPr>
          <a:xfrm>
            <a:off x="18000921" y="6858000"/>
            <a:ext cx="3625702" cy="8931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8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57D2-CC08-C94B-B4ED-5AE454ECBD41}"/>
              </a:ext>
            </a:extLst>
          </p:cNvPr>
          <p:cNvSpPr>
            <a:spLocks noGrp="1"/>
          </p:cNvSpPr>
          <p:nvPr>
            <p:ph type="title"/>
          </p:nvPr>
        </p:nvSpPr>
        <p:spPr/>
        <p:txBody>
          <a:bodyPr/>
          <a:lstStyle/>
          <a:p>
            <a:r>
              <a:rPr lang="en-US" dirty="0"/>
              <a:t>Deferred Shading</a:t>
            </a:r>
          </a:p>
        </p:txBody>
      </p:sp>
      <p:sp>
        <p:nvSpPr>
          <p:cNvPr id="4" name="Text Placeholder 3">
            <a:extLst>
              <a:ext uri="{FF2B5EF4-FFF2-40B4-BE49-F238E27FC236}">
                <a16:creationId xmlns:a16="http://schemas.microsoft.com/office/drawing/2014/main" id="{7ACA15BD-DCCA-9845-BF28-D5008EE3B652}"/>
              </a:ext>
            </a:extLst>
          </p:cNvPr>
          <p:cNvSpPr>
            <a:spLocks noGrp="1"/>
          </p:cNvSpPr>
          <p:nvPr>
            <p:ph type="body" sz="quarter" idx="10"/>
          </p:nvPr>
        </p:nvSpPr>
        <p:spPr/>
        <p:txBody>
          <a:bodyPr>
            <a:normAutofit/>
          </a:bodyPr>
          <a:lstStyle/>
          <a:p>
            <a:r>
              <a:rPr lang="en-US" dirty="0"/>
              <a:t>In contrast, </a:t>
            </a:r>
            <a:r>
              <a:rPr lang="en-US" b="1" dirty="0"/>
              <a:t>deferred shading</a:t>
            </a:r>
            <a:r>
              <a:rPr lang="en-US" dirty="0"/>
              <a:t> just saves shading </a:t>
            </a:r>
            <a:r>
              <a:rPr lang="en-US" b="1" dirty="0"/>
              <a:t>parameters</a:t>
            </a:r>
            <a:r>
              <a:rPr lang="en-US" dirty="0"/>
              <a:t> per pixel when doing the initial render.</a:t>
            </a:r>
          </a:p>
          <a:p>
            <a:r>
              <a:rPr lang="en-US" dirty="0"/>
              <a:t>In a later pass, it applies shading and lighting computations per pixel across all of the pixels at once, but these operations only need to run for the objects that were finally visible at each pixel. </a:t>
            </a:r>
          </a:p>
          <a:p>
            <a:r>
              <a:rPr lang="en-US" dirty="0"/>
              <a:t>The base shading code does need to be similar for all of the objects. This has been made easier by the rise of </a:t>
            </a:r>
            <a:r>
              <a:rPr lang="en-US" b="1" dirty="0"/>
              <a:t>physically-based shading models</a:t>
            </a:r>
            <a:r>
              <a:rPr lang="en-US" dirty="0"/>
              <a:t> in games, which more naturally deal with differing lighting situations with a single </a:t>
            </a:r>
            <a:r>
              <a:rPr lang="en-US" dirty="0" err="1"/>
              <a:t>shader</a:t>
            </a:r>
            <a:r>
              <a:rPr lang="en-US" dirty="0"/>
              <a:t>.</a:t>
            </a:r>
          </a:p>
          <a:p>
            <a:r>
              <a:rPr lang="en-US" dirty="0"/>
              <a:t>Culling lights by coverage allows tons of lights.</a:t>
            </a:r>
          </a:p>
          <a:p>
            <a:r>
              <a:rPr lang="en-US" dirty="0"/>
              <a:t>Transparent objects have to be handled in a separate forward shading pass.</a:t>
            </a:r>
          </a:p>
          <a:p>
            <a:endParaRPr lang="en-US" sz="3200" dirty="0"/>
          </a:p>
          <a:p>
            <a:endParaRPr lang="en-US" sz="3200" dirty="0"/>
          </a:p>
        </p:txBody>
      </p:sp>
      <p:pic>
        <p:nvPicPr>
          <p:cNvPr id="3" name="Content Placeholder 2">
            <a:extLst>
              <a:ext uri="{FF2B5EF4-FFF2-40B4-BE49-F238E27FC236}">
                <a16:creationId xmlns:a16="http://schemas.microsoft.com/office/drawing/2014/main" id="{3002533D-DA9C-4FAB-8A04-C4E14417A0D2}"/>
              </a:ext>
            </a:extLst>
          </p:cNvPr>
          <p:cNvPicPr>
            <a:picLocks noGrp="1" noChangeAspect="1"/>
          </p:cNvPicPr>
          <p:nvPr>
            <p:ph idx="1"/>
          </p:nvPr>
        </p:nvPicPr>
        <p:blipFill>
          <a:blip r:embed="rId2"/>
          <a:stretch>
            <a:fillRect/>
          </a:stretch>
        </p:blipFill>
        <p:spPr>
          <a:xfrm>
            <a:off x="12293157" y="2594345"/>
            <a:ext cx="11927774" cy="8527310"/>
          </a:xfrm>
          <a:prstGeom prst="rect">
            <a:avLst/>
          </a:prstGeom>
        </p:spPr>
      </p:pic>
    </p:spTree>
    <p:extLst>
      <p:ext uri="{BB962C8B-B14F-4D97-AF65-F5344CB8AC3E}">
        <p14:creationId xmlns:p14="http://schemas.microsoft.com/office/powerpoint/2010/main" val="95437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B36B-9A62-D443-A9B6-911B8E932C15}"/>
              </a:ext>
            </a:extLst>
          </p:cNvPr>
          <p:cNvSpPr>
            <a:spLocks noGrp="1"/>
          </p:cNvSpPr>
          <p:nvPr>
            <p:ph type="title"/>
          </p:nvPr>
        </p:nvSpPr>
        <p:spPr/>
        <p:txBody>
          <a:bodyPr/>
          <a:lstStyle/>
          <a:p>
            <a:r>
              <a:rPr lang="en-US" dirty="0"/>
              <a:t>Looking for Documentation</a:t>
            </a:r>
          </a:p>
        </p:txBody>
      </p:sp>
      <p:pic>
        <p:nvPicPr>
          <p:cNvPr id="5" name="Content Placeholder 4">
            <a:extLst>
              <a:ext uri="{FF2B5EF4-FFF2-40B4-BE49-F238E27FC236}">
                <a16:creationId xmlns:a16="http://schemas.microsoft.com/office/drawing/2014/main" id="{BD07D5D5-7580-4663-BC90-486663AD45B9}"/>
              </a:ext>
            </a:extLst>
          </p:cNvPr>
          <p:cNvPicPr>
            <a:picLocks noGrp="1" noChangeAspect="1"/>
          </p:cNvPicPr>
          <p:nvPr>
            <p:ph idx="1"/>
          </p:nvPr>
        </p:nvPicPr>
        <p:blipFill rotWithShape="1">
          <a:blip r:embed="rId2"/>
          <a:srcRect b="8219"/>
          <a:stretch/>
        </p:blipFill>
        <p:spPr>
          <a:xfrm>
            <a:off x="12192000" y="-1"/>
            <a:ext cx="12192000" cy="13716001"/>
          </a:xfrm>
          <a:prstGeom prst="rect">
            <a:avLst/>
          </a:prstGeom>
        </p:spPr>
      </p:pic>
      <p:sp>
        <p:nvSpPr>
          <p:cNvPr id="4" name="Text Placeholder 3">
            <a:extLst>
              <a:ext uri="{FF2B5EF4-FFF2-40B4-BE49-F238E27FC236}">
                <a16:creationId xmlns:a16="http://schemas.microsoft.com/office/drawing/2014/main" id="{428D258C-EDC6-F54E-B043-2325443ED349}"/>
              </a:ext>
            </a:extLst>
          </p:cNvPr>
          <p:cNvSpPr>
            <a:spLocks noGrp="1"/>
          </p:cNvSpPr>
          <p:nvPr>
            <p:ph type="body" sz="quarter" idx="10"/>
          </p:nvPr>
        </p:nvSpPr>
        <p:spPr/>
        <p:txBody>
          <a:bodyPr>
            <a:normAutofit/>
          </a:bodyPr>
          <a:lstStyle/>
          <a:p>
            <a:r>
              <a:rPr lang="en-US" dirty="0"/>
              <a:t>The next step is to see what, if anything, is available to guide your search. For UE4 rendering, there’s some </a:t>
            </a:r>
            <a:r>
              <a:rPr lang="en-US" u="sng" dirty="0">
                <a:hlinkClick r:id="rId3"/>
              </a:rPr>
              <a:t>overview documentation</a:t>
            </a:r>
            <a:r>
              <a:rPr lang="en-US" dirty="0"/>
              <a:t>.</a:t>
            </a:r>
          </a:p>
          <a:p>
            <a:r>
              <a:rPr lang="en-US" dirty="0"/>
              <a:t>For a publicly available engine like UE4, you can look for </a:t>
            </a:r>
            <a:r>
              <a:rPr lang="en-US" u="sng" dirty="0">
                <a:hlinkClick r:id="rId4"/>
              </a:rPr>
              <a:t>blog posts</a:t>
            </a:r>
            <a:r>
              <a:rPr lang="en-US" dirty="0"/>
              <a:t> by others who have taken this journey before you.</a:t>
            </a:r>
          </a:p>
          <a:p>
            <a:r>
              <a:rPr lang="en-US" dirty="0"/>
              <a:t>Especially at a game studio, you can ask others on the team.</a:t>
            </a:r>
          </a:p>
        </p:txBody>
      </p:sp>
    </p:spTree>
    <p:extLst>
      <p:ext uri="{BB962C8B-B14F-4D97-AF65-F5344CB8AC3E}">
        <p14:creationId xmlns:p14="http://schemas.microsoft.com/office/powerpoint/2010/main" val="276421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7E00-F09F-B24C-B436-CA2545624550}"/>
              </a:ext>
            </a:extLst>
          </p:cNvPr>
          <p:cNvSpPr>
            <a:spLocks noGrp="1"/>
          </p:cNvSpPr>
          <p:nvPr>
            <p:ph type="title"/>
          </p:nvPr>
        </p:nvSpPr>
        <p:spPr/>
        <p:txBody>
          <a:bodyPr/>
          <a:lstStyle/>
          <a:p>
            <a:r>
              <a:rPr lang="en-US" dirty="0"/>
              <a:t>Seeing What It Does</a:t>
            </a:r>
          </a:p>
        </p:txBody>
      </p:sp>
      <p:sp>
        <p:nvSpPr>
          <p:cNvPr id="4" name="Text Placeholder 3">
            <a:extLst>
              <a:ext uri="{FF2B5EF4-FFF2-40B4-BE49-F238E27FC236}">
                <a16:creationId xmlns:a16="http://schemas.microsoft.com/office/drawing/2014/main" id="{14131816-2A1F-B642-9960-370CC5551CC1}"/>
              </a:ext>
            </a:extLst>
          </p:cNvPr>
          <p:cNvSpPr>
            <a:spLocks noGrp="1"/>
          </p:cNvSpPr>
          <p:nvPr>
            <p:ph type="body" sz="quarter" idx="10"/>
          </p:nvPr>
        </p:nvSpPr>
        <p:spPr/>
        <p:txBody>
          <a:bodyPr>
            <a:normAutofit/>
          </a:bodyPr>
          <a:lstStyle/>
          <a:p>
            <a:r>
              <a:rPr lang="en-US" dirty="0"/>
              <a:t>For rendering, </a:t>
            </a:r>
            <a:r>
              <a:rPr lang="en-US" b="1" dirty="0" err="1"/>
              <a:t>RenderDoc</a:t>
            </a:r>
            <a:r>
              <a:rPr lang="en-US" dirty="0"/>
              <a:t> and </a:t>
            </a:r>
            <a:r>
              <a:rPr lang="en-US" b="1" dirty="0"/>
              <a:t>PIX</a:t>
            </a:r>
            <a:r>
              <a:rPr lang="en-US" dirty="0"/>
              <a:t> can capture every graphics operation during a frame and let you analyze the effect of each independently. There are several online sites that specialize in doing </a:t>
            </a:r>
            <a:r>
              <a:rPr lang="en-US" dirty="0" err="1"/>
              <a:t>RenderDoc</a:t>
            </a:r>
            <a:r>
              <a:rPr lang="en-US" dirty="0"/>
              <a:t> breakdowns of how different games render, without any need for access to the game code.</a:t>
            </a:r>
          </a:p>
          <a:p>
            <a:r>
              <a:rPr lang="en-US" dirty="0"/>
              <a:t>In UE4, you can open the </a:t>
            </a:r>
            <a:r>
              <a:rPr lang="en-US" b="1" dirty="0"/>
              <a:t>console</a:t>
            </a:r>
            <a:r>
              <a:rPr lang="en-US" dirty="0"/>
              <a:t> (</a:t>
            </a:r>
            <a:r>
              <a:rPr lang="en-US" b="1" dirty="0"/>
              <a:t>`</a:t>
            </a:r>
            <a:r>
              <a:rPr lang="en-US" dirty="0"/>
              <a:t> key) or </a:t>
            </a:r>
            <a:r>
              <a:rPr lang="en-US" b="1" dirty="0"/>
              <a:t>Outputs</a:t>
            </a:r>
            <a:r>
              <a:rPr lang="en-US" dirty="0"/>
              <a:t> window use the </a:t>
            </a:r>
            <a:r>
              <a:rPr lang="en-US" b="1" dirty="0"/>
              <a:t>vis</a:t>
            </a:r>
            <a:r>
              <a:rPr lang="en-US" dirty="0"/>
              <a:t> console command to look at the results from each of those passes in turn</a:t>
            </a:r>
            <a:r>
              <a:rPr lang="en-US" dirty="0">
                <a:latin typeface="Helvetica (Body)"/>
              </a:rPr>
              <a:t>.</a:t>
            </a:r>
          </a:p>
        </p:txBody>
      </p:sp>
      <p:pic>
        <p:nvPicPr>
          <p:cNvPr id="9" name="Content Placeholder 8">
            <a:extLst>
              <a:ext uri="{FF2B5EF4-FFF2-40B4-BE49-F238E27FC236}">
                <a16:creationId xmlns:a16="http://schemas.microsoft.com/office/drawing/2014/main" id="{EEDEDDC5-4A81-4726-89EF-9717F2AB29E1}"/>
              </a:ext>
            </a:extLst>
          </p:cNvPr>
          <p:cNvPicPr>
            <a:picLocks noGrp="1" noChangeAspect="1"/>
          </p:cNvPicPr>
          <p:nvPr>
            <p:ph idx="1"/>
          </p:nvPr>
        </p:nvPicPr>
        <p:blipFill>
          <a:blip r:embed="rId2"/>
          <a:stretch>
            <a:fillRect/>
          </a:stretch>
        </p:blipFill>
        <p:spPr>
          <a:xfrm>
            <a:off x="12565815" y="2928909"/>
            <a:ext cx="11382458" cy="7858182"/>
          </a:xfrm>
          <a:prstGeom prst="rect">
            <a:avLst/>
          </a:prstGeom>
        </p:spPr>
      </p:pic>
    </p:spTree>
    <p:extLst>
      <p:ext uri="{BB962C8B-B14F-4D97-AF65-F5344CB8AC3E}">
        <p14:creationId xmlns:p14="http://schemas.microsoft.com/office/powerpoint/2010/main" val="14513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D4B4-D419-9C45-9B1C-9281D323FE2B}"/>
              </a:ext>
            </a:extLst>
          </p:cNvPr>
          <p:cNvSpPr>
            <a:spLocks noGrp="1"/>
          </p:cNvSpPr>
          <p:nvPr>
            <p:ph type="title"/>
          </p:nvPr>
        </p:nvSpPr>
        <p:spPr/>
        <p:txBody>
          <a:bodyPr/>
          <a:lstStyle/>
          <a:p>
            <a:r>
              <a:rPr lang="en-US" dirty="0"/>
              <a:t>Locating Some Code</a:t>
            </a:r>
          </a:p>
        </p:txBody>
      </p:sp>
      <p:pic>
        <p:nvPicPr>
          <p:cNvPr id="5" name="Content Placeholder 4">
            <a:extLst>
              <a:ext uri="{FF2B5EF4-FFF2-40B4-BE49-F238E27FC236}">
                <a16:creationId xmlns:a16="http://schemas.microsoft.com/office/drawing/2014/main" id="{BD3A45A8-B74D-4028-AEC8-4C62D096ED7E}"/>
              </a:ext>
            </a:extLst>
          </p:cNvPr>
          <p:cNvPicPr>
            <a:picLocks noGrp="1" noChangeAspect="1"/>
          </p:cNvPicPr>
          <p:nvPr>
            <p:ph idx="1"/>
          </p:nvPr>
        </p:nvPicPr>
        <p:blipFill>
          <a:blip r:embed="rId2"/>
          <a:stretch>
            <a:fillRect/>
          </a:stretch>
        </p:blipFill>
        <p:spPr>
          <a:xfrm>
            <a:off x="12517456" y="1515980"/>
            <a:ext cx="11497576" cy="9896656"/>
          </a:xfrm>
          <a:prstGeom prst="rect">
            <a:avLst/>
          </a:prstGeom>
        </p:spPr>
      </p:pic>
      <p:sp>
        <p:nvSpPr>
          <p:cNvPr id="4" name="Text Placeholder 3">
            <a:extLst>
              <a:ext uri="{FF2B5EF4-FFF2-40B4-BE49-F238E27FC236}">
                <a16:creationId xmlns:a16="http://schemas.microsoft.com/office/drawing/2014/main" id="{221778D6-B81A-0F4A-9D44-43187465E444}"/>
              </a:ext>
            </a:extLst>
          </p:cNvPr>
          <p:cNvSpPr>
            <a:spLocks noGrp="1"/>
          </p:cNvSpPr>
          <p:nvPr>
            <p:ph type="body" sz="quarter" idx="10"/>
          </p:nvPr>
        </p:nvSpPr>
        <p:spPr/>
        <p:txBody>
          <a:bodyPr>
            <a:normAutofit/>
          </a:bodyPr>
          <a:lstStyle/>
          <a:p>
            <a:r>
              <a:rPr lang="en-US" dirty="0"/>
              <a:t>Constrain the Level you care about. Find a promising function and set a breakpoint.</a:t>
            </a:r>
          </a:p>
          <a:p>
            <a:r>
              <a:rPr lang="en-US" dirty="0"/>
              <a:t>Searching just the header files, “</a:t>
            </a:r>
            <a:r>
              <a:rPr lang="en-US" b="1" dirty="0" err="1"/>
              <a:t>ForwardShading</a:t>
            </a:r>
            <a:r>
              <a:rPr lang="en-US" dirty="0"/>
              <a:t>” appears in 16 files, “</a:t>
            </a:r>
            <a:r>
              <a:rPr lang="en-US" b="1" dirty="0" err="1"/>
              <a:t>DeferredShading</a:t>
            </a:r>
            <a:r>
              <a:rPr lang="en-US" dirty="0"/>
              <a:t>” in 6. If you don’t find any hits on the first thing you search, or find too many, try another search term. With only a few, “</a:t>
            </a:r>
            <a:r>
              <a:rPr lang="en-US" b="1" dirty="0" err="1"/>
              <a:t>DeferredShadingSceneRenderer</a:t>
            </a:r>
            <a:r>
              <a:rPr lang="en-US" dirty="0"/>
              <a:t>”</a:t>
            </a:r>
            <a:r>
              <a:rPr lang="en-US" b="1" dirty="0"/>
              <a:t> </a:t>
            </a:r>
            <a:r>
              <a:rPr lang="en-US" dirty="0"/>
              <a:t>sounds promising. Of its member functions, “</a:t>
            </a:r>
            <a:r>
              <a:rPr lang="en-US" b="1" dirty="0"/>
              <a:t>Render</a:t>
            </a:r>
            <a:r>
              <a:rPr lang="en-US" dirty="0"/>
              <a:t>” looks good.</a:t>
            </a:r>
          </a:p>
          <a:p>
            <a:r>
              <a:rPr lang="en-US" dirty="0"/>
              <a:t>Read through this function to see what operations it performs and in what order</a:t>
            </a:r>
            <a:r>
              <a:rPr lang="en-US" dirty="0">
                <a:latin typeface="Helvetica (Body)"/>
              </a:rPr>
              <a:t>.</a:t>
            </a:r>
          </a:p>
        </p:txBody>
      </p:sp>
    </p:spTree>
    <p:extLst>
      <p:ext uri="{BB962C8B-B14F-4D97-AF65-F5344CB8AC3E}">
        <p14:creationId xmlns:p14="http://schemas.microsoft.com/office/powerpoint/2010/main" val="158679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999-D843-5245-B995-321C5E114EC3}"/>
              </a:ext>
            </a:extLst>
          </p:cNvPr>
          <p:cNvSpPr>
            <a:spLocks noGrp="1"/>
          </p:cNvSpPr>
          <p:nvPr>
            <p:ph type="title"/>
          </p:nvPr>
        </p:nvSpPr>
        <p:spPr/>
        <p:txBody>
          <a:bodyPr/>
          <a:lstStyle/>
          <a:p>
            <a:r>
              <a:rPr lang="en-US" dirty="0"/>
              <a:t>Enabling Debugging</a:t>
            </a:r>
          </a:p>
        </p:txBody>
      </p:sp>
      <p:pic>
        <p:nvPicPr>
          <p:cNvPr id="5" name="Content Placeholder 4">
            <a:extLst>
              <a:ext uri="{FF2B5EF4-FFF2-40B4-BE49-F238E27FC236}">
                <a16:creationId xmlns:a16="http://schemas.microsoft.com/office/drawing/2014/main" id="{6BBE0B1E-8219-428C-8FCA-8DC847276CBC}"/>
              </a:ext>
            </a:extLst>
          </p:cNvPr>
          <p:cNvPicPr>
            <a:picLocks noGrp="1" noChangeAspect="1"/>
          </p:cNvPicPr>
          <p:nvPr>
            <p:ph idx="1"/>
          </p:nvPr>
        </p:nvPicPr>
        <p:blipFill rotWithShape="1">
          <a:blip r:embed="rId2"/>
          <a:srcRect r="24299"/>
          <a:stretch/>
        </p:blipFill>
        <p:spPr>
          <a:xfrm>
            <a:off x="12397360" y="0"/>
            <a:ext cx="11986640" cy="13716000"/>
          </a:xfrm>
          <a:prstGeom prst="rect">
            <a:avLst/>
          </a:prstGeom>
        </p:spPr>
      </p:pic>
      <p:sp>
        <p:nvSpPr>
          <p:cNvPr id="4" name="Text Placeholder 3">
            <a:extLst>
              <a:ext uri="{FF2B5EF4-FFF2-40B4-BE49-F238E27FC236}">
                <a16:creationId xmlns:a16="http://schemas.microsoft.com/office/drawing/2014/main" id="{1AD8FA6C-A712-3444-BA0D-4F1492EF5912}"/>
              </a:ext>
            </a:extLst>
          </p:cNvPr>
          <p:cNvSpPr>
            <a:spLocks noGrp="1"/>
          </p:cNvSpPr>
          <p:nvPr>
            <p:ph type="body" sz="quarter" idx="10"/>
          </p:nvPr>
        </p:nvSpPr>
        <p:spPr/>
        <p:txBody>
          <a:bodyPr>
            <a:normAutofit/>
          </a:bodyPr>
          <a:lstStyle/>
          <a:p>
            <a:r>
              <a:rPr lang="en-US" dirty="0"/>
              <a:t>To get a better understanding, you’ll want to step through line-by-line. The </a:t>
            </a:r>
            <a:r>
              <a:rPr lang="en-US" b="1" dirty="0"/>
              <a:t>Development </a:t>
            </a:r>
            <a:r>
              <a:rPr lang="en-US" dirty="0"/>
              <a:t>build of the Editor includes optimization that makes debugging difficult. You can turn it off at the top of a file, and turn it back on again at the bottom</a:t>
            </a:r>
            <a:r>
              <a:rPr lang="en-US" dirty="0">
                <a:latin typeface="Helvetica (Body)"/>
              </a:rPr>
              <a:t>:</a:t>
            </a:r>
          </a:p>
          <a:p>
            <a:pPr marL="457200"/>
            <a:r>
              <a:rPr lang="en-US" dirty="0">
                <a:latin typeface="Helvetica (Body)"/>
              </a:rPr>
              <a:t>Visual Studio</a:t>
            </a:r>
          </a:p>
          <a:p>
            <a:pPr marL="914400" lvl="1" indent="-457200">
              <a:spcBef>
                <a:spcPts val="500"/>
              </a:spcBef>
            </a:pPr>
            <a:r>
              <a:rPr lang="en-US" dirty="0">
                <a:latin typeface="Helvetica (Body)"/>
              </a:rPr>
              <a:t>#pragma optimize("", off)</a:t>
            </a:r>
          </a:p>
          <a:p>
            <a:pPr marL="914400" lvl="1" indent="-457200"/>
            <a:r>
              <a:rPr lang="en-US" dirty="0">
                <a:latin typeface="Helvetica (Body)"/>
              </a:rPr>
              <a:t>#pragma optimize("", on)</a:t>
            </a:r>
          </a:p>
          <a:p>
            <a:pPr marL="457200"/>
            <a:r>
              <a:rPr lang="en-US" dirty="0" err="1">
                <a:latin typeface="Helvetica (Body)"/>
              </a:rPr>
              <a:t>Xcode</a:t>
            </a:r>
            <a:endParaRPr lang="en-US" dirty="0">
              <a:latin typeface="Helvetica (Body)"/>
            </a:endParaRPr>
          </a:p>
          <a:p>
            <a:pPr marL="914400" lvl="1" indent="-457200">
              <a:spcBef>
                <a:spcPts val="500"/>
              </a:spcBef>
            </a:pPr>
            <a:r>
              <a:rPr lang="en-US" dirty="0">
                <a:latin typeface="Helvetica (Body)"/>
              </a:rPr>
              <a:t>#pragma clang optimize off</a:t>
            </a:r>
          </a:p>
          <a:p>
            <a:pPr marL="914400" lvl="1" indent="-457200"/>
            <a:r>
              <a:rPr lang="en-US" dirty="0">
                <a:latin typeface="Helvetica (Body)"/>
              </a:rPr>
              <a:t>#pragma clang optimize on</a:t>
            </a:r>
          </a:p>
          <a:p>
            <a:pPr marL="457200" indent="-457200"/>
            <a:r>
              <a:rPr lang="en-US" b="1" dirty="0">
                <a:latin typeface="Helvetica (Body)"/>
              </a:rPr>
              <a:t>Don’t check this in!</a:t>
            </a:r>
          </a:p>
          <a:p>
            <a:pPr marL="457200" indent="-457200"/>
            <a:endParaRPr lang="en-US" sz="3200" dirty="0">
              <a:latin typeface="Courier" pitchFamily="2" charset="0"/>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02690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9BA-5268-F140-B389-1C6A2D6E9C70}"/>
              </a:ext>
            </a:extLst>
          </p:cNvPr>
          <p:cNvSpPr>
            <a:spLocks noGrp="1"/>
          </p:cNvSpPr>
          <p:nvPr>
            <p:ph type="title"/>
          </p:nvPr>
        </p:nvSpPr>
        <p:spPr/>
        <p:txBody>
          <a:bodyPr/>
          <a:lstStyle/>
          <a:p>
            <a:r>
              <a:rPr lang="en-US" dirty="0"/>
              <a:t>Stepping Through the Code</a:t>
            </a:r>
          </a:p>
        </p:txBody>
      </p:sp>
      <p:sp>
        <p:nvSpPr>
          <p:cNvPr id="4" name="Text Placeholder 3">
            <a:extLst>
              <a:ext uri="{FF2B5EF4-FFF2-40B4-BE49-F238E27FC236}">
                <a16:creationId xmlns:a16="http://schemas.microsoft.com/office/drawing/2014/main" id="{B91DFAD9-BC34-9842-B4A1-ABBB9FD07E82}"/>
              </a:ext>
            </a:extLst>
          </p:cNvPr>
          <p:cNvSpPr>
            <a:spLocks noGrp="1"/>
          </p:cNvSpPr>
          <p:nvPr>
            <p:ph type="body" sz="quarter" idx="10"/>
          </p:nvPr>
        </p:nvSpPr>
        <p:spPr/>
        <p:txBody>
          <a:bodyPr>
            <a:normAutofit/>
          </a:bodyPr>
          <a:lstStyle/>
          <a:p>
            <a:r>
              <a:rPr lang="en-US" dirty="0"/>
              <a:t>Rebuild with optimization off only in </a:t>
            </a:r>
            <a:r>
              <a:rPr lang="en-US" b="1" dirty="0"/>
              <a:t>DeferredShadingRenderer.cpp</a:t>
            </a:r>
            <a:r>
              <a:rPr lang="en-US" dirty="0"/>
              <a:t>. This should be quick, since it only has to rebuild the one file and repackage the rendering library.</a:t>
            </a:r>
          </a:p>
          <a:p>
            <a:r>
              <a:rPr lang="en-US" dirty="0"/>
              <a:t>Set a breakpoint in the </a:t>
            </a:r>
            <a:r>
              <a:rPr lang="en-US" b="1" dirty="0"/>
              <a:t>Render</a:t>
            </a:r>
            <a:r>
              <a:rPr lang="en-US" dirty="0"/>
              <a:t> function. Look at the call stack to see where this fits into the other operations. Step through the functions. You can step into some, but mostly for a big-picture view you just want to see what code path is being used.</a:t>
            </a:r>
          </a:p>
        </p:txBody>
      </p:sp>
      <p:pic>
        <p:nvPicPr>
          <p:cNvPr id="5" name="Content Placeholder 13">
            <a:extLst>
              <a:ext uri="{FF2B5EF4-FFF2-40B4-BE49-F238E27FC236}">
                <a16:creationId xmlns:a16="http://schemas.microsoft.com/office/drawing/2014/main" id="{BC98010B-1CAA-4959-BA85-FFBB8E6962E6}"/>
              </a:ext>
            </a:extLst>
          </p:cNvPr>
          <p:cNvPicPr>
            <a:picLocks noGrp="1" noChangeAspect="1"/>
          </p:cNvPicPr>
          <p:nvPr>
            <p:ph idx="1"/>
          </p:nvPr>
        </p:nvPicPr>
        <p:blipFill rotWithShape="1">
          <a:blip r:embed="rId2"/>
          <a:srcRect r="18460"/>
          <a:stretch/>
        </p:blipFill>
        <p:spPr>
          <a:xfrm>
            <a:off x="12192000" y="34842"/>
            <a:ext cx="12161057" cy="13681158"/>
          </a:xfrm>
          <a:prstGeom prst="rect">
            <a:avLst/>
          </a:prstGeom>
        </p:spPr>
      </p:pic>
    </p:spTree>
    <p:extLst>
      <p:ext uri="{BB962C8B-B14F-4D97-AF65-F5344CB8AC3E}">
        <p14:creationId xmlns:p14="http://schemas.microsoft.com/office/powerpoint/2010/main" val="297410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9D195-5492-BF43-AE78-6E2B4B687A81}"/>
              </a:ext>
            </a:extLst>
          </p:cNvPr>
          <p:cNvSpPr>
            <a:spLocks noGrp="1"/>
          </p:cNvSpPr>
          <p:nvPr>
            <p:ph type="body" sz="quarter" idx="10"/>
          </p:nvPr>
        </p:nvSpPr>
        <p:spPr/>
        <p:txBody>
          <a:bodyPr/>
          <a:lstStyle/>
          <a:p>
            <a:r>
              <a:rPr lang="en-US" dirty="0"/>
              <a:t>Example: Rendering</a:t>
            </a:r>
          </a:p>
        </p:txBody>
      </p:sp>
      <p:sp>
        <p:nvSpPr>
          <p:cNvPr id="3" name="Title 2">
            <a:extLst>
              <a:ext uri="{FF2B5EF4-FFF2-40B4-BE49-F238E27FC236}">
                <a16:creationId xmlns:a16="http://schemas.microsoft.com/office/drawing/2014/main" id="{13DC935D-CB04-F044-99C9-BAE2DC95B5C3}"/>
              </a:ext>
            </a:extLst>
          </p:cNvPr>
          <p:cNvSpPr>
            <a:spLocks noGrp="1"/>
          </p:cNvSpPr>
          <p:nvPr>
            <p:ph type="title"/>
          </p:nvPr>
        </p:nvSpPr>
        <p:spPr/>
        <p:txBody>
          <a:bodyPr/>
          <a:lstStyle/>
          <a:p>
            <a:r>
              <a:rPr lang="en-US" dirty="0"/>
              <a:t>Local View</a:t>
            </a:r>
          </a:p>
        </p:txBody>
      </p:sp>
    </p:spTree>
    <p:extLst>
      <p:ext uri="{BB962C8B-B14F-4D97-AF65-F5344CB8AC3E}">
        <p14:creationId xmlns:p14="http://schemas.microsoft.com/office/powerpoint/2010/main" val="338562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27EA-1D7A-D046-ACAA-6A0699B5AA48}"/>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CC7BFFC9-8BB0-7543-8D42-EB99A560D2C4}"/>
              </a:ext>
            </a:extLst>
          </p:cNvPr>
          <p:cNvSpPr>
            <a:spLocks noGrp="1"/>
          </p:cNvSpPr>
          <p:nvPr>
            <p:ph type="body" sz="quarter" idx="10"/>
          </p:nvPr>
        </p:nvSpPr>
        <p:spPr/>
        <p:txBody>
          <a:bodyPr/>
          <a:lstStyle/>
          <a:p>
            <a:pPr>
              <a:lnSpc>
                <a:spcPct val="100000"/>
              </a:lnSpc>
            </a:pPr>
            <a:r>
              <a:rPr lang="en-US" sz="2800" dirty="0"/>
              <a:t>The goals of this lecture are to</a:t>
            </a:r>
          </a:p>
          <a:p>
            <a:pPr marL="457200" lvl="1" indent="-457200">
              <a:lnSpc>
                <a:spcPct val="100000"/>
              </a:lnSpc>
              <a:spcBef>
                <a:spcPts val="2000"/>
              </a:spcBef>
            </a:pPr>
            <a:r>
              <a:rPr lang="en-US" sz="2800" dirty="0"/>
              <a:t>Learn skills for finding things in a large source code project like the Unreal Engine</a:t>
            </a:r>
          </a:p>
          <a:p>
            <a:pPr marL="457200" lvl="1" indent="-457200">
              <a:lnSpc>
                <a:spcPct val="100000"/>
              </a:lnSpc>
              <a:spcBef>
                <a:spcPts val="1200"/>
              </a:spcBef>
            </a:pPr>
            <a:r>
              <a:rPr lang="en-US" sz="2800" dirty="0"/>
              <a:t>Learn how to get a big-picture idea of how one part of a big project like UE4 works</a:t>
            </a:r>
          </a:p>
          <a:p>
            <a:pPr marL="457200" lvl="1" indent="-457200">
              <a:lnSpc>
                <a:spcPct val="100000"/>
              </a:lnSpc>
              <a:spcBef>
                <a:spcPts val="1200"/>
              </a:spcBef>
            </a:pPr>
            <a:r>
              <a:rPr lang="en-US" sz="2800" dirty="0"/>
              <a:t>Learn how to develop detailed knowledge to change or duplicate one small component of a large software project like UE4</a:t>
            </a:r>
            <a:endParaRPr lang="en-US" dirty="0"/>
          </a:p>
        </p:txBody>
      </p:sp>
      <p:sp>
        <p:nvSpPr>
          <p:cNvPr id="4" name="Text Placeholder 3">
            <a:extLst>
              <a:ext uri="{FF2B5EF4-FFF2-40B4-BE49-F238E27FC236}">
                <a16:creationId xmlns:a16="http://schemas.microsoft.com/office/drawing/2014/main" id="{1FC45BC8-AF66-F443-B248-5650287A64A2}"/>
              </a:ext>
            </a:extLst>
          </p:cNvPr>
          <p:cNvSpPr>
            <a:spLocks noGrp="1"/>
          </p:cNvSpPr>
          <p:nvPr>
            <p:ph type="body" sz="quarter" idx="11"/>
          </p:nvPr>
        </p:nvSpPr>
        <p:spPr/>
        <p:txBody>
          <a:bodyPr/>
          <a:lstStyle/>
          <a:p>
            <a:pPr>
              <a:lnSpc>
                <a:spcPct val="100000"/>
              </a:lnSpc>
            </a:pPr>
            <a:r>
              <a:rPr lang="en-US" sz="2800" dirty="0"/>
              <a:t>By the end of this lecture you will be able to</a:t>
            </a:r>
          </a:p>
          <a:p>
            <a:pPr marL="457200" lvl="1" indent="-457200">
              <a:lnSpc>
                <a:spcPct val="100000"/>
              </a:lnSpc>
              <a:spcBef>
                <a:spcPts val="2000"/>
              </a:spcBef>
            </a:pPr>
            <a:r>
              <a:rPr lang="en-US" sz="2800" dirty="0"/>
              <a:t>Search the UE4 source to find relevant points in the code</a:t>
            </a:r>
          </a:p>
          <a:p>
            <a:pPr marL="457200" lvl="1" indent="-457200">
              <a:lnSpc>
                <a:spcPct val="100000"/>
              </a:lnSpc>
              <a:spcBef>
                <a:spcPts val="1200"/>
              </a:spcBef>
            </a:pPr>
            <a:r>
              <a:rPr lang="en-US" sz="2800" dirty="0"/>
              <a:t>Combine knowledge about algorithms with stepping through the code to get a high-level understanding of one part of UE4</a:t>
            </a:r>
          </a:p>
          <a:p>
            <a:pPr marL="457200" lvl="1" indent="-457200">
              <a:lnSpc>
                <a:spcPct val="100000"/>
              </a:lnSpc>
              <a:spcBef>
                <a:spcPts val="1200"/>
              </a:spcBef>
            </a:pPr>
            <a:r>
              <a:rPr lang="en-US" sz="2800" dirty="0"/>
              <a:t>Understand the basics of finding and duplicating sample code</a:t>
            </a:r>
          </a:p>
        </p:txBody>
      </p:sp>
    </p:spTree>
    <p:extLst>
      <p:ext uri="{BB962C8B-B14F-4D97-AF65-F5344CB8AC3E}">
        <p14:creationId xmlns:p14="http://schemas.microsoft.com/office/powerpoint/2010/main" val="43127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E49441-1329-E940-80AD-D8708046A6C2}"/>
              </a:ext>
            </a:extLst>
          </p:cNvPr>
          <p:cNvSpPr>
            <a:spLocks noGrp="1"/>
          </p:cNvSpPr>
          <p:nvPr>
            <p:ph type="title"/>
          </p:nvPr>
        </p:nvSpPr>
        <p:spPr/>
        <p:txBody>
          <a:bodyPr/>
          <a:lstStyle/>
          <a:p>
            <a:r>
              <a:rPr lang="en-US" dirty="0"/>
              <a:t>Local View</a:t>
            </a:r>
          </a:p>
        </p:txBody>
      </p:sp>
      <p:sp>
        <p:nvSpPr>
          <p:cNvPr id="6" name="Text Placeholder 5">
            <a:extLst>
              <a:ext uri="{FF2B5EF4-FFF2-40B4-BE49-F238E27FC236}">
                <a16:creationId xmlns:a16="http://schemas.microsoft.com/office/drawing/2014/main" id="{20CE04A1-F92E-7B44-A01B-36C151CFEECF}"/>
              </a:ext>
            </a:extLst>
          </p:cNvPr>
          <p:cNvSpPr>
            <a:spLocks noGrp="1"/>
          </p:cNvSpPr>
          <p:nvPr>
            <p:ph type="body" sz="quarter" idx="10"/>
          </p:nvPr>
        </p:nvSpPr>
        <p:spPr/>
        <p:txBody>
          <a:bodyPr>
            <a:normAutofit/>
          </a:bodyPr>
          <a:lstStyle/>
          <a:p>
            <a:r>
              <a:rPr lang="en-US" dirty="0"/>
              <a:t>Understand how </a:t>
            </a:r>
            <a:r>
              <a:rPr lang="en-US" b="1" dirty="0"/>
              <a:t>one thing</a:t>
            </a:r>
            <a:r>
              <a:rPr lang="en-US" dirty="0"/>
              <a:t> works, usually to make changes, or to use as a model for creating something similar.</a:t>
            </a:r>
          </a:p>
          <a:p>
            <a:r>
              <a:rPr lang="en-US" dirty="0"/>
              <a:t>You need to find and understand the local code.</a:t>
            </a:r>
          </a:p>
          <a:p>
            <a:r>
              <a:rPr lang="en-US" dirty="0"/>
              <a:t>You want to understand who calls it, and with what assumptions.</a:t>
            </a:r>
          </a:p>
          <a:p>
            <a:r>
              <a:rPr lang="en-US" dirty="0"/>
              <a:t>You want to understand what it calls, and what those things do (but not necessarily how).</a:t>
            </a:r>
          </a:p>
        </p:txBody>
      </p:sp>
      <p:pic>
        <p:nvPicPr>
          <p:cNvPr id="4" name="Picture 3">
            <a:extLst>
              <a:ext uri="{FF2B5EF4-FFF2-40B4-BE49-F238E27FC236}">
                <a16:creationId xmlns:a16="http://schemas.microsoft.com/office/drawing/2014/main" id="{40284D2A-140A-448F-9C22-A44A46E79B27}"/>
              </a:ext>
            </a:extLst>
          </p:cNvPr>
          <p:cNvPicPr>
            <a:picLocks noChangeAspect="1"/>
          </p:cNvPicPr>
          <p:nvPr/>
        </p:nvPicPr>
        <p:blipFill rotWithShape="1">
          <a:blip r:embed="rId2">
            <a:extLst>
              <a:ext uri="{28A0092B-C50C-407E-A947-70E740481C1C}">
                <a14:useLocalDpi xmlns:a14="http://schemas.microsoft.com/office/drawing/2010/main" val="0"/>
              </a:ext>
            </a:extLst>
          </a:blip>
          <a:srcRect l="37608" t="56864" r="37180" b="17952"/>
          <a:stretch/>
        </p:blipFill>
        <p:spPr>
          <a:xfrm>
            <a:off x="13341247" y="3822491"/>
            <a:ext cx="10770698" cy="7101559"/>
          </a:xfrm>
          <a:prstGeom prst="roundRect">
            <a:avLst/>
          </a:prstGeom>
        </p:spPr>
      </p:pic>
    </p:spTree>
    <p:extLst>
      <p:ext uri="{BB962C8B-B14F-4D97-AF65-F5344CB8AC3E}">
        <p14:creationId xmlns:p14="http://schemas.microsoft.com/office/powerpoint/2010/main" val="221370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66AD-6DE1-1947-B1EC-25E9E582EC40}"/>
              </a:ext>
            </a:extLst>
          </p:cNvPr>
          <p:cNvSpPr>
            <a:spLocks noGrp="1"/>
          </p:cNvSpPr>
          <p:nvPr>
            <p:ph type="title"/>
          </p:nvPr>
        </p:nvSpPr>
        <p:spPr/>
        <p:txBody>
          <a:bodyPr/>
          <a:lstStyle/>
          <a:p>
            <a:r>
              <a:rPr lang="en-US" dirty="0"/>
              <a:t>New Material Node</a:t>
            </a:r>
          </a:p>
        </p:txBody>
      </p:sp>
      <p:pic>
        <p:nvPicPr>
          <p:cNvPr id="5" name="Content Placeholder 4">
            <a:extLst>
              <a:ext uri="{FF2B5EF4-FFF2-40B4-BE49-F238E27FC236}">
                <a16:creationId xmlns:a16="http://schemas.microsoft.com/office/drawing/2014/main" id="{82AA3524-006D-457F-9D54-2FA6BB6A72A0}"/>
              </a:ext>
            </a:extLst>
          </p:cNvPr>
          <p:cNvPicPr>
            <a:picLocks noGrp="1" noChangeAspect="1"/>
          </p:cNvPicPr>
          <p:nvPr>
            <p:ph idx="1"/>
          </p:nvPr>
        </p:nvPicPr>
        <p:blipFill>
          <a:blip r:embed="rId2"/>
          <a:stretch>
            <a:fillRect/>
          </a:stretch>
        </p:blipFill>
        <p:spPr>
          <a:xfrm>
            <a:off x="19469717" y="443329"/>
            <a:ext cx="2567733" cy="1639181"/>
          </a:xfrm>
          <a:prstGeom prst="rect">
            <a:avLst/>
          </a:prstGeom>
        </p:spPr>
      </p:pic>
      <p:sp>
        <p:nvSpPr>
          <p:cNvPr id="4" name="Text Placeholder 3">
            <a:extLst>
              <a:ext uri="{FF2B5EF4-FFF2-40B4-BE49-F238E27FC236}">
                <a16:creationId xmlns:a16="http://schemas.microsoft.com/office/drawing/2014/main" id="{6738EC5F-6179-CD48-AB08-A3A63D3B0943}"/>
              </a:ext>
            </a:extLst>
          </p:cNvPr>
          <p:cNvSpPr>
            <a:spLocks noGrp="1"/>
          </p:cNvSpPr>
          <p:nvPr>
            <p:ph type="body" sz="quarter" idx="10"/>
          </p:nvPr>
        </p:nvSpPr>
        <p:spPr/>
        <p:txBody>
          <a:bodyPr>
            <a:normAutofit/>
          </a:bodyPr>
          <a:lstStyle/>
          <a:p>
            <a:r>
              <a:rPr lang="en-US" dirty="0"/>
              <a:t>Find a uniquely named </a:t>
            </a:r>
            <a:r>
              <a:rPr lang="en-US" b="1" dirty="0"/>
              <a:t>Material</a:t>
            </a:r>
            <a:r>
              <a:rPr lang="en-US" dirty="0"/>
              <a:t> node, similar to what you want.</a:t>
            </a:r>
          </a:p>
          <a:p>
            <a:r>
              <a:rPr lang="en-US" dirty="0"/>
              <a:t>Copy and rename everything it does.</a:t>
            </a:r>
          </a:p>
          <a:p>
            <a:r>
              <a:rPr lang="en-US" dirty="0"/>
              <a:t>Modify it to your new purpose.</a:t>
            </a:r>
          </a:p>
        </p:txBody>
      </p:sp>
      <p:pic>
        <p:nvPicPr>
          <p:cNvPr id="6" name="Picture 5">
            <a:extLst>
              <a:ext uri="{FF2B5EF4-FFF2-40B4-BE49-F238E27FC236}">
                <a16:creationId xmlns:a16="http://schemas.microsoft.com/office/drawing/2014/main" id="{7136DE38-8575-4F80-A386-193FCDE6B1E5}"/>
              </a:ext>
            </a:extLst>
          </p:cNvPr>
          <p:cNvPicPr>
            <a:picLocks noChangeAspect="1"/>
          </p:cNvPicPr>
          <p:nvPr/>
        </p:nvPicPr>
        <p:blipFill>
          <a:blip r:embed="rId3"/>
          <a:stretch>
            <a:fillRect/>
          </a:stretch>
        </p:blipFill>
        <p:spPr>
          <a:xfrm>
            <a:off x="13904111" y="12277223"/>
            <a:ext cx="9305994" cy="1210901"/>
          </a:xfrm>
          <a:prstGeom prst="rect">
            <a:avLst/>
          </a:prstGeom>
        </p:spPr>
      </p:pic>
      <p:sp>
        <p:nvSpPr>
          <p:cNvPr id="7" name="TextBox 6">
            <a:extLst>
              <a:ext uri="{FF2B5EF4-FFF2-40B4-BE49-F238E27FC236}">
                <a16:creationId xmlns:a16="http://schemas.microsoft.com/office/drawing/2014/main" id="{B54134D2-9061-42F8-A10B-11E1EBAEAFF3}"/>
              </a:ext>
            </a:extLst>
          </p:cNvPr>
          <p:cNvSpPr txBox="1"/>
          <p:nvPr/>
        </p:nvSpPr>
        <p:spPr>
          <a:xfrm>
            <a:off x="13904111" y="11747989"/>
            <a:ext cx="5270733" cy="584775"/>
          </a:xfrm>
          <a:prstGeom prst="rect">
            <a:avLst/>
          </a:prstGeom>
          <a:noFill/>
        </p:spPr>
        <p:txBody>
          <a:bodyPr wrap="square" rtlCol="0">
            <a:spAutoFit/>
          </a:bodyPr>
          <a:lstStyle/>
          <a:p>
            <a:pPr algn="l"/>
            <a:r>
              <a:rPr lang="en-US" sz="3200" dirty="0"/>
              <a:t>HLSLMaterialTranslator.cpp</a:t>
            </a:r>
          </a:p>
        </p:txBody>
      </p:sp>
      <p:pic>
        <p:nvPicPr>
          <p:cNvPr id="10" name="Picture 9">
            <a:extLst>
              <a:ext uri="{FF2B5EF4-FFF2-40B4-BE49-F238E27FC236}">
                <a16:creationId xmlns:a16="http://schemas.microsoft.com/office/drawing/2014/main" id="{04A3F7BB-5B4F-4150-9708-20D855405C33}"/>
              </a:ext>
            </a:extLst>
          </p:cNvPr>
          <p:cNvPicPr>
            <a:picLocks noChangeAspect="1"/>
          </p:cNvPicPr>
          <p:nvPr/>
        </p:nvPicPr>
        <p:blipFill>
          <a:blip r:embed="rId4"/>
          <a:stretch>
            <a:fillRect/>
          </a:stretch>
        </p:blipFill>
        <p:spPr>
          <a:xfrm>
            <a:off x="12367564" y="4081204"/>
            <a:ext cx="9614131" cy="7566497"/>
          </a:xfrm>
          <a:prstGeom prst="rect">
            <a:avLst/>
          </a:prstGeom>
        </p:spPr>
      </p:pic>
      <p:sp>
        <p:nvSpPr>
          <p:cNvPr id="11" name="TextBox 10">
            <a:extLst>
              <a:ext uri="{FF2B5EF4-FFF2-40B4-BE49-F238E27FC236}">
                <a16:creationId xmlns:a16="http://schemas.microsoft.com/office/drawing/2014/main" id="{81737B36-384E-4407-8062-26AC8909B4DE}"/>
              </a:ext>
            </a:extLst>
          </p:cNvPr>
          <p:cNvSpPr txBox="1"/>
          <p:nvPr/>
        </p:nvSpPr>
        <p:spPr>
          <a:xfrm>
            <a:off x="12331467" y="3560631"/>
            <a:ext cx="7138250" cy="584775"/>
          </a:xfrm>
          <a:prstGeom prst="rect">
            <a:avLst/>
          </a:prstGeom>
          <a:noFill/>
        </p:spPr>
        <p:txBody>
          <a:bodyPr wrap="square" rtlCol="0">
            <a:spAutoFit/>
          </a:bodyPr>
          <a:lstStyle/>
          <a:p>
            <a:pPr algn="l"/>
            <a:r>
              <a:rPr lang="en-US" sz="3200" dirty="0"/>
              <a:t>MaterialExpressions.cpp</a:t>
            </a:r>
          </a:p>
        </p:txBody>
      </p:sp>
      <p:pic>
        <p:nvPicPr>
          <p:cNvPr id="12" name="Picture 11">
            <a:extLst>
              <a:ext uri="{FF2B5EF4-FFF2-40B4-BE49-F238E27FC236}">
                <a16:creationId xmlns:a16="http://schemas.microsoft.com/office/drawing/2014/main" id="{699FCE86-5987-47D2-9795-373B2013A1DB}"/>
              </a:ext>
            </a:extLst>
          </p:cNvPr>
          <p:cNvPicPr>
            <a:picLocks noChangeAspect="1"/>
          </p:cNvPicPr>
          <p:nvPr/>
        </p:nvPicPr>
        <p:blipFill>
          <a:blip r:embed="rId5"/>
          <a:stretch>
            <a:fillRect/>
          </a:stretch>
        </p:blipFill>
        <p:spPr>
          <a:xfrm>
            <a:off x="15104238" y="351528"/>
            <a:ext cx="3784439" cy="3175449"/>
          </a:xfrm>
          <a:prstGeom prst="rect">
            <a:avLst/>
          </a:prstGeom>
        </p:spPr>
      </p:pic>
      <p:sp>
        <p:nvSpPr>
          <p:cNvPr id="16" name="Rectangle: Rounded Corners 15">
            <a:extLst>
              <a:ext uri="{FF2B5EF4-FFF2-40B4-BE49-F238E27FC236}">
                <a16:creationId xmlns:a16="http://schemas.microsoft.com/office/drawing/2014/main" id="{2EEF04CD-0153-4C79-8AFC-75B9C94454C0}"/>
              </a:ext>
            </a:extLst>
          </p:cNvPr>
          <p:cNvSpPr/>
          <p:nvPr/>
        </p:nvSpPr>
        <p:spPr>
          <a:xfrm>
            <a:off x="15328232" y="1624263"/>
            <a:ext cx="2598821" cy="458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8424B14-7CA9-4B04-980D-23B2204E1248}"/>
              </a:ext>
            </a:extLst>
          </p:cNvPr>
          <p:cNvSpPr/>
          <p:nvPr/>
        </p:nvSpPr>
        <p:spPr>
          <a:xfrm>
            <a:off x="17421726" y="4023486"/>
            <a:ext cx="1600200" cy="3439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25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B6D1-8B4F-5C46-9E33-2088D7020C8A}"/>
              </a:ext>
            </a:extLst>
          </p:cNvPr>
          <p:cNvSpPr>
            <a:spLocks noGrp="1"/>
          </p:cNvSpPr>
          <p:nvPr>
            <p:ph type="title"/>
          </p:nvPr>
        </p:nvSpPr>
        <p:spPr/>
        <p:txBody>
          <a:bodyPr/>
          <a:lstStyle/>
          <a:p>
            <a:r>
              <a:rPr lang="en-US" dirty="0"/>
              <a:t>New Blueprint Node</a:t>
            </a:r>
          </a:p>
        </p:txBody>
      </p:sp>
      <p:pic>
        <p:nvPicPr>
          <p:cNvPr id="5" name="Content Placeholder 4">
            <a:extLst>
              <a:ext uri="{FF2B5EF4-FFF2-40B4-BE49-F238E27FC236}">
                <a16:creationId xmlns:a16="http://schemas.microsoft.com/office/drawing/2014/main" id="{EAC2282F-4E38-CF43-A78E-ED17A389B2ED}"/>
              </a:ext>
            </a:extLst>
          </p:cNvPr>
          <p:cNvPicPr>
            <a:picLocks noGrp="1" noChangeAspect="1"/>
          </p:cNvPicPr>
          <p:nvPr>
            <p:ph idx="1"/>
          </p:nvPr>
        </p:nvPicPr>
        <p:blipFill>
          <a:blip r:embed="rId2"/>
          <a:stretch>
            <a:fillRect/>
          </a:stretch>
        </p:blipFill>
        <p:spPr>
          <a:xfrm>
            <a:off x="12191995" y="1723179"/>
            <a:ext cx="11912600" cy="5778500"/>
          </a:xfrm>
          <a:prstGeom prst="rect">
            <a:avLst/>
          </a:prstGeom>
        </p:spPr>
      </p:pic>
      <p:sp>
        <p:nvSpPr>
          <p:cNvPr id="4" name="Text Placeholder 3">
            <a:extLst>
              <a:ext uri="{FF2B5EF4-FFF2-40B4-BE49-F238E27FC236}">
                <a16:creationId xmlns:a16="http://schemas.microsoft.com/office/drawing/2014/main" id="{DC2ECCCE-BA6E-BB4C-8BDB-C51BE118DF70}"/>
              </a:ext>
            </a:extLst>
          </p:cNvPr>
          <p:cNvSpPr>
            <a:spLocks noGrp="1"/>
          </p:cNvSpPr>
          <p:nvPr>
            <p:ph type="body" sz="quarter" idx="10"/>
          </p:nvPr>
        </p:nvSpPr>
        <p:spPr>
          <a:xfrm>
            <a:off x="1679575" y="5943600"/>
            <a:ext cx="9045575" cy="8002587"/>
          </a:xfrm>
        </p:spPr>
        <p:txBody>
          <a:bodyPr>
            <a:normAutofit/>
          </a:bodyPr>
          <a:lstStyle/>
          <a:p>
            <a:r>
              <a:rPr lang="en-US" dirty="0"/>
              <a:t>Find a uniquely named </a:t>
            </a:r>
            <a:r>
              <a:rPr lang="en-US" b="1" dirty="0"/>
              <a:t>Blueprint</a:t>
            </a:r>
            <a:r>
              <a:rPr lang="en-US" dirty="0"/>
              <a:t> node, similar to what you want.</a:t>
            </a:r>
          </a:p>
          <a:p>
            <a:r>
              <a:rPr lang="en-US" dirty="0"/>
              <a:t>Copy and rename everything it does.</a:t>
            </a:r>
          </a:p>
          <a:p>
            <a:r>
              <a:rPr lang="en-US" dirty="0"/>
              <a:t>Modify it to your new purpose.</a:t>
            </a:r>
          </a:p>
          <a:p>
            <a:endParaRPr lang="en-US" dirty="0"/>
          </a:p>
          <a:p>
            <a:r>
              <a:rPr lang="en-US" dirty="0"/>
              <a:t>Note that generally it is preferable to put code for new Blueprint nodes into a plugin.</a:t>
            </a:r>
          </a:p>
        </p:txBody>
      </p:sp>
      <p:pic>
        <p:nvPicPr>
          <p:cNvPr id="6" name="Picture 5">
            <a:extLst>
              <a:ext uri="{FF2B5EF4-FFF2-40B4-BE49-F238E27FC236}">
                <a16:creationId xmlns:a16="http://schemas.microsoft.com/office/drawing/2014/main" id="{19324FF9-C692-0F49-BA55-AA077D679B04}"/>
              </a:ext>
            </a:extLst>
          </p:cNvPr>
          <p:cNvPicPr>
            <a:picLocks noChangeAspect="1"/>
          </p:cNvPicPr>
          <p:nvPr/>
        </p:nvPicPr>
        <p:blipFill>
          <a:blip r:embed="rId3"/>
          <a:stretch>
            <a:fillRect/>
          </a:stretch>
        </p:blipFill>
        <p:spPr>
          <a:xfrm>
            <a:off x="12191997" y="8852371"/>
            <a:ext cx="11912599" cy="981038"/>
          </a:xfrm>
          <a:prstGeom prst="rect">
            <a:avLst/>
          </a:prstGeom>
        </p:spPr>
      </p:pic>
      <p:sp>
        <p:nvSpPr>
          <p:cNvPr id="7" name="TextBox 6">
            <a:extLst>
              <a:ext uri="{FF2B5EF4-FFF2-40B4-BE49-F238E27FC236}">
                <a16:creationId xmlns:a16="http://schemas.microsoft.com/office/drawing/2014/main" id="{74D96FFE-57EC-1445-ADD1-CADC2B382D7C}"/>
              </a:ext>
            </a:extLst>
          </p:cNvPr>
          <p:cNvSpPr txBox="1"/>
          <p:nvPr/>
        </p:nvSpPr>
        <p:spPr>
          <a:xfrm>
            <a:off x="12191997" y="8267596"/>
            <a:ext cx="7138250" cy="584775"/>
          </a:xfrm>
          <a:prstGeom prst="rect">
            <a:avLst/>
          </a:prstGeom>
          <a:noFill/>
        </p:spPr>
        <p:txBody>
          <a:bodyPr wrap="square" rtlCol="0">
            <a:spAutoFit/>
          </a:bodyPr>
          <a:lstStyle/>
          <a:p>
            <a:pPr algn="l"/>
            <a:r>
              <a:rPr lang="en-US" sz="3200" dirty="0" err="1"/>
              <a:t>KismetMathLibrary.h</a:t>
            </a:r>
            <a:endParaRPr lang="en-US" sz="3200" dirty="0"/>
          </a:p>
        </p:txBody>
      </p:sp>
      <p:pic>
        <p:nvPicPr>
          <p:cNvPr id="8" name="Picture 7">
            <a:extLst>
              <a:ext uri="{FF2B5EF4-FFF2-40B4-BE49-F238E27FC236}">
                <a16:creationId xmlns:a16="http://schemas.microsoft.com/office/drawing/2014/main" id="{EC86BF5B-E012-3245-B940-43B23F442560}"/>
              </a:ext>
            </a:extLst>
          </p:cNvPr>
          <p:cNvPicPr>
            <a:picLocks noChangeAspect="1"/>
          </p:cNvPicPr>
          <p:nvPr/>
        </p:nvPicPr>
        <p:blipFill>
          <a:blip r:embed="rId4"/>
          <a:stretch>
            <a:fillRect/>
          </a:stretch>
        </p:blipFill>
        <p:spPr>
          <a:xfrm>
            <a:off x="12191996" y="10948448"/>
            <a:ext cx="11912599" cy="1103277"/>
          </a:xfrm>
          <a:prstGeom prst="rect">
            <a:avLst/>
          </a:prstGeom>
        </p:spPr>
      </p:pic>
      <p:sp>
        <p:nvSpPr>
          <p:cNvPr id="9" name="TextBox 8">
            <a:extLst>
              <a:ext uri="{FF2B5EF4-FFF2-40B4-BE49-F238E27FC236}">
                <a16:creationId xmlns:a16="http://schemas.microsoft.com/office/drawing/2014/main" id="{D1490C01-4886-744F-AACB-7BDABB8E5557}"/>
              </a:ext>
            </a:extLst>
          </p:cNvPr>
          <p:cNvSpPr txBox="1"/>
          <p:nvPr/>
        </p:nvSpPr>
        <p:spPr>
          <a:xfrm>
            <a:off x="12191997" y="10366560"/>
            <a:ext cx="7138250" cy="584775"/>
          </a:xfrm>
          <a:prstGeom prst="rect">
            <a:avLst/>
          </a:prstGeom>
          <a:noFill/>
        </p:spPr>
        <p:txBody>
          <a:bodyPr wrap="square" rtlCol="0">
            <a:spAutoFit/>
          </a:bodyPr>
          <a:lstStyle/>
          <a:p>
            <a:pPr algn="l"/>
            <a:r>
              <a:rPr lang="en-US" sz="3200" dirty="0" err="1"/>
              <a:t>KismetMathLibrary.cpp</a:t>
            </a:r>
            <a:endParaRPr lang="en-US" sz="3200" dirty="0"/>
          </a:p>
        </p:txBody>
      </p:sp>
      <p:sp>
        <p:nvSpPr>
          <p:cNvPr id="10" name="Rounded Rectangle 9">
            <a:extLst>
              <a:ext uri="{FF2B5EF4-FFF2-40B4-BE49-F238E27FC236}">
                <a16:creationId xmlns:a16="http://schemas.microsoft.com/office/drawing/2014/main" id="{CD96CA91-7D83-C148-A20B-BDB60D448D0E}"/>
              </a:ext>
            </a:extLst>
          </p:cNvPr>
          <p:cNvSpPr/>
          <p:nvPr/>
        </p:nvSpPr>
        <p:spPr>
          <a:xfrm>
            <a:off x="15300406" y="3487743"/>
            <a:ext cx="3616036" cy="1767795"/>
          </a:xfrm>
          <a:prstGeom prst="roundRect">
            <a:avLst>
              <a:gd name="adj" fmla="val 381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79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9A13-37C5-FC4E-9348-4F68AA579DF4}"/>
              </a:ext>
            </a:extLst>
          </p:cNvPr>
          <p:cNvSpPr>
            <a:spLocks noGrp="1"/>
          </p:cNvSpPr>
          <p:nvPr>
            <p:ph type="title"/>
          </p:nvPr>
        </p:nvSpPr>
        <p:spPr/>
        <p:txBody>
          <a:bodyPr/>
          <a:lstStyle/>
          <a:p>
            <a:r>
              <a:rPr lang="en-US" dirty="0"/>
              <a:t>New Post Process Pass</a:t>
            </a:r>
          </a:p>
        </p:txBody>
      </p:sp>
      <p:pic>
        <p:nvPicPr>
          <p:cNvPr id="5" name="Content Placeholder 4">
            <a:extLst>
              <a:ext uri="{FF2B5EF4-FFF2-40B4-BE49-F238E27FC236}">
                <a16:creationId xmlns:a16="http://schemas.microsoft.com/office/drawing/2014/main" id="{891D7CE5-8126-F644-99A5-38989BB82595}"/>
              </a:ext>
            </a:extLst>
          </p:cNvPr>
          <p:cNvPicPr>
            <a:picLocks noGrp="1" noChangeAspect="1"/>
          </p:cNvPicPr>
          <p:nvPr>
            <p:ph idx="1"/>
          </p:nvPr>
        </p:nvPicPr>
        <p:blipFill>
          <a:blip r:embed="rId2"/>
          <a:stretch>
            <a:fillRect/>
          </a:stretch>
        </p:blipFill>
        <p:spPr>
          <a:xfrm>
            <a:off x="12198927" y="2043351"/>
            <a:ext cx="12116234" cy="9629298"/>
          </a:xfrm>
          <a:prstGeom prst="rect">
            <a:avLst/>
          </a:prstGeom>
        </p:spPr>
      </p:pic>
      <p:sp>
        <p:nvSpPr>
          <p:cNvPr id="4" name="Text Placeholder 3">
            <a:extLst>
              <a:ext uri="{FF2B5EF4-FFF2-40B4-BE49-F238E27FC236}">
                <a16:creationId xmlns:a16="http://schemas.microsoft.com/office/drawing/2014/main" id="{5B0D4171-AE0D-AE4E-8CD1-21EF3C7C3C62}"/>
              </a:ext>
            </a:extLst>
          </p:cNvPr>
          <p:cNvSpPr>
            <a:spLocks noGrp="1"/>
          </p:cNvSpPr>
          <p:nvPr>
            <p:ph type="body" sz="quarter" idx="10"/>
          </p:nvPr>
        </p:nvSpPr>
        <p:spPr/>
        <p:txBody>
          <a:bodyPr>
            <a:normAutofit/>
          </a:bodyPr>
          <a:lstStyle/>
          <a:p>
            <a:r>
              <a:rPr lang="en-US" dirty="0"/>
              <a:t>Find a uniquely named </a:t>
            </a:r>
            <a:r>
              <a:rPr lang="en-US" b="1" dirty="0"/>
              <a:t>Post Process</a:t>
            </a:r>
            <a:r>
              <a:rPr lang="en-US" dirty="0"/>
              <a:t> pass, similar to what you want.</a:t>
            </a:r>
          </a:p>
          <a:p>
            <a:r>
              <a:rPr lang="en-US" dirty="0"/>
              <a:t>Copy and rename everything it does.</a:t>
            </a:r>
          </a:p>
          <a:p>
            <a:r>
              <a:rPr lang="en-US" dirty="0"/>
              <a:t>Modify it to your new purpose.</a:t>
            </a:r>
          </a:p>
          <a:p>
            <a:pPr>
              <a:spcBef>
                <a:spcPts val="1000"/>
              </a:spcBef>
            </a:pPr>
            <a:endParaRPr lang="en-US" dirty="0"/>
          </a:p>
          <a:p>
            <a:pPr>
              <a:spcBef>
                <a:spcPts val="0"/>
              </a:spcBef>
            </a:pPr>
            <a:r>
              <a:rPr lang="en-US" dirty="0"/>
              <a:t>. . .</a:t>
            </a:r>
          </a:p>
          <a:p>
            <a:pPr>
              <a:spcBef>
                <a:spcPts val="1000"/>
              </a:spcBef>
            </a:pPr>
            <a:endParaRPr lang="en-US" dirty="0"/>
          </a:p>
          <a:p>
            <a:pPr>
              <a:spcBef>
                <a:spcPts val="0"/>
              </a:spcBef>
            </a:pPr>
            <a:r>
              <a:rPr lang="en-US" dirty="0"/>
              <a:t>You get the idea.</a:t>
            </a:r>
          </a:p>
        </p:txBody>
      </p:sp>
    </p:spTree>
    <p:extLst>
      <p:ext uri="{BB962C8B-B14F-4D97-AF65-F5344CB8AC3E}">
        <p14:creationId xmlns:p14="http://schemas.microsoft.com/office/powerpoint/2010/main" val="368962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C3194-CE84-474D-9ACB-B1423A9E81FF}"/>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62D03BF2-615A-434B-9BEF-4DC13666FDC3}"/>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8943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4E04-DCEE-4947-A0CF-1103FF7BA1D6}"/>
              </a:ext>
            </a:extLst>
          </p:cNvPr>
          <p:cNvSpPr>
            <a:spLocks noGrp="1"/>
          </p:cNvSpPr>
          <p:nvPr>
            <p:ph type="title"/>
          </p:nvPr>
        </p:nvSpPr>
        <p:spPr/>
        <p:txBody>
          <a:bodyPr/>
          <a:lstStyle/>
          <a:p>
            <a:r>
              <a:rPr lang="en-US" dirty="0"/>
              <a:t>Navigating UE4 Code</a:t>
            </a:r>
          </a:p>
        </p:txBody>
      </p:sp>
      <p:pic>
        <p:nvPicPr>
          <p:cNvPr id="5" name="Content Placeholder 4">
            <a:extLst>
              <a:ext uri="{FF2B5EF4-FFF2-40B4-BE49-F238E27FC236}">
                <a16:creationId xmlns:a16="http://schemas.microsoft.com/office/drawing/2014/main" id="{3D3874EA-EE71-4A7E-A4C4-E67398C5818D}"/>
              </a:ext>
            </a:extLst>
          </p:cNvPr>
          <p:cNvPicPr>
            <a:picLocks noGrp="1" noChangeAspect="1"/>
          </p:cNvPicPr>
          <p:nvPr>
            <p:ph idx="1"/>
          </p:nvPr>
        </p:nvPicPr>
        <p:blipFill rotWithShape="1">
          <a:blip r:embed="rId2"/>
          <a:srcRect l="13616" r="4011"/>
          <a:stretch/>
        </p:blipFill>
        <p:spPr>
          <a:xfrm>
            <a:off x="12192000" y="0"/>
            <a:ext cx="12192000" cy="13716000"/>
          </a:xfrm>
          <a:prstGeom prst="rect">
            <a:avLst/>
          </a:prstGeom>
        </p:spPr>
      </p:pic>
      <p:sp>
        <p:nvSpPr>
          <p:cNvPr id="4" name="Text Placeholder 3">
            <a:extLst>
              <a:ext uri="{FF2B5EF4-FFF2-40B4-BE49-F238E27FC236}">
                <a16:creationId xmlns:a16="http://schemas.microsoft.com/office/drawing/2014/main" id="{54847FCD-9D72-E74D-94BD-D8984A9CF96F}"/>
              </a:ext>
            </a:extLst>
          </p:cNvPr>
          <p:cNvSpPr>
            <a:spLocks noGrp="1"/>
          </p:cNvSpPr>
          <p:nvPr>
            <p:ph type="body" sz="quarter" idx="10"/>
          </p:nvPr>
        </p:nvSpPr>
        <p:spPr/>
        <p:txBody>
          <a:bodyPr>
            <a:normAutofit/>
          </a:bodyPr>
          <a:lstStyle/>
          <a:p>
            <a:r>
              <a:rPr lang="en-US" dirty="0"/>
              <a:t>Learn about the problem domain, and what algorithms might be used.</a:t>
            </a:r>
          </a:p>
          <a:p>
            <a:r>
              <a:rPr lang="en-US" dirty="0"/>
              <a:t>Look for external resources as a guide. These are helpful, but not necessary.</a:t>
            </a:r>
          </a:p>
          <a:p>
            <a:r>
              <a:rPr lang="en-US" dirty="0"/>
              <a:t>Search for algorithm names, message text, node names from the Editor, or anything to get a foothold on where to start exploring.</a:t>
            </a:r>
          </a:p>
          <a:p>
            <a:r>
              <a:rPr lang="en-US" dirty="0"/>
              <a:t>Use your debugger, and take notes as you step through the code to build a local understanding.</a:t>
            </a:r>
          </a:p>
          <a:p>
            <a:r>
              <a:rPr lang="en-US" dirty="0"/>
              <a:t>Constrain any exploration to one or two layers and one system. You don’t need to understand everything to start making changes.</a:t>
            </a:r>
          </a:p>
        </p:txBody>
      </p:sp>
    </p:spTree>
    <p:extLst>
      <p:ext uri="{BB962C8B-B14F-4D97-AF65-F5344CB8AC3E}">
        <p14:creationId xmlns:p14="http://schemas.microsoft.com/office/powerpoint/2010/main" val="145075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EA8DE2-F1BE-E347-9C3D-4F6AC403CE5B}"/>
              </a:ext>
            </a:extLst>
          </p:cNvPr>
          <p:cNvSpPr>
            <a:spLocks noGrp="1"/>
          </p:cNvSpPr>
          <p:nvPr>
            <p:ph type="title"/>
          </p:nvPr>
        </p:nvSpPr>
        <p:spPr>
          <a:xfrm>
            <a:off x="756714" y="387999"/>
            <a:ext cx="9395380" cy="4365523"/>
          </a:xfrm>
        </p:spPr>
        <p:txBody>
          <a:bodyPr/>
          <a:lstStyle/>
          <a:p>
            <a:r>
              <a:rPr lang="en-US" dirty="0"/>
              <a:t>What Is a “Large” Codebase?</a:t>
            </a:r>
          </a:p>
        </p:txBody>
      </p:sp>
      <p:sp>
        <p:nvSpPr>
          <p:cNvPr id="3" name="Text Placeholder 2">
            <a:extLst>
              <a:ext uri="{FF2B5EF4-FFF2-40B4-BE49-F238E27FC236}">
                <a16:creationId xmlns:a16="http://schemas.microsoft.com/office/drawing/2014/main" id="{841E8C02-8ACD-A24E-9AA8-B057B3C25F4A}"/>
              </a:ext>
            </a:extLst>
          </p:cNvPr>
          <p:cNvSpPr>
            <a:spLocks noGrp="1"/>
          </p:cNvSpPr>
          <p:nvPr>
            <p:ph type="body" sz="quarter" idx="10"/>
          </p:nvPr>
        </p:nvSpPr>
        <p:spPr>
          <a:xfrm>
            <a:off x="756714" y="5233467"/>
            <a:ext cx="9045575" cy="8002587"/>
          </a:xfrm>
        </p:spPr>
        <p:txBody>
          <a:bodyPr>
            <a:normAutofit/>
          </a:bodyPr>
          <a:lstStyle/>
          <a:p>
            <a:pPr>
              <a:lnSpc>
                <a:spcPct val="100000"/>
              </a:lnSpc>
              <a:spcAft>
                <a:spcPts val="1200"/>
              </a:spcAft>
            </a:pPr>
            <a:r>
              <a:rPr lang="en-US" sz="2800" dirty="0"/>
              <a:t>The Unreal Engine is</a:t>
            </a:r>
          </a:p>
          <a:p>
            <a:pPr marL="457200" indent="-457200">
              <a:lnSpc>
                <a:spcPct val="100000"/>
              </a:lnSpc>
              <a:spcBef>
                <a:spcPts val="600"/>
              </a:spcBef>
              <a:spcAft>
                <a:spcPts val="1200"/>
              </a:spcAft>
              <a:buFont typeface="Arial" panose="020B0604020202020204" pitchFamily="34" charset="0"/>
              <a:buChar char="•"/>
            </a:pPr>
            <a:r>
              <a:rPr lang="en-US" sz="2800" dirty="0"/>
              <a:t>26M lines of C++ in 99K files</a:t>
            </a:r>
          </a:p>
          <a:p>
            <a:pPr marL="457200" indent="-457200">
              <a:lnSpc>
                <a:spcPct val="100000"/>
              </a:lnSpc>
              <a:spcBef>
                <a:spcPts val="0"/>
              </a:spcBef>
              <a:spcAft>
                <a:spcPts val="1200"/>
              </a:spcAft>
              <a:buFont typeface="Arial" panose="020B0604020202020204" pitchFamily="34" charset="0"/>
              <a:buChar char="•"/>
            </a:pPr>
            <a:r>
              <a:rPr lang="en-US" sz="2800" dirty="0"/>
              <a:t>715K lines of C# in 2K files</a:t>
            </a:r>
          </a:p>
          <a:p>
            <a:pPr marL="457200" indent="-457200">
              <a:lnSpc>
                <a:spcPct val="100000"/>
              </a:lnSpc>
              <a:spcBef>
                <a:spcPts val="0"/>
              </a:spcBef>
              <a:spcAft>
                <a:spcPts val="1200"/>
              </a:spcAft>
              <a:buFont typeface="Arial" panose="020B0604020202020204" pitchFamily="34" charset="0"/>
              <a:buChar char="•"/>
            </a:pPr>
            <a:r>
              <a:rPr lang="en-US" dirty="0"/>
              <a:t>149</a:t>
            </a:r>
            <a:r>
              <a:rPr lang="en-US" sz="2800" dirty="0"/>
              <a:t>K lines of shader code in over 600 files</a:t>
            </a:r>
          </a:p>
          <a:p>
            <a:pPr>
              <a:lnSpc>
                <a:spcPct val="100000"/>
              </a:lnSpc>
            </a:pPr>
            <a:r>
              <a:rPr lang="en-US" sz="2800" dirty="0"/>
              <a:t>And you didn’t write it.</a:t>
            </a:r>
          </a:p>
          <a:p>
            <a:pPr>
              <a:lnSpc>
                <a:spcPct val="100000"/>
              </a:lnSpc>
            </a:pPr>
            <a:r>
              <a:rPr lang="en-US" sz="2800" dirty="0"/>
              <a:t>No one person did.</a:t>
            </a:r>
          </a:p>
        </p:txBody>
      </p:sp>
      <p:pic>
        <p:nvPicPr>
          <p:cNvPr id="4" name="Picture 3">
            <a:extLst>
              <a:ext uri="{FF2B5EF4-FFF2-40B4-BE49-F238E27FC236}">
                <a16:creationId xmlns:a16="http://schemas.microsoft.com/office/drawing/2014/main" id="{F8B81F49-D0B1-2D4E-8BA7-66DCCD0C3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768" y="0"/>
            <a:ext cx="23614584" cy="15570055"/>
          </a:xfrm>
          <a:prstGeom prst="parallelogram">
            <a:avLst>
              <a:gd name="adj" fmla="val 45757"/>
            </a:avLst>
          </a:prstGeom>
        </p:spPr>
      </p:pic>
    </p:spTree>
    <p:extLst>
      <p:ext uri="{BB962C8B-B14F-4D97-AF65-F5344CB8AC3E}">
        <p14:creationId xmlns:p14="http://schemas.microsoft.com/office/powerpoint/2010/main" val="301594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06EA7-3BD6-A246-AD96-26D955EB20B1}"/>
              </a:ext>
            </a:extLst>
          </p:cNvPr>
          <p:cNvSpPr>
            <a:spLocks noGrp="1"/>
          </p:cNvSpPr>
          <p:nvPr>
            <p:ph type="body" sz="quarter" idx="12"/>
          </p:nvPr>
        </p:nvSpPr>
        <p:spPr/>
        <p:txBody>
          <a:bodyPr>
            <a:normAutofit/>
          </a:bodyPr>
          <a:lstStyle/>
          <a:p>
            <a:pPr>
              <a:spcAft>
                <a:spcPts val="1200"/>
              </a:spcAft>
            </a:pPr>
            <a:r>
              <a:rPr lang="en-US" sz="2800" dirty="0"/>
              <a:t>Two possible goals:</a:t>
            </a:r>
          </a:p>
          <a:p>
            <a:pPr marL="457200" indent="-457200">
              <a:spcBef>
                <a:spcPts val="600"/>
              </a:spcBef>
              <a:spcAft>
                <a:spcPts val="1200"/>
              </a:spcAft>
              <a:buFont typeface="Arial" panose="020B0604020202020204" pitchFamily="34" charset="0"/>
              <a:buChar char="•"/>
            </a:pPr>
            <a:r>
              <a:rPr lang="en-US" sz="2800" dirty="0"/>
              <a:t>Develop a </a:t>
            </a:r>
            <a:r>
              <a:rPr lang="en-US" sz="2800" b="1" dirty="0"/>
              <a:t>big-picture</a:t>
            </a:r>
            <a:r>
              <a:rPr lang="en-US" sz="2800" i="1" dirty="0"/>
              <a:t> </a:t>
            </a:r>
            <a:r>
              <a:rPr lang="en-US" sz="2800" dirty="0"/>
              <a:t>understanding.</a:t>
            </a:r>
          </a:p>
          <a:p>
            <a:pPr marL="457200" indent="-457200">
              <a:spcBef>
                <a:spcPts val="0"/>
              </a:spcBef>
              <a:spcAft>
                <a:spcPts val="1200"/>
              </a:spcAft>
              <a:buFont typeface="Arial" panose="020B0604020202020204" pitchFamily="34" charset="0"/>
              <a:buChar char="•"/>
            </a:pPr>
            <a:r>
              <a:rPr lang="en-US" sz="2800" dirty="0"/>
              <a:t>Develop a </a:t>
            </a:r>
            <a:r>
              <a:rPr lang="en-US" sz="2800" b="1" dirty="0"/>
              <a:t>local view</a:t>
            </a:r>
            <a:r>
              <a:rPr lang="en-US" sz="2800" dirty="0"/>
              <a:t>.</a:t>
            </a:r>
          </a:p>
          <a:p>
            <a:pPr marL="457200" indent="-457200">
              <a:buFont typeface="Arial" panose="020B0604020202020204" pitchFamily="34" charset="0"/>
              <a:buChar char="•"/>
            </a:pPr>
            <a:endParaRPr lang="en-US" sz="2800" dirty="0"/>
          </a:p>
        </p:txBody>
      </p:sp>
      <p:graphicFrame>
        <p:nvGraphicFramePr>
          <p:cNvPr id="4" name="Diagram 3">
            <a:extLst>
              <a:ext uri="{FF2B5EF4-FFF2-40B4-BE49-F238E27FC236}">
                <a16:creationId xmlns:a16="http://schemas.microsoft.com/office/drawing/2014/main" id="{9DA877AE-283C-3148-97A6-D971532851B7}"/>
              </a:ext>
            </a:extLst>
          </p:cNvPr>
          <p:cNvGraphicFramePr/>
          <p:nvPr>
            <p:extLst>
              <p:ext uri="{D42A27DB-BD31-4B8C-83A1-F6EECF244321}">
                <p14:modId xmlns:p14="http://schemas.microsoft.com/office/powerpoint/2010/main" val="2720548961"/>
              </p:ext>
            </p:extLst>
          </p:nvPr>
        </p:nvGraphicFramePr>
        <p:xfrm>
          <a:off x="11242963" y="1439333"/>
          <a:ext cx="12178145"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07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E9A75-89B2-D348-A17E-DA4BEBB8AF2D}"/>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675D1484-FBE5-FA4E-A24B-3292EBF57762}"/>
              </a:ext>
            </a:extLst>
          </p:cNvPr>
          <p:cNvSpPr>
            <a:spLocks noGrp="1"/>
          </p:cNvSpPr>
          <p:nvPr>
            <p:ph type="title"/>
          </p:nvPr>
        </p:nvSpPr>
        <p:spPr/>
        <p:txBody>
          <a:bodyPr/>
          <a:lstStyle/>
          <a:p>
            <a:r>
              <a:rPr lang="en-US" dirty="0"/>
              <a:t>Tools of the Trade</a:t>
            </a:r>
          </a:p>
        </p:txBody>
      </p:sp>
    </p:spTree>
    <p:extLst>
      <p:ext uri="{BB962C8B-B14F-4D97-AF65-F5344CB8AC3E}">
        <p14:creationId xmlns:p14="http://schemas.microsoft.com/office/powerpoint/2010/main" val="174932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5D7C-2506-7B43-90E0-01932A69F1B1}"/>
              </a:ext>
            </a:extLst>
          </p:cNvPr>
          <p:cNvSpPr>
            <a:spLocks noGrp="1"/>
          </p:cNvSpPr>
          <p:nvPr>
            <p:ph type="title"/>
          </p:nvPr>
        </p:nvSpPr>
        <p:spPr/>
        <p:txBody>
          <a:bodyPr/>
          <a:lstStyle/>
          <a:p>
            <a:pPr>
              <a:lnSpc>
                <a:spcPct val="100000"/>
              </a:lnSpc>
            </a:pPr>
            <a:r>
              <a:rPr lang="en-US" dirty="0"/>
              <a:t>Notepad</a:t>
            </a:r>
          </a:p>
        </p:txBody>
      </p:sp>
      <p:sp>
        <p:nvSpPr>
          <p:cNvPr id="4" name="Text Placeholder 3">
            <a:extLst>
              <a:ext uri="{FF2B5EF4-FFF2-40B4-BE49-F238E27FC236}">
                <a16:creationId xmlns:a16="http://schemas.microsoft.com/office/drawing/2014/main" id="{93DEA249-69C4-8B44-ADDD-33E72CB430E2}"/>
              </a:ext>
            </a:extLst>
          </p:cNvPr>
          <p:cNvSpPr>
            <a:spLocks noGrp="1"/>
          </p:cNvSpPr>
          <p:nvPr>
            <p:ph type="body" sz="quarter" idx="10"/>
          </p:nvPr>
        </p:nvSpPr>
        <p:spPr>
          <a:xfrm>
            <a:off x="1679575" y="5943600"/>
            <a:ext cx="9045575" cy="8002587"/>
          </a:xfrm>
        </p:spPr>
        <p:txBody>
          <a:bodyPr>
            <a:normAutofit/>
          </a:bodyPr>
          <a:lstStyle/>
          <a:p>
            <a:r>
              <a:rPr lang="en-US" dirty="0"/>
              <a:t>You’ll need </a:t>
            </a:r>
            <a:r>
              <a:rPr lang="en-US" b="1" dirty="0"/>
              <a:t>paper</a:t>
            </a:r>
            <a:r>
              <a:rPr lang="en-US" dirty="0"/>
              <a:t> or a </a:t>
            </a:r>
            <a:r>
              <a:rPr lang="en-US" b="1" dirty="0"/>
              <a:t>text editor </a:t>
            </a:r>
            <a:r>
              <a:rPr lang="en-US" dirty="0"/>
              <a:t>for notes.</a:t>
            </a:r>
          </a:p>
          <a:p>
            <a:r>
              <a:rPr lang="en-US" dirty="0"/>
              <a:t>Write down what’s going on: sequence of operations, interesting files and functions, etc. It’s hard to keep everything in your head, especially when first figuring something out. Notes can serve as that storage and as reminders.</a:t>
            </a:r>
          </a:p>
          <a:p>
            <a:r>
              <a:rPr lang="en-US" dirty="0"/>
              <a:t>Consider writing your notes as a blog post or wiki to your future self.</a:t>
            </a:r>
          </a:p>
          <a:p>
            <a:r>
              <a:rPr lang="en-US" dirty="0"/>
              <a:t>You can also bookmark locations in your IDE</a:t>
            </a:r>
            <a:r>
              <a:rPr lang="en-US" sz="2800" dirty="0"/>
              <a:t>. </a:t>
            </a:r>
          </a:p>
          <a:p>
            <a:pPr marL="457200" indent="-457200">
              <a:spcBef>
                <a:spcPts val="1200"/>
              </a:spcBef>
              <a:buFont typeface="Arial" panose="020B0604020202020204" pitchFamily="34" charset="0"/>
              <a:buChar char="•"/>
            </a:pPr>
            <a:r>
              <a:rPr lang="en-US" dirty="0"/>
              <a:t>In Visual Studio, set a bookmark with </a:t>
            </a:r>
            <a:r>
              <a:rPr lang="en-US" b="1" dirty="0"/>
              <a:t>Ctrl-K </a:t>
            </a:r>
            <a:r>
              <a:rPr lang="en-US" b="1" dirty="0" err="1"/>
              <a:t>Ctrl-K</a:t>
            </a:r>
            <a:r>
              <a:rPr lang="en-US" dirty="0"/>
              <a:t>. Navigate bookmarks with </a:t>
            </a:r>
            <a:r>
              <a:rPr lang="en-US" b="1" dirty="0"/>
              <a:t>Ctrl-K Ctrl-N</a:t>
            </a:r>
            <a:r>
              <a:rPr lang="en-US" dirty="0"/>
              <a:t> or </a:t>
            </a:r>
            <a:r>
              <a:rPr lang="en-US" b="1" dirty="0"/>
              <a:t>Ctrl-K Ctrl-P</a:t>
            </a:r>
            <a:r>
              <a:rPr lang="en-US" sz="2800" dirty="0"/>
              <a:t>.</a:t>
            </a:r>
          </a:p>
        </p:txBody>
      </p:sp>
      <p:pic>
        <p:nvPicPr>
          <p:cNvPr id="7" name="Content Placeholder 5">
            <a:extLst>
              <a:ext uri="{FF2B5EF4-FFF2-40B4-BE49-F238E27FC236}">
                <a16:creationId xmlns:a16="http://schemas.microsoft.com/office/drawing/2014/main" id="{DC2BC56F-77B6-43A6-9BBB-08D1BACCB9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792" t="27364" r="21522" b="32297"/>
          <a:stretch/>
        </p:blipFill>
        <p:spPr>
          <a:xfrm>
            <a:off x="12192000" y="-1"/>
            <a:ext cx="12192000" cy="13822327"/>
          </a:xfrm>
        </p:spPr>
      </p:pic>
    </p:spTree>
    <p:extLst>
      <p:ext uri="{BB962C8B-B14F-4D97-AF65-F5344CB8AC3E}">
        <p14:creationId xmlns:p14="http://schemas.microsoft.com/office/powerpoint/2010/main" val="13285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AB15A-6A0F-FD41-8D11-09D25E7EF63B}"/>
              </a:ext>
            </a:extLst>
          </p:cNvPr>
          <p:cNvSpPr>
            <a:spLocks noGrp="1"/>
          </p:cNvSpPr>
          <p:nvPr>
            <p:ph type="title"/>
          </p:nvPr>
        </p:nvSpPr>
        <p:spPr/>
        <p:txBody>
          <a:bodyPr/>
          <a:lstStyle/>
          <a:p>
            <a:r>
              <a:rPr lang="en-US" dirty="0"/>
              <a:t>Search Tool</a:t>
            </a:r>
          </a:p>
        </p:txBody>
      </p:sp>
      <p:sp>
        <p:nvSpPr>
          <p:cNvPr id="2" name="Text Placeholder 1">
            <a:extLst>
              <a:ext uri="{FF2B5EF4-FFF2-40B4-BE49-F238E27FC236}">
                <a16:creationId xmlns:a16="http://schemas.microsoft.com/office/drawing/2014/main" id="{9F68EC4E-64BE-D64A-BFBC-5FBE50F71793}"/>
              </a:ext>
            </a:extLst>
          </p:cNvPr>
          <p:cNvSpPr>
            <a:spLocks noGrp="1"/>
          </p:cNvSpPr>
          <p:nvPr>
            <p:ph type="body" sz="quarter" idx="10"/>
          </p:nvPr>
        </p:nvSpPr>
        <p:spPr/>
        <p:txBody>
          <a:bodyPr>
            <a:noAutofit/>
          </a:bodyPr>
          <a:lstStyle/>
          <a:p>
            <a:r>
              <a:rPr lang="en-US" dirty="0"/>
              <a:t>One of the most valuable skills for finding your way around new code is </a:t>
            </a:r>
            <a:r>
              <a:rPr lang="en-US" b="1" dirty="0"/>
              <a:t>searching through the source files</a:t>
            </a:r>
            <a:r>
              <a:rPr lang="en-US" dirty="0"/>
              <a:t>.</a:t>
            </a:r>
          </a:p>
          <a:p>
            <a:pPr>
              <a:spcBef>
                <a:spcPts val="1200"/>
              </a:spcBef>
              <a:spcAft>
                <a:spcPts val="600"/>
              </a:spcAft>
            </a:pPr>
            <a:r>
              <a:rPr lang="en-US" dirty="0"/>
              <a:t>In your IDE:</a:t>
            </a:r>
          </a:p>
          <a:p>
            <a:pPr marL="457200" indent="-457200">
              <a:spcBef>
                <a:spcPts val="0"/>
              </a:spcBef>
              <a:spcAft>
                <a:spcPts val="400"/>
              </a:spcAft>
              <a:buFont typeface="Arial" panose="020B0604020202020204" pitchFamily="34" charset="0"/>
              <a:buChar char="•"/>
            </a:pPr>
            <a:r>
              <a:rPr lang="en-US" dirty="0"/>
              <a:t>Visual Studio “Find in Files” (Ctrl-Shift-F)</a:t>
            </a:r>
          </a:p>
          <a:p>
            <a:pPr marL="457200" indent="-457200">
              <a:spcBef>
                <a:spcPts val="0"/>
              </a:spcBef>
              <a:spcAft>
                <a:spcPts val="400"/>
              </a:spcAft>
              <a:buFont typeface="Arial" panose="020B0604020202020204" pitchFamily="34" charset="0"/>
              <a:buChar char="•"/>
            </a:pPr>
            <a:r>
              <a:rPr lang="en-US" dirty="0" err="1"/>
              <a:t>Xcode</a:t>
            </a:r>
            <a:r>
              <a:rPr lang="en-US" dirty="0"/>
              <a:t> search (magnifying glass tool)</a:t>
            </a:r>
          </a:p>
          <a:p>
            <a:pPr marL="457200" indent="-457200">
              <a:spcBef>
                <a:spcPts val="0"/>
              </a:spcBef>
              <a:spcAft>
                <a:spcPts val="400"/>
              </a:spcAft>
              <a:buFont typeface="Arial" panose="020B0604020202020204" pitchFamily="34" charset="0"/>
              <a:buChar char="•"/>
            </a:pPr>
            <a:r>
              <a:rPr lang="en-US" dirty="0"/>
              <a:t>Add-on (e.g., Visual Assist extension / VAX)</a:t>
            </a:r>
          </a:p>
          <a:p>
            <a:pPr marL="457200" indent="-457200">
              <a:spcBef>
                <a:spcPts val="0"/>
              </a:spcBef>
              <a:spcAft>
                <a:spcPts val="400"/>
              </a:spcAft>
              <a:buFont typeface="Arial" panose="020B0604020202020204" pitchFamily="34" charset="0"/>
              <a:buChar char="•"/>
            </a:pPr>
            <a:r>
              <a:rPr lang="en-US" dirty="0"/>
              <a:t>External tool (e.g., command-line </a:t>
            </a:r>
            <a:r>
              <a:rPr lang="en-US" dirty="0" err="1"/>
              <a:t>ripgrep</a:t>
            </a:r>
            <a:r>
              <a:rPr lang="en-US" dirty="0"/>
              <a:t>)</a:t>
            </a:r>
          </a:p>
          <a:p>
            <a:pPr>
              <a:spcBef>
                <a:spcPts val="1200"/>
              </a:spcBef>
              <a:spcAft>
                <a:spcPts val="600"/>
              </a:spcAft>
            </a:pPr>
            <a:r>
              <a:rPr lang="en-US" dirty="0"/>
              <a:t>Strategies to get a handful of </a:t>
            </a:r>
            <a:r>
              <a:rPr lang="en-US" i="1" dirty="0"/>
              <a:t>useful</a:t>
            </a:r>
            <a:r>
              <a:rPr lang="en-US" dirty="0"/>
              <a:t> results:</a:t>
            </a:r>
          </a:p>
          <a:p>
            <a:pPr marL="457200" indent="-457200">
              <a:spcBef>
                <a:spcPts val="0"/>
              </a:spcBef>
              <a:spcAft>
                <a:spcPts val="400"/>
              </a:spcAft>
              <a:buFont typeface="Arial" panose="020B0604020202020204" pitchFamily="34" charset="0"/>
              <a:buChar char="•"/>
            </a:pPr>
            <a:r>
              <a:rPr lang="en-US" dirty="0"/>
              <a:t>Limit files (single file, project, full solution).</a:t>
            </a:r>
          </a:p>
          <a:p>
            <a:pPr marL="457200" indent="-457200">
              <a:spcBef>
                <a:spcPts val="0"/>
              </a:spcBef>
              <a:spcAft>
                <a:spcPts val="400"/>
              </a:spcAft>
              <a:buFont typeface="Arial" panose="020B0604020202020204" pitchFamily="34" charset="0"/>
              <a:buChar char="•"/>
            </a:pPr>
            <a:r>
              <a:rPr lang="en-US" dirty="0"/>
              <a:t>Limit file types (.h, .</a:t>
            </a:r>
            <a:r>
              <a:rPr lang="en-US" dirty="0" err="1"/>
              <a:t>cpp</a:t>
            </a:r>
            <a:r>
              <a:rPr lang="en-US" dirty="0"/>
              <a:t>, .</a:t>
            </a:r>
            <a:r>
              <a:rPr lang="en-US" dirty="0" err="1"/>
              <a:t>ush</a:t>
            </a:r>
            <a:r>
              <a:rPr lang="en-US" dirty="0"/>
              <a:t>, .</a:t>
            </a:r>
            <a:r>
              <a:rPr lang="en-US" dirty="0" err="1"/>
              <a:t>usf</a:t>
            </a:r>
            <a:r>
              <a:rPr lang="en-US" dirty="0"/>
              <a:t>).</a:t>
            </a:r>
          </a:p>
          <a:p>
            <a:pPr marL="457200" indent="-457200">
              <a:spcBef>
                <a:spcPts val="0"/>
              </a:spcBef>
              <a:spcAft>
                <a:spcPts val="400"/>
              </a:spcAft>
              <a:buFont typeface="Arial" panose="020B0604020202020204" pitchFamily="34" charset="0"/>
              <a:buChar char="•"/>
            </a:pPr>
            <a:r>
              <a:rPr lang="en-US" dirty="0"/>
              <a:t>Search for exact text of a message.</a:t>
            </a:r>
          </a:p>
          <a:p>
            <a:pPr marL="457200" indent="-457200">
              <a:spcBef>
                <a:spcPts val="0"/>
              </a:spcBef>
              <a:spcAft>
                <a:spcPts val="400"/>
              </a:spcAft>
              <a:buFont typeface="Arial" panose="020B0604020202020204" pitchFamily="34" charset="0"/>
              <a:buChar char="•"/>
            </a:pPr>
            <a:r>
              <a:rPr lang="en-US" dirty="0"/>
              <a:t>Search for an Editor node name with spaces removed (e.g., “Vector Noise” node will be “</a:t>
            </a:r>
            <a:r>
              <a:rPr lang="en-US" dirty="0" err="1"/>
              <a:t>VectorNoise</a:t>
            </a:r>
            <a:r>
              <a:rPr lang="en-US" dirty="0"/>
              <a:t>” in the code).</a:t>
            </a:r>
          </a:p>
        </p:txBody>
      </p:sp>
      <p:pic>
        <p:nvPicPr>
          <p:cNvPr id="8" name="Content Placeholder 7">
            <a:extLst>
              <a:ext uri="{FF2B5EF4-FFF2-40B4-BE49-F238E27FC236}">
                <a16:creationId xmlns:a16="http://schemas.microsoft.com/office/drawing/2014/main" id="{A7930D35-0D87-4581-A58D-B2386455098F}"/>
              </a:ext>
            </a:extLst>
          </p:cNvPr>
          <p:cNvPicPr>
            <a:picLocks noGrp="1" noChangeAspect="1"/>
          </p:cNvPicPr>
          <p:nvPr>
            <p:ph idx="1"/>
          </p:nvPr>
        </p:nvPicPr>
        <p:blipFill rotWithShape="1">
          <a:blip r:embed="rId2"/>
          <a:srcRect l="14563" r="29884"/>
          <a:stretch/>
        </p:blipFill>
        <p:spPr>
          <a:xfrm>
            <a:off x="12192000" y="-1"/>
            <a:ext cx="12192000" cy="13716001"/>
          </a:xfrm>
          <a:prstGeom prst="rect">
            <a:avLst/>
          </a:prstGeom>
        </p:spPr>
      </p:pic>
    </p:spTree>
    <p:extLst>
      <p:ext uri="{BB962C8B-B14F-4D97-AF65-F5344CB8AC3E}">
        <p14:creationId xmlns:p14="http://schemas.microsoft.com/office/powerpoint/2010/main" val="141424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B66F-D448-9942-B0A6-79437E9E0ECE}"/>
              </a:ext>
            </a:extLst>
          </p:cNvPr>
          <p:cNvSpPr>
            <a:spLocks noGrp="1"/>
          </p:cNvSpPr>
          <p:nvPr>
            <p:ph type="title"/>
          </p:nvPr>
        </p:nvSpPr>
        <p:spPr/>
        <p:txBody>
          <a:bodyPr/>
          <a:lstStyle/>
          <a:p>
            <a:r>
              <a:rPr lang="en-US" dirty="0"/>
              <a:t>Debugger</a:t>
            </a:r>
          </a:p>
        </p:txBody>
      </p:sp>
      <p:sp>
        <p:nvSpPr>
          <p:cNvPr id="4" name="Text Placeholder 3">
            <a:extLst>
              <a:ext uri="{FF2B5EF4-FFF2-40B4-BE49-F238E27FC236}">
                <a16:creationId xmlns:a16="http://schemas.microsoft.com/office/drawing/2014/main" id="{52768E3F-4CB3-D04D-96EF-7BC685D4916F}"/>
              </a:ext>
            </a:extLst>
          </p:cNvPr>
          <p:cNvSpPr>
            <a:spLocks noGrp="1"/>
          </p:cNvSpPr>
          <p:nvPr>
            <p:ph type="body" sz="quarter" idx="10"/>
          </p:nvPr>
        </p:nvSpPr>
        <p:spPr/>
        <p:txBody>
          <a:bodyPr>
            <a:normAutofit/>
          </a:bodyPr>
          <a:lstStyle/>
          <a:p>
            <a:r>
              <a:rPr lang="en-US" dirty="0"/>
              <a:t>A </a:t>
            </a:r>
            <a:r>
              <a:rPr lang="en-US" b="1" dirty="0"/>
              <a:t>debugger</a:t>
            </a:r>
            <a:r>
              <a:rPr lang="en-US" dirty="0"/>
              <a:t> (also known as an integrated development environment, or IDE—Visual Studio or </a:t>
            </a:r>
            <a:r>
              <a:rPr lang="en-US" dirty="0" err="1"/>
              <a:t>Xcode</a:t>
            </a:r>
            <a:r>
              <a:rPr lang="en-US" dirty="0"/>
              <a:t>) is one of the most powerful tools you have for understanding. Try to become an expert at what you can do.</a:t>
            </a:r>
          </a:p>
          <a:p>
            <a:r>
              <a:rPr lang="en-US" dirty="0"/>
              <a:t>Set a </a:t>
            </a:r>
            <a:r>
              <a:rPr lang="en-US" b="1" dirty="0"/>
              <a:t>breakpoint</a:t>
            </a:r>
            <a:r>
              <a:rPr lang="en-US" dirty="0"/>
              <a:t>. Look at the </a:t>
            </a:r>
            <a:r>
              <a:rPr lang="en-US" b="1" dirty="0"/>
              <a:t>call stack</a:t>
            </a:r>
            <a:r>
              <a:rPr lang="en-US" i="1" dirty="0"/>
              <a:t> </a:t>
            </a:r>
            <a:r>
              <a:rPr lang="en-US" dirty="0"/>
              <a:t>to see how you got there. Step through the execution to see what happens. Jump ahead by running to your cursor location or until the current function returns.</a:t>
            </a:r>
          </a:p>
          <a:p>
            <a:r>
              <a:rPr lang="en-US" dirty="0"/>
              <a:t>Watch variables as you step through the code or even change their values to see what happens. Change values and move the execution pointer forward or backward within the current function to see what happens.</a:t>
            </a:r>
          </a:p>
        </p:txBody>
      </p:sp>
      <p:pic>
        <p:nvPicPr>
          <p:cNvPr id="14" name="Content Placeholder 13">
            <a:extLst>
              <a:ext uri="{FF2B5EF4-FFF2-40B4-BE49-F238E27FC236}">
                <a16:creationId xmlns:a16="http://schemas.microsoft.com/office/drawing/2014/main" id="{F210C71F-2A9F-4220-8E09-44341AC93B91}"/>
              </a:ext>
            </a:extLst>
          </p:cNvPr>
          <p:cNvPicPr>
            <a:picLocks noGrp="1" noChangeAspect="1"/>
          </p:cNvPicPr>
          <p:nvPr>
            <p:ph idx="1"/>
          </p:nvPr>
        </p:nvPicPr>
        <p:blipFill rotWithShape="1">
          <a:blip r:embed="rId2"/>
          <a:srcRect r="18460"/>
          <a:stretch/>
        </p:blipFill>
        <p:spPr>
          <a:xfrm>
            <a:off x="12192001" y="0"/>
            <a:ext cx="12192000" cy="13716000"/>
          </a:xfrm>
          <a:prstGeom prst="rect">
            <a:avLst/>
          </a:prstGeom>
        </p:spPr>
      </p:pic>
    </p:spTree>
    <p:extLst>
      <p:ext uri="{BB962C8B-B14F-4D97-AF65-F5344CB8AC3E}">
        <p14:creationId xmlns:p14="http://schemas.microsoft.com/office/powerpoint/2010/main" val="352639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88021-396C-084F-8F80-B2E5BE137439}"/>
              </a:ext>
            </a:extLst>
          </p:cNvPr>
          <p:cNvSpPr>
            <a:spLocks noGrp="1"/>
          </p:cNvSpPr>
          <p:nvPr>
            <p:ph type="body" sz="quarter" idx="10"/>
          </p:nvPr>
        </p:nvSpPr>
        <p:spPr/>
        <p:txBody>
          <a:bodyPr/>
          <a:lstStyle/>
          <a:p>
            <a:r>
              <a:rPr lang="en-US" dirty="0"/>
              <a:t> Example: Rendering</a:t>
            </a:r>
          </a:p>
        </p:txBody>
      </p:sp>
      <p:sp>
        <p:nvSpPr>
          <p:cNvPr id="3" name="Title 2">
            <a:extLst>
              <a:ext uri="{FF2B5EF4-FFF2-40B4-BE49-F238E27FC236}">
                <a16:creationId xmlns:a16="http://schemas.microsoft.com/office/drawing/2014/main" id="{9D2C24D8-0D22-2A4E-B0C5-D1F1FA254AF4}"/>
              </a:ext>
            </a:extLst>
          </p:cNvPr>
          <p:cNvSpPr>
            <a:spLocks noGrp="1"/>
          </p:cNvSpPr>
          <p:nvPr>
            <p:ph type="title"/>
          </p:nvPr>
        </p:nvSpPr>
        <p:spPr/>
        <p:txBody>
          <a:bodyPr/>
          <a:lstStyle/>
          <a:p>
            <a:r>
              <a:rPr lang="en-US" dirty="0"/>
              <a:t>Big Picture</a:t>
            </a:r>
          </a:p>
        </p:txBody>
      </p:sp>
    </p:spTree>
    <p:extLst>
      <p:ext uri="{BB962C8B-B14F-4D97-AF65-F5344CB8AC3E}">
        <p14:creationId xmlns:p14="http://schemas.microsoft.com/office/powerpoint/2010/main" val="3322554098"/>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17324</TotalTime>
  <Words>1605</Words>
  <Application>Microsoft Macintosh PowerPoint</Application>
  <PresentationFormat>Custom</PresentationFormat>
  <Paragraphs>130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vt:lpstr>
      <vt:lpstr>Helvetica</vt:lpstr>
      <vt:lpstr>Helvetica (Body)</vt:lpstr>
      <vt:lpstr>Helvetica Neue</vt:lpstr>
      <vt:lpstr>EpicTheme</vt:lpstr>
      <vt:lpstr>PowerPoint Presentation</vt:lpstr>
      <vt:lpstr> </vt:lpstr>
      <vt:lpstr>What Is a “Large” Codebase?</vt:lpstr>
      <vt:lpstr>PowerPoint Presentation</vt:lpstr>
      <vt:lpstr>Tools of the Trade</vt:lpstr>
      <vt:lpstr>Notepad</vt:lpstr>
      <vt:lpstr>Search Tool</vt:lpstr>
      <vt:lpstr>Debugger</vt:lpstr>
      <vt:lpstr>Big Picture</vt:lpstr>
      <vt:lpstr>Big Picture</vt:lpstr>
      <vt:lpstr>Rendering Algorithms</vt:lpstr>
      <vt:lpstr>Forward Shading</vt:lpstr>
      <vt:lpstr>Deferred Shading</vt:lpstr>
      <vt:lpstr>Looking for Documentation</vt:lpstr>
      <vt:lpstr>Seeing What It Does</vt:lpstr>
      <vt:lpstr>Locating Some Code</vt:lpstr>
      <vt:lpstr>Enabling Debugging</vt:lpstr>
      <vt:lpstr>Stepping Through the Code</vt:lpstr>
      <vt:lpstr>Local View</vt:lpstr>
      <vt:lpstr>Local View</vt:lpstr>
      <vt:lpstr>New Material Node</vt:lpstr>
      <vt:lpstr>New Blueprint Node</vt:lpstr>
      <vt:lpstr>New Post Process Pass</vt:lpstr>
      <vt:lpstr>Summary</vt:lpstr>
      <vt:lpstr>Navigating UE4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173</cp:revision>
  <dcterms:modified xsi:type="dcterms:W3CDTF">2020-09-24T19:33:42Z</dcterms:modified>
</cp:coreProperties>
</file>