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74" r:id="rId9"/>
    <p:sldId id="275" r:id="rId10"/>
    <p:sldId id="276" r:id="rId11"/>
    <p:sldId id="263" r:id="rId12"/>
    <p:sldId id="281" r:id="rId13"/>
    <p:sldId id="282" r:id="rId14"/>
    <p:sldId id="277" r:id="rId15"/>
    <p:sldId id="280" r:id="rId16"/>
    <p:sldId id="278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58"/>
    <p:restoredTop sz="87687"/>
  </p:normalViewPr>
  <p:slideViewPr>
    <p:cSldViewPr snapToGrid="0" snapToObjects="1">
      <p:cViewPr varScale="1">
        <p:scale>
          <a:sx n="107" d="100"/>
          <a:sy n="107" d="100"/>
        </p:scale>
        <p:origin x="1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D275F-543A-514D-A144-D53D72AB3DE3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568D-661E-AE42-85B5-B77DE1CFA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8174A5-71C2-1A41-BF9C-A8B447AADB28}" type="slidenum">
              <a:rPr lang="en-US"/>
              <a:pPr/>
              <a:t>16</a:t>
            </a:fld>
            <a:endParaRPr lang="en-US"/>
          </a:p>
        </p:txBody>
      </p:sp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5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B87402-2EA0-3F4E-B26A-D7F5C209E71C}" type="slidenum">
              <a:rPr lang="en-US"/>
              <a:pPr/>
              <a:t>17</a:t>
            </a:fld>
            <a:endParaRPr lang="en-US"/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6F1B-8E44-B544-97F4-D458724F518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Animation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UMBC Graphics for Games</a:t>
            </a:r>
          </a:p>
        </p:txBody>
      </p:sp>
    </p:spTree>
    <p:extLst>
      <p:ext uri="{BB962C8B-B14F-4D97-AF65-F5344CB8AC3E}">
        <p14:creationId xmlns:p14="http://schemas.microsoft.com/office/powerpoint/2010/main" val="99810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Kinematics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angles to match end effector position</a:t>
            </a:r>
          </a:p>
          <a:p>
            <a:r>
              <a:rPr lang="en-US" dirty="0"/>
              <a:t>Few joints: system of equations</a:t>
            </a:r>
          </a:p>
          <a:p>
            <a:r>
              <a:rPr lang="en-US" dirty="0"/>
              <a:t>Many joints: optimization</a:t>
            </a:r>
          </a:p>
          <a:p>
            <a:pPr lvl="1"/>
            <a:r>
              <a:rPr lang="en-US" dirty="0"/>
              <a:t>Often with constraints </a:t>
            </a:r>
          </a:p>
          <a:p>
            <a:pPr lvl="2"/>
            <a:r>
              <a:rPr lang="en-US" dirty="0"/>
              <a:t>(wrist doesn't bend that way)</a:t>
            </a:r>
          </a:p>
          <a:p>
            <a:pPr lvl="1"/>
            <a:r>
              <a:rPr lang="en-US" dirty="0"/>
              <a:t>And heuristics</a:t>
            </a:r>
          </a:p>
          <a:p>
            <a:pPr lvl="2"/>
            <a:r>
              <a:rPr lang="en-US" dirty="0"/>
              <a:t>Minimal change</a:t>
            </a:r>
          </a:p>
          <a:p>
            <a:pPr lvl="2"/>
            <a:r>
              <a:rPr lang="en-US" dirty="0"/>
              <a:t>Load support</a:t>
            </a:r>
          </a:p>
          <a:p>
            <a:pPr lvl="2"/>
            <a:r>
              <a:rPr lang="en-US" dirty="0"/>
              <a:t>Physical data</a:t>
            </a:r>
          </a:p>
        </p:txBody>
      </p:sp>
    </p:spTree>
    <p:extLst>
      <p:ext uri="{BB962C8B-B14F-4D97-AF65-F5344CB8AC3E}">
        <p14:creationId xmlns:p14="http://schemas.microsoft.com/office/powerpoint/2010/main" val="704081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Keyframe</a:t>
            </a:r>
            <a:r>
              <a:rPr lang="en-US" dirty="0"/>
              <a:t> Animation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hand drawn animation</a:t>
            </a:r>
          </a:p>
          <a:p>
            <a:pPr lvl="1"/>
            <a:r>
              <a:rPr lang="en-US" dirty="0"/>
              <a:t>Lead animator draws poses at key frames</a:t>
            </a:r>
          </a:p>
          <a:p>
            <a:pPr lvl="1"/>
            <a:r>
              <a:rPr lang="en-US" dirty="0" err="1"/>
              <a:t>Inbetweener</a:t>
            </a:r>
            <a:r>
              <a:rPr lang="en-US" dirty="0"/>
              <a:t> draws frames between keys</a:t>
            </a:r>
          </a:p>
          <a:p>
            <a:r>
              <a:rPr lang="en-US" dirty="0"/>
              <a:t>Computer animation</a:t>
            </a:r>
          </a:p>
          <a:p>
            <a:pPr lvl="1"/>
            <a:r>
              <a:rPr lang="en-US" dirty="0"/>
              <a:t>Interpolate between values at key frames</a:t>
            </a:r>
          </a:p>
          <a:p>
            <a:pPr lvl="1"/>
            <a:r>
              <a:rPr lang="en-US" dirty="0"/>
              <a:t>Can have separate keys for different attributes</a:t>
            </a:r>
          </a:p>
        </p:txBody>
      </p:sp>
    </p:spTree>
    <p:extLst>
      <p:ext uri="{BB962C8B-B14F-4D97-AF65-F5344CB8AC3E}">
        <p14:creationId xmlns:p14="http://schemas.microsoft.com/office/powerpoint/2010/main" val="1719850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 animations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Animation overlays</a:t>
            </a:r>
          </a:p>
          <a:p>
            <a:pPr lvl="1"/>
            <a:r>
              <a:rPr lang="en-US" dirty="0"/>
              <a:t>Just some joints, e.g. upper body for aiming</a:t>
            </a:r>
          </a:p>
          <a:p>
            <a:r>
              <a:rPr lang="en-US" dirty="0"/>
              <a:t>Common to create animation loops for specific behavior</a:t>
            </a:r>
          </a:p>
          <a:p>
            <a:pPr lvl="1"/>
            <a:r>
              <a:rPr lang="en-US" dirty="0"/>
              <a:t>Idle, walk, run, turn left, turn right</a:t>
            </a:r>
          </a:p>
          <a:p>
            <a:r>
              <a:rPr lang="en-US" dirty="0"/>
              <a:t>Need to transition between these</a:t>
            </a:r>
          </a:p>
          <a:p>
            <a:pPr lvl="1"/>
            <a:r>
              <a:rPr lang="en-US" dirty="0"/>
              <a:t>Speed up/slow down to match cadence, foot placements</a:t>
            </a:r>
          </a:p>
          <a:p>
            <a:pPr lvl="1"/>
            <a:r>
              <a:rPr lang="en-US" dirty="0"/>
              <a:t>Linearly blend bone transforms</a:t>
            </a:r>
          </a:p>
          <a:p>
            <a:r>
              <a:rPr lang="en-US" dirty="0"/>
              <a:t>Some games will cheat</a:t>
            </a:r>
          </a:p>
          <a:p>
            <a:pPr lvl="1"/>
            <a:r>
              <a:rPr lang="en-US" dirty="0"/>
              <a:t>e.g. pop or </a:t>
            </a:r>
            <a:r>
              <a:rPr lang="en-US" dirty="0" err="1"/>
              <a:t>unsynced</a:t>
            </a:r>
            <a:r>
              <a:rPr lang="en-US" dirty="0"/>
              <a:t> blend during critical action, good blend on </a:t>
            </a:r>
            <a:r>
              <a:rPr lang="en-US" dirty="0" err="1"/>
              <a:t>playbeck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105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315A3D-D17D-6447-868B-DAC1025DA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140" y="3429000"/>
            <a:ext cx="2811731" cy="2150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78D006-4E5C-364E-B7C8-DEEAA30C5D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80532" y="4628423"/>
            <a:ext cx="2811733" cy="2150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22D4A2-67A1-0F4A-BEF2-9B4A50E1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806A5-0B9A-3440-A1B0-EBB1EC239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Weighted blend of poses</a:t>
            </a:r>
          </a:p>
          <a:p>
            <a:pPr lvl="1"/>
            <a:r>
              <a:rPr lang="en-US" dirty="0"/>
              <a:t>Kind of like weighted blend for blend shapes</a:t>
            </a:r>
          </a:p>
          <a:p>
            <a:r>
              <a:rPr lang="en-US" dirty="0"/>
              <a:t>Allows run-time changing speed, direction, aim point,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599FA-556B-8049-B7B7-755077A9FD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30337" y="3418031"/>
            <a:ext cx="2811730" cy="2150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2B677F-02FD-9248-9668-BD09CE7B30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49391" y="4707090"/>
            <a:ext cx="2811731" cy="21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24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Capture (</a:t>
            </a:r>
            <a:r>
              <a:rPr lang="en-US" dirty="0" err="1"/>
              <a:t>mocap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 markers on actor</a:t>
            </a:r>
          </a:p>
          <a:p>
            <a:r>
              <a:rPr lang="en-US" dirty="0"/>
              <a:t>Infer transforms</a:t>
            </a:r>
          </a:p>
          <a:p>
            <a:pPr lvl="1"/>
            <a:r>
              <a:rPr lang="en-US" dirty="0"/>
              <a:t>Markers are on surface, not on bones</a:t>
            </a:r>
          </a:p>
          <a:p>
            <a:pPr lvl="1"/>
            <a:r>
              <a:rPr lang="en-US" dirty="0"/>
              <a:t>Not all markers visible every frame</a:t>
            </a:r>
          </a:p>
          <a:p>
            <a:r>
              <a:rPr lang="en-US" dirty="0"/>
              <a:t>Often significant artistic cleanup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7B8BC-2A73-614D-BFCD-7FB33FABC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618" y="2786052"/>
            <a:ext cx="5833382" cy="3525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6AB220-B5A1-A845-AE51-A72D8D51CA62}"/>
              </a:ext>
            </a:extLst>
          </p:cNvPr>
          <p:cNvSpPr txBox="1"/>
          <p:nvPr/>
        </p:nvSpPr>
        <p:spPr>
          <a:xfrm>
            <a:off x="6721437" y="6323598"/>
            <a:ext cx="5107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www.creativementors.in</a:t>
            </a:r>
            <a:r>
              <a:rPr lang="en-US" sz="1600" dirty="0"/>
              <a:t>/</a:t>
            </a:r>
            <a:r>
              <a:rPr lang="en-US" sz="1600" dirty="0" err="1"/>
              <a:t>img</a:t>
            </a:r>
            <a:r>
              <a:rPr lang="en-US" sz="1600" dirty="0"/>
              <a:t>/content/motion-</a:t>
            </a:r>
            <a:r>
              <a:rPr lang="en-US" sz="1600" dirty="0" err="1"/>
              <a:t>capture.jpg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2589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Retargeting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Apply animation from one character to another</a:t>
            </a:r>
          </a:p>
          <a:p>
            <a:r>
              <a:rPr lang="en-US" dirty="0"/>
              <a:t>Simple: match skeletons</a:t>
            </a:r>
          </a:p>
          <a:p>
            <a:r>
              <a:rPr lang="en-US" dirty="0"/>
              <a:t>More complex</a:t>
            </a:r>
          </a:p>
          <a:p>
            <a:pPr lvl="1"/>
            <a:r>
              <a:rPr lang="en-US" dirty="0"/>
              <a:t>Consider changes in height, strength, weight</a:t>
            </a:r>
          </a:p>
          <a:p>
            <a:pPr lvl="1"/>
            <a:r>
              <a:rPr lang="en-US" dirty="0"/>
              <a:t>Adjust speed and motion</a:t>
            </a:r>
          </a:p>
          <a:p>
            <a:r>
              <a:rPr lang="en-US" dirty="0"/>
              <a:t>Most often used for </a:t>
            </a:r>
            <a:r>
              <a:rPr lang="en-US" dirty="0" err="1"/>
              <a:t>mocap</a:t>
            </a:r>
            <a:endParaRPr lang="en-US" dirty="0"/>
          </a:p>
          <a:p>
            <a:pPr lvl="1"/>
            <a:r>
              <a:rPr lang="en-US" dirty="0"/>
              <a:t>Human actor ≠ giant ogre</a:t>
            </a:r>
          </a:p>
        </p:txBody>
      </p:sp>
    </p:spTree>
    <p:extLst>
      <p:ext uri="{BB962C8B-B14F-4D97-AF65-F5344CB8AC3E}">
        <p14:creationId xmlns:p14="http://schemas.microsoft.com/office/powerpoint/2010/main" val="1723807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Physics-based Animation</a:t>
            </a:r>
          </a:p>
        </p:txBody>
      </p:sp>
      <p:sp>
        <p:nvSpPr>
          <p:cNvPr id="461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Generally: simulating the laws of physics to predict motion</a:t>
            </a:r>
          </a:p>
          <a:p>
            <a:r>
              <a:rPr lang="en-US" dirty="0"/>
              <a:t>Common applications:</a:t>
            </a:r>
          </a:p>
          <a:p>
            <a:pPr lvl="1"/>
            <a:r>
              <a:rPr lang="en-US" dirty="0"/>
              <a:t>Fluids, gas (3D grids or particles)</a:t>
            </a:r>
          </a:p>
          <a:p>
            <a:pPr lvl="1"/>
            <a:r>
              <a:rPr lang="en-US" dirty="0"/>
              <a:t>Cloth, hair (jointed mesh, may be coarse &amp; interpolated)</a:t>
            </a:r>
          </a:p>
          <a:p>
            <a:pPr lvl="1"/>
            <a:r>
              <a:rPr lang="en-US" dirty="0"/>
              <a:t>Rigid body motion (jointed bodies, </a:t>
            </a:r>
            <a:r>
              <a:rPr lang="en-US" i="1" dirty="0"/>
              <a:t>rag doll</a:t>
            </a:r>
            <a:r>
              <a:rPr lang="en-US" dirty="0"/>
              <a:t> physics)</a:t>
            </a:r>
          </a:p>
          <a:p>
            <a:r>
              <a:rPr lang="en-US" dirty="0"/>
              <a:t>Model change as differential equations</a:t>
            </a:r>
          </a:p>
          <a:p>
            <a:pPr lvl="1"/>
            <a:r>
              <a:rPr lang="en-US" dirty="0"/>
              <a:t>Solve numerically in small time steps</a:t>
            </a:r>
          </a:p>
          <a:p>
            <a:pPr lvl="1"/>
            <a:r>
              <a:rPr lang="en-US"/>
              <a:t>Games often </a:t>
            </a:r>
            <a:r>
              <a:rPr lang="en-US" dirty="0"/>
              <a:t>don’t run to convergence</a:t>
            </a:r>
          </a:p>
        </p:txBody>
      </p:sp>
    </p:spTree>
    <p:extLst>
      <p:ext uri="{BB962C8B-B14F-4D97-AF65-F5344CB8AC3E}">
        <p14:creationId xmlns:p14="http://schemas.microsoft.com/office/powerpoint/2010/main" val="134878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Entities, Crowds, Groups</a:t>
            </a:r>
          </a:p>
        </p:txBody>
      </p:sp>
      <p:sp>
        <p:nvSpPr>
          <p:cNvPr id="463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NPC, enemy characters</a:t>
            </a:r>
          </a:p>
          <a:p>
            <a:pPr lvl="1"/>
            <a:r>
              <a:rPr lang="en-US" dirty="0"/>
              <a:t>Usually simple techniques over learning methods</a:t>
            </a:r>
          </a:p>
          <a:p>
            <a:pPr lvl="1"/>
            <a:r>
              <a:rPr lang="en-US" dirty="0"/>
              <a:t>Want to tune difficulty</a:t>
            </a:r>
            <a:r>
              <a:rPr lang="en-US"/>
              <a:t>, AI should be </a:t>
            </a:r>
            <a:r>
              <a:rPr lang="en-US" dirty="0"/>
              <a:t>challenging</a:t>
            </a:r>
            <a:r>
              <a:rPr lang="en-US"/>
              <a:t>, but don’t </a:t>
            </a:r>
            <a:r>
              <a:rPr lang="en-US" i="1"/>
              <a:t>want</a:t>
            </a:r>
            <a:r>
              <a:rPr lang="en-US"/>
              <a:t> it to </a:t>
            </a:r>
            <a:r>
              <a:rPr lang="en-US" dirty="0"/>
              <a:t>beat you</a:t>
            </a:r>
          </a:p>
          <a:p>
            <a:r>
              <a:rPr lang="en-US" dirty="0"/>
              <a:t>Create complex group behavior from simple individual behavior</a:t>
            </a:r>
          </a:p>
          <a:p>
            <a:pPr lvl="1"/>
            <a:r>
              <a:rPr lang="en-US" dirty="0"/>
              <a:t>Flocks, crowds</a:t>
            </a:r>
          </a:p>
          <a:p>
            <a:pPr lvl="1"/>
            <a:r>
              <a:rPr lang="en-US" dirty="0"/>
              <a:t>Particle systems</a:t>
            </a:r>
          </a:p>
          <a:p>
            <a:r>
              <a:rPr lang="en-US" dirty="0"/>
              <a:t>Leverage techniques from AI &amp; Robotics</a:t>
            </a:r>
          </a:p>
          <a:p>
            <a:pPr lvl="1"/>
            <a:r>
              <a:rPr lang="en-US" dirty="0"/>
              <a:t>A* path finding over a navigation mesh (</a:t>
            </a:r>
            <a:r>
              <a:rPr lang="en-US" i="1" dirty="0" err="1"/>
              <a:t>navmesh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State machines, decision trees</a:t>
            </a:r>
          </a:p>
        </p:txBody>
      </p:sp>
    </p:spTree>
    <p:extLst>
      <p:ext uri="{BB962C8B-B14F-4D97-AF65-F5344CB8AC3E}">
        <p14:creationId xmlns:p14="http://schemas.microsoft.com/office/powerpoint/2010/main" val="1345087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Skinning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86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Rigid motion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Translation + Rotation</a:t>
            </a:r>
          </a:p>
          <a:p>
            <a:r>
              <a:rPr lang="en-US" dirty="0"/>
              <a:t>Representable as matrix or new origin &amp; orientation</a:t>
            </a:r>
          </a:p>
          <a:p>
            <a:r>
              <a:rPr lang="en-US" dirty="0"/>
              <a:t>Apply to every vertex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A29C6E-1D44-6542-A41C-6253C9A3F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61" y="2902525"/>
            <a:ext cx="69850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04A6BD-7FF9-E246-9FB4-0CD055261609}"/>
              </a:ext>
            </a:extLst>
          </p:cNvPr>
          <p:cNvSpPr txBox="1"/>
          <p:nvPr/>
        </p:nvSpPr>
        <p:spPr>
          <a:xfrm>
            <a:off x="5898377" y="6406723"/>
            <a:ext cx="4860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pixelatedvertex.com</a:t>
            </a:r>
            <a:r>
              <a:rPr lang="en-US" sz="1600" dirty="0"/>
              <a:t>/portfolio/teapot-scattering-tutorial</a:t>
            </a:r>
          </a:p>
        </p:txBody>
      </p:sp>
    </p:spTree>
    <p:extLst>
      <p:ext uri="{BB962C8B-B14F-4D97-AF65-F5344CB8AC3E}">
        <p14:creationId xmlns:p14="http://schemas.microsoft.com/office/powerpoint/2010/main" val="2045647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Jointed Bodies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Rigid parts, each with translation &amp; rotation</a:t>
            </a:r>
          </a:p>
          <a:p>
            <a:pPr lvl="1"/>
            <a:r>
              <a:rPr lang="en-US" dirty="0"/>
              <a:t>Robots or mechanical objects</a:t>
            </a:r>
          </a:p>
          <a:p>
            <a:r>
              <a:rPr lang="en-US" dirty="0"/>
              <a:t>Apply to every vertex of rigid part</a:t>
            </a:r>
          </a:p>
          <a:p>
            <a:r>
              <a:rPr lang="en-US" dirty="0"/>
              <a:t>Chains of local transforms</a:t>
            </a:r>
          </a:p>
          <a:p>
            <a:pPr lvl="1"/>
            <a:r>
              <a:rPr lang="en-US" dirty="0"/>
              <a:t>Hand motion result of arm &amp; wrist</a:t>
            </a:r>
          </a:p>
          <a:p>
            <a:pPr lvl="1"/>
            <a:r>
              <a:rPr lang="en-US" dirty="0"/>
              <a:t>Matrix form = composition of matrices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E3C8424-FA12-5147-BAFF-DE51D1F27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0" y="3738563"/>
            <a:ext cx="33401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1413D0-25D8-4844-B923-606B6AD3A06F}"/>
              </a:ext>
            </a:extLst>
          </p:cNvPr>
          <p:cNvSpPr txBox="1"/>
          <p:nvPr/>
        </p:nvSpPr>
        <p:spPr>
          <a:xfrm>
            <a:off x="8092867" y="6176963"/>
            <a:ext cx="3181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Cox et al., Venus and Milo, 1990</a:t>
            </a:r>
          </a:p>
        </p:txBody>
      </p:sp>
    </p:spTree>
    <p:extLst>
      <p:ext uri="{BB962C8B-B14F-4D97-AF65-F5344CB8AC3E}">
        <p14:creationId xmlns:p14="http://schemas.microsoft.com/office/powerpoint/2010/main" val="1682605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Blend Skinning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Define jointed rigid skeleton</a:t>
            </a:r>
          </a:p>
          <a:p>
            <a:r>
              <a:rPr lang="en-US" dirty="0"/>
              <a:t>Vertex positions are weighted blend of closest bones</a:t>
            </a:r>
          </a:p>
          <a:p>
            <a:r>
              <a:rPr lang="en-US" dirty="0"/>
              <a:t>Bone = translation &amp; rotation, not physical bone</a:t>
            </a:r>
          </a:p>
          <a:p>
            <a:r>
              <a:rPr lang="en-US" dirty="0"/>
              <a:t>Add extra spur bones</a:t>
            </a:r>
          </a:p>
          <a:p>
            <a:pPr lvl="1"/>
            <a:r>
              <a:rPr lang="en-US" dirty="0"/>
              <a:t>Muscle bulge</a:t>
            </a:r>
          </a:p>
          <a:p>
            <a:pPr lvl="1"/>
            <a:r>
              <a:rPr lang="en-US" dirty="0"/>
              <a:t>Preserve elbow shape </a:t>
            </a:r>
            <a:br>
              <a:rPr lang="en-US" dirty="0"/>
            </a:br>
            <a:r>
              <a:rPr lang="en-US" dirty="0"/>
              <a:t>(don’t round outside, don’t fold inside)</a:t>
            </a:r>
          </a:p>
          <a:p>
            <a:pPr lvl="1"/>
            <a:r>
              <a:rPr lang="en-US" dirty="0"/>
              <a:t>Avoid candy-wrapper twist</a:t>
            </a:r>
          </a:p>
          <a:p>
            <a:r>
              <a:rPr lang="en-US" dirty="0"/>
              <a:t>Building bone rig + painting weights = rigging</a:t>
            </a:r>
          </a:p>
          <a:p>
            <a:pPr lvl="1"/>
            <a:r>
              <a:rPr lang="en-US" dirty="0"/>
              <a:t>Artists do this in their modeling &amp; animation tools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F031C2-BA30-B947-926D-3EF4B230D386}"/>
              </a:ext>
            </a:extLst>
          </p:cNvPr>
          <p:cNvSpPr txBox="1"/>
          <p:nvPr/>
        </p:nvSpPr>
        <p:spPr>
          <a:xfrm>
            <a:off x="8673566" y="6396346"/>
            <a:ext cx="2728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Epic Games, Paragon Murdoch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F673BB-1D35-4D49-9533-EB673824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700" y="3265713"/>
            <a:ext cx="4308300" cy="3130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1205E3-7D81-EA4C-AC46-E851CB974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301" y="365124"/>
            <a:ext cx="3205699" cy="27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90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 Shapes (aka </a:t>
            </a:r>
            <a:r>
              <a:rPr lang="en-US"/>
              <a:t>Morph Targets)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pose meshes: same vertices different positions</a:t>
            </a:r>
          </a:p>
          <a:p>
            <a:r>
              <a:rPr lang="en-US" dirty="0"/>
              <a:t>Linear blend between poses</a:t>
            </a:r>
          </a:p>
          <a:p>
            <a:r>
              <a:rPr lang="en-US" dirty="0"/>
              <a:t>More storage, but more flexible</a:t>
            </a:r>
          </a:p>
          <a:p>
            <a:pPr lvl="1"/>
            <a:r>
              <a:rPr lang="en-US" dirty="0"/>
              <a:t>Most common for faces</a:t>
            </a:r>
          </a:p>
        </p:txBody>
      </p:sp>
      <p:pic>
        <p:nvPicPr>
          <p:cNvPr id="3074" name="Picture 2" descr="Adam_Blendshape">
            <a:extLst>
              <a:ext uri="{FF2B5EF4-FFF2-40B4-BE49-F238E27FC236}">
                <a16:creationId xmlns:a16="http://schemas.microsoft.com/office/drawing/2014/main" id="{CAD7D678-9A89-7F49-9ADA-84AC41C78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466" y="2303813"/>
            <a:ext cx="5331533" cy="41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2FF378-3AFA-8B47-AEF0-731521F61710}"/>
              </a:ext>
            </a:extLst>
          </p:cNvPr>
          <p:cNvSpPr txBox="1"/>
          <p:nvPr/>
        </p:nvSpPr>
        <p:spPr>
          <a:xfrm>
            <a:off x="7561527" y="6488668"/>
            <a:ext cx="3929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3dstudents.com/2015/02/blend-</a:t>
            </a:r>
            <a:r>
              <a:rPr lang="en-US" sz="1600" dirty="0" err="1"/>
              <a:t>shapes.html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18368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Authoring Animation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06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Kinematics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set of joint angles, </a:t>
            </a:r>
            <a:br>
              <a:rPr lang="en-US" dirty="0"/>
            </a:br>
            <a:r>
              <a:rPr lang="en-US" dirty="0"/>
              <a:t>where’s the hand?</a:t>
            </a:r>
          </a:p>
          <a:p>
            <a:pPr lvl="1"/>
            <a:r>
              <a:rPr lang="en-US" dirty="0"/>
              <a:t>(or foot or head or …)</a:t>
            </a:r>
          </a:p>
          <a:p>
            <a:pPr lvl="1"/>
            <a:r>
              <a:rPr lang="en-US" i="1" dirty="0"/>
              <a:t>End effector</a:t>
            </a:r>
          </a:p>
          <a:p>
            <a:r>
              <a:rPr lang="en-US" dirty="0"/>
              <a:t>Just apply nested transforms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D2069-0BC3-7E41-B044-A2C9749F2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343" y="1140031"/>
            <a:ext cx="5517657" cy="5352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E793B-860A-8644-85C1-4C512A663862}"/>
              </a:ext>
            </a:extLst>
          </p:cNvPr>
          <p:cNvSpPr txBox="1"/>
          <p:nvPr/>
        </p:nvSpPr>
        <p:spPr>
          <a:xfrm>
            <a:off x="8068887" y="6458535"/>
            <a:ext cx="2728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Epic Games, Paragon Murdoch</a:t>
            </a:r>
          </a:p>
        </p:txBody>
      </p:sp>
    </p:spTree>
    <p:extLst>
      <p:ext uri="{BB962C8B-B14F-4D97-AF65-F5344CB8AC3E}">
        <p14:creationId xmlns:p14="http://schemas.microsoft.com/office/powerpoint/2010/main" val="946088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Kinematics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Character is holding something in their right hand, want to shift it to the left hand</a:t>
            </a:r>
          </a:p>
          <a:p>
            <a:pPr lvl="1"/>
            <a:r>
              <a:rPr lang="en-US" dirty="0"/>
              <a:t>Forward transform up tree</a:t>
            </a:r>
          </a:p>
          <a:p>
            <a:pPr lvl="1"/>
            <a:r>
              <a:rPr lang="en-US" dirty="0"/>
              <a:t>Inverse transform back down</a:t>
            </a:r>
          </a:p>
          <a:p>
            <a:r>
              <a:rPr lang="en-US" dirty="0"/>
              <a:t>Think of matrices as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lvl="1"/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lvl="1"/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r>
              <a:rPr lang="en-US" dirty="0">
                <a:ea typeface="Times New Roman" charset="0"/>
                <a:cs typeface="Times New Roman" charset="0"/>
              </a:rPr>
              <a:t>Opposite order for OpenGL</a:t>
            </a:r>
          </a:p>
          <a:p>
            <a:pPr lvl="1"/>
            <a:r>
              <a:rPr lang="en-US" dirty="0">
                <a:ea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144" y="3606546"/>
            <a:ext cx="863600" cy="26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090" y="4049681"/>
            <a:ext cx="2755900" cy="22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090" y="4394930"/>
            <a:ext cx="2171700" cy="29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640" y="4705318"/>
            <a:ext cx="2260600" cy="36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640" y="5629784"/>
            <a:ext cx="5334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98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20174</TotalTime>
  <Words>639</Words>
  <Application>Microsoft Macintosh PowerPoint</Application>
  <PresentationFormat>Widescreen</PresentationFormat>
  <Paragraphs>117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Animation</vt:lpstr>
      <vt:lpstr>Skinning</vt:lpstr>
      <vt:lpstr>Rigid motion</vt:lpstr>
      <vt:lpstr>Jointed Bodies</vt:lpstr>
      <vt:lpstr>Linear Blend Skinning</vt:lpstr>
      <vt:lpstr>Blend Shapes (aka Morph Targets)</vt:lpstr>
      <vt:lpstr>Authoring Animation</vt:lpstr>
      <vt:lpstr>Forward Kinematics</vt:lpstr>
      <vt:lpstr>Forward Kinematics</vt:lpstr>
      <vt:lpstr>Inverse Kinematics</vt:lpstr>
      <vt:lpstr>Keyframe Animation</vt:lpstr>
      <vt:lpstr>Blending animations</vt:lpstr>
      <vt:lpstr>Blend Space</vt:lpstr>
      <vt:lpstr>Motion Capture (mocap)</vt:lpstr>
      <vt:lpstr>Retargeting</vt:lpstr>
      <vt:lpstr>Physics-based Animation</vt:lpstr>
      <vt:lpstr>Autonomous Entities, Crowds, Groups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Shading</dc:title>
  <dc:creator>Marc Olano</dc:creator>
  <cp:lastModifiedBy>Marc Olano</cp:lastModifiedBy>
  <cp:revision>227</cp:revision>
  <dcterms:created xsi:type="dcterms:W3CDTF">2017-09-07T12:57:46Z</dcterms:created>
  <dcterms:modified xsi:type="dcterms:W3CDTF">2020-12-08T15:46:01Z</dcterms:modified>
</cp:coreProperties>
</file>