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30"/>
  </p:notesMasterIdLst>
  <p:sldIdLst>
    <p:sldId id="258" r:id="rId2"/>
    <p:sldId id="284" r:id="rId3"/>
    <p:sldId id="264" r:id="rId4"/>
    <p:sldId id="257" r:id="rId5"/>
    <p:sldId id="275" r:id="rId6"/>
    <p:sldId id="278" r:id="rId7"/>
    <p:sldId id="259" r:id="rId8"/>
    <p:sldId id="271" r:id="rId9"/>
    <p:sldId id="261" r:id="rId10"/>
    <p:sldId id="262" r:id="rId11"/>
    <p:sldId id="267" r:id="rId12"/>
    <p:sldId id="260" r:id="rId13"/>
    <p:sldId id="272" r:id="rId14"/>
    <p:sldId id="273" r:id="rId15"/>
    <p:sldId id="276" r:id="rId16"/>
    <p:sldId id="277" r:id="rId17"/>
    <p:sldId id="279" r:id="rId18"/>
    <p:sldId id="280" r:id="rId19"/>
    <p:sldId id="274" r:id="rId20"/>
    <p:sldId id="281" r:id="rId21"/>
    <p:sldId id="265" r:id="rId22"/>
    <p:sldId id="263" r:id="rId23"/>
    <p:sldId id="266" r:id="rId24"/>
    <p:sldId id="268" r:id="rId25"/>
    <p:sldId id="269" r:id="rId26"/>
    <p:sldId id="270" r:id="rId27"/>
    <p:sldId id="282" r:id="rId28"/>
    <p:sldId id="283"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739C9-1B4F-7243-8D8B-E5719823A43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9A59D3F4-19D9-BC46-8734-752646876889}">
      <dgm:prSet phldrT="[Text]" custT="1"/>
      <dgm:spPr/>
      <dgm:t>
        <a:bodyPr/>
        <a:lstStyle/>
        <a:p>
          <a:pPr>
            <a:lnSpc>
              <a:spcPct val="90000"/>
            </a:lnSpc>
          </a:pPr>
          <a:r>
            <a:rPr lang="en-US" sz="2600" b="1" dirty="0" err="1"/>
            <a:t>APawn</a:t>
          </a:r>
          <a:endParaRPr lang="en-US" sz="2600" b="1" dirty="0"/>
        </a:p>
      </dgm:t>
    </dgm:pt>
    <dgm:pt modelId="{93735F5D-5CB7-ED41-B53B-4B88A04BBEF8}" type="parTrans" cxnId="{197A5FF7-5354-9C4C-8A5E-DEAB50D7943A}">
      <dgm:prSet/>
      <dgm:spPr/>
      <dgm:t>
        <a:bodyPr/>
        <a:lstStyle/>
        <a:p>
          <a:endParaRPr lang="en-US"/>
        </a:p>
      </dgm:t>
    </dgm:pt>
    <dgm:pt modelId="{1C3BC41E-3FE3-5D45-B63C-6A704DA381E0}" type="sibTrans" cxnId="{197A5FF7-5354-9C4C-8A5E-DEAB50D7943A}">
      <dgm:prSet/>
      <dgm:spPr/>
      <dgm:t>
        <a:bodyPr/>
        <a:lstStyle/>
        <a:p>
          <a:endParaRPr lang="en-US"/>
        </a:p>
      </dgm:t>
    </dgm:pt>
    <dgm:pt modelId="{24B97B25-0595-634A-BD96-7A66BCB80478}">
      <dgm:prSet phldrT="[Text]" custT="1"/>
      <dgm:spPr/>
      <dgm:t>
        <a:bodyPr/>
        <a:lstStyle/>
        <a:p>
          <a:pPr>
            <a:lnSpc>
              <a:spcPct val="90000"/>
            </a:lnSpc>
          </a:pPr>
          <a:r>
            <a:rPr lang="en-US" sz="2600" dirty="0" err="1"/>
            <a:t>UObject</a:t>
          </a:r>
          <a:endParaRPr lang="en-US" sz="2600" dirty="0"/>
        </a:p>
      </dgm:t>
    </dgm:pt>
    <dgm:pt modelId="{BBC593BF-C95A-2641-AE40-A25D9D1194DD}" type="parTrans" cxnId="{45324C80-DFB2-B644-B91B-81806AC267CB}">
      <dgm:prSet/>
      <dgm:spPr/>
      <dgm:t>
        <a:bodyPr/>
        <a:lstStyle/>
        <a:p>
          <a:endParaRPr lang="en-US"/>
        </a:p>
      </dgm:t>
    </dgm:pt>
    <dgm:pt modelId="{81BC4508-0062-E54C-8680-B5D6DFDCE927}" type="sibTrans" cxnId="{45324C80-DFB2-B644-B91B-81806AC267CB}">
      <dgm:prSet/>
      <dgm:spPr/>
      <dgm:t>
        <a:bodyPr/>
        <a:lstStyle/>
        <a:p>
          <a:endParaRPr lang="en-US"/>
        </a:p>
      </dgm:t>
    </dgm:pt>
    <dgm:pt modelId="{4D44A654-9443-FE45-8A9D-758908248F38}">
      <dgm:prSet phldrT="[Text]" custT="1"/>
      <dgm:spPr/>
      <dgm:t>
        <a:bodyPr/>
        <a:lstStyle/>
        <a:p>
          <a:pPr>
            <a:lnSpc>
              <a:spcPct val="90000"/>
            </a:lnSpc>
          </a:pPr>
          <a:r>
            <a:rPr lang="en-US" sz="2600" dirty="0" err="1"/>
            <a:t>UObjectBaseUtility</a:t>
          </a:r>
          <a:endParaRPr lang="en-US" sz="2600" dirty="0"/>
        </a:p>
      </dgm:t>
    </dgm:pt>
    <dgm:pt modelId="{DEE81F17-DDA4-C942-912F-D182DC140FF5}" type="parTrans" cxnId="{4F8C3D1D-0421-1147-ACEC-7FDE66E80FD8}">
      <dgm:prSet/>
      <dgm:spPr/>
      <dgm:t>
        <a:bodyPr/>
        <a:lstStyle/>
        <a:p>
          <a:endParaRPr lang="en-US"/>
        </a:p>
      </dgm:t>
    </dgm:pt>
    <dgm:pt modelId="{ED30E19D-499B-7342-A115-C96F2694F5B2}" type="sibTrans" cxnId="{4F8C3D1D-0421-1147-ACEC-7FDE66E80FD8}">
      <dgm:prSet/>
      <dgm:spPr/>
      <dgm:t>
        <a:bodyPr/>
        <a:lstStyle/>
        <a:p>
          <a:endParaRPr lang="en-US"/>
        </a:p>
      </dgm:t>
    </dgm:pt>
    <dgm:pt modelId="{8B724DBF-BFBF-5F42-9DD4-C044DC1DA564}">
      <dgm:prSet phldrT="[Text]" custT="1"/>
      <dgm:spPr/>
      <dgm:t>
        <a:bodyPr/>
        <a:lstStyle/>
        <a:p>
          <a:pPr>
            <a:lnSpc>
              <a:spcPct val="90000"/>
            </a:lnSpc>
          </a:pPr>
          <a:r>
            <a:rPr lang="en-US" sz="2600" dirty="0" err="1"/>
            <a:t>AActor</a:t>
          </a:r>
          <a:endParaRPr lang="en-US" sz="2600" dirty="0"/>
        </a:p>
      </dgm:t>
    </dgm:pt>
    <dgm:pt modelId="{D9A3200E-7F16-5046-88FA-206161A57BBD}" type="parTrans" cxnId="{B0EF0E53-C63D-3C44-A69B-186D62F3D8D1}">
      <dgm:prSet/>
      <dgm:spPr/>
      <dgm:t>
        <a:bodyPr/>
        <a:lstStyle/>
        <a:p>
          <a:endParaRPr lang="en-US"/>
        </a:p>
      </dgm:t>
    </dgm:pt>
    <dgm:pt modelId="{59986579-A800-7A42-AD1F-631C78B0E28F}" type="sibTrans" cxnId="{B0EF0E53-C63D-3C44-A69B-186D62F3D8D1}">
      <dgm:prSet/>
      <dgm:spPr/>
      <dgm:t>
        <a:bodyPr/>
        <a:lstStyle/>
        <a:p>
          <a:endParaRPr lang="en-US"/>
        </a:p>
      </dgm:t>
    </dgm:pt>
    <dgm:pt modelId="{E8112824-EA57-8844-B87B-DD1317E419BF}">
      <dgm:prSet phldrT="[Text]" custT="1"/>
      <dgm:spPr/>
      <dgm:t>
        <a:bodyPr/>
        <a:lstStyle/>
        <a:p>
          <a:pPr>
            <a:lnSpc>
              <a:spcPct val="90000"/>
            </a:lnSpc>
          </a:pPr>
          <a:r>
            <a:rPr lang="en-US" sz="2600" dirty="0" err="1"/>
            <a:t>UObjectBase</a:t>
          </a:r>
          <a:endParaRPr lang="en-US" sz="2600" dirty="0"/>
        </a:p>
      </dgm:t>
    </dgm:pt>
    <dgm:pt modelId="{495B9376-5498-8845-B56F-4AE3ED1A293F}" type="parTrans" cxnId="{CBDFECC1-595E-3242-81C3-2C308D5E7034}">
      <dgm:prSet/>
      <dgm:spPr/>
      <dgm:t>
        <a:bodyPr/>
        <a:lstStyle/>
        <a:p>
          <a:endParaRPr lang="en-US"/>
        </a:p>
      </dgm:t>
    </dgm:pt>
    <dgm:pt modelId="{5ED38767-F1C3-FB46-B28F-3C0799DF8951}" type="sibTrans" cxnId="{CBDFECC1-595E-3242-81C3-2C308D5E7034}">
      <dgm:prSet/>
      <dgm:spPr/>
      <dgm:t>
        <a:bodyPr/>
        <a:lstStyle/>
        <a:p>
          <a:endParaRPr lang="en-US"/>
        </a:p>
      </dgm:t>
    </dgm:pt>
    <dgm:pt modelId="{D708968A-DFA6-1945-BED4-CDC1EB6250D7}">
      <dgm:prSet phldrT="[Text]"/>
      <dgm:spPr/>
      <dgm:t>
        <a:bodyPr/>
        <a:lstStyle/>
        <a:p>
          <a:pPr>
            <a:lnSpc>
              <a:spcPct val="100000"/>
            </a:lnSpc>
          </a:pPr>
          <a:r>
            <a:rPr lang="en-US" sz="1800" b="1" dirty="0"/>
            <a:t>Character Actor</a:t>
          </a:r>
        </a:p>
      </dgm:t>
    </dgm:pt>
    <dgm:pt modelId="{8112FE30-D22E-B34D-A14B-1F5A56FE786B}" type="parTrans" cxnId="{77CE5347-1254-E844-BC6A-8E9BE4984F8B}">
      <dgm:prSet/>
      <dgm:spPr/>
      <dgm:t>
        <a:bodyPr/>
        <a:lstStyle/>
        <a:p>
          <a:endParaRPr lang="en-US"/>
        </a:p>
      </dgm:t>
    </dgm:pt>
    <dgm:pt modelId="{90C11C5F-3A0A-AC47-93A0-EB1F155DBA7E}" type="sibTrans" cxnId="{77CE5347-1254-E844-BC6A-8E9BE4984F8B}">
      <dgm:prSet/>
      <dgm:spPr/>
      <dgm:t>
        <a:bodyPr/>
        <a:lstStyle/>
        <a:p>
          <a:endParaRPr lang="en-US"/>
        </a:p>
      </dgm:t>
    </dgm:pt>
    <dgm:pt modelId="{30A2A614-CEF0-5646-9BB6-8D7D264C3ADB}">
      <dgm:prSet phldrT="[Text]"/>
      <dgm:spPr/>
      <dgm:t>
        <a:bodyPr/>
        <a:lstStyle/>
        <a:p>
          <a:pPr>
            <a:lnSpc>
              <a:spcPct val="100000"/>
            </a:lnSpc>
          </a:pPr>
          <a:r>
            <a:rPr lang="en-US" sz="1800" b="1" dirty="0"/>
            <a:t>All Actors in scene</a:t>
          </a:r>
        </a:p>
      </dgm:t>
    </dgm:pt>
    <dgm:pt modelId="{D027D335-1D5E-7349-A0DC-7D9D689A1629}" type="parTrans" cxnId="{4F4B754E-4192-734D-BAC2-B28E39D179C1}">
      <dgm:prSet/>
      <dgm:spPr/>
      <dgm:t>
        <a:bodyPr/>
        <a:lstStyle/>
        <a:p>
          <a:endParaRPr lang="en-US"/>
        </a:p>
      </dgm:t>
    </dgm:pt>
    <dgm:pt modelId="{48CB9988-F62F-2A4D-B607-BAB7D91D8226}" type="sibTrans" cxnId="{4F4B754E-4192-734D-BAC2-B28E39D179C1}">
      <dgm:prSet/>
      <dgm:spPr/>
      <dgm:t>
        <a:bodyPr/>
        <a:lstStyle/>
        <a:p>
          <a:endParaRPr lang="en-US"/>
        </a:p>
      </dgm:t>
    </dgm:pt>
    <dgm:pt modelId="{9241CE88-FAFE-EC4A-877A-4683DFF18E23}">
      <dgm:prSet phldrT="[Text]"/>
      <dgm:spPr/>
      <dgm:t>
        <a:bodyPr/>
        <a:lstStyle/>
        <a:p>
          <a:pPr>
            <a:lnSpc>
              <a:spcPct val="100000"/>
            </a:lnSpc>
          </a:pPr>
          <a:r>
            <a:rPr lang="en-US" sz="1800" b="1" dirty="0"/>
            <a:t>Any Object with serialization and garbage collection</a:t>
          </a:r>
        </a:p>
      </dgm:t>
    </dgm:pt>
    <dgm:pt modelId="{60762208-9101-BC48-B1C4-F1BC6636FA07}" type="parTrans" cxnId="{CBA0E118-A9F6-8B49-8284-19E3795A871F}">
      <dgm:prSet/>
      <dgm:spPr/>
      <dgm:t>
        <a:bodyPr/>
        <a:lstStyle/>
        <a:p>
          <a:endParaRPr lang="en-US"/>
        </a:p>
      </dgm:t>
    </dgm:pt>
    <dgm:pt modelId="{C9216005-2B64-D440-ABA6-CB0DBFCD4B1B}" type="sibTrans" cxnId="{CBA0E118-A9F6-8B49-8284-19E3795A871F}">
      <dgm:prSet/>
      <dgm:spPr/>
      <dgm:t>
        <a:bodyPr/>
        <a:lstStyle/>
        <a:p>
          <a:endParaRPr lang="en-US"/>
        </a:p>
      </dgm:t>
    </dgm:pt>
    <dgm:pt modelId="{6AC5EC8F-17AB-3E47-B96E-39FB4F7D26C5}">
      <dgm:prSet phldrT="[Text]"/>
      <dgm:spPr/>
      <dgm:t>
        <a:bodyPr/>
        <a:lstStyle/>
        <a:p>
          <a:pPr>
            <a:lnSpc>
              <a:spcPct val="100000"/>
            </a:lnSpc>
          </a:pPr>
          <a:r>
            <a:rPr lang="en-US" sz="1800" b="1" dirty="0"/>
            <a:t>Utility functions for all Objects (and Actors)</a:t>
          </a:r>
        </a:p>
      </dgm:t>
    </dgm:pt>
    <dgm:pt modelId="{FD29DECA-3157-2A44-ACE0-6CDB548D0E32}" type="parTrans" cxnId="{3F7DEB57-A87A-CC4E-9293-92C1D00DE52E}">
      <dgm:prSet/>
      <dgm:spPr/>
      <dgm:t>
        <a:bodyPr/>
        <a:lstStyle/>
        <a:p>
          <a:endParaRPr lang="en-US"/>
        </a:p>
      </dgm:t>
    </dgm:pt>
    <dgm:pt modelId="{835DAC4A-7B9D-9140-8997-FD56C3C77EAE}" type="sibTrans" cxnId="{3F7DEB57-A87A-CC4E-9293-92C1D00DE52E}">
      <dgm:prSet/>
      <dgm:spPr/>
      <dgm:t>
        <a:bodyPr/>
        <a:lstStyle/>
        <a:p>
          <a:endParaRPr lang="en-US"/>
        </a:p>
      </dgm:t>
    </dgm:pt>
    <dgm:pt modelId="{BA307117-8935-014A-810E-B80736468502}">
      <dgm:prSet phldrT="[Text]"/>
      <dgm:spPr/>
      <dgm:t>
        <a:bodyPr/>
        <a:lstStyle/>
        <a:p>
          <a:pPr>
            <a:lnSpc>
              <a:spcPct val="100000"/>
            </a:lnSpc>
          </a:pPr>
          <a:r>
            <a:rPr lang="en-US" sz="1800" b="1" dirty="0"/>
            <a:t>Where the garbage collection and serialization are actually implemented</a:t>
          </a:r>
        </a:p>
      </dgm:t>
    </dgm:pt>
    <dgm:pt modelId="{0F7B8EA5-503E-D348-B43C-EA23631FD1ED}" type="parTrans" cxnId="{873C0F43-3C2C-6841-865E-B22CA269E1F5}">
      <dgm:prSet/>
      <dgm:spPr/>
      <dgm:t>
        <a:bodyPr/>
        <a:lstStyle/>
        <a:p>
          <a:endParaRPr lang="en-US"/>
        </a:p>
      </dgm:t>
    </dgm:pt>
    <dgm:pt modelId="{9B8F08B3-6B12-714F-9901-0F71B686372B}" type="sibTrans" cxnId="{873C0F43-3C2C-6841-865E-B22CA269E1F5}">
      <dgm:prSet/>
      <dgm:spPr/>
      <dgm:t>
        <a:bodyPr/>
        <a:lstStyle/>
        <a:p>
          <a:endParaRPr lang="en-US"/>
        </a:p>
      </dgm:t>
    </dgm:pt>
    <dgm:pt modelId="{DE558786-76B3-304F-AB23-05DABC0B1A08}" type="pres">
      <dgm:prSet presAssocID="{074739C9-1B4F-7243-8D8B-E5719823A43E}" presName="linearFlow" presStyleCnt="0">
        <dgm:presLayoutVars>
          <dgm:resizeHandles val="exact"/>
        </dgm:presLayoutVars>
      </dgm:prSet>
      <dgm:spPr/>
    </dgm:pt>
    <dgm:pt modelId="{8F8D327F-7F09-F944-82A0-4AAE33128D19}" type="pres">
      <dgm:prSet presAssocID="{9A59D3F4-19D9-BC46-8734-752646876889}" presName="node" presStyleLbl="node1" presStyleIdx="0" presStyleCnt="5">
        <dgm:presLayoutVars>
          <dgm:bulletEnabled val="1"/>
        </dgm:presLayoutVars>
      </dgm:prSet>
      <dgm:spPr/>
    </dgm:pt>
    <dgm:pt modelId="{8B8422D6-8545-C44C-9DBC-0E94B4C7B685}" type="pres">
      <dgm:prSet presAssocID="{1C3BC41E-3FE3-5D45-B63C-6A704DA381E0}" presName="sibTrans" presStyleLbl="sibTrans2D1" presStyleIdx="0" presStyleCnt="4"/>
      <dgm:spPr/>
    </dgm:pt>
    <dgm:pt modelId="{E2068C6D-8836-AA44-B6FB-2F3C993F6C07}" type="pres">
      <dgm:prSet presAssocID="{1C3BC41E-3FE3-5D45-B63C-6A704DA381E0}" presName="connectorText" presStyleLbl="sibTrans2D1" presStyleIdx="0" presStyleCnt="4"/>
      <dgm:spPr/>
    </dgm:pt>
    <dgm:pt modelId="{6A81631C-7B42-ED4D-B01E-973FE8844CE0}" type="pres">
      <dgm:prSet presAssocID="{8B724DBF-BFBF-5F42-9DD4-C044DC1DA564}" presName="node" presStyleLbl="node1" presStyleIdx="1" presStyleCnt="5">
        <dgm:presLayoutVars>
          <dgm:bulletEnabled val="1"/>
        </dgm:presLayoutVars>
      </dgm:prSet>
      <dgm:spPr/>
    </dgm:pt>
    <dgm:pt modelId="{5292CE91-89D3-A142-8437-AACC2EAC96E3}" type="pres">
      <dgm:prSet presAssocID="{59986579-A800-7A42-AD1F-631C78B0E28F}" presName="sibTrans" presStyleLbl="sibTrans2D1" presStyleIdx="1" presStyleCnt="4"/>
      <dgm:spPr/>
    </dgm:pt>
    <dgm:pt modelId="{DAECD091-03D8-3E4E-80A3-2D0192E8E77E}" type="pres">
      <dgm:prSet presAssocID="{59986579-A800-7A42-AD1F-631C78B0E28F}" presName="connectorText" presStyleLbl="sibTrans2D1" presStyleIdx="1" presStyleCnt="4"/>
      <dgm:spPr/>
    </dgm:pt>
    <dgm:pt modelId="{15326115-5A10-8E46-BB7C-259237A9AC59}" type="pres">
      <dgm:prSet presAssocID="{24B97B25-0595-634A-BD96-7A66BCB80478}" presName="node" presStyleLbl="node1" presStyleIdx="2" presStyleCnt="5">
        <dgm:presLayoutVars>
          <dgm:bulletEnabled val="1"/>
        </dgm:presLayoutVars>
      </dgm:prSet>
      <dgm:spPr/>
    </dgm:pt>
    <dgm:pt modelId="{81F99433-B5CE-1E49-B33A-D96B7FC849D0}" type="pres">
      <dgm:prSet presAssocID="{81BC4508-0062-E54C-8680-B5D6DFDCE927}" presName="sibTrans" presStyleLbl="sibTrans2D1" presStyleIdx="2" presStyleCnt="4"/>
      <dgm:spPr/>
    </dgm:pt>
    <dgm:pt modelId="{E727DB38-926A-694D-B4CB-893A9095D7F3}" type="pres">
      <dgm:prSet presAssocID="{81BC4508-0062-E54C-8680-B5D6DFDCE927}" presName="connectorText" presStyleLbl="sibTrans2D1" presStyleIdx="2" presStyleCnt="4"/>
      <dgm:spPr/>
    </dgm:pt>
    <dgm:pt modelId="{E7A1BD40-7F77-2A44-8171-A3DB15C5ED76}" type="pres">
      <dgm:prSet presAssocID="{4D44A654-9443-FE45-8A9D-758908248F38}" presName="node" presStyleLbl="node1" presStyleIdx="3" presStyleCnt="5">
        <dgm:presLayoutVars>
          <dgm:bulletEnabled val="1"/>
        </dgm:presLayoutVars>
      </dgm:prSet>
      <dgm:spPr/>
    </dgm:pt>
    <dgm:pt modelId="{7655C135-961A-994F-816B-0C6DC042545A}" type="pres">
      <dgm:prSet presAssocID="{ED30E19D-499B-7342-A115-C96F2694F5B2}" presName="sibTrans" presStyleLbl="sibTrans2D1" presStyleIdx="3" presStyleCnt="4"/>
      <dgm:spPr/>
    </dgm:pt>
    <dgm:pt modelId="{787A592C-B872-404B-9BCB-AA6CE7F963B4}" type="pres">
      <dgm:prSet presAssocID="{ED30E19D-499B-7342-A115-C96F2694F5B2}" presName="connectorText" presStyleLbl="sibTrans2D1" presStyleIdx="3" presStyleCnt="4"/>
      <dgm:spPr/>
    </dgm:pt>
    <dgm:pt modelId="{C74BE722-3125-A84C-AE28-18B370EF5058}" type="pres">
      <dgm:prSet presAssocID="{E8112824-EA57-8844-B87B-DD1317E419BF}" presName="node" presStyleLbl="node1" presStyleIdx="4" presStyleCnt="5">
        <dgm:presLayoutVars>
          <dgm:bulletEnabled val="1"/>
        </dgm:presLayoutVars>
      </dgm:prSet>
      <dgm:spPr/>
    </dgm:pt>
  </dgm:ptLst>
  <dgm:cxnLst>
    <dgm:cxn modelId="{CBA0E118-A9F6-8B49-8284-19E3795A871F}" srcId="{24B97B25-0595-634A-BD96-7A66BCB80478}" destId="{9241CE88-FAFE-EC4A-877A-4683DFF18E23}" srcOrd="0" destOrd="0" parTransId="{60762208-9101-BC48-B1C4-F1BC6636FA07}" sibTransId="{C9216005-2B64-D440-ABA6-CB0DBFCD4B1B}"/>
    <dgm:cxn modelId="{9CD1181A-C904-994B-8AB7-F24CD56A7001}" type="presOf" srcId="{4D44A654-9443-FE45-8A9D-758908248F38}" destId="{E7A1BD40-7F77-2A44-8171-A3DB15C5ED76}" srcOrd="0" destOrd="0" presId="urn:microsoft.com/office/officeart/2005/8/layout/process2"/>
    <dgm:cxn modelId="{4F8C3D1D-0421-1147-ACEC-7FDE66E80FD8}" srcId="{074739C9-1B4F-7243-8D8B-E5719823A43E}" destId="{4D44A654-9443-FE45-8A9D-758908248F38}" srcOrd="3" destOrd="0" parTransId="{DEE81F17-DDA4-C942-912F-D182DC140FF5}" sibTransId="{ED30E19D-499B-7342-A115-C96F2694F5B2}"/>
    <dgm:cxn modelId="{873C0F43-3C2C-6841-865E-B22CA269E1F5}" srcId="{E8112824-EA57-8844-B87B-DD1317E419BF}" destId="{BA307117-8935-014A-810E-B80736468502}" srcOrd="0" destOrd="0" parTransId="{0F7B8EA5-503E-D348-B43C-EA23631FD1ED}" sibTransId="{9B8F08B3-6B12-714F-9901-0F71B686372B}"/>
    <dgm:cxn modelId="{77CE5347-1254-E844-BC6A-8E9BE4984F8B}" srcId="{9A59D3F4-19D9-BC46-8734-752646876889}" destId="{D708968A-DFA6-1945-BED4-CDC1EB6250D7}" srcOrd="0" destOrd="0" parTransId="{8112FE30-D22E-B34D-A14B-1F5A56FE786B}" sibTransId="{90C11C5F-3A0A-AC47-93A0-EB1F155DBA7E}"/>
    <dgm:cxn modelId="{2BB9D249-A502-234F-BCC4-3026BD618358}" type="presOf" srcId="{8B724DBF-BFBF-5F42-9DD4-C044DC1DA564}" destId="{6A81631C-7B42-ED4D-B01E-973FE8844CE0}" srcOrd="0" destOrd="0" presId="urn:microsoft.com/office/officeart/2005/8/layout/process2"/>
    <dgm:cxn modelId="{E61B874B-5E4D-C542-AEA7-15BC03BCA939}" type="presOf" srcId="{9A59D3F4-19D9-BC46-8734-752646876889}" destId="{8F8D327F-7F09-F944-82A0-4AAE33128D19}" srcOrd="0" destOrd="0" presId="urn:microsoft.com/office/officeart/2005/8/layout/process2"/>
    <dgm:cxn modelId="{4F4B754E-4192-734D-BAC2-B28E39D179C1}" srcId="{8B724DBF-BFBF-5F42-9DD4-C044DC1DA564}" destId="{30A2A614-CEF0-5646-9BB6-8D7D264C3ADB}" srcOrd="0" destOrd="0" parTransId="{D027D335-1D5E-7349-A0DC-7D9D689A1629}" sibTransId="{48CB9988-F62F-2A4D-B607-BAB7D91D8226}"/>
    <dgm:cxn modelId="{AD90E350-713B-9C47-A431-C867234F35F3}" type="presOf" srcId="{ED30E19D-499B-7342-A115-C96F2694F5B2}" destId="{787A592C-B872-404B-9BCB-AA6CE7F963B4}" srcOrd="1" destOrd="0" presId="urn:microsoft.com/office/officeart/2005/8/layout/process2"/>
    <dgm:cxn modelId="{B0EF0E53-C63D-3C44-A69B-186D62F3D8D1}" srcId="{074739C9-1B4F-7243-8D8B-E5719823A43E}" destId="{8B724DBF-BFBF-5F42-9DD4-C044DC1DA564}" srcOrd="1" destOrd="0" parTransId="{D9A3200E-7F16-5046-88FA-206161A57BBD}" sibTransId="{59986579-A800-7A42-AD1F-631C78B0E28F}"/>
    <dgm:cxn modelId="{6A42D057-4B4F-D748-8AB7-C451FDAE0A1B}" type="presOf" srcId="{074739C9-1B4F-7243-8D8B-E5719823A43E}" destId="{DE558786-76B3-304F-AB23-05DABC0B1A08}" srcOrd="0" destOrd="0" presId="urn:microsoft.com/office/officeart/2005/8/layout/process2"/>
    <dgm:cxn modelId="{3F7DEB57-A87A-CC4E-9293-92C1D00DE52E}" srcId="{4D44A654-9443-FE45-8A9D-758908248F38}" destId="{6AC5EC8F-17AB-3E47-B96E-39FB4F7D26C5}" srcOrd="0" destOrd="0" parTransId="{FD29DECA-3157-2A44-ACE0-6CDB548D0E32}" sibTransId="{835DAC4A-7B9D-9140-8997-FD56C3C77EAE}"/>
    <dgm:cxn modelId="{45324C80-DFB2-B644-B91B-81806AC267CB}" srcId="{074739C9-1B4F-7243-8D8B-E5719823A43E}" destId="{24B97B25-0595-634A-BD96-7A66BCB80478}" srcOrd="2" destOrd="0" parTransId="{BBC593BF-C95A-2641-AE40-A25D9D1194DD}" sibTransId="{81BC4508-0062-E54C-8680-B5D6DFDCE927}"/>
    <dgm:cxn modelId="{B8AFBC8B-D86B-A649-9B7E-86158D88C2E2}" type="presOf" srcId="{81BC4508-0062-E54C-8680-B5D6DFDCE927}" destId="{81F99433-B5CE-1E49-B33A-D96B7FC849D0}" srcOrd="0" destOrd="0" presId="urn:microsoft.com/office/officeart/2005/8/layout/process2"/>
    <dgm:cxn modelId="{12C7429F-0A8E-9B4C-A86E-B04AA46FA425}" type="presOf" srcId="{D708968A-DFA6-1945-BED4-CDC1EB6250D7}" destId="{8F8D327F-7F09-F944-82A0-4AAE33128D19}" srcOrd="0" destOrd="1" presId="urn:microsoft.com/office/officeart/2005/8/layout/process2"/>
    <dgm:cxn modelId="{E0E338A0-91CF-AB49-AA50-FF24F29959A6}" type="presOf" srcId="{59986579-A800-7A42-AD1F-631C78B0E28F}" destId="{DAECD091-03D8-3E4E-80A3-2D0192E8E77E}" srcOrd="1" destOrd="0" presId="urn:microsoft.com/office/officeart/2005/8/layout/process2"/>
    <dgm:cxn modelId="{726EA2AE-AE39-6A4F-A09A-0F33A294CDC8}" type="presOf" srcId="{1C3BC41E-3FE3-5D45-B63C-6A704DA381E0}" destId="{8B8422D6-8545-C44C-9DBC-0E94B4C7B685}" srcOrd="0" destOrd="0" presId="urn:microsoft.com/office/officeart/2005/8/layout/process2"/>
    <dgm:cxn modelId="{CBDFECC1-595E-3242-81C3-2C308D5E7034}" srcId="{074739C9-1B4F-7243-8D8B-E5719823A43E}" destId="{E8112824-EA57-8844-B87B-DD1317E419BF}" srcOrd="4" destOrd="0" parTransId="{495B9376-5498-8845-B56F-4AE3ED1A293F}" sibTransId="{5ED38767-F1C3-FB46-B28F-3C0799DF8951}"/>
    <dgm:cxn modelId="{DF9BAFC4-4799-434A-81E0-57C6F7433D42}" type="presOf" srcId="{E8112824-EA57-8844-B87B-DD1317E419BF}" destId="{C74BE722-3125-A84C-AE28-18B370EF5058}" srcOrd="0" destOrd="0" presId="urn:microsoft.com/office/officeart/2005/8/layout/process2"/>
    <dgm:cxn modelId="{687F77CF-509C-0A4F-A604-5E4649204244}" type="presOf" srcId="{1C3BC41E-3FE3-5D45-B63C-6A704DA381E0}" destId="{E2068C6D-8836-AA44-B6FB-2F3C993F6C07}" srcOrd="1" destOrd="0" presId="urn:microsoft.com/office/officeart/2005/8/layout/process2"/>
    <dgm:cxn modelId="{ACB417D4-6CA1-834A-BB33-10F7C5350CB3}" type="presOf" srcId="{59986579-A800-7A42-AD1F-631C78B0E28F}" destId="{5292CE91-89D3-A142-8437-AACC2EAC96E3}" srcOrd="0" destOrd="0" presId="urn:microsoft.com/office/officeart/2005/8/layout/process2"/>
    <dgm:cxn modelId="{1FE6C1D6-C84C-5B4A-A530-C03F112AB3D0}" type="presOf" srcId="{9241CE88-FAFE-EC4A-877A-4683DFF18E23}" destId="{15326115-5A10-8E46-BB7C-259237A9AC59}" srcOrd="0" destOrd="1" presId="urn:microsoft.com/office/officeart/2005/8/layout/process2"/>
    <dgm:cxn modelId="{BC00EBDD-E2FC-B342-AEBA-291021A0108B}" type="presOf" srcId="{6AC5EC8F-17AB-3E47-B96E-39FB4F7D26C5}" destId="{E7A1BD40-7F77-2A44-8171-A3DB15C5ED76}" srcOrd="0" destOrd="1" presId="urn:microsoft.com/office/officeart/2005/8/layout/process2"/>
    <dgm:cxn modelId="{2FC6E7E1-5D12-7B4D-BD1F-F06B55C5D630}" type="presOf" srcId="{ED30E19D-499B-7342-A115-C96F2694F5B2}" destId="{7655C135-961A-994F-816B-0C6DC042545A}" srcOrd="0" destOrd="0" presId="urn:microsoft.com/office/officeart/2005/8/layout/process2"/>
    <dgm:cxn modelId="{CEC221E6-DA40-584A-B05C-97E2B2E212D0}" type="presOf" srcId="{24B97B25-0595-634A-BD96-7A66BCB80478}" destId="{15326115-5A10-8E46-BB7C-259237A9AC59}" srcOrd="0" destOrd="0" presId="urn:microsoft.com/office/officeart/2005/8/layout/process2"/>
    <dgm:cxn modelId="{63615EE6-B671-3643-8368-F6ED0FF48946}" type="presOf" srcId="{BA307117-8935-014A-810E-B80736468502}" destId="{C74BE722-3125-A84C-AE28-18B370EF5058}" srcOrd="0" destOrd="1" presId="urn:microsoft.com/office/officeart/2005/8/layout/process2"/>
    <dgm:cxn modelId="{655A05F5-CD24-EE43-B02C-86FCC8275B3A}" type="presOf" srcId="{30A2A614-CEF0-5646-9BB6-8D7D264C3ADB}" destId="{6A81631C-7B42-ED4D-B01E-973FE8844CE0}" srcOrd="0" destOrd="1" presId="urn:microsoft.com/office/officeart/2005/8/layout/process2"/>
    <dgm:cxn modelId="{197A5FF7-5354-9C4C-8A5E-DEAB50D7943A}" srcId="{074739C9-1B4F-7243-8D8B-E5719823A43E}" destId="{9A59D3F4-19D9-BC46-8734-752646876889}" srcOrd="0" destOrd="0" parTransId="{93735F5D-5CB7-ED41-B53B-4B88A04BBEF8}" sibTransId="{1C3BC41E-3FE3-5D45-B63C-6A704DA381E0}"/>
    <dgm:cxn modelId="{0871B8FF-C5A1-8C47-9B5F-BCEDFD11E397}" type="presOf" srcId="{81BC4508-0062-E54C-8680-B5D6DFDCE927}" destId="{E727DB38-926A-694D-B4CB-893A9095D7F3}" srcOrd="1" destOrd="0" presId="urn:microsoft.com/office/officeart/2005/8/layout/process2"/>
    <dgm:cxn modelId="{4968D052-F4A7-7141-A01C-86690433C0AB}" type="presParOf" srcId="{DE558786-76B3-304F-AB23-05DABC0B1A08}" destId="{8F8D327F-7F09-F944-82A0-4AAE33128D19}" srcOrd="0" destOrd="0" presId="urn:microsoft.com/office/officeart/2005/8/layout/process2"/>
    <dgm:cxn modelId="{775A426F-93DA-7942-BB11-876FF0D46B50}" type="presParOf" srcId="{DE558786-76B3-304F-AB23-05DABC0B1A08}" destId="{8B8422D6-8545-C44C-9DBC-0E94B4C7B685}" srcOrd="1" destOrd="0" presId="urn:microsoft.com/office/officeart/2005/8/layout/process2"/>
    <dgm:cxn modelId="{AB0B5B88-7AA1-6149-8EA9-EC414A824F06}" type="presParOf" srcId="{8B8422D6-8545-C44C-9DBC-0E94B4C7B685}" destId="{E2068C6D-8836-AA44-B6FB-2F3C993F6C07}" srcOrd="0" destOrd="0" presId="urn:microsoft.com/office/officeart/2005/8/layout/process2"/>
    <dgm:cxn modelId="{631138C9-A606-6546-A2FD-F91085752A1E}" type="presParOf" srcId="{DE558786-76B3-304F-AB23-05DABC0B1A08}" destId="{6A81631C-7B42-ED4D-B01E-973FE8844CE0}" srcOrd="2" destOrd="0" presId="urn:microsoft.com/office/officeart/2005/8/layout/process2"/>
    <dgm:cxn modelId="{A44237C5-7D3C-424A-9DE9-20E3B1E5BE81}" type="presParOf" srcId="{DE558786-76B3-304F-AB23-05DABC0B1A08}" destId="{5292CE91-89D3-A142-8437-AACC2EAC96E3}" srcOrd="3" destOrd="0" presId="urn:microsoft.com/office/officeart/2005/8/layout/process2"/>
    <dgm:cxn modelId="{37D50936-1B61-614D-B932-D53BFD83080C}" type="presParOf" srcId="{5292CE91-89D3-A142-8437-AACC2EAC96E3}" destId="{DAECD091-03D8-3E4E-80A3-2D0192E8E77E}" srcOrd="0" destOrd="0" presId="urn:microsoft.com/office/officeart/2005/8/layout/process2"/>
    <dgm:cxn modelId="{685AC02E-1CB0-C344-B664-44099A73DB79}" type="presParOf" srcId="{DE558786-76B3-304F-AB23-05DABC0B1A08}" destId="{15326115-5A10-8E46-BB7C-259237A9AC59}" srcOrd="4" destOrd="0" presId="urn:microsoft.com/office/officeart/2005/8/layout/process2"/>
    <dgm:cxn modelId="{888B5747-38DA-504B-ABA7-62EC20AD49F8}" type="presParOf" srcId="{DE558786-76B3-304F-AB23-05DABC0B1A08}" destId="{81F99433-B5CE-1E49-B33A-D96B7FC849D0}" srcOrd="5" destOrd="0" presId="urn:microsoft.com/office/officeart/2005/8/layout/process2"/>
    <dgm:cxn modelId="{9D8F9E12-E1E6-3442-8C6A-3F5214ED14E8}" type="presParOf" srcId="{81F99433-B5CE-1E49-B33A-D96B7FC849D0}" destId="{E727DB38-926A-694D-B4CB-893A9095D7F3}" srcOrd="0" destOrd="0" presId="urn:microsoft.com/office/officeart/2005/8/layout/process2"/>
    <dgm:cxn modelId="{C009C831-4956-D045-99AE-EC57284272D5}" type="presParOf" srcId="{DE558786-76B3-304F-AB23-05DABC0B1A08}" destId="{E7A1BD40-7F77-2A44-8171-A3DB15C5ED76}" srcOrd="6" destOrd="0" presId="urn:microsoft.com/office/officeart/2005/8/layout/process2"/>
    <dgm:cxn modelId="{A7E11C71-2158-D64C-AAF6-86EE599BB5EF}" type="presParOf" srcId="{DE558786-76B3-304F-AB23-05DABC0B1A08}" destId="{7655C135-961A-994F-816B-0C6DC042545A}" srcOrd="7" destOrd="0" presId="urn:microsoft.com/office/officeart/2005/8/layout/process2"/>
    <dgm:cxn modelId="{87D1FB0F-51F9-0545-B829-BDD72FA742C8}" type="presParOf" srcId="{7655C135-961A-994F-816B-0C6DC042545A}" destId="{787A592C-B872-404B-9BCB-AA6CE7F963B4}" srcOrd="0" destOrd="0" presId="urn:microsoft.com/office/officeart/2005/8/layout/process2"/>
    <dgm:cxn modelId="{E3C7CA66-64E9-7C42-BC83-50A3526E068A}" type="presParOf" srcId="{DE558786-76B3-304F-AB23-05DABC0B1A08}" destId="{C74BE722-3125-A84C-AE28-18B370EF5058}"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327F-7F09-F944-82A0-4AAE33128D19}">
      <dsp:nvSpPr>
        <dsp:cNvPr id="0" name=""/>
        <dsp:cNvSpPr/>
      </dsp:nvSpPr>
      <dsp:spPr>
        <a:xfrm>
          <a:off x="4598974" y="1451"/>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err="1"/>
            <a:t>APawn</a:t>
          </a:r>
          <a:endParaRPr lang="en-US" sz="2600" b="1" kern="1200" dirty="0"/>
        </a:p>
        <a:p>
          <a:pPr marL="171450" lvl="1" indent="-171450" algn="l" defTabSz="800100">
            <a:lnSpc>
              <a:spcPct val="100000"/>
            </a:lnSpc>
            <a:spcBef>
              <a:spcPct val="0"/>
            </a:spcBef>
            <a:spcAft>
              <a:spcPct val="15000"/>
            </a:spcAft>
            <a:buChar char="•"/>
          </a:pPr>
          <a:r>
            <a:rPr lang="en-US" sz="1800" b="1" kern="1200" dirty="0"/>
            <a:t>Character Actor</a:t>
          </a:r>
        </a:p>
      </dsp:txBody>
      <dsp:txXfrm>
        <a:off x="4648700" y="51177"/>
        <a:ext cx="2956510" cy="1598305"/>
      </dsp:txXfrm>
    </dsp:sp>
    <dsp:sp modelId="{8B8422D6-8545-C44C-9DBC-0E94B4C7B685}">
      <dsp:nvSpPr>
        <dsp:cNvPr id="0" name=""/>
        <dsp:cNvSpPr/>
      </dsp:nvSpPr>
      <dsp:spPr>
        <a:xfrm rot="5400000">
          <a:off x="5808626" y="1741652"/>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1805318"/>
        <a:ext cx="458394" cy="445661"/>
      </dsp:txXfrm>
    </dsp:sp>
    <dsp:sp modelId="{6A81631C-7B42-ED4D-B01E-973FE8844CE0}">
      <dsp:nvSpPr>
        <dsp:cNvPr id="0" name=""/>
        <dsp:cNvSpPr/>
      </dsp:nvSpPr>
      <dsp:spPr>
        <a:xfrm>
          <a:off x="4598974" y="2548086"/>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AActor</a:t>
          </a:r>
          <a:endParaRPr lang="en-US" sz="2600" kern="1200" dirty="0"/>
        </a:p>
        <a:p>
          <a:pPr marL="171450" lvl="1" indent="-171450" algn="l" defTabSz="800100">
            <a:lnSpc>
              <a:spcPct val="100000"/>
            </a:lnSpc>
            <a:spcBef>
              <a:spcPct val="0"/>
            </a:spcBef>
            <a:spcAft>
              <a:spcPct val="15000"/>
            </a:spcAft>
            <a:buChar char="•"/>
          </a:pPr>
          <a:r>
            <a:rPr lang="en-US" sz="1800" b="1" kern="1200" dirty="0"/>
            <a:t>All Actors in scene</a:t>
          </a:r>
        </a:p>
      </dsp:txBody>
      <dsp:txXfrm>
        <a:off x="4648700" y="2597812"/>
        <a:ext cx="2956510" cy="1598305"/>
      </dsp:txXfrm>
    </dsp:sp>
    <dsp:sp modelId="{5292CE91-89D3-A142-8437-AACC2EAC96E3}">
      <dsp:nvSpPr>
        <dsp:cNvPr id="0" name=""/>
        <dsp:cNvSpPr/>
      </dsp:nvSpPr>
      <dsp:spPr>
        <a:xfrm rot="5400000">
          <a:off x="5808626" y="4288287"/>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4351953"/>
        <a:ext cx="458394" cy="445661"/>
      </dsp:txXfrm>
    </dsp:sp>
    <dsp:sp modelId="{15326115-5A10-8E46-BB7C-259237A9AC59}">
      <dsp:nvSpPr>
        <dsp:cNvPr id="0" name=""/>
        <dsp:cNvSpPr/>
      </dsp:nvSpPr>
      <dsp:spPr>
        <a:xfrm>
          <a:off x="4598974" y="5094722"/>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a:t>
          </a:r>
          <a:endParaRPr lang="en-US" sz="2600" kern="1200" dirty="0"/>
        </a:p>
        <a:p>
          <a:pPr marL="171450" lvl="1" indent="-171450" algn="l" defTabSz="800100">
            <a:lnSpc>
              <a:spcPct val="100000"/>
            </a:lnSpc>
            <a:spcBef>
              <a:spcPct val="0"/>
            </a:spcBef>
            <a:spcAft>
              <a:spcPct val="15000"/>
            </a:spcAft>
            <a:buChar char="•"/>
          </a:pPr>
          <a:r>
            <a:rPr lang="en-US" sz="1800" b="1" kern="1200" dirty="0"/>
            <a:t>Any Object with serialization and garbage collection</a:t>
          </a:r>
        </a:p>
      </dsp:txBody>
      <dsp:txXfrm>
        <a:off x="4648700" y="5144448"/>
        <a:ext cx="2956510" cy="1598305"/>
      </dsp:txXfrm>
    </dsp:sp>
    <dsp:sp modelId="{81F99433-B5CE-1E49-B33A-D96B7FC849D0}">
      <dsp:nvSpPr>
        <dsp:cNvPr id="0" name=""/>
        <dsp:cNvSpPr/>
      </dsp:nvSpPr>
      <dsp:spPr>
        <a:xfrm rot="5400000">
          <a:off x="5808626" y="6834923"/>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6898589"/>
        <a:ext cx="458394" cy="445661"/>
      </dsp:txXfrm>
    </dsp:sp>
    <dsp:sp modelId="{E7A1BD40-7F77-2A44-8171-A3DB15C5ED76}">
      <dsp:nvSpPr>
        <dsp:cNvPr id="0" name=""/>
        <dsp:cNvSpPr/>
      </dsp:nvSpPr>
      <dsp:spPr>
        <a:xfrm>
          <a:off x="4598974" y="7641358"/>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UObjectBaseUtility</a:t>
          </a:r>
          <a:endParaRPr lang="en-US" sz="2600" kern="1200" dirty="0"/>
        </a:p>
        <a:p>
          <a:pPr marL="171450" lvl="1" indent="-171450" algn="l" defTabSz="800100">
            <a:lnSpc>
              <a:spcPct val="100000"/>
            </a:lnSpc>
            <a:spcBef>
              <a:spcPct val="0"/>
            </a:spcBef>
            <a:spcAft>
              <a:spcPct val="15000"/>
            </a:spcAft>
            <a:buChar char="•"/>
          </a:pPr>
          <a:r>
            <a:rPr lang="en-US" sz="1800" b="1" kern="1200" dirty="0"/>
            <a:t>Utility functions for all Objects (and Actors)</a:t>
          </a:r>
        </a:p>
      </dsp:txBody>
      <dsp:txXfrm>
        <a:off x="4648700" y="7691084"/>
        <a:ext cx="2956510" cy="1598305"/>
      </dsp:txXfrm>
    </dsp:sp>
    <dsp:sp modelId="{7655C135-961A-994F-816B-0C6DC042545A}">
      <dsp:nvSpPr>
        <dsp:cNvPr id="0" name=""/>
        <dsp:cNvSpPr/>
      </dsp:nvSpPr>
      <dsp:spPr>
        <a:xfrm rot="5400000">
          <a:off x="5808626" y="9381559"/>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9445225"/>
        <a:ext cx="458394" cy="445661"/>
      </dsp:txXfrm>
    </dsp:sp>
    <dsp:sp modelId="{C74BE722-3125-A84C-AE28-18B370EF5058}">
      <dsp:nvSpPr>
        <dsp:cNvPr id="0" name=""/>
        <dsp:cNvSpPr/>
      </dsp:nvSpPr>
      <dsp:spPr>
        <a:xfrm>
          <a:off x="4598974" y="10187993"/>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UObjectBase</a:t>
          </a:r>
          <a:endParaRPr lang="en-US" sz="2600" kern="1200" dirty="0"/>
        </a:p>
        <a:p>
          <a:pPr marL="171450" lvl="1" indent="-171450" algn="l" defTabSz="800100">
            <a:lnSpc>
              <a:spcPct val="100000"/>
            </a:lnSpc>
            <a:spcBef>
              <a:spcPct val="0"/>
            </a:spcBef>
            <a:spcAft>
              <a:spcPct val="15000"/>
            </a:spcAft>
            <a:buChar char="•"/>
          </a:pPr>
          <a:r>
            <a:rPr lang="en-US" sz="1800" b="1" kern="1200" dirty="0"/>
            <a:t>Where the garbage collection and serialization are actually implemented</a:t>
          </a:r>
        </a:p>
      </dsp:txBody>
      <dsp:txXfrm>
        <a:off x="4648700" y="10237719"/>
        <a:ext cx="2956510" cy="15983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lnSpc>
                <a:spcPct val="100000"/>
              </a:lnSpc>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600"/>
            </a:lvl1pPr>
            <a:lvl2pPr>
              <a:defRPr sz="3200"/>
            </a:lvl2pPr>
            <a:lvl3pPr>
              <a:defRPr sz="2400"/>
            </a:lvl3pPr>
            <a:lvl4pPr>
              <a:defRPr sz="1800"/>
            </a:lvl4pPr>
            <a:lvl5pPr>
              <a:defRPr sz="18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943600"/>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ue4community.wiki/logging-lgpidy6i" TargetMode="Externa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A268B-3292-FE43-B29E-8FD5156D8830}"/>
              </a:ext>
            </a:extLst>
          </p:cNvPr>
          <p:cNvSpPr>
            <a:spLocks noGrp="1"/>
          </p:cNvSpPr>
          <p:nvPr>
            <p:ph type="body" sz="quarter" idx="10"/>
          </p:nvPr>
        </p:nvSpPr>
        <p:spPr/>
        <p:txBody>
          <a:bodyPr/>
          <a:lstStyle/>
          <a:p>
            <a:r>
              <a:rPr lang="en-US" dirty="0"/>
              <a:t> </a:t>
            </a:r>
          </a:p>
        </p:txBody>
      </p:sp>
      <p:sp>
        <p:nvSpPr>
          <p:cNvPr id="3" name="Text Placeholder 2">
            <a:extLst>
              <a:ext uri="{FF2B5EF4-FFF2-40B4-BE49-F238E27FC236}">
                <a16:creationId xmlns:a16="http://schemas.microsoft.com/office/drawing/2014/main" id="{454498D8-B294-2A44-955C-3829ABDAAD4D}"/>
              </a:ext>
            </a:extLst>
          </p:cNvPr>
          <p:cNvSpPr>
            <a:spLocks noGrp="1"/>
          </p:cNvSpPr>
          <p:nvPr>
            <p:ph type="body" sz="quarter" idx="11"/>
          </p:nvPr>
        </p:nvSpPr>
        <p:spPr/>
        <p:txBody>
          <a:bodyPr/>
          <a:lstStyle/>
          <a:p>
            <a:r>
              <a:rPr lang="en-US" dirty="0"/>
              <a:t>Basic Actor Coding</a:t>
            </a:r>
          </a:p>
        </p:txBody>
      </p:sp>
    </p:spTree>
    <p:extLst>
      <p:ext uri="{BB962C8B-B14F-4D97-AF65-F5344CB8AC3E}">
        <p14:creationId xmlns:p14="http://schemas.microsoft.com/office/powerpoint/2010/main" val="338220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F027-055A-834C-846F-49FBFC57F58B}"/>
              </a:ext>
            </a:extLst>
          </p:cNvPr>
          <p:cNvSpPr>
            <a:spLocks noGrp="1"/>
          </p:cNvSpPr>
          <p:nvPr>
            <p:ph type="title"/>
          </p:nvPr>
        </p:nvSpPr>
        <p:spPr/>
        <p:txBody>
          <a:bodyPr/>
          <a:lstStyle/>
          <a:p>
            <a:r>
              <a:rPr lang="en-US" dirty="0"/>
              <a:t>Blueprint Variables</a:t>
            </a:r>
            <a:br>
              <a:rPr lang="en-US" dirty="0"/>
            </a:br>
            <a:r>
              <a:rPr lang="en-US" dirty="0"/>
              <a:t>⇔ C++ Member Data</a:t>
            </a:r>
          </a:p>
        </p:txBody>
      </p:sp>
      <p:pic>
        <p:nvPicPr>
          <p:cNvPr id="5" name="Content Placeholder 4">
            <a:extLst>
              <a:ext uri="{FF2B5EF4-FFF2-40B4-BE49-F238E27FC236}">
                <a16:creationId xmlns:a16="http://schemas.microsoft.com/office/drawing/2014/main" id="{D1C349E5-545E-D54C-965D-948BD5C94759}"/>
              </a:ext>
            </a:extLst>
          </p:cNvPr>
          <p:cNvPicPr>
            <a:picLocks noGrp="1" noChangeAspect="1"/>
          </p:cNvPicPr>
          <p:nvPr>
            <p:ph idx="1"/>
          </p:nvPr>
        </p:nvPicPr>
        <p:blipFill>
          <a:blip r:embed="rId2"/>
          <a:stretch>
            <a:fillRect/>
          </a:stretch>
        </p:blipFill>
        <p:spPr>
          <a:xfrm>
            <a:off x="13398717" y="914399"/>
            <a:ext cx="4779064" cy="2119746"/>
          </a:xfrm>
          <a:prstGeom prst="rect">
            <a:avLst/>
          </a:prstGeom>
        </p:spPr>
      </p:pic>
      <p:sp>
        <p:nvSpPr>
          <p:cNvPr id="4" name="Text Placeholder 3">
            <a:extLst>
              <a:ext uri="{FF2B5EF4-FFF2-40B4-BE49-F238E27FC236}">
                <a16:creationId xmlns:a16="http://schemas.microsoft.com/office/drawing/2014/main" id="{A08040DA-CA65-AE4A-85C4-D811A083281B}"/>
              </a:ext>
            </a:extLst>
          </p:cNvPr>
          <p:cNvSpPr>
            <a:spLocks noGrp="1"/>
          </p:cNvSpPr>
          <p:nvPr>
            <p:ph type="body" sz="quarter" idx="10"/>
          </p:nvPr>
        </p:nvSpPr>
        <p:spPr/>
        <p:txBody>
          <a:bodyPr>
            <a:normAutofit/>
          </a:bodyPr>
          <a:lstStyle/>
          <a:p>
            <a:r>
              <a:rPr lang="en-US" dirty="0"/>
              <a:t>In Blueprint, you can create variables associated with your Actor. Values for these are saved with the Actor. These can be set to be either visible in the Actor’s </a:t>
            </a:r>
            <a:r>
              <a:rPr lang="en-US" b="1" dirty="0"/>
              <a:t>Details</a:t>
            </a:r>
            <a:r>
              <a:rPr lang="en-US" dirty="0"/>
              <a:t> window, or internal and hidden.</a:t>
            </a:r>
          </a:p>
          <a:p>
            <a:r>
              <a:rPr lang="en-US" dirty="0"/>
              <a:t>In C++, any member variable preceded by the </a:t>
            </a:r>
            <a:r>
              <a:rPr lang="en-US" b="1" dirty="0"/>
              <a:t>UPROPERTY()</a:t>
            </a:r>
            <a:r>
              <a:rPr lang="en-US" dirty="0"/>
              <a:t> macro will be saved with the Actor, but hidden. Variables without UPROPERTY() can hold temporary data, but will not be saved.</a:t>
            </a:r>
          </a:p>
          <a:p>
            <a:r>
              <a:rPr lang="en-US" dirty="0"/>
              <a:t>A member variable preceded by “</a:t>
            </a:r>
            <a:r>
              <a:rPr lang="en-US" b="1" dirty="0"/>
              <a:t>UPROPERTY(</a:t>
            </a:r>
            <a:r>
              <a:rPr lang="en-US" b="1" dirty="0" err="1"/>
              <a:t>EditAnywhere</a:t>
            </a:r>
            <a:r>
              <a:rPr lang="en-US" b="1" dirty="0"/>
              <a:t>)</a:t>
            </a:r>
            <a:r>
              <a:rPr lang="en-US" dirty="0"/>
              <a:t>” will be visible and changeable in the Editor </a:t>
            </a:r>
            <a:r>
              <a:rPr lang="en-US" b="1" dirty="0"/>
              <a:t>Details</a:t>
            </a:r>
            <a:r>
              <a:rPr lang="en-US" dirty="0"/>
              <a:t> window. </a:t>
            </a:r>
          </a:p>
          <a:p>
            <a:r>
              <a:rPr lang="en-US" dirty="0"/>
              <a:t>Default values for variables are set in the class constructor, though be aware that the constructor is not run when restoring from a save.</a:t>
            </a:r>
          </a:p>
        </p:txBody>
      </p:sp>
      <p:pic>
        <p:nvPicPr>
          <p:cNvPr id="6" name="Picture 5">
            <a:extLst>
              <a:ext uri="{FF2B5EF4-FFF2-40B4-BE49-F238E27FC236}">
                <a16:creationId xmlns:a16="http://schemas.microsoft.com/office/drawing/2014/main" id="{A5DE02A5-6A8E-694F-9835-F6E5685A13FC}"/>
              </a:ext>
            </a:extLst>
          </p:cNvPr>
          <p:cNvPicPr>
            <a:picLocks noChangeAspect="1"/>
          </p:cNvPicPr>
          <p:nvPr/>
        </p:nvPicPr>
        <p:blipFill>
          <a:blip r:embed="rId3"/>
          <a:stretch>
            <a:fillRect/>
          </a:stretch>
        </p:blipFill>
        <p:spPr>
          <a:xfrm>
            <a:off x="18328130" y="914399"/>
            <a:ext cx="5697383" cy="3948546"/>
          </a:xfrm>
          <a:prstGeom prst="rect">
            <a:avLst/>
          </a:prstGeom>
        </p:spPr>
      </p:pic>
      <p:pic>
        <p:nvPicPr>
          <p:cNvPr id="7" name="Picture 6">
            <a:extLst>
              <a:ext uri="{FF2B5EF4-FFF2-40B4-BE49-F238E27FC236}">
                <a16:creationId xmlns:a16="http://schemas.microsoft.com/office/drawing/2014/main" id="{BF8BD154-C18E-1A45-B1BE-E2B7E3D7477C}"/>
              </a:ext>
            </a:extLst>
          </p:cNvPr>
          <p:cNvPicPr>
            <a:picLocks noChangeAspect="1"/>
          </p:cNvPicPr>
          <p:nvPr/>
        </p:nvPicPr>
        <p:blipFill>
          <a:blip r:embed="rId4"/>
          <a:stretch>
            <a:fillRect/>
          </a:stretch>
        </p:blipFill>
        <p:spPr>
          <a:xfrm>
            <a:off x="13153735" y="5279921"/>
            <a:ext cx="7858187" cy="2430133"/>
          </a:xfrm>
          <a:prstGeom prst="rect">
            <a:avLst/>
          </a:prstGeom>
        </p:spPr>
      </p:pic>
      <p:pic>
        <p:nvPicPr>
          <p:cNvPr id="8" name="Picture 7">
            <a:extLst>
              <a:ext uri="{FF2B5EF4-FFF2-40B4-BE49-F238E27FC236}">
                <a16:creationId xmlns:a16="http://schemas.microsoft.com/office/drawing/2014/main" id="{500EE4B0-7DEC-6D41-8284-0C2B37162DD2}"/>
              </a:ext>
            </a:extLst>
          </p:cNvPr>
          <p:cNvPicPr>
            <a:picLocks noChangeAspect="1"/>
          </p:cNvPicPr>
          <p:nvPr/>
        </p:nvPicPr>
        <p:blipFill>
          <a:blip r:embed="rId5"/>
          <a:stretch>
            <a:fillRect/>
          </a:stretch>
        </p:blipFill>
        <p:spPr>
          <a:xfrm>
            <a:off x="14903736" y="8127030"/>
            <a:ext cx="7295574" cy="4454618"/>
          </a:xfrm>
          <a:prstGeom prst="rect">
            <a:avLst/>
          </a:prstGeom>
        </p:spPr>
      </p:pic>
    </p:spTree>
    <p:extLst>
      <p:ext uri="{BB962C8B-B14F-4D97-AF65-F5344CB8AC3E}">
        <p14:creationId xmlns:p14="http://schemas.microsoft.com/office/powerpoint/2010/main" val="292786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AE9E-E520-FC45-B129-E6539F3E9349}"/>
              </a:ext>
            </a:extLst>
          </p:cNvPr>
          <p:cNvSpPr>
            <a:spLocks noGrp="1"/>
          </p:cNvSpPr>
          <p:nvPr>
            <p:ph type="title"/>
          </p:nvPr>
        </p:nvSpPr>
        <p:spPr/>
        <p:txBody>
          <a:bodyPr/>
          <a:lstStyle/>
          <a:p>
            <a:r>
              <a:rPr lang="en-US" dirty="0"/>
              <a:t>UPROPERTY Magic</a:t>
            </a:r>
          </a:p>
        </p:txBody>
      </p:sp>
      <p:sp>
        <p:nvSpPr>
          <p:cNvPr id="4" name="Text Placeholder 3">
            <a:extLst>
              <a:ext uri="{FF2B5EF4-FFF2-40B4-BE49-F238E27FC236}">
                <a16:creationId xmlns:a16="http://schemas.microsoft.com/office/drawing/2014/main" id="{6B45181D-DD8E-A74B-8E96-E3C592EF089D}"/>
              </a:ext>
            </a:extLst>
          </p:cNvPr>
          <p:cNvSpPr>
            <a:spLocks noGrp="1"/>
          </p:cNvSpPr>
          <p:nvPr>
            <p:ph type="body" sz="quarter" idx="10"/>
          </p:nvPr>
        </p:nvSpPr>
        <p:spPr/>
        <p:txBody>
          <a:bodyPr/>
          <a:lstStyle/>
          <a:p>
            <a:r>
              <a:rPr lang="en-US" dirty="0"/>
              <a:t>The UPROPERTY macros are parsed by the Unreal build process to generate user interface and serialization (saving and loading) code.</a:t>
            </a:r>
          </a:p>
          <a:p>
            <a:r>
              <a:rPr lang="en-US" dirty="0"/>
              <a:t>Comments before the UPROPERTY will show up as a pop-up tooltip.</a:t>
            </a:r>
          </a:p>
          <a:p>
            <a:r>
              <a:rPr lang="en-US" dirty="0"/>
              <a:t>Arguments to UPROPERTY can control many aspects of how it will appear, including changing the displayed name, setting min and max slider bounds, or setting a hard min and max value for the UI (code can still create out-of-range values).</a:t>
            </a:r>
          </a:p>
          <a:p>
            <a:r>
              <a:rPr lang="en-US" dirty="0"/>
              <a:t>See online documentation for all of the options.</a:t>
            </a:r>
          </a:p>
        </p:txBody>
      </p:sp>
      <p:pic>
        <p:nvPicPr>
          <p:cNvPr id="9" name="Content Placeholder 8">
            <a:extLst>
              <a:ext uri="{FF2B5EF4-FFF2-40B4-BE49-F238E27FC236}">
                <a16:creationId xmlns:a16="http://schemas.microsoft.com/office/drawing/2014/main" id="{B6A436EE-2A02-D54F-896D-D221804A5EB4}"/>
              </a:ext>
            </a:extLst>
          </p:cNvPr>
          <p:cNvPicPr>
            <a:picLocks noGrp="1" noChangeAspect="1"/>
          </p:cNvPicPr>
          <p:nvPr>
            <p:ph idx="1"/>
          </p:nvPr>
        </p:nvPicPr>
        <p:blipFill>
          <a:blip r:embed="rId2"/>
          <a:stretch>
            <a:fillRect/>
          </a:stretch>
        </p:blipFill>
        <p:spPr>
          <a:xfrm>
            <a:off x="12771797" y="2335160"/>
            <a:ext cx="10753221" cy="1011275"/>
          </a:xfrm>
          <a:prstGeom prst="rect">
            <a:avLst/>
          </a:prstGeom>
        </p:spPr>
      </p:pic>
      <p:pic>
        <p:nvPicPr>
          <p:cNvPr id="10" name="Picture 9">
            <a:extLst>
              <a:ext uri="{FF2B5EF4-FFF2-40B4-BE49-F238E27FC236}">
                <a16:creationId xmlns:a16="http://schemas.microsoft.com/office/drawing/2014/main" id="{BDE69DCD-19CF-7047-8A21-49548E321A5E}"/>
              </a:ext>
            </a:extLst>
          </p:cNvPr>
          <p:cNvPicPr>
            <a:picLocks noChangeAspect="1"/>
          </p:cNvPicPr>
          <p:nvPr/>
        </p:nvPicPr>
        <p:blipFill>
          <a:blip r:embed="rId3"/>
          <a:stretch>
            <a:fillRect/>
          </a:stretch>
        </p:blipFill>
        <p:spPr>
          <a:xfrm>
            <a:off x="15022368" y="5692631"/>
            <a:ext cx="5217151" cy="1310842"/>
          </a:xfrm>
          <a:prstGeom prst="rect">
            <a:avLst/>
          </a:prstGeom>
        </p:spPr>
      </p:pic>
    </p:spTree>
    <p:extLst>
      <p:ext uri="{BB962C8B-B14F-4D97-AF65-F5344CB8AC3E}">
        <p14:creationId xmlns:p14="http://schemas.microsoft.com/office/powerpoint/2010/main" val="409594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84E1-6625-E941-8D70-D4B8A9A3A93C}"/>
              </a:ext>
            </a:extLst>
          </p:cNvPr>
          <p:cNvSpPr>
            <a:spLocks noGrp="1"/>
          </p:cNvSpPr>
          <p:nvPr>
            <p:ph type="title"/>
          </p:nvPr>
        </p:nvSpPr>
        <p:spPr/>
        <p:txBody>
          <a:bodyPr/>
          <a:lstStyle/>
          <a:p>
            <a:r>
              <a:rPr lang="en-US" dirty="0"/>
              <a:t>Converting a Blueprint Project to C++</a:t>
            </a:r>
          </a:p>
        </p:txBody>
      </p:sp>
      <p:sp>
        <p:nvSpPr>
          <p:cNvPr id="3" name="Content Placeholder 2">
            <a:extLst>
              <a:ext uri="{FF2B5EF4-FFF2-40B4-BE49-F238E27FC236}">
                <a16:creationId xmlns:a16="http://schemas.microsoft.com/office/drawing/2014/main" id="{EE74209D-4337-4944-871A-EE52A2108B4D}"/>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533D2587-98D2-684A-B3A0-5415241B3B6D}"/>
              </a:ext>
            </a:extLst>
          </p:cNvPr>
          <p:cNvSpPr>
            <a:spLocks noGrp="1"/>
          </p:cNvSpPr>
          <p:nvPr>
            <p:ph type="body" sz="quarter" idx="10"/>
          </p:nvPr>
        </p:nvSpPr>
        <p:spPr/>
        <p:txBody>
          <a:bodyPr/>
          <a:lstStyle/>
          <a:p>
            <a:r>
              <a:rPr lang="en-US" dirty="0"/>
              <a:t>If you start a project using Blueprint and decide later to do some C++, it is possible to switch it over.</a:t>
            </a:r>
          </a:p>
          <a:p>
            <a:pPr marL="457200" lvl="1" indent="-457200">
              <a:spcBef>
                <a:spcPts val="1500"/>
              </a:spcBef>
            </a:pPr>
            <a:r>
              <a:rPr lang="en-US" dirty="0"/>
              <a:t>In the </a:t>
            </a:r>
            <a:r>
              <a:rPr lang="en-US" b="1" dirty="0"/>
              <a:t>Content Browser</a:t>
            </a:r>
            <a:r>
              <a:rPr lang="en-US" dirty="0"/>
              <a:t>, create a new C++ class (e.g., a new C++ Actor class for Actor behavior).</a:t>
            </a:r>
          </a:p>
          <a:p>
            <a:pPr marL="457200" lvl="1" indent="-457200">
              <a:spcBef>
                <a:spcPts val="1200"/>
              </a:spcBef>
            </a:pPr>
            <a:r>
              <a:rPr lang="en-US" dirty="0"/>
              <a:t>After UE4 is done generating the files, quit the engine and then run the </a:t>
            </a:r>
            <a:r>
              <a:rPr lang="en-US" b="1" dirty="0" err="1"/>
              <a:t>GenerateProjectFiles</a:t>
            </a:r>
            <a:r>
              <a:rPr lang="en-US" dirty="0"/>
              <a:t> script.</a:t>
            </a:r>
          </a:p>
          <a:p>
            <a:pPr marL="457200" lvl="1" indent="-457200">
              <a:spcBef>
                <a:spcPts val="1200"/>
              </a:spcBef>
            </a:pPr>
            <a:r>
              <a:rPr lang="en-US" dirty="0"/>
              <a:t>When you relaunch the project, it’ll be a full-fledged C++ project.</a:t>
            </a:r>
          </a:p>
          <a:p>
            <a:pPr marL="457200" lvl="1" indent="-457200">
              <a:spcBef>
                <a:spcPts val="1200"/>
              </a:spcBef>
            </a:pPr>
            <a:r>
              <a:rPr lang="en-US" dirty="0"/>
              <a:t>You can identify code projects because they will have a </a:t>
            </a:r>
            <a:r>
              <a:rPr lang="en-US" b="1" dirty="0"/>
              <a:t>Compile</a:t>
            </a:r>
            <a:r>
              <a:rPr lang="en-US" dirty="0"/>
              <a:t> button in the toolbar.</a:t>
            </a:r>
          </a:p>
        </p:txBody>
      </p:sp>
    </p:spTree>
    <p:extLst>
      <p:ext uri="{BB962C8B-B14F-4D97-AF65-F5344CB8AC3E}">
        <p14:creationId xmlns:p14="http://schemas.microsoft.com/office/powerpoint/2010/main" val="73693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3A287-387D-5E4F-A9CA-6FC31826CFEE}"/>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CEC6245D-AFAD-FA46-B464-EADCFCFAE671}"/>
              </a:ext>
            </a:extLst>
          </p:cNvPr>
          <p:cNvSpPr>
            <a:spLocks noGrp="1"/>
          </p:cNvSpPr>
          <p:nvPr>
            <p:ph type="title"/>
          </p:nvPr>
        </p:nvSpPr>
        <p:spPr/>
        <p:txBody>
          <a:bodyPr/>
          <a:lstStyle/>
          <a:p>
            <a:r>
              <a:rPr lang="en-US" dirty="0"/>
              <a:t>Function Discovery</a:t>
            </a:r>
          </a:p>
        </p:txBody>
      </p:sp>
    </p:spTree>
    <p:extLst>
      <p:ext uri="{BB962C8B-B14F-4D97-AF65-F5344CB8AC3E}">
        <p14:creationId xmlns:p14="http://schemas.microsoft.com/office/powerpoint/2010/main" val="299999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584EAE-0FC0-3743-BE61-8D2FB4A68159}"/>
              </a:ext>
            </a:extLst>
          </p:cNvPr>
          <p:cNvSpPr>
            <a:spLocks noGrp="1"/>
          </p:cNvSpPr>
          <p:nvPr>
            <p:ph type="title"/>
          </p:nvPr>
        </p:nvSpPr>
        <p:spPr/>
        <p:txBody>
          <a:bodyPr/>
          <a:lstStyle/>
          <a:p>
            <a:r>
              <a:rPr lang="en-US" dirty="0"/>
              <a:t>Blueprint Blocks</a:t>
            </a:r>
            <a:br>
              <a:rPr lang="en-US" dirty="0"/>
            </a:br>
            <a:r>
              <a:rPr lang="en-US" dirty="0"/>
              <a:t>⇔ C++ Functions</a:t>
            </a:r>
          </a:p>
        </p:txBody>
      </p:sp>
      <p:pic>
        <p:nvPicPr>
          <p:cNvPr id="2" name="Content Placeholder 1">
            <a:extLst>
              <a:ext uri="{FF2B5EF4-FFF2-40B4-BE49-F238E27FC236}">
                <a16:creationId xmlns:a16="http://schemas.microsoft.com/office/drawing/2014/main" id="{272110DD-5C1A-C545-B32C-1C94EDA030A1}"/>
              </a:ext>
            </a:extLst>
          </p:cNvPr>
          <p:cNvPicPr>
            <a:picLocks noGrp="1" noChangeAspect="1"/>
          </p:cNvPicPr>
          <p:nvPr>
            <p:ph idx="1"/>
          </p:nvPr>
        </p:nvPicPr>
        <p:blipFill>
          <a:blip r:embed="rId2"/>
          <a:stretch>
            <a:fillRect/>
          </a:stretch>
        </p:blipFill>
        <p:spPr>
          <a:xfrm>
            <a:off x="12934589" y="1513031"/>
            <a:ext cx="10246843" cy="2768023"/>
          </a:xfrm>
          <a:prstGeom prst="rect">
            <a:avLst/>
          </a:prstGeom>
        </p:spPr>
      </p:pic>
      <p:sp>
        <p:nvSpPr>
          <p:cNvPr id="6" name="Text Placeholder 5">
            <a:extLst>
              <a:ext uri="{FF2B5EF4-FFF2-40B4-BE49-F238E27FC236}">
                <a16:creationId xmlns:a16="http://schemas.microsoft.com/office/drawing/2014/main" id="{4BADD4FD-E723-4B42-9CF6-E7D7ABCDDB80}"/>
              </a:ext>
            </a:extLst>
          </p:cNvPr>
          <p:cNvSpPr>
            <a:spLocks noGrp="1"/>
          </p:cNvSpPr>
          <p:nvPr>
            <p:ph type="body" sz="quarter" idx="10"/>
          </p:nvPr>
        </p:nvSpPr>
        <p:spPr/>
        <p:txBody>
          <a:bodyPr/>
          <a:lstStyle/>
          <a:p>
            <a:r>
              <a:rPr lang="en-US" dirty="0"/>
              <a:t>One of the hardest things when getting started programming in an engine like UE4 is knowing what functions already exist and are available for you to use.</a:t>
            </a:r>
          </a:p>
          <a:p>
            <a:r>
              <a:rPr lang="en-US" dirty="0"/>
              <a:t>Fortunately, every core block in Blueprint is backed by a C++ function. Unless it was specified with a different display name, the function will have the same name as the Blueprint block, with spaces removed.</a:t>
            </a:r>
          </a:p>
          <a:p>
            <a:r>
              <a:rPr lang="en-US" dirty="0"/>
              <a:t>Search the code .h files for a matching function name. Include that .h at the top of your C++ file for access to the function.</a:t>
            </a:r>
          </a:p>
        </p:txBody>
      </p:sp>
      <p:pic>
        <p:nvPicPr>
          <p:cNvPr id="3" name="Picture 2">
            <a:extLst>
              <a:ext uri="{FF2B5EF4-FFF2-40B4-BE49-F238E27FC236}">
                <a16:creationId xmlns:a16="http://schemas.microsoft.com/office/drawing/2014/main" id="{8188160C-EA71-B94D-AD7B-E4BCA3FEA742}"/>
              </a:ext>
            </a:extLst>
          </p:cNvPr>
          <p:cNvPicPr>
            <a:picLocks noChangeAspect="1"/>
          </p:cNvPicPr>
          <p:nvPr/>
        </p:nvPicPr>
        <p:blipFill>
          <a:blip r:embed="rId3"/>
          <a:stretch>
            <a:fillRect/>
          </a:stretch>
        </p:blipFill>
        <p:spPr>
          <a:xfrm>
            <a:off x="12934590" y="9671049"/>
            <a:ext cx="10246842" cy="3311121"/>
          </a:xfrm>
          <a:prstGeom prst="rect">
            <a:avLst/>
          </a:prstGeom>
        </p:spPr>
      </p:pic>
      <p:pic>
        <p:nvPicPr>
          <p:cNvPr id="7" name="Picture 6">
            <a:extLst>
              <a:ext uri="{FF2B5EF4-FFF2-40B4-BE49-F238E27FC236}">
                <a16:creationId xmlns:a16="http://schemas.microsoft.com/office/drawing/2014/main" id="{5B368D4A-E26F-E543-9AF0-16A5F689ED9C}"/>
              </a:ext>
            </a:extLst>
          </p:cNvPr>
          <p:cNvPicPr>
            <a:picLocks noChangeAspect="1"/>
          </p:cNvPicPr>
          <p:nvPr/>
        </p:nvPicPr>
        <p:blipFill>
          <a:blip r:embed="rId4"/>
          <a:stretch>
            <a:fillRect/>
          </a:stretch>
        </p:blipFill>
        <p:spPr>
          <a:xfrm>
            <a:off x="12344401" y="5240684"/>
            <a:ext cx="11792108" cy="2531716"/>
          </a:xfrm>
          <a:prstGeom prst="rect">
            <a:avLst/>
          </a:prstGeom>
        </p:spPr>
      </p:pic>
    </p:spTree>
    <p:extLst>
      <p:ext uri="{BB962C8B-B14F-4D97-AF65-F5344CB8AC3E}">
        <p14:creationId xmlns:p14="http://schemas.microsoft.com/office/powerpoint/2010/main" val="126699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3987-C98C-E84A-A5FE-492CEEFB76FF}"/>
              </a:ext>
            </a:extLst>
          </p:cNvPr>
          <p:cNvSpPr>
            <a:spLocks noGrp="1"/>
          </p:cNvSpPr>
          <p:nvPr>
            <p:ph type="title"/>
          </p:nvPr>
        </p:nvSpPr>
        <p:spPr/>
        <p:txBody>
          <a:bodyPr/>
          <a:lstStyle/>
          <a:p>
            <a:r>
              <a:rPr lang="en-US" dirty="0"/>
              <a:t>Engine Examples</a:t>
            </a:r>
          </a:p>
        </p:txBody>
      </p:sp>
      <p:sp>
        <p:nvSpPr>
          <p:cNvPr id="4" name="Text Placeholder 3">
            <a:extLst>
              <a:ext uri="{FF2B5EF4-FFF2-40B4-BE49-F238E27FC236}">
                <a16:creationId xmlns:a16="http://schemas.microsoft.com/office/drawing/2014/main" id="{0431677F-DE58-7D44-B1F7-6ACF68B939BA}"/>
              </a:ext>
            </a:extLst>
          </p:cNvPr>
          <p:cNvSpPr>
            <a:spLocks noGrp="1"/>
          </p:cNvSpPr>
          <p:nvPr>
            <p:ph type="body" sz="quarter" idx="10"/>
          </p:nvPr>
        </p:nvSpPr>
        <p:spPr/>
        <p:txBody>
          <a:bodyPr/>
          <a:lstStyle/>
          <a:p>
            <a:r>
              <a:rPr lang="en-US" dirty="0"/>
              <a:t>Many of the things you want to do in Actor code are already done someplace in the engine. If you want to know how to use a particular component, search the engine .</a:t>
            </a:r>
            <a:r>
              <a:rPr lang="en-US" dirty="0" err="1"/>
              <a:t>cpp</a:t>
            </a:r>
            <a:r>
              <a:rPr lang="en-US" dirty="0"/>
              <a:t> files for someplace else where it is used.</a:t>
            </a:r>
          </a:p>
          <a:p>
            <a:r>
              <a:rPr lang="en-US" dirty="0"/>
              <a:t>If you don’t find an example of the particular component class, examples using its base class or a class derived from it can also prove useful.</a:t>
            </a:r>
          </a:p>
        </p:txBody>
      </p:sp>
      <p:pic>
        <p:nvPicPr>
          <p:cNvPr id="11" name="Content Placeholder 10">
            <a:extLst>
              <a:ext uri="{FF2B5EF4-FFF2-40B4-BE49-F238E27FC236}">
                <a16:creationId xmlns:a16="http://schemas.microsoft.com/office/drawing/2014/main" id="{6133C76B-5824-4542-AF57-B82D88AFDAA4}"/>
              </a:ext>
            </a:extLst>
          </p:cNvPr>
          <p:cNvPicPr>
            <a:picLocks noGrp="1" noChangeAspect="1"/>
          </p:cNvPicPr>
          <p:nvPr>
            <p:ph idx="1"/>
          </p:nvPr>
        </p:nvPicPr>
        <p:blipFill>
          <a:blip r:embed="rId2"/>
          <a:stretch>
            <a:fillRect/>
          </a:stretch>
        </p:blipFill>
        <p:spPr>
          <a:xfrm>
            <a:off x="12582426" y="1413164"/>
            <a:ext cx="11349236" cy="10889672"/>
          </a:xfrm>
          <a:prstGeom prst="rect">
            <a:avLst/>
          </a:prstGeom>
        </p:spPr>
      </p:pic>
    </p:spTree>
    <p:extLst>
      <p:ext uri="{BB962C8B-B14F-4D97-AF65-F5344CB8AC3E}">
        <p14:creationId xmlns:p14="http://schemas.microsoft.com/office/powerpoint/2010/main" val="232875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CF1-06BF-A84D-8375-8F288EB8F3A0}"/>
              </a:ext>
            </a:extLst>
          </p:cNvPr>
          <p:cNvSpPr>
            <a:spLocks noGrp="1"/>
          </p:cNvSpPr>
          <p:nvPr>
            <p:ph type="title"/>
          </p:nvPr>
        </p:nvSpPr>
        <p:spPr/>
        <p:txBody>
          <a:bodyPr/>
          <a:lstStyle/>
          <a:p>
            <a:r>
              <a:rPr lang="en-US" dirty="0"/>
              <a:t>Class Hierarchy</a:t>
            </a:r>
          </a:p>
        </p:txBody>
      </p:sp>
      <p:sp>
        <p:nvSpPr>
          <p:cNvPr id="4" name="Text Placeholder 3">
            <a:extLst>
              <a:ext uri="{FF2B5EF4-FFF2-40B4-BE49-F238E27FC236}">
                <a16:creationId xmlns:a16="http://schemas.microsoft.com/office/drawing/2014/main" id="{764BDCB8-E74B-5947-8D17-BF7CF2DA6D66}"/>
              </a:ext>
            </a:extLst>
          </p:cNvPr>
          <p:cNvSpPr>
            <a:spLocks noGrp="1"/>
          </p:cNvSpPr>
          <p:nvPr>
            <p:ph type="body" sz="quarter" idx="10"/>
          </p:nvPr>
        </p:nvSpPr>
        <p:spPr/>
        <p:txBody>
          <a:bodyPr/>
          <a:lstStyle/>
          <a:p>
            <a:r>
              <a:rPr lang="en-US" dirty="0"/>
              <a:t>While Blueprint or code examples are a great way to discover functions and classes that are available to Actor code, it is also helpful to browse the class definitions for data you can access, functions you can call, and virtual functions you can override. </a:t>
            </a:r>
          </a:p>
        </p:txBody>
      </p:sp>
      <p:graphicFrame>
        <p:nvGraphicFramePr>
          <p:cNvPr id="8" name="Content Placeholder 7">
            <a:extLst>
              <a:ext uri="{FF2B5EF4-FFF2-40B4-BE49-F238E27FC236}">
                <a16:creationId xmlns:a16="http://schemas.microsoft.com/office/drawing/2014/main" id="{5D5C1DB6-8EEF-0846-A3CD-01E337AD86B7}"/>
              </a:ext>
            </a:extLst>
          </p:cNvPr>
          <p:cNvGraphicFramePr>
            <a:graphicFrameLocks noGrp="1"/>
          </p:cNvGraphicFramePr>
          <p:nvPr>
            <p:ph idx="1"/>
            <p:extLst>
              <p:ext uri="{D42A27DB-BD31-4B8C-83A1-F6EECF244321}">
                <p14:modId xmlns:p14="http://schemas.microsoft.com/office/powerpoint/2010/main" val="2951881850"/>
              </p:ext>
            </p:extLst>
          </p:nvPr>
        </p:nvGraphicFramePr>
        <p:xfrm>
          <a:off x="12130088" y="914399"/>
          <a:ext cx="12253912" cy="1188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6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7631-BE5B-B747-AF6C-265F547DCE99}"/>
              </a:ext>
            </a:extLst>
          </p:cNvPr>
          <p:cNvSpPr>
            <a:spLocks noGrp="1"/>
          </p:cNvSpPr>
          <p:nvPr>
            <p:ph type="title"/>
          </p:nvPr>
        </p:nvSpPr>
        <p:spPr/>
        <p:txBody>
          <a:bodyPr/>
          <a:lstStyle/>
          <a:p>
            <a:r>
              <a:rPr lang="en-US" dirty="0" err="1"/>
              <a:t>UObject</a:t>
            </a:r>
            <a:endParaRPr lang="en-US" dirty="0"/>
          </a:p>
        </p:txBody>
      </p:sp>
      <p:pic>
        <p:nvPicPr>
          <p:cNvPr id="5" name="Content Placeholder 4">
            <a:extLst>
              <a:ext uri="{FF2B5EF4-FFF2-40B4-BE49-F238E27FC236}">
                <a16:creationId xmlns:a16="http://schemas.microsoft.com/office/drawing/2014/main" id="{7267C911-E032-CE4D-857C-086B63E25D73}"/>
              </a:ext>
            </a:extLst>
          </p:cNvPr>
          <p:cNvPicPr>
            <a:picLocks noGrp="1" noChangeAspect="1"/>
          </p:cNvPicPr>
          <p:nvPr>
            <p:ph idx="1"/>
          </p:nvPr>
        </p:nvPicPr>
        <p:blipFill>
          <a:blip r:embed="rId2"/>
          <a:stretch>
            <a:fillRect/>
          </a:stretch>
        </p:blipFill>
        <p:spPr>
          <a:xfrm>
            <a:off x="12309826" y="2037806"/>
            <a:ext cx="11894436" cy="9640388"/>
          </a:xfrm>
          <a:prstGeom prst="rect">
            <a:avLst/>
          </a:prstGeom>
        </p:spPr>
      </p:pic>
      <p:sp>
        <p:nvSpPr>
          <p:cNvPr id="4" name="Text Placeholder 3">
            <a:extLst>
              <a:ext uri="{FF2B5EF4-FFF2-40B4-BE49-F238E27FC236}">
                <a16:creationId xmlns:a16="http://schemas.microsoft.com/office/drawing/2014/main" id="{A9092934-38C3-4942-89DD-20431AD58110}"/>
              </a:ext>
            </a:extLst>
          </p:cNvPr>
          <p:cNvSpPr>
            <a:spLocks noGrp="1"/>
          </p:cNvSpPr>
          <p:nvPr>
            <p:ph type="body" sz="quarter" idx="10"/>
          </p:nvPr>
        </p:nvSpPr>
        <p:spPr/>
        <p:txBody>
          <a:bodyPr>
            <a:normAutofit/>
          </a:bodyPr>
          <a:lstStyle/>
          <a:p>
            <a:r>
              <a:rPr lang="en-US" dirty="0"/>
              <a:t>The base class for all Actors, Components, and Pawns is </a:t>
            </a:r>
            <a:r>
              <a:rPr lang="en-US" b="1" dirty="0" err="1"/>
              <a:t>UObject</a:t>
            </a:r>
            <a:r>
              <a:rPr lang="en-US" dirty="0"/>
              <a:t>. Most things derived from </a:t>
            </a:r>
            <a:r>
              <a:rPr lang="en-US" dirty="0" err="1"/>
              <a:t>UObject</a:t>
            </a:r>
            <a:r>
              <a:rPr lang="en-US" dirty="0"/>
              <a:t> have a name starting with “</a:t>
            </a:r>
            <a:r>
              <a:rPr lang="en-US" b="1" dirty="0"/>
              <a:t>U</a:t>
            </a:r>
            <a:r>
              <a:rPr lang="en-US" dirty="0"/>
              <a:t>” to make them easier to identify.</a:t>
            </a:r>
          </a:p>
          <a:p>
            <a:r>
              <a:rPr lang="en-US" dirty="0" err="1"/>
              <a:t>UObjects</a:t>
            </a:r>
            <a:r>
              <a:rPr lang="en-US" dirty="0"/>
              <a:t> and classes derived from them support garbage collection and serialization (saving and loading) of all class states. All </a:t>
            </a:r>
            <a:r>
              <a:rPr lang="en-US" dirty="0" err="1"/>
              <a:t>UObjects</a:t>
            </a:r>
            <a:r>
              <a:rPr lang="en-US" dirty="0"/>
              <a:t> have a name, and can be looked up by name.</a:t>
            </a:r>
          </a:p>
          <a:p>
            <a:r>
              <a:rPr lang="en-US" dirty="0"/>
              <a:t>There are many virtual functions in the </a:t>
            </a:r>
            <a:r>
              <a:rPr lang="en-US" dirty="0" err="1"/>
              <a:t>UObject</a:t>
            </a:r>
            <a:r>
              <a:rPr lang="en-US" dirty="0"/>
              <a:t> base class: to run before or after a save or load, to change serialization from the default (especially for backward compatibility), and many more.</a:t>
            </a:r>
          </a:p>
          <a:p>
            <a:r>
              <a:rPr lang="en-US" dirty="0" err="1"/>
              <a:t>UObject</a:t>
            </a:r>
            <a:r>
              <a:rPr lang="en-US" dirty="0"/>
              <a:t> also includes a </a:t>
            </a:r>
            <a:r>
              <a:rPr lang="en-US" b="1" dirty="0" err="1"/>
              <a:t>GetWorld</a:t>
            </a:r>
            <a:r>
              <a:rPr lang="en-US" b="1" dirty="0"/>
              <a:t>() </a:t>
            </a:r>
            <a:r>
              <a:rPr lang="en-US" dirty="0"/>
              <a:t>function, which is handy for the many other functions that take the World as a parameter.</a:t>
            </a:r>
          </a:p>
        </p:txBody>
      </p:sp>
    </p:spTree>
    <p:extLst>
      <p:ext uri="{BB962C8B-B14F-4D97-AF65-F5344CB8AC3E}">
        <p14:creationId xmlns:p14="http://schemas.microsoft.com/office/powerpoint/2010/main" val="80813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762B-F2FC-4148-AD50-0E0D6B66E1B4}"/>
              </a:ext>
            </a:extLst>
          </p:cNvPr>
          <p:cNvSpPr>
            <a:spLocks noGrp="1"/>
          </p:cNvSpPr>
          <p:nvPr>
            <p:ph type="title"/>
          </p:nvPr>
        </p:nvSpPr>
        <p:spPr/>
        <p:txBody>
          <a:bodyPr/>
          <a:lstStyle/>
          <a:p>
            <a:r>
              <a:rPr lang="en-US" dirty="0" err="1"/>
              <a:t>UActor</a:t>
            </a:r>
            <a:r>
              <a:rPr lang="en-US" dirty="0"/>
              <a:t> Component</a:t>
            </a:r>
          </a:p>
        </p:txBody>
      </p:sp>
      <p:sp>
        <p:nvSpPr>
          <p:cNvPr id="4" name="Text Placeholder 3">
            <a:extLst>
              <a:ext uri="{FF2B5EF4-FFF2-40B4-BE49-F238E27FC236}">
                <a16:creationId xmlns:a16="http://schemas.microsoft.com/office/drawing/2014/main" id="{5D8F8595-3512-4A46-9662-35686697A27E}"/>
              </a:ext>
            </a:extLst>
          </p:cNvPr>
          <p:cNvSpPr>
            <a:spLocks noGrp="1"/>
          </p:cNvSpPr>
          <p:nvPr>
            <p:ph type="body" sz="quarter" idx="10"/>
          </p:nvPr>
        </p:nvSpPr>
        <p:spPr/>
        <p:txBody>
          <a:bodyPr>
            <a:normAutofit/>
          </a:bodyPr>
          <a:lstStyle/>
          <a:p>
            <a:r>
              <a:rPr lang="en-US" dirty="0"/>
              <a:t>The base class for all components is derived from </a:t>
            </a:r>
            <a:r>
              <a:rPr lang="en-US" dirty="0" err="1"/>
              <a:t>UObject</a:t>
            </a:r>
            <a:r>
              <a:rPr lang="en-US" dirty="0"/>
              <a:t>, so inherits all its functions and data.</a:t>
            </a:r>
          </a:p>
          <a:p>
            <a:r>
              <a:rPr lang="en-US" dirty="0"/>
              <a:t>It adds the ability to activate and deactivate the component, and </a:t>
            </a:r>
            <a:r>
              <a:rPr lang="en-US" dirty="0" err="1"/>
              <a:t>BeginPlay</a:t>
            </a:r>
            <a:r>
              <a:rPr lang="en-US" dirty="0"/>
              <a:t>, </a:t>
            </a:r>
            <a:r>
              <a:rPr lang="en-US" dirty="0" err="1"/>
              <a:t>EndPlay</a:t>
            </a:r>
            <a:r>
              <a:rPr lang="en-US" dirty="0"/>
              <a:t>, and </a:t>
            </a:r>
            <a:r>
              <a:rPr lang="en-US" dirty="0" err="1"/>
              <a:t>TickComponent</a:t>
            </a:r>
            <a:r>
              <a:rPr lang="en-US" dirty="0"/>
              <a:t> virtual functions for overriding behavior.</a:t>
            </a:r>
          </a:p>
          <a:p>
            <a:r>
              <a:rPr lang="en-US" dirty="0"/>
              <a:t>Two key subclasses of </a:t>
            </a:r>
            <a:r>
              <a:rPr lang="en-US" b="1" dirty="0" err="1"/>
              <a:t>UActorComponent</a:t>
            </a:r>
            <a:r>
              <a:rPr lang="en-US" dirty="0"/>
              <a:t> are </a:t>
            </a:r>
            <a:r>
              <a:rPr lang="en-US" b="1" dirty="0" err="1"/>
              <a:t>USceneComponent</a:t>
            </a:r>
            <a:r>
              <a:rPr lang="en-US" dirty="0"/>
              <a:t> and </a:t>
            </a:r>
            <a:r>
              <a:rPr lang="en-US" b="1" dirty="0" err="1"/>
              <a:t>UPrimitiveComponent</a:t>
            </a:r>
            <a:r>
              <a:rPr lang="en-US" dirty="0"/>
              <a:t>.</a:t>
            </a:r>
          </a:p>
          <a:p>
            <a:r>
              <a:rPr lang="en-US" dirty="0"/>
              <a:t>A Scene Component is used for anything with a position in the scene. Actors often have one Scene Component set as their Root Component to provide the Actor’s position. </a:t>
            </a:r>
          </a:p>
          <a:p>
            <a:r>
              <a:rPr lang="en-US" dirty="0"/>
              <a:t>A Primitive Component is the base for components that can be drawn or provide a visual representation for an Actor.</a:t>
            </a:r>
          </a:p>
        </p:txBody>
      </p:sp>
      <p:pic>
        <p:nvPicPr>
          <p:cNvPr id="8" name="Content Placeholder 7">
            <a:extLst>
              <a:ext uri="{FF2B5EF4-FFF2-40B4-BE49-F238E27FC236}">
                <a16:creationId xmlns:a16="http://schemas.microsoft.com/office/drawing/2014/main" id="{E5345DE9-8E11-A54D-BAE0-A9C1C51F3E1E}"/>
              </a:ext>
            </a:extLst>
          </p:cNvPr>
          <p:cNvPicPr>
            <a:picLocks noGrp="1" noChangeAspect="1"/>
          </p:cNvPicPr>
          <p:nvPr>
            <p:ph idx="1"/>
          </p:nvPr>
        </p:nvPicPr>
        <p:blipFill>
          <a:blip r:embed="rId2"/>
          <a:stretch>
            <a:fillRect/>
          </a:stretch>
        </p:blipFill>
        <p:spPr>
          <a:xfrm>
            <a:off x="14152418" y="194477"/>
            <a:ext cx="8209252" cy="13327046"/>
          </a:xfrm>
          <a:prstGeom prst="rect">
            <a:avLst/>
          </a:prstGeom>
        </p:spPr>
      </p:pic>
    </p:spTree>
    <p:extLst>
      <p:ext uri="{BB962C8B-B14F-4D97-AF65-F5344CB8AC3E}">
        <p14:creationId xmlns:p14="http://schemas.microsoft.com/office/powerpoint/2010/main" val="136564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46A-3FEE-8447-A4DC-030ECF11D50E}"/>
              </a:ext>
            </a:extLst>
          </p:cNvPr>
          <p:cNvSpPr>
            <a:spLocks noGrp="1"/>
          </p:cNvSpPr>
          <p:nvPr>
            <p:ph type="title"/>
          </p:nvPr>
        </p:nvSpPr>
        <p:spPr/>
        <p:txBody>
          <a:bodyPr/>
          <a:lstStyle/>
          <a:p>
            <a:r>
              <a:rPr lang="en-US" dirty="0" err="1"/>
              <a:t>AActor</a:t>
            </a:r>
            <a:endParaRPr lang="en-US" dirty="0"/>
          </a:p>
        </p:txBody>
      </p:sp>
      <p:pic>
        <p:nvPicPr>
          <p:cNvPr id="5" name="Content Placeholder 4">
            <a:extLst>
              <a:ext uri="{FF2B5EF4-FFF2-40B4-BE49-F238E27FC236}">
                <a16:creationId xmlns:a16="http://schemas.microsoft.com/office/drawing/2014/main" id="{A602097B-C4EF-E147-BEC7-4E000703344B}"/>
              </a:ext>
            </a:extLst>
          </p:cNvPr>
          <p:cNvPicPr>
            <a:picLocks noGrp="1" noChangeAspect="1"/>
          </p:cNvPicPr>
          <p:nvPr>
            <p:ph idx="1"/>
          </p:nvPr>
        </p:nvPicPr>
        <p:blipFill>
          <a:blip r:embed="rId2"/>
          <a:stretch>
            <a:fillRect/>
          </a:stretch>
        </p:blipFill>
        <p:spPr>
          <a:xfrm>
            <a:off x="15087600" y="443607"/>
            <a:ext cx="6463578" cy="2811950"/>
          </a:xfrm>
          <a:prstGeom prst="rect">
            <a:avLst/>
          </a:prstGeom>
        </p:spPr>
      </p:pic>
      <p:sp>
        <p:nvSpPr>
          <p:cNvPr id="4" name="Text Placeholder 3">
            <a:extLst>
              <a:ext uri="{FF2B5EF4-FFF2-40B4-BE49-F238E27FC236}">
                <a16:creationId xmlns:a16="http://schemas.microsoft.com/office/drawing/2014/main" id="{CB417983-2E98-2145-A6D9-7E4B4F8F7943}"/>
              </a:ext>
            </a:extLst>
          </p:cNvPr>
          <p:cNvSpPr>
            <a:spLocks noGrp="1"/>
          </p:cNvSpPr>
          <p:nvPr>
            <p:ph type="body" sz="quarter" idx="10"/>
          </p:nvPr>
        </p:nvSpPr>
        <p:spPr/>
        <p:txBody>
          <a:bodyPr>
            <a:normAutofit/>
          </a:bodyPr>
          <a:lstStyle/>
          <a:p>
            <a:r>
              <a:rPr lang="en-US" dirty="0"/>
              <a:t>The </a:t>
            </a:r>
            <a:r>
              <a:rPr lang="en-US" b="1" dirty="0" err="1"/>
              <a:t>AActor</a:t>
            </a:r>
            <a:r>
              <a:rPr lang="en-US" b="1" dirty="0"/>
              <a:t> </a:t>
            </a:r>
            <a:r>
              <a:rPr lang="en-US" dirty="0"/>
              <a:t>class is derived from </a:t>
            </a:r>
            <a:r>
              <a:rPr lang="en-US" dirty="0" err="1"/>
              <a:t>UObject</a:t>
            </a:r>
            <a:r>
              <a:rPr lang="en-US" dirty="0"/>
              <a:t>, but the leading character for the </a:t>
            </a:r>
            <a:r>
              <a:rPr lang="en-US" dirty="0" err="1"/>
              <a:t>AActor</a:t>
            </a:r>
            <a:r>
              <a:rPr lang="en-US" dirty="0"/>
              <a:t> class and any derived from it is switched to “</a:t>
            </a:r>
            <a:r>
              <a:rPr lang="en-US" b="1" dirty="0"/>
              <a:t>A</a:t>
            </a:r>
            <a:r>
              <a:rPr lang="en-US" dirty="0"/>
              <a:t>”.</a:t>
            </a:r>
          </a:p>
          <a:p>
            <a:r>
              <a:rPr lang="en-US" dirty="0"/>
              <a:t>It’s worth browsing through the (3,000-line!) declaration for the </a:t>
            </a:r>
            <a:r>
              <a:rPr lang="en-US" dirty="0" err="1"/>
              <a:t>AActor</a:t>
            </a:r>
            <a:r>
              <a:rPr lang="en-US" dirty="0"/>
              <a:t> class to see what it provides. These include the following:</a:t>
            </a:r>
          </a:p>
          <a:p>
            <a:pPr marL="457200" lvl="1" indent="-457200">
              <a:spcBef>
                <a:spcPts val="1500"/>
              </a:spcBef>
            </a:pPr>
            <a:r>
              <a:rPr lang="en-US" dirty="0"/>
              <a:t>Virtual functions you can override with new behavior like </a:t>
            </a:r>
            <a:r>
              <a:rPr lang="en-US" dirty="0" err="1"/>
              <a:t>BeginPlay</a:t>
            </a:r>
            <a:r>
              <a:rPr lang="en-US" dirty="0"/>
              <a:t>, Tick, etc.</a:t>
            </a:r>
          </a:p>
          <a:p>
            <a:pPr marL="457200" lvl="1" indent="-457200">
              <a:spcBef>
                <a:spcPts val="1200"/>
              </a:spcBef>
            </a:pPr>
            <a:r>
              <a:rPr lang="en-US" dirty="0"/>
              <a:t>Network replication functions and data</a:t>
            </a:r>
          </a:p>
          <a:p>
            <a:pPr marL="457200" lvl="1" indent="-457200">
              <a:spcBef>
                <a:spcPts val="1200"/>
              </a:spcBef>
            </a:pPr>
            <a:r>
              <a:rPr lang="en-US" dirty="0"/>
              <a:t>Child Actors, Child components</a:t>
            </a:r>
          </a:p>
          <a:p>
            <a:pPr marL="457200" lvl="1" indent="-457200">
              <a:spcBef>
                <a:spcPts val="1200"/>
              </a:spcBef>
            </a:pPr>
            <a:r>
              <a:rPr lang="en-US" dirty="0"/>
              <a:t>Functions and data for handling position, collisions, damage</a:t>
            </a:r>
          </a:p>
          <a:p>
            <a:r>
              <a:rPr lang="en-US" dirty="0"/>
              <a:t>Don’t forget to set one Scene Component as the Root Component of the Actor to be able to position it.</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F21015AF-CC4B-ED43-B1B7-E503C43009F0}"/>
              </a:ext>
            </a:extLst>
          </p:cNvPr>
          <p:cNvPicPr>
            <a:picLocks noChangeAspect="1"/>
          </p:cNvPicPr>
          <p:nvPr/>
        </p:nvPicPr>
        <p:blipFill>
          <a:blip r:embed="rId3"/>
          <a:stretch>
            <a:fillRect/>
          </a:stretch>
        </p:blipFill>
        <p:spPr>
          <a:xfrm>
            <a:off x="14073332" y="3765550"/>
            <a:ext cx="8631092" cy="9484248"/>
          </a:xfrm>
          <a:prstGeom prst="rect">
            <a:avLst/>
          </a:prstGeom>
        </p:spPr>
      </p:pic>
    </p:spTree>
    <p:extLst>
      <p:ext uri="{BB962C8B-B14F-4D97-AF65-F5344CB8AC3E}">
        <p14:creationId xmlns:p14="http://schemas.microsoft.com/office/powerpoint/2010/main" val="199119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6561-EBFD-6D42-8396-CD35BE24CC04}"/>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4141EE39-EF50-634A-8A30-64C19482E4FB}"/>
              </a:ext>
            </a:extLst>
          </p:cNvPr>
          <p:cNvSpPr>
            <a:spLocks noGrp="1"/>
          </p:cNvSpPr>
          <p:nvPr>
            <p:ph type="body" sz="quarter" idx="10"/>
          </p:nvPr>
        </p:nvSpPr>
        <p:spPr/>
        <p:txBody>
          <a:bodyPr/>
          <a:lstStyle/>
          <a:p>
            <a:pPr>
              <a:lnSpc>
                <a:spcPct val="100000"/>
              </a:lnSpc>
            </a:pPr>
            <a:r>
              <a:rPr lang="en-US" sz="2800" dirty="0"/>
              <a:t>The goals of this lecture are to</a:t>
            </a:r>
          </a:p>
          <a:p>
            <a:pPr marL="457200" lvl="1" indent="-457200">
              <a:lnSpc>
                <a:spcPct val="100000"/>
              </a:lnSpc>
              <a:spcBef>
                <a:spcPts val="2000"/>
              </a:spcBef>
            </a:pPr>
            <a:r>
              <a:rPr lang="en-US" sz="2800" dirty="0"/>
              <a:t>Learn about Actors, Pawns, and Actor Components</a:t>
            </a:r>
          </a:p>
          <a:p>
            <a:pPr marL="457200" lvl="1" indent="-457200">
              <a:lnSpc>
                <a:spcPct val="100000"/>
              </a:lnSpc>
              <a:spcBef>
                <a:spcPts val="1200"/>
              </a:spcBef>
            </a:pPr>
            <a:r>
              <a:rPr lang="en-US" sz="2800" dirty="0"/>
              <a:t>Learn how to create a C++ Actor class</a:t>
            </a:r>
          </a:p>
          <a:p>
            <a:pPr marL="457200" lvl="1" indent="-457200">
              <a:lnSpc>
                <a:spcPct val="100000"/>
              </a:lnSpc>
              <a:spcBef>
                <a:spcPts val="1200"/>
              </a:spcBef>
            </a:pPr>
            <a:r>
              <a:rPr lang="en-US" sz="2800" dirty="0"/>
              <a:t>Learn about resources and strategies to find classes and functions that are available for use in Actor code</a:t>
            </a:r>
          </a:p>
          <a:p>
            <a:pPr marL="457200" lvl="1" indent="-457200">
              <a:lnSpc>
                <a:spcPct val="100000"/>
              </a:lnSpc>
              <a:spcBef>
                <a:spcPts val="1200"/>
              </a:spcBef>
            </a:pPr>
            <a:r>
              <a:rPr lang="en-US" dirty="0"/>
              <a:t>Learn debugging strategies for Actor code</a:t>
            </a:r>
          </a:p>
          <a:p>
            <a:pPr marL="457200" lvl="1" indent="-457200">
              <a:spcBef>
                <a:spcPts val="1200"/>
              </a:spcBef>
            </a:pPr>
            <a:r>
              <a:rPr lang="en-US" dirty="0"/>
              <a:t>Learn about the parallels between Blueprint and C++ Actor code</a:t>
            </a:r>
          </a:p>
          <a:p>
            <a:pPr marL="457200" lvl="1" indent="-457200">
              <a:lnSpc>
                <a:spcPct val="100000"/>
              </a:lnSpc>
              <a:spcBef>
                <a:spcPts val="1200"/>
              </a:spcBef>
            </a:pPr>
            <a:endParaRPr lang="en-US" dirty="0"/>
          </a:p>
        </p:txBody>
      </p:sp>
      <p:sp>
        <p:nvSpPr>
          <p:cNvPr id="4" name="Text Placeholder 3">
            <a:extLst>
              <a:ext uri="{FF2B5EF4-FFF2-40B4-BE49-F238E27FC236}">
                <a16:creationId xmlns:a16="http://schemas.microsoft.com/office/drawing/2014/main" id="{4046EA5D-68A8-684D-8A1D-B2402674128E}"/>
              </a:ext>
            </a:extLst>
          </p:cNvPr>
          <p:cNvSpPr>
            <a:spLocks noGrp="1"/>
          </p:cNvSpPr>
          <p:nvPr>
            <p:ph type="body" sz="quarter" idx="11"/>
          </p:nvPr>
        </p:nvSpPr>
        <p:spPr/>
        <p:txBody>
          <a:bodyPr/>
          <a:lstStyle/>
          <a:p>
            <a:r>
              <a:rPr lang="en-US" dirty="0"/>
              <a:t>By the end of </a:t>
            </a:r>
            <a:r>
              <a:rPr lang="en-US"/>
              <a:t>this lecture </a:t>
            </a:r>
            <a:r>
              <a:rPr lang="en-US" dirty="0"/>
              <a:t>you will be able to</a:t>
            </a:r>
          </a:p>
          <a:p>
            <a:pPr marL="457200" lvl="1" indent="-457200">
              <a:spcBef>
                <a:spcPts val="2000"/>
              </a:spcBef>
            </a:pPr>
            <a:r>
              <a:rPr lang="en-US" dirty="0"/>
              <a:t>Create a C++ Actor class</a:t>
            </a:r>
          </a:p>
          <a:p>
            <a:pPr marL="457200" lvl="1" indent="-457200">
              <a:spcBef>
                <a:spcPts val="1200"/>
              </a:spcBef>
            </a:pPr>
            <a:r>
              <a:rPr lang="en-US" dirty="0"/>
              <a:t>Add properties to a C++ Actor class</a:t>
            </a:r>
          </a:p>
          <a:p>
            <a:pPr marL="457200" lvl="1" indent="-457200">
              <a:spcBef>
                <a:spcPts val="1200"/>
              </a:spcBef>
            </a:pPr>
            <a:r>
              <a:rPr lang="en-US" dirty="0"/>
              <a:t>Add behavior to a C++ Actor class</a:t>
            </a:r>
          </a:p>
          <a:p>
            <a:pPr marL="457200" lvl="1" indent="-457200">
              <a:spcBef>
                <a:spcPts val="1200"/>
              </a:spcBef>
            </a:pPr>
            <a:r>
              <a:rPr lang="en-US" dirty="0"/>
              <a:t>Find functions that can be called in a C++ Actor class</a:t>
            </a:r>
          </a:p>
        </p:txBody>
      </p:sp>
    </p:spTree>
    <p:extLst>
      <p:ext uri="{BB962C8B-B14F-4D97-AF65-F5344CB8AC3E}">
        <p14:creationId xmlns:p14="http://schemas.microsoft.com/office/powerpoint/2010/main" val="400039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388D-621C-4D40-A429-BAB8F59166D7}"/>
              </a:ext>
            </a:extLst>
          </p:cNvPr>
          <p:cNvSpPr>
            <a:spLocks noGrp="1"/>
          </p:cNvSpPr>
          <p:nvPr>
            <p:ph type="title"/>
          </p:nvPr>
        </p:nvSpPr>
        <p:spPr/>
        <p:txBody>
          <a:bodyPr/>
          <a:lstStyle/>
          <a:p>
            <a:r>
              <a:rPr lang="en-US" dirty="0" err="1"/>
              <a:t>APawn</a:t>
            </a:r>
            <a:endParaRPr lang="en-US" dirty="0"/>
          </a:p>
        </p:txBody>
      </p:sp>
      <p:pic>
        <p:nvPicPr>
          <p:cNvPr id="5" name="Content Placeholder 4">
            <a:extLst>
              <a:ext uri="{FF2B5EF4-FFF2-40B4-BE49-F238E27FC236}">
                <a16:creationId xmlns:a16="http://schemas.microsoft.com/office/drawing/2014/main" id="{7484097F-2EAE-F74C-A873-6A7EB79C493C}"/>
              </a:ext>
            </a:extLst>
          </p:cNvPr>
          <p:cNvPicPr>
            <a:picLocks noGrp="1" noChangeAspect="1"/>
          </p:cNvPicPr>
          <p:nvPr>
            <p:ph idx="1"/>
          </p:nvPr>
        </p:nvPicPr>
        <p:blipFill>
          <a:blip r:embed="rId2"/>
          <a:stretch>
            <a:fillRect/>
          </a:stretch>
        </p:blipFill>
        <p:spPr>
          <a:xfrm>
            <a:off x="12510746" y="1558636"/>
            <a:ext cx="11492596" cy="10598728"/>
          </a:xfrm>
          <a:prstGeom prst="rect">
            <a:avLst/>
          </a:prstGeom>
        </p:spPr>
      </p:pic>
      <p:sp>
        <p:nvSpPr>
          <p:cNvPr id="4" name="Text Placeholder 3">
            <a:extLst>
              <a:ext uri="{FF2B5EF4-FFF2-40B4-BE49-F238E27FC236}">
                <a16:creationId xmlns:a16="http://schemas.microsoft.com/office/drawing/2014/main" id="{DD6F0F63-8C9A-2B45-AF44-A9E4D7160949}"/>
              </a:ext>
            </a:extLst>
          </p:cNvPr>
          <p:cNvSpPr>
            <a:spLocks noGrp="1"/>
          </p:cNvSpPr>
          <p:nvPr>
            <p:ph type="body" sz="quarter" idx="10"/>
          </p:nvPr>
        </p:nvSpPr>
        <p:spPr/>
        <p:txBody>
          <a:bodyPr/>
          <a:lstStyle/>
          <a:p>
            <a:r>
              <a:rPr lang="en-US" dirty="0"/>
              <a:t>The </a:t>
            </a:r>
            <a:r>
              <a:rPr lang="en-US" b="1" dirty="0" err="1"/>
              <a:t>APawn</a:t>
            </a:r>
            <a:r>
              <a:rPr lang="en-US" dirty="0"/>
              <a:t> class is derived from </a:t>
            </a:r>
            <a:r>
              <a:rPr lang="en-US" dirty="0" err="1"/>
              <a:t>AActor</a:t>
            </a:r>
            <a:r>
              <a:rPr lang="en-US" dirty="0"/>
              <a:t> and adds virtual functions for controller and AI input. </a:t>
            </a:r>
          </a:p>
        </p:txBody>
      </p:sp>
    </p:spTree>
    <p:extLst>
      <p:ext uri="{BB962C8B-B14F-4D97-AF65-F5344CB8AC3E}">
        <p14:creationId xmlns:p14="http://schemas.microsoft.com/office/powerpoint/2010/main" val="74505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0F673-193F-BB4E-A923-1D99E70AB578}"/>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E2F0CEFF-D34C-AE48-A429-02ED453F347F}"/>
              </a:ext>
            </a:extLst>
          </p:cNvPr>
          <p:cNvSpPr>
            <a:spLocks noGrp="1"/>
          </p:cNvSpPr>
          <p:nvPr>
            <p:ph type="title"/>
          </p:nvPr>
        </p:nvSpPr>
        <p:spPr/>
        <p:txBody>
          <a:bodyPr/>
          <a:lstStyle/>
          <a:p>
            <a:r>
              <a:rPr lang="en-US" dirty="0"/>
              <a:t>Actor Debugging</a:t>
            </a:r>
          </a:p>
        </p:txBody>
      </p:sp>
    </p:spTree>
    <p:extLst>
      <p:ext uri="{BB962C8B-B14F-4D97-AF65-F5344CB8AC3E}">
        <p14:creationId xmlns:p14="http://schemas.microsoft.com/office/powerpoint/2010/main" val="205311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A1A9-A028-5C4A-9890-6DC898D4D2B6}"/>
              </a:ext>
            </a:extLst>
          </p:cNvPr>
          <p:cNvSpPr>
            <a:spLocks noGrp="1"/>
          </p:cNvSpPr>
          <p:nvPr>
            <p:ph type="title"/>
          </p:nvPr>
        </p:nvSpPr>
        <p:spPr/>
        <p:txBody>
          <a:bodyPr/>
          <a:lstStyle/>
          <a:p>
            <a:r>
              <a:rPr lang="en-US" dirty="0"/>
              <a:t>Running in an IDE</a:t>
            </a:r>
          </a:p>
        </p:txBody>
      </p:sp>
      <p:sp>
        <p:nvSpPr>
          <p:cNvPr id="3" name="Content Placeholder 2">
            <a:extLst>
              <a:ext uri="{FF2B5EF4-FFF2-40B4-BE49-F238E27FC236}">
                <a16:creationId xmlns:a16="http://schemas.microsoft.com/office/drawing/2014/main" id="{608B11D5-9E0C-B74E-8B1E-0F2CC8326794}"/>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0325B79C-0385-7C42-913C-C4C0906E4AAC}"/>
              </a:ext>
            </a:extLst>
          </p:cNvPr>
          <p:cNvSpPr>
            <a:spLocks noGrp="1"/>
          </p:cNvSpPr>
          <p:nvPr>
            <p:ph type="body" sz="quarter" idx="10"/>
          </p:nvPr>
        </p:nvSpPr>
        <p:spPr/>
        <p:txBody>
          <a:bodyPr/>
          <a:lstStyle/>
          <a:p>
            <a:r>
              <a:rPr lang="en-US" dirty="0"/>
              <a:t>If you are running your UE4 from a source build and place the project into the UE4 directory, it’ll be added to the </a:t>
            </a:r>
            <a:r>
              <a:rPr lang="en-US" b="1" dirty="0"/>
              <a:t>UE4.sln</a:t>
            </a:r>
            <a:r>
              <a:rPr lang="en-US" dirty="0"/>
              <a:t> (or </a:t>
            </a:r>
            <a:r>
              <a:rPr lang="en-US" b="1" dirty="0"/>
              <a:t>UE4.xcworkspace</a:t>
            </a:r>
            <a:r>
              <a:rPr lang="en-US" dirty="0"/>
              <a:t> on Mac).</a:t>
            </a:r>
          </a:p>
          <a:p>
            <a:r>
              <a:rPr lang="en-US" dirty="0"/>
              <a:t>Open this file in your IDE, and set your game project as the startup file.</a:t>
            </a:r>
          </a:p>
          <a:p>
            <a:r>
              <a:rPr lang="en-US" dirty="0"/>
              <a:t>Now you can run and debug your game project within the IDE. This includes C++ Actor code, plugins, or other code.</a:t>
            </a:r>
          </a:p>
        </p:txBody>
      </p:sp>
    </p:spTree>
    <p:extLst>
      <p:ext uri="{BB962C8B-B14F-4D97-AF65-F5344CB8AC3E}">
        <p14:creationId xmlns:p14="http://schemas.microsoft.com/office/powerpoint/2010/main" val="143137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FDA3-1E74-EC49-9EAF-26D4BD27A022}"/>
              </a:ext>
            </a:extLst>
          </p:cNvPr>
          <p:cNvSpPr>
            <a:spLocks noGrp="1"/>
          </p:cNvSpPr>
          <p:nvPr>
            <p:ph type="title"/>
          </p:nvPr>
        </p:nvSpPr>
        <p:spPr/>
        <p:txBody>
          <a:bodyPr/>
          <a:lstStyle/>
          <a:p>
            <a:r>
              <a:rPr lang="en-US" dirty="0"/>
              <a:t>Turning Off Optimization</a:t>
            </a:r>
          </a:p>
        </p:txBody>
      </p:sp>
      <p:sp>
        <p:nvSpPr>
          <p:cNvPr id="4" name="Text Placeholder 3">
            <a:extLst>
              <a:ext uri="{FF2B5EF4-FFF2-40B4-BE49-F238E27FC236}">
                <a16:creationId xmlns:a16="http://schemas.microsoft.com/office/drawing/2014/main" id="{4C40330A-A17A-1341-8E7B-4BA86C84E08E}"/>
              </a:ext>
            </a:extLst>
          </p:cNvPr>
          <p:cNvSpPr>
            <a:spLocks noGrp="1"/>
          </p:cNvSpPr>
          <p:nvPr>
            <p:ph type="body" sz="quarter" idx="10"/>
          </p:nvPr>
        </p:nvSpPr>
        <p:spPr/>
        <p:txBody>
          <a:bodyPr/>
          <a:lstStyle/>
          <a:p>
            <a:r>
              <a:rPr lang="en-US" dirty="0"/>
              <a:t>Compiler optimization can remove variables, rearrange code, and otherwise make debugging difficult. You can turn off optimization in a single .</a:t>
            </a:r>
            <a:r>
              <a:rPr lang="en-US" dirty="0" err="1"/>
              <a:t>cpp</a:t>
            </a:r>
            <a:r>
              <a:rPr lang="en-US" dirty="0"/>
              <a:t> file or around a single function using a </a:t>
            </a:r>
            <a:r>
              <a:rPr lang="en-US" b="1" dirty="0"/>
              <a:t>pragma</a:t>
            </a:r>
            <a:r>
              <a:rPr lang="en-US" dirty="0"/>
              <a:t>.</a:t>
            </a:r>
          </a:p>
          <a:p>
            <a:r>
              <a:rPr lang="en-US" dirty="0"/>
              <a:t>UE4 combines files together when building for efficiency, so be sure to turn the optimization back on after the code you are debugging.</a:t>
            </a:r>
          </a:p>
          <a:p>
            <a:r>
              <a:rPr lang="en-US" dirty="0"/>
              <a:t>And don’t forget to remove the pragma blocks when you are done debugging the file!</a:t>
            </a:r>
          </a:p>
        </p:txBody>
      </p:sp>
      <p:pic>
        <p:nvPicPr>
          <p:cNvPr id="5" name="Picture 4">
            <a:extLst>
              <a:ext uri="{FF2B5EF4-FFF2-40B4-BE49-F238E27FC236}">
                <a16:creationId xmlns:a16="http://schemas.microsoft.com/office/drawing/2014/main" id="{EFC78BFB-2CD1-6347-A0E5-748F8D3178B2}"/>
              </a:ext>
            </a:extLst>
          </p:cNvPr>
          <p:cNvPicPr>
            <a:picLocks noChangeAspect="1"/>
          </p:cNvPicPr>
          <p:nvPr/>
        </p:nvPicPr>
        <p:blipFill>
          <a:blip r:embed="rId2"/>
          <a:stretch>
            <a:fillRect/>
          </a:stretch>
        </p:blipFill>
        <p:spPr>
          <a:xfrm>
            <a:off x="14927119" y="1886907"/>
            <a:ext cx="5875012" cy="2420505"/>
          </a:xfrm>
          <a:prstGeom prst="rect">
            <a:avLst/>
          </a:prstGeom>
        </p:spPr>
      </p:pic>
      <p:pic>
        <p:nvPicPr>
          <p:cNvPr id="6" name="Picture 5">
            <a:extLst>
              <a:ext uri="{FF2B5EF4-FFF2-40B4-BE49-F238E27FC236}">
                <a16:creationId xmlns:a16="http://schemas.microsoft.com/office/drawing/2014/main" id="{F86A235A-5580-0E42-9695-2D54EDFBD481}"/>
              </a:ext>
            </a:extLst>
          </p:cNvPr>
          <p:cNvPicPr>
            <a:picLocks noChangeAspect="1"/>
          </p:cNvPicPr>
          <p:nvPr/>
        </p:nvPicPr>
        <p:blipFill>
          <a:blip r:embed="rId3"/>
          <a:stretch>
            <a:fillRect/>
          </a:stretch>
        </p:blipFill>
        <p:spPr>
          <a:xfrm>
            <a:off x="14927119" y="6858000"/>
            <a:ext cx="5875011" cy="2552259"/>
          </a:xfrm>
          <a:prstGeom prst="rect">
            <a:avLst/>
          </a:prstGeom>
        </p:spPr>
      </p:pic>
    </p:spTree>
    <p:extLst>
      <p:ext uri="{BB962C8B-B14F-4D97-AF65-F5344CB8AC3E}">
        <p14:creationId xmlns:p14="http://schemas.microsoft.com/office/powerpoint/2010/main" val="2258986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40D8F6-E461-9E49-B48F-59F2A0624AF6}"/>
              </a:ext>
            </a:extLst>
          </p:cNvPr>
          <p:cNvPicPr>
            <a:picLocks noChangeAspect="1"/>
          </p:cNvPicPr>
          <p:nvPr/>
        </p:nvPicPr>
        <p:blipFill>
          <a:blip r:embed="rId2"/>
          <a:stretch>
            <a:fillRect/>
          </a:stretch>
        </p:blipFill>
        <p:spPr>
          <a:xfrm>
            <a:off x="12801600" y="1350816"/>
            <a:ext cx="10454596" cy="955965"/>
          </a:xfrm>
          <a:prstGeom prst="rect">
            <a:avLst/>
          </a:prstGeom>
        </p:spPr>
      </p:pic>
      <p:sp>
        <p:nvSpPr>
          <p:cNvPr id="2" name="Title 1">
            <a:extLst>
              <a:ext uri="{FF2B5EF4-FFF2-40B4-BE49-F238E27FC236}">
                <a16:creationId xmlns:a16="http://schemas.microsoft.com/office/drawing/2014/main" id="{FEAF99B2-EA11-CF4E-8475-CC850DEBEE81}"/>
              </a:ext>
            </a:extLst>
          </p:cNvPr>
          <p:cNvSpPr>
            <a:spLocks noGrp="1"/>
          </p:cNvSpPr>
          <p:nvPr>
            <p:ph type="title"/>
          </p:nvPr>
        </p:nvSpPr>
        <p:spPr>
          <a:xfrm>
            <a:off x="1679575" y="457199"/>
            <a:ext cx="9046123" cy="4365523"/>
          </a:xfrm>
        </p:spPr>
        <p:txBody>
          <a:bodyPr/>
          <a:lstStyle/>
          <a:p>
            <a:r>
              <a:rPr lang="en-US" dirty="0"/>
              <a:t>Exposing as a UPROPERTY</a:t>
            </a:r>
          </a:p>
        </p:txBody>
      </p:sp>
      <p:sp>
        <p:nvSpPr>
          <p:cNvPr id="4" name="Text Placeholder 3">
            <a:extLst>
              <a:ext uri="{FF2B5EF4-FFF2-40B4-BE49-F238E27FC236}">
                <a16:creationId xmlns:a16="http://schemas.microsoft.com/office/drawing/2014/main" id="{0448AA19-1FA8-D746-81DF-0D49E67F836D}"/>
              </a:ext>
            </a:extLst>
          </p:cNvPr>
          <p:cNvSpPr>
            <a:spLocks noGrp="1"/>
          </p:cNvSpPr>
          <p:nvPr>
            <p:ph type="body" sz="quarter" idx="10"/>
          </p:nvPr>
        </p:nvSpPr>
        <p:spPr/>
        <p:txBody>
          <a:bodyPr/>
          <a:lstStyle/>
          <a:p>
            <a:r>
              <a:rPr lang="en-US" dirty="0"/>
              <a:t>Even for data you don’t ultimately want to have in the editor interface for your class, it can be useful to be able to see its values while debugging. Tag the data with “</a:t>
            </a:r>
            <a:r>
              <a:rPr lang="en-US" b="1" dirty="0"/>
              <a:t>UPROPERTY(</a:t>
            </a:r>
            <a:r>
              <a:rPr lang="en-US" b="1" dirty="0" err="1"/>
              <a:t>EditAnywhere</a:t>
            </a:r>
            <a:r>
              <a:rPr lang="en-US" b="1" dirty="0"/>
              <a:t>)</a:t>
            </a:r>
            <a:r>
              <a:rPr lang="en-US" dirty="0"/>
              <a:t>” or “</a:t>
            </a:r>
            <a:r>
              <a:rPr lang="en-US" b="1" dirty="0"/>
              <a:t>UPROPERTY(</a:t>
            </a:r>
            <a:r>
              <a:rPr lang="en-US" b="1" dirty="0" err="1"/>
              <a:t>VisibleAnywhere</a:t>
            </a:r>
            <a:r>
              <a:rPr lang="en-US" b="1" dirty="0"/>
              <a:t>)</a:t>
            </a:r>
            <a:r>
              <a:rPr lang="en-US" dirty="0"/>
              <a:t>” to be able to see it in the </a:t>
            </a:r>
            <a:r>
              <a:rPr lang="en-US" b="1" dirty="0"/>
              <a:t>Details</a:t>
            </a:r>
            <a:r>
              <a:rPr lang="en-US" dirty="0"/>
              <a:t> window.</a:t>
            </a:r>
          </a:p>
          <a:p>
            <a:r>
              <a:rPr lang="en-US" dirty="0"/>
              <a:t>Don’t forget to switch back to “</a:t>
            </a:r>
            <a:r>
              <a:rPr lang="en-US" b="1" dirty="0"/>
              <a:t>UPROPERTY()</a:t>
            </a:r>
            <a:r>
              <a:rPr lang="en-US" dirty="0"/>
              <a:t>” when you’re done!</a:t>
            </a:r>
          </a:p>
        </p:txBody>
      </p:sp>
      <p:sp>
        <p:nvSpPr>
          <p:cNvPr id="6" name="Rounded Rectangle 5">
            <a:extLst>
              <a:ext uri="{FF2B5EF4-FFF2-40B4-BE49-F238E27FC236}">
                <a16:creationId xmlns:a16="http://schemas.microsoft.com/office/drawing/2014/main" id="{46CFADA0-744D-F242-A0C8-A4717A038996}"/>
              </a:ext>
            </a:extLst>
          </p:cNvPr>
          <p:cNvSpPr/>
          <p:nvPr/>
        </p:nvSpPr>
        <p:spPr>
          <a:xfrm>
            <a:off x="12801600" y="1350817"/>
            <a:ext cx="4779818" cy="4364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FBF17242-8AAE-E645-9342-7EB4D3232534}"/>
              </a:ext>
            </a:extLst>
          </p:cNvPr>
          <p:cNvPicPr>
            <a:picLocks noGrp="1" noChangeAspect="1"/>
          </p:cNvPicPr>
          <p:nvPr>
            <p:ph idx="1"/>
          </p:nvPr>
        </p:nvPicPr>
        <p:blipFill>
          <a:blip r:embed="rId3"/>
          <a:stretch>
            <a:fillRect/>
          </a:stretch>
        </p:blipFill>
        <p:spPr>
          <a:xfrm>
            <a:off x="14069291" y="2501223"/>
            <a:ext cx="8375506" cy="10890834"/>
          </a:xfrm>
          <a:prstGeom prst="rect">
            <a:avLst/>
          </a:prstGeom>
        </p:spPr>
      </p:pic>
    </p:spTree>
    <p:extLst>
      <p:ext uri="{BB962C8B-B14F-4D97-AF65-F5344CB8AC3E}">
        <p14:creationId xmlns:p14="http://schemas.microsoft.com/office/powerpoint/2010/main" val="419584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0651E-08DE-1545-93E1-30069A75E589}"/>
              </a:ext>
            </a:extLst>
          </p:cNvPr>
          <p:cNvPicPr>
            <a:picLocks noChangeAspect="1"/>
          </p:cNvPicPr>
          <p:nvPr/>
        </p:nvPicPr>
        <p:blipFill>
          <a:blip r:embed="rId2"/>
          <a:stretch>
            <a:fillRect/>
          </a:stretch>
        </p:blipFill>
        <p:spPr>
          <a:xfrm>
            <a:off x="12239623" y="214744"/>
            <a:ext cx="8783320" cy="4693920"/>
          </a:xfrm>
          <a:prstGeom prst="rect">
            <a:avLst/>
          </a:prstGeom>
        </p:spPr>
      </p:pic>
      <p:sp>
        <p:nvSpPr>
          <p:cNvPr id="2" name="Title 1">
            <a:extLst>
              <a:ext uri="{FF2B5EF4-FFF2-40B4-BE49-F238E27FC236}">
                <a16:creationId xmlns:a16="http://schemas.microsoft.com/office/drawing/2014/main" id="{B97D6956-5D46-B949-BC66-0E8083974553}"/>
              </a:ext>
            </a:extLst>
          </p:cNvPr>
          <p:cNvSpPr>
            <a:spLocks noGrp="1"/>
          </p:cNvSpPr>
          <p:nvPr>
            <p:ph type="title"/>
          </p:nvPr>
        </p:nvSpPr>
        <p:spPr/>
        <p:txBody>
          <a:bodyPr/>
          <a:lstStyle/>
          <a:p>
            <a:r>
              <a:rPr lang="en-US" dirty="0"/>
              <a:t>Update Button</a:t>
            </a:r>
          </a:p>
        </p:txBody>
      </p:sp>
      <p:sp>
        <p:nvSpPr>
          <p:cNvPr id="4" name="Text Placeholder 3">
            <a:extLst>
              <a:ext uri="{FF2B5EF4-FFF2-40B4-BE49-F238E27FC236}">
                <a16:creationId xmlns:a16="http://schemas.microsoft.com/office/drawing/2014/main" id="{341417C6-721D-C943-990F-784EF429AC0E}"/>
              </a:ext>
            </a:extLst>
          </p:cNvPr>
          <p:cNvSpPr>
            <a:spLocks noGrp="1"/>
          </p:cNvSpPr>
          <p:nvPr>
            <p:ph type="body" sz="quarter" idx="10"/>
          </p:nvPr>
        </p:nvSpPr>
        <p:spPr/>
        <p:txBody>
          <a:bodyPr/>
          <a:lstStyle/>
          <a:p>
            <a:r>
              <a:rPr lang="en-US" dirty="0"/>
              <a:t>Especially when testing an </a:t>
            </a:r>
            <a:r>
              <a:rPr lang="en-US" dirty="0" err="1"/>
              <a:t>OnConstruction</a:t>
            </a:r>
            <a:r>
              <a:rPr lang="en-US" dirty="0"/>
              <a:t> script, it can be handy to have a way to force it to rerun. Since it runs on any change, create a dummy Boolean data member. That will display as a check box, and your </a:t>
            </a:r>
            <a:r>
              <a:rPr lang="en-US" dirty="0" err="1"/>
              <a:t>OnConstruction</a:t>
            </a:r>
            <a:r>
              <a:rPr lang="en-US" dirty="0"/>
              <a:t> function will execute if it changes.</a:t>
            </a:r>
          </a:p>
          <a:p>
            <a:r>
              <a:rPr lang="en-US" dirty="0"/>
              <a:t>Set it back to false in the </a:t>
            </a:r>
            <a:r>
              <a:rPr lang="en-US" dirty="0" err="1"/>
              <a:t>OnConstruction</a:t>
            </a:r>
            <a:r>
              <a:rPr lang="en-US" dirty="0"/>
              <a:t> function to uncheck it again, ready for the next update.</a:t>
            </a:r>
          </a:p>
        </p:txBody>
      </p:sp>
      <p:pic>
        <p:nvPicPr>
          <p:cNvPr id="7" name="Picture 6">
            <a:extLst>
              <a:ext uri="{FF2B5EF4-FFF2-40B4-BE49-F238E27FC236}">
                <a16:creationId xmlns:a16="http://schemas.microsoft.com/office/drawing/2014/main" id="{D8AA3353-B1DC-AC4A-B64C-19033A3FD7C4}"/>
              </a:ext>
            </a:extLst>
          </p:cNvPr>
          <p:cNvPicPr>
            <a:picLocks noChangeAspect="1"/>
          </p:cNvPicPr>
          <p:nvPr/>
        </p:nvPicPr>
        <p:blipFill>
          <a:blip r:embed="rId3"/>
          <a:stretch>
            <a:fillRect/>
          </a:stretch>
        </p:blipFill>
        <p:spPr>
          <a:xfrm>
            <a:off x="14977339" y="6070600"/>
            <a:ext cx="7072169" cy="7135126"/>
          </a:xfrm>
          <a:prstGeom prst="rect">
            <a:avLst/>
          </a:prstGeom>
        </p:spPr>
      </p:pic>
      <p:sp>
        <p:nvSpPr>
          <p:cNvPr id="8" name="Rounded Rectangle 7">
            <a:extLst>
              <a:ext uri="{FF2B5EF4-FFF2-40B4-BE49-F238E27FC236}">
                <a16:creationId xmlns:a16="http://schemas.microsoft.com/office/drawing/2014/main" id="{91DFC095-87D0-F747-ABD6-5EA1ECB97F56}"/>
              </a:ext>
            </a:extLst>
          </p:cNvPr>
          <p:cNvSpPr/>
          <p:nvPr/>
        </p:nvSpPr>
        <p:spPr>
          <a:xfrm>
            <a:off x="15336982" y="12489873"/>
            <a:ext cx="2576945" cy="498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4B0349-40BA-3F40-8FAE-5B264A886A6F}"/>
              </a:ext>
            </a:extLst>
          </p:cNvPr>
          <p:cNvPicPr>
            <a:picLocks noChangeAspect="1"/>
          </p:cNvPicPr>
          <p:nvPr/>
        </p:nvPicPr>
        <p:blipFill>
          <a:blip r:embed="rId4"/>
          <a:stretch>
            <a:fillRect/>
          </a:stretch>
        </p:blipFill>
        <p:spPr>
          <a:xfrm>
            <a:off x="16522129" y="3791030"/>
            <a:ext cx="7592060" cy="2062480"/>
          </a:xfrm>
          <a:prstGeom prst="rect">
            <a:avLst/>
          </a:prstGeom>
          <a:ln>
            <a:solidFill>
              <a:schemeClr val="tx1"/>
            </a:solidFill>
          </a:ln>
        </p:spPr>
      </p:pic>
    </p:spTree>
    <p:extLst>
      <p:ext uri="{BB962C8B-B14F-4D97-AF65-F5344CB8AC3E}">
        <p14:creationId xmlns:p14="http://schemas.microsoft.com/office/powerpoint/2010/main" val="1461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11CC-FF28-464F-8D89-F119062A9665}"/>
              </a:ext>
            </a:extLst>
          </p:cNvPr>
          <p:cNvSpPr>
            <a:spLocks noGrp="1"/>
          </p:cNvSpPr>
          <p:nvPr>
            <p:ph type="title"/>
          </p:nvPr>
        </p:nvSpPr>
        <p:spPr/>
        <p:txBody>
          <a:bodyPr/>
          <a:lstStyle/>
          <a:p>
            <a:r>
              <a:rPr lang="en-US" dirty="0"/>
              <a:t>Messages</a:t>
            </a:r>
          </a:p>
        </p:txBody>
      </p:sp>
      <p:sp>
        <p:nvSpPr>
          <p:cNvPr id="4" name="Text Placeholder 3">
            <a:extLst>
              <a:ext uri="{FF2B5EF4-FFF2-40B4-BE49-F238E27FC236}">
                <a16:creationId xmlns:a16="http://schemas.microsoft.com/office/drawing/2014/main" id="{AE4EA95B-60C0-6A4C-B7E2-9AAD748F87E3}"/>
              </a:ext>
            </a:extLst>
          </p:cNvPr>
          <p:cNvSpPr>
            <a:spLocks noGrp="1"/>
          </p:cNvSpPr>
          <p:nvPr>
            <p:ph type="body" sz="quarter" idx="10"/>
          </p:nvPr>
        </p:nvSpPr>
        <p:spPr/>
        <p:txBody>
          <a:bodyPr/>
          <a:lstStyle/>
          <a:p>
            <a:r>
              <a:rPr lang="en-US" dirty="0"/>
              <a:t>You can print log messages with </a:t>
            </a:r>
            <a:r>
              <a:rPr lang="en-US" b="1" dirty="0"/>
              <a:t>UE4_LOG</a:t>
            </a:r>
            <a:r>
              <a:rPr lang="en-US" dirty="0"/>
              <a:t>().These messages will appear in the </a:t>
            </a:r>
            <a:r>
              <a:rPr lang="en-US" b="1" dirty="0"/>
              <a:t>Output Log</a:t>
            </a:r>
            <a:r>
              <a:rPr lang="en-US" dirty="0"/>
              <a:t> window and in the </a:t>
            </a:r>
            <a:r>
              <a:rPr lang="en-US" b="1" dirty="0"/>
              <a:t>console</a:t>
            </a:r>
            <a:r>
              <a:rPr lang="en-US" dirty="0"/>
              <a:t> output. </a:t>
            </a:r>
          </a:p>
          <a:p>
            <a:r>
              <a:rPr lang="en-US" dirty="0"/>
              <a:t>For more, see the </a:t>
            </a:r>
            <a:r>
              <a:rPr lang="en-US" dirty="0">
                <a:hlinkClick r:id="rId2"/>
              </a:rPr>
              <a:t>Unreal Engine wiki</a:t>
            </a:r>
            <a:r>
              <a:rPr lang="en-US" dirty="0"/>
              <a:t>.</a:t>
            </a:r>
          </a:p>
        </p:txBody>
      </p:sp>
      <p:pic>
        <p:nvPicPr>
          <p:cNvPr id="5" name="Picture 4">
            <a:extLst>
              <a:ext uri="{FF2B5EF4-FFF2-40B4-BE49-F238E27FC236}">
                <a16:creationId xmlns:a16="http://schemas.microsoft.com/office/drawing/2014/main" id="{D042445F-EBBD-7641-9319-366E309253FC}"/>
              </a:ext>
            </a:extLst>
          </p:cNvPr>
          <p:cNvPicPr>
            <a:picLocks noChangeAspect="1"/>
          </p:cNvPicPr>
          <p:nvPr/>
        </p:nvPicPr>
        <p:blipFill>
          <a:blip r:embed="rId3"/>
          <a:stretch>
            <a:fillRect/>
          </a:stretch>
        </p:blipFill>
        <p:spPr>
          <a:xfrm>
            <a:off x="12437835" y="561701"/>
            <a:ext cx="11419773" cy="705395"/>
          </a:xfrm>
          <a:prstGeom prst="rect">
            <a:avLst/>
          </a:prstGeom>
        </p:spPr>
      </p:pic>
      <p:pic>
        <p:nvPicPr>
          <p:cNvPr id="6" name="Picture 5">
            <a:extLst>
              <a:ext uri="{FF2B5EF4-FFF2-40B4-BE49-F238E27FC236}">
                <a16:creationId xmlns:a16="http://schemas.microsoft.com/office/drawing/2014/main" id="{F1A4FBDA-9EB3-BB4D-8E9A-9240A47E8974}"/>
              </a:ext>
            </a:extLst>
          </p:cNvPr>
          <p:cNvPicPr>
            <a:picLocks noChangeAspect="1"/>
          </p:cNvPicPr>
          <p:nvPr/>
        </p:nvPicPr>
        <p:blipFill>
          <a:blip r:embed="rId4"/>
          <a:stretch>
            <a:fillRect/>
          </a:stretch>
        </p:blipFill>
        <p:spPr>
          <a:xfrm>
            <a:off x="13014959" y="2130321"/>
            <a:ext cx="10294919" cy="7092055"/>
          </a:xfrm>
          <a:prstGeom prst="rect">
            <a:avLst/>
          </a:prstGeom>
        </p:spPr>
      </p:pic>
      <p:pic>
        <p:nvPicPr>
          <p:cNvPr id="7" name="Picture 6">
            <a:extLst>
              <a:ext uri="{FF2B5EF4-FFF2-40B4-BE49-F238E27FC236}">
                <a16:creationId xmlns:a16="http://schemas.microsoft.com/office/drawing/2014/main" id="{918190CB-4B03-314F-9B65-F624F86F090E}"/>
              </a:ext>
            </a:extLst>
          </p:cNvPr>
          <p:cNvPicPr>
            <a:picLocks noChangeAspect="1"/>
          </p:cNvPicPr>
          <p:nvPr/>
        </p:nvPicPr>
        <p:blipFill rotWithShape="1">
          <a:blip r:embed="rId5"/>
          <a:srcRect l="46265"/>
          <a:stretch/>
        </p:blipFill>
        <p:spPr>
          <a:xfrm>
            <a:off x="13014959" y="10416359"/>
            <a:ext cx="11372424" cy="1601470"/>
          </a:xfrm>
          <a:prstGeom prst="rect">
            <a:avLst/>
          </a:prstGeom>
        </p:spPr>
      </p:pic>
      <p:sp>
        <p:nvSpPr>
          <p:cNvPr id="8" name="Rounded Rectangle 7">
            <a:extLst>
              <a:ext uri="{FF2B5EF4-FFF2-40B4-BE49-F238E27FC236}">
                <a16:creationId xmlns:a16="http://schemas.microsoft.com/office/drawing/2014/main" id="{200B2E2A-F321-EC4B-AAC2-5F2AC6F00EE1}"/>
              </a:ext>
            </a:extLst>
          </p:cNvPr>
          <p:cNvSpPr/>
          <p:nvPr/>
        </p:nvSpPr>
        <p:spPr>
          <a:xfrm>
            <a:off x="13014959" y="8334103"/>
            <a:ext cx="8591007"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A6053B6-0BD5-9041-AD1E-09BC97F8CF83}"/>
              </a:ext>
            </a:extLst>
          </p:cNvPr>
          <p:cNvSpPr/>
          <p:nvPr/>
        </p:nvSpPr>
        <p:spPr>
          <a:xfrm>
            <a:off x="17556481" y="11086464"/>
            <a:ext cx="6827520"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2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94FE-774A-084A-8ADE-154F1C59F2CF}"/>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8A898698-EF3B-B44A-B007-EA2740DFEF7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2840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5351-6ECA-5E42-B88A-0D5ACE6284A8}"/>
              </a:ext>
            </a:extLst>
          </p:cNvPr>
          <p:cNvSpPr>
            <a:spLocks noGrp="1"/>
          </p:cNvSpPr>
          <p:nvPr>
            <p:ph type="title"/>
          </p:nvPr>
        </p:nvSpPr>
        <p:spPr/>
        <p:txBody>
          <a:bodyPr/>
          <a:lstStyle/>
          <a:p>
            <a:r>
              <a:rPr lang="en-US" dirty="0"/>
              <a:t>To Recap</a:t>
            </a:r>
          </a:p>
        </p:txBody>
      </p:sp>
      <p:pic>
        <p:nvPicPr>
          <p:cNvPr id="5" name="Content Placeholder 4">
            <a:extLst>
              <a:ext uri="{FF2B5EF4-FFF2-40B4-BE49-F238E27FC236}">
                <a16:creationId xmlns:a16="http://schemas.microsoft.com/office/drawing/2014/main" id="{4D98AE4C-B2D5-8448-9A17-C879333F409D}"/>
              </a:ext>
            </a:extLst>
          </p:cNvPr>
          <p:cNvPicPr>
            <a:picLocks noGrp="1" noChangeAspect="1"/>
          </p:cNvPicPr>
          <p:nvPr>
            <p:ph idx="1"/>
          </p:nvPr>
        </p:nvPicPr>
        <p:blipFill>
          <a:blip r:embed="rId2"/>
          <a:stretch>
            <a:fillRect/>
          </a:stretch>
        </p:blipFill>
        <p:spPr>
          <a:xfrm>
            <a:off x="12427527" y="3269204"/>
            <a:ext cx="11659034" cy="7177592"/>
          </a:xfrm>
          <a:prstGeom prst="rect">
            <a:avLst/>
          </a:prstGeom>
        </p:spPr>
      </p:pic>
      <p:sp>
        <p:nvSpPr>
          <p:cNvPr id="4" name="Text Placeholder 3">
            <a:extLst>
              <a:ext uri="{FF2B5EF4-FFF2-40B4-BE49-F238E27FC236}">
                <a16:creationId xmlns:a16="http://schemas.microsoft.com/office/drawing/2014/main" id="{752508E8-1F4E-7A40-8DF4-FC836D9421A2}"/>
              </a:ext>
            </a:extLst>
          </p:cNvPr>
          <p:cNvSpPr>
            <a:spLocks noGrp="1"/>
          </p:cNvSpPr>
          <p:nvPr>
            <p:ph type="body" sz="quarter" idx="10"/>
          </p:nvPr>
        </p:nvSpPr>
        <p:spPr/>
        <p:txBody>
          <a:bodyPr>
            <a:normAutofit/>
          </a:bodyPr>
          <a:lstStyle/>
          <a:p>
            <a:r>
              <a:rPr lang="en-US" dirty="0"/>
              <a:t>Make a C++ project, then create a C++ Actor, Pawn, or Actor component class.</a:t>
            </a:r>
          </a:p>
          <a:p>
            <a:r>
              <a:rPr lang="en-US" dirty="0"/>
              <a:t>Add code to the constructor for defaults, </a:t>
            </a:r>
            <a:r>
              <a:rPr lang="en-US" dirty="0" err="1"/>
              <a:t>OnConstruction</a:t>
            </a:r>
            <a:r>
              <a:rPr lang="en-US" dirty="0"/>
              <a:t> for initialization, </a:t>
            </a:r>
            <a:r>
              <a:rPr lang="en-US" dirty="0" err="1"/>
              <a:t>BeginPlay</a:t>
            </a:r>
            <a:r>
              <a:rPr lang="en-US" dirty="0"/>
              <a:t> for start-of-game, and Tick or </a:t>
            </a:r>
            <a:r>
              <a:rPr lang="en-US" dirty="0" err="1"/>
              <a:t>TickComponent</a:t>
            </a:r>
            <a:r>
              <a:rPr lang="en-US" dirty="0"/>
              <a:t> for continuing action during play.</a:t>
            </a:r>
          </a:p>
          <a:p>
            <a:r>
              <a:rPr lang="en-US" dirty="0"/>
              <a:t>Add a </a:t>
            </a:r>
            <a:r>
              <a:rPr lang="en-US" dirty="0" err="1"/>
              <a:t>SceneComponent</a:t>
            </a:r>
            <a:r>
              <a:rPr lang="en-US" dirty="0"/>
              <a:t> to Actors for positioning, Primitive component(s) for rendering, and other components for other behavior.</a:t>
            </a:r>
          </a:p>
          <a:p>
            <a:r>
              <a:rPr lang="en-US" dirty="0"/>
              <a:t>Add member variables tagged with “UPROPERTY()” for data that can be set, saved, and loaded in the engine.</a:t>
            </a:r>
          </a:p>
          <a:p>
            <a:r>
              <a:rPr lang="en-US" dirty="0"/>
              <a:t>Look at Blueprint blocks, engine code examples, and base class declarations to figure out what functions and data are available.</a:t>
            </a:r>
          </a:p>
        </p:txBody>
      </p:sp>
    </p:spTree>
    <p:extLst>
      <p:ext uri="{BB962C8B-B14F-4D97-AF65-F5344CB8AC3E}">
        <p14:creationId xmlns:p14="http://schemas.microsoft.com/office/powerpoint/2010/main" val="412000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7C46F-771B-F94F-8846-AD4939E7C77B}"/>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71C6A030-E323-9B4D-B993-8FCF28090542}"/>
              </a:ext>
            </a:extLst>
          </p:cNvPr>
          <p:cNvSpPr>
            <a:spLocks noGrp="1"/>
          </p:cNvSpPr>
          <p:nvPr>
            <p:ph type="title"/>
          </p:nvPr>
        </p:nvSpPr>
        <p:spPr/>
        <p:txBody>
          <a:bodyPr/>
          <a:lstStyle/>
          <a:p>
            <a:r>
              <a:rPr lang="en-US" dirty="0"/>
              <a:t>Actor Basics</a:t>
            </a:r>
          </a:p>
        </p:txBody>
      </p:sp>
    </p:spTree>
    <p:extLst>
      <p:ext uri="{BB962C8B-B14F-4D97-AF65-F5344CB8AC3E}">
        <p14:creationId xmlns:p14="http://schemas.microsoft.com/office/powerpoint/2010/main" val="143964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B7AF-8E03-4941-9312-8708D1309A3D}"/>
              </a:ext>
            </a:extLst>
          </p:cNvPr>
          <p:cNvSpPr>
            <a:spLocks noGrp="1"/>
          </p:cNvSpPr>
          <p:nvPr>
            <p:ph type="title"/>
          </p:nvPr>
        </p:nvSpPr>
        <p:spPr/>
        <p:txBody>
          <a:bodyPr/>
          <a:lstStyle/>
          <a:p>
            <a:r>
              <a:rPr lang="en-US" dirty="0"/>
              <a:t>Actor Code</a:t>
            </a:r>
          </a:p>
        </p:txBody>
      </p:sp>
      <p:pic>
        <p:nvPicPr>
          <p:cNvPr id="5" name="Content Placeholder 4">
            <a:extLst>
              <a:ext uri="{FF2B5EF4-FFF2-40B4-BE49-F238E27FC236}">
                <a16:creationId xmlns:a16="http://schemas.microsoft.com/office/drawing/2014/main" id="{0CB6D11B-E2CF-9046-8E9E-48C0E28AB3EC}"/>
              </a:ext>
            </a:extLst>
          </p:cNvPr>
          <p:cNvPicPr>
            <a:picLocks noGrp="1" noChangeAspect="1"/>
          </p:cNvPicPr>
          <p:nvPr>
            <p:ph idx="1"/>
          </p:nvPr>
        </p:nvPicPr>
        <p:blipFill>
          <a:blip r:embed="rId2"/>
          <a:stretch>
            <a:fillRect/>
          </a:stretch>
        </p:blipFill>
        <p:spPr>
          <a:xfrm>
            <a:off x="12974422" y="1648691"/>
            <a:ext cx="10480340" cy="2757054"/>
          </a:xfrm>
          <a:prstGeom prst="rect">
            <a:avLst/>
          </a:prstGeom>
        </p:spPr>
      </p:pic>
      <p:sp>
        <p:nvSpPr>
          <p:cNvPr id="4" name="Text Placeholder 3">
            <a:extLst>
              <a:ext uri="{FF2B5EF4-FFF2-40B4-BE49-F238E27FC236}">
                <a16:creationId xmlns:a16="http://schemas.microsoft.com/office/drawing/2014/main" id="{7DC67E10-D0EE-9C4F-9E76-927FBDAEC6F1}"/>
              </a:ext>
            </a:extLst>
          </p:cNvPr>
          <p:cNvSpPr>
            <a:spLocks noGrp="1"/>
          </p:cNvSpPr>
          <p:nvPr>
            <p:ph type="body" sz="quarter" idx="10"/>
          </p:nvPr>
        </p:nvSpPr>
        <p:spPr/>
        <p:txBody>
          <a:bodyPr/>
          <a:lstStyle/>
          <a:p>
            <a:r>
              <a:rPr lang="en-US" dirty="0"/>
              <a:t>A UE4 </a:t>
            </a:r>
            <a:r>
              <a:rPr lang="en-US" b="1" dirty="0"/>
              <a:t>Actor</a:t>
            </a:r>
            <a:r>
              <a:rPr lang="en-US" dirty="0"/>
              <a:t> is any object in the Level. Actors are not used just for characters, but also for every visible scenic element, every light source, every invisible trigger region, and anything else that can have a position in the scene and possibly some attached behavior.</a:t>
            </a:r>
          </a:p>
          <a:p>
            <a:r>
              <a:rPr lang="en-US" dirty="0"/>
              <a:t>The best-documented way to add that behavior is with the </a:t>
            </a:r>
            <a:r>
              <a:rPr lang="en-US" b="1" dirty="0"/>
              <a:t>Blueprint </a:t>
            </a:r>
            <a:r>
              <a:rPr lang="en-US" dirty="0"/>
              <a:t>visual scripting system.</a:t>
            </a:r>
          </a:p>
          <a:p>
            <a:r>
              <a:rPr lang="en-US" dirty="0"/>
              <a:t>For more power and control, you can do the same thing in </a:t>
            </a:r>
            <a:r>
              <a:rPr lang="en-US" b="1" dirty="0"/>
              <a:t>C++</a:t>
            </a:r>
            <a:r>
              <a:rPr lang="en-US" dirty="0"/>
              <a:t>. C++ code has access to anything that can be done in Blueprint, plus internal functions and external libraries that are not Blueprint accessible.</a:t>
            </a:r>
          </a:p>
        </p:txBody>
      </p:sp>
      <p:pic>
        <p:nvPicPr>
          <p:cNvPr id="7" name="Picture 6">
            <a:extLst>
              <a:ext uri="{FF2B5EF4-FFF2-40B4-BE49-F238E27FC236}">
                <a16:creationId xmlns:a16="http://schemas.microsoft.com/office/drawing/2014/main" id="{C8AB7552-25C2-3446-8592-D5EF9E79EDE3}"/>
              </a:ext>
            </a:extLst>
          </p:cNvPr>
          <p:cNvPicPr>
            <a:picLocks noChangeAspect="1"/>
          </p:cNvPicPr>
          <p:nvPr/>
        </p:nvPicPr>
        <p:blipFill>
          <a:blip r:embed="rId3"/>
          <a:stretch>
            <a:fillRect/>
          </a:stretch>
        </p:blipFill>
        <p:spPr>
          <a:xfrm>
            <a:off x="12974422" y="6393612"/>
            <a:ext cx="10480340" cy="3321094"/>
          </a:xfrm>
          <a:prstGeom prst="rect">
            <a:avLst/>
          </a:prstGeom>
        </p:spPr>
      </p:pic>
    </p:spTree>
    <p:extLst>
      <p:ext uri="{BB962C8B-B14F-4D97-AF65-F5344CB8AC3E}">
        <p14:creationId xmlns:p14="http://schemas.microsoft.com/office/powerpoint/2010/main" val="268770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9D81-CF09-914D-8F64-2C39716A47A6}"/>
              </a:ext>
            </a:extLst>
          </p:cNvPr>
          <p:cNvSpPr>
            <a:spLocks noGrp="1"/>
          </p:cNvSpPr>
          <p:nvPr>
            <p:ph type="title"/>
          </p:nvPr>
        </p:nvSpPr>
        <p:spPr/>
        <p:txBody>
          <a:bodyPr/>
          <a:lstStyle/>
          <a:p>
            <a:r>
              <a:rPr lang="en-US" dirty="0"/>
              <a:t>Actor Components</a:t>
            </a:r>
          </a:p>
        </p:txBody>
      </p:sp>
      <p:sp>
        <p:nvSpPr>
          <p:cNvPr id="4" name="Text Placeholder 3">
            <a:extLst>
              <a:ext uri="{FF2B5EF4-FFF2-40B4-BE49-F238E27FC236}">
                <a16:creationId xmlns:a16="http://schemas.microsoft.com/office/drawing/2014/main" id="{085B63BA-A769-244A-B1B6-E344390043D5}"/>
              </a:ext>
            </a:extLst>
          </p:cNvPr>
          <p:cNvSpPr>
            <a:spLocks noGrp="1"/>
          </p:cNvSpPr>
          <p:nvPr>
            <p:ph type="body" sz="quarter" idx="10"/>
          </p:nvPr>
        </p:nvSpPr>
        <p:spPr/>
        <p:txBody>
          <a:bodyPr/>
          <a:lstStyle/>
          <a:p>
            <a:r>
              <a:rPr lang="en-US" dirty="0"/>
              <a:t>A </a:t>
            </a:r>
            <a:r>
              <a:rPr lang="en-US" b="1" dirty="0"/>
              <a:t>component</a:t>
            </a:r>
            <a:r>
              <a:rPr lang="en-US" dirty="0"/>
              <a:t> is a class that implements common behavior to be shared by many different types of Actors.</a:t>
            </a:r>
          </a:p>
          <a:p>
            <a:r>
              <a:rPr lang="en-US" dirty="0"/>
              <a:t>You can use components in both Blueprint and C++ Actors to add behavior, and can create new components to be used by both Blueprint and C++ Actors.</a:t>
            </a:r>
          </a:p>
          <a:p>
            <a:r>
              <a:rPr lang="en-US" dirty="0"/>
              <a:t>Common examples include Scene Components for Actor position, Mesh Components for rendering, physics and movement components for Actor motion, AI components for behavior, and networking components for communication.</a:t>
            </a:r>
          </a:p>
        </p:txBody>
      </p:sp>
      <p:pic>
        <p:nvPicPr>
          <p:cNvPr id="8" name="Content Placeholder 7">
            <a:extLst>
              <a:ext uri="{FF2B5EF4-FFF2-40B4-BE49-F238E27FC236}">
                <a16:creationId xmlns:a16="http://schemas.microsoft.com/office/drawing/2014/main" id="{482D5006-B893-944B-A8F1-7CBA26B57750}"/>
              </a:ext>
            </a:extLst>
          </p:cNvPr>
          <p:cNvPicPr>
            <a:picLocks noGrp="1" noChangeAspect="1"/>
          </p:cNvPicPr>
          <p:nvPr>
            <p:ph idx="1"/>
          </p:nvPr>
        </p:nvPicPr>
        <p:blipFill>
          <a:blip r:embed="rId2"/>
          <a:stretch>
            <a:fillRect/>
          </a:stretch>
        </p:blipFill>
        <p:spPr>
          <a:xfrm>
            <a:off x="13554712" y="20782"/>
            <a:ext cx="9404664" cy="13674436"/>
          </a:xfrm>
          <a:prstGeom prst="rect">
            <a:avLst/>
          </a:prstGeom>
        </p:spPr>
      </p:pic>
    </p:spTree>
    <p:extLst>
      <p:ext uri="{BB962C8B-B14F-4D97-AF65-F5344CB8AC3E}">
        <p14:creationId xmlns:p14="http://schemas.microsoft.com/office/powerpoint/2010/main" val="6922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80F8-DB8A-064D-B223-2D7E55273FB1}"/>
              </a:ext>
            </a:extLst>
          </p:cNvPr>
          <p:cNvSpPr>
            <a:spLocks noGrp="1"/>
          </p:cNvSpPr>
          <p:nvPr>
            <p:ph type="title"/>
          </p:nvPr>
        </p:nvSpPr>
        <p:spPr/>
        <p:txBody>
          <a:bodyPr/>
          <a:lstStyle/>
          <a:p>
            <a:r>
              <a:rPr lang="en-US" dirty="0"/>
              <a:t>Pawns</a:t>
            </a:r>
          </a:p>
        </p:txBody>
      </p:sp>
      <p:sp>
        <p:nvSpPr>
          <p:cNvPr id="4" name="Text Placeholder 3">
            <a:extLst>
              <a:ext uri="{FF2B5EF4-FFF2-40B4-BE49-F238E27FC236}">
                <a16:creationId xmlns:a16="http://schemas.microsoft.com/office/drawing/2014/main" id="{A56368EA-1381-6046-94A2-02556291EACB}"/>
              </a:ext>
            </a:extLst>
          </p:cNvPr>
          <p:cNvSpPr>
            <a:spLocks noGrp="1"/>
          </p:cNvSpPr>
          <p:nvPr>
            <p:ph type="body" sz="quarter" idx="10"/>
          </p:nvPr>
        </p:nvSpPr>
        <p:spPr/>
        <p:txBody>
          <a:bodyPr/>
          <a:lstStyle/>
          <a:p>
            <a:r>
              <a:rPr lang="en-US" dirty="0"/>
              <a:t>A </a:t>
            </a:r>
            <a:r>
              <a:rPr lang="en-US" b="1" dirty="0"/>
              <a:t>Pawn</a:t>
            </a:r>
            <a:r>
              <a:rPr lang="en-US" dirty="0"/>
              <a:t> is an Actor that can be controlled by either the user or AI. The Pawn class is derived from the Actor class, so inherits all of the functionality of the base Actor class.</a:t>
            </a:r>
          </a:p>
        </p:txBody>
      </p:sp>
      <p:pic>
        <p:nvPicPr>
          <p:cNvPr id="8" name="Content Placeholder 7">
            <a:extLst>
              <a:ext uri="{FF2B5EF4-FFF2-40B4-BE49-F238E27FC236}">
                <a16:creationId xmlns:a16="http://schemas.microsoft.com/office/drawing/2014/main" id="{C4A5172B-F545-FA48-939C-9BF39713478F}"/>
              </a:ext>
            </a:extLst>
          </p:cNvPr>
          <p:cNvPicPr>
            <a:picLocks noGrp="1" noChangeAspect="1"/>
          </p:cNvPicPr>
          <p:nvPr>
            <p:ph idx="1"/>
          </p:nvPr>
        </p:nvPicPr>
        <p:blipFill rotWithShape="1">
          <a:blip r:embed="rId2"/>
          <a:srcRect l="11524" r="11131"/>
          <a:stretch/>
        </p:blipFill>
        <p:spPr>
          <a:xfrm>
            <a:off x="12192000" y="26126"/>
            <a:ext cx="12192000" cy="13663748"/>
          </a:xfrm>
          <a:prstGeom prst="rect">
            <a:avLst/>
          </a:prstGeom>
        </p:spPr>
      </p:pic>
    </p:spTree>
    <p:extLst>
      <p:ext uri="{BB962C8B-B14F-4D97-AF65-F5344CB8AC3E}">
        <p14:creationId xmlns:p14="http://schemas.microsoft.com/office/powerpoint/2010/main" val="51082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0637A7FF-495A-6143-A2F6-7D2D3A9BA4E2}"/>
              </a:ext>
            </a:extLst>
          </p:cNvPr>
          <p:cNvPicPr>
            <a:picLocks noGrp="1" noChangeAspect="1"/>
          </p:cNvPicPr>
          <p:nvPr>
            <p:ph idx="1"/>
          </p:nvPr>
        </p:nvPicPr>
        <p:blipFill>
          <a:blip r:embed="rId2"/>
          <a:stretch>
            <a:fillRect/>
          </a:stretch>
        </p:blipFill>
        <p:spPr>
          <a:xfrm>
            <a:off x="12192000" y="2791995"/>
            <a:ext cx="12192000" cy="8173516"/>
          </a:xfrm>
          <a:prstGeom prst="rect">
            <a:avLst/>
          </a:prstGeom>
        </p:spPr>
      </p:pic>
      <p:sp>
        <p:nvSpPr>
          <p:cNvPr id="2" name="Title 1">
            <a:extLst>
              <a:ext uri="{FF2B5EF4-FFF2-40B4-BE49-F238E27FC236}">
                <a16:creationId xmlns:a16="http://schemas.microsoft.com/office/drawing/2014/main" id="{4386A679-4BFC-1346-B511-A3FF2CBCA6B6}"/>
              </a:ext>
            </a:extLst>
          </p:cNvPr>
          <p:cNvSpPr>
            <a:spLocks noGrp="1"/>
          </p:cNvSpPr>
          <p:nvPr>
            <p:ph type="title"/>
          </p:nvPr>
        </p:nvSpPr>
        <p:spPr/>
        <p:txBody>
          <a:bodyPr/>
          <a:lstStyle/>
          <a:p>
            <a:r>
              <a:rPr lang="en-US" dirty="0"/>
              <a:t>Creating a C++ Project</a:t>
            </a:r>
          </a:p>
        </p:txBody>
      </p:sp>
      <p:sp>
        <p:nvSpPr>
          <p:cNvPr id="4" name="Text Placeholder 3">
            <a:extLst>
              <a:ext uri="{FF2B5EF4-FFF2-40B4-BE49-F238E27FC236}">
                <a16:creationId xmlns:a16="http://schemas.microsoft.com/office/drawing/2014/main" id="{473FCE72-C6D8-B445-ACB2-1806A24C3F35}"/>
              </a:ext>
            </a:extLst>
          </p:cNvPr>
          <p:cNvSpPr>
            <a:spLocks noGrp="1"/>
          </p:cNvSpPr>
          <p:nvPr>
            <p:ph type="body" sz="quarter" idx="10"/>
          </p:nvPr>
        </p:nvSpPr>
        <p:spPr/>
        <p:txBody>
          <a:bodyPr/>
          <a:lstStyle/>
          <a:p>
            <a:r>
              <a:rPr lang="en-US" dirty="0"/>
              <a:t>To do C++ Actor coding, you’ll need to create a C++ project rather than a Blueprint project.</a:t>
            </a:r>
          </a:p>
          <a:p>
            <a:r>
              <a:rPr lang="en-US" dirty="0"/>
              <a:t>You don’t need the engine source to do Actor and game C++ coding, but if you are going to be making any engine changes or extensions later, it’s best to put the project in the base directory of your engine repository (alongside the </a:t>
            </a:r>
            <a:r>
              <a:rPr lang="en-US" dirty="0" err="1"/>
              <a:t>GenerateProjectFiles</a:t>
            </a:r>
            <a:r>
              <a:rPr lang="en-US" dirty="0"/>
              <a:t> script).</a:t>
            </a:r>
          </a:p>
        </p:txBody>
      </p:sp>
      <p:sp>
        <p:nvSpPr>
          <p:cNvPr id="9" name="Rounded Rectangle 8">
            <a:extLst>
              <a:ext uri="{FF2B5EF4-FFF2-40B4-BE49-F238E27FC236}">
                <a16:creationId xmlns:a16="http://schemas.microsoft.com/office/drawing/2014/main" id="{81B1A19E-CE65-F144-8D0D-78F25350060F}"/>
              </a:ext>
            </a:extLst>
          </p:cNvPr>
          <p:cNvSpPr/>
          <p:nvPr/>
        </p:nvSpPr>
        <p:spPr>
          <a:xfrm>
            <a:off x="12676908" y="4114799"/>
            <a:ext cx="8998527" cy="21613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19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2A92-4B93-814B-83BF-1E912BDD2D77}"/>
              </a:ext>
            </a:extLst>
          </p:cNvPr>
          <p:cNvSpPr>
            <a:spLocks noGrp="1"/>
          </p:cNvSpPr>
          <p:nvPr>
            <p:ph type="title"/>
          </p:nvPr>
        </p:nvSpPr>
        <p:spPr/>
        <p:txBody>
          <a:bodyPr/>
          <a:lstStyle/>
          <a:p>
            <a:r>
              <a:rPr lang="en-US" dirty="0"/>
              <a:t>Recompiling Code</a:t>
            </a:r>
          </a:p>
        </p:txBody>
      </p:sp>
      <p:sp>
        <p:nvSpPr>
          <p:cNvPr id="4" name="Text Placeholder 3">
            <a:extLst>
              <a:ext uri="{FF2B5EF4-FFF2-40B4-BE49-F238E27FC236}">
                <a16:creationId xmlns:a16="http://schemas.microsoft.com/office/drawing/2014/main" id="{B57DA494-E469-6947-AF49-31BDDD0A9A2F}"/>
              </a:ext>
            </a:extLst>
          </p:cNvPr>
          <p:cNvSpPr>
            <a:spLocks noGrp="1"/>
          </p:cNvSpPr>
          <p:nvPr>
            <p:ph type="body" sz="quarter" idx="10"/>
          </p:nvPr>
        </p:nvSpPr>
        <p:spPr/>
        <p:txBody>
          <a:bodyPr/>
          <a:lstStyle/>
          <a:p>
            <a:r>
              <a:rPr lang="en-US" dirty="0"/>
              <a:t>You can recompile Actor or component code when you make changes without having to exit the Editor. Just press the </a:t>
            </a:r>
            <a:r>
              <a:rPr lang="en-US" b="1" dirty="0"/>
              <a:t>Compile</a:t>
            </a:r>
            <a:r>
              <a:rPr lang="en-US" dirty="0"/>
              <a:t> button in the main toolbar.</a:t>
            </a:r>
          </a:p>
          <a:p>
            <a:r>
              <a:rPr lang="en-US" dirty="0"/>
              <a:t>The changed code will be recompiled and reloaded into your running Editor.</a:t>
            </a:r>
          </a:p>
          <a:p>
            <a:r>
              <a:rPr lang="en-US" dirty="0"/>
              <a:t>To manage the hot reload, UE4 saves the class data with the old class, then loads it with the new. If class data changes significantly, you may need to delete the Actor from the scene and recreate it, but most changes will just work.</a:t>
            </a:r>
          </a:p>
        </p:txBody>
      </p:sp>
      <p:pic>
        <p:nvPicPr>
          <p:cNvPr id="5" name="Picture 4">
            <a:extLst>
              <a:ext uri="{FF2B5EF4-FFF2-40B4-BE49-F238E27FC236}">
                <a16:creationId xmlns:a16="http://schemas.microsoft.com/office/drawing/2014/main" id="{392F2D73-D97E-EC45-B42E-E0AF5A49C659}"/>
              </a:ext>
            </a:extLst>
          </p:cNvPr>
          <p:cNvPicPr>
            <a:picLocks noChangeAspect="1"/>
          </p:cNvPicPr>
          <p:nvPr/>
        </p:nvPicPr>
        <p:blipFill>
          <a:blip r:embed="rId2"/>
          <a:stretch>
            <a:fillRect/>
          </a:stretch>
        </p:blipFill>
        <p:spPr>
          <a:xfrm>
            <a:off x="13981612" y="3396343"/>
            <a:ext cx="6951210" cy="2317070"/>
          </a:xfrm>
          <a:prstGeom prst="rect">
            <a:avLst/>
          </a:prstGeom>
        </p:spPr>
      </p:pic>
      <p:sp>
        <p:nvSpPr>
          <p:cNvPr id="6" name="Rounded Rectangle 5">
            <a:extLst>
              <a:ext uri="{FF2B5EF4-FFF2-40B4-BE49-F238E27FC236}">
                <a16:creationId xmlns:a16="http://schemas.microsoft.com/office/drawing/2014/main" id="{ED59C93B-E69A-C64C-849B-580F69AED62E}"/>
              </a:ext>
            </a:extLst>
          </p:cNvPr>
          <p:cNvSpPr/>
          <p:nvPr/>
        </p:nvSpPr>
        <p:spPr>
          <a:xfrm>
            <a:off x="16511451" y="3526971"/>
            <a:ext cx="1907178" cy="19855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0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7676-5EE0-2745-865F-1C9D583D972D}"/>
              </a:ext>
            </a:extLst>
          </p:cNvPr>
          <p:cNvSpPr>
            <a:spLocks noGrp="1"/>
          </p:cNvSpPr>
          <p:nvPr>
            <p:ph type="title"/>
          </p:nvPr>
        </p:nvSpPr>
        <p:spPr/>
        <p:txBody>
          <a:bodyPr/>
          <a:lstStyle/>
          <a:p>
            <a:r>
              <a:rPr lang="en-US" dirty="0"/>
              <a:t>Core Blueprint Events</a:t>
            </a:r>
            <a:br>
              <a:rPr lang="en-US" dirty="0"/>
            </a:br>
            <a:r>
              <a:rPr lang="en-US" dirty="0"/>
              <a:t>⇔ C++ Functions </a:t>
            </a:r>
          </a:p>
        </p:txBody>
      </p:sp>
      <p:sp>
        <p:nvSpPr>
          <p:cNvPr id="4" name="Text Placeholder 3">
            <a:extLst>
              <a:ext uri="{FF2B5EF4-FFF2-40B4-BE49-F238E27FC236}">
                <a16:creationId xmlns:a16="http://schemas.microsoft.com/office/drawing/2014/main" id="{8B655B86-8A71-1C45-981E-D1F82FD95AB6}"/>
              </a:ext>
            </a:extLst>
          </p:cNvPr>
          <p:cNvSpPr>
            <a:spLocks noGrp="1"/>
          </p:cNvSpPr>
          <p:nvPr>
            <p:ph type="body" sz="quarter" idx="10"/>
          </p:nvPr>
        </p:nvSpPr>
        <p:spPr/>
        <p:txBody>
          <a:bodyPr/>
          <a:lstStyle/>
          <a:p>
            <a:r>
              <a:rPr lang="en-US" dirty="0"/>
              <a:t>The standard Blueprint Actor has event blocks so you can trigger something to happen on Actor Construction, Begin Play, or every game Tick.</a:t>
            </a:r>
          </a:p>
          <a:p>
            <a:r>
              <a:rPr lang="en-US" dirty="0"/>
              <a:t>The same options are available in C++ as virtual member functions </a:t>
            </a:r>
            <a:r>
              <a:rPr lang="en-US" dirty="0" err="1"/>
              <a:t>OnConstruction</a:t>
            </a:r>
            <a:r>
              <a:rPr lang="en-US" dirty="0"/>
              <a:t>, </a:t>
            </a:r>
            <a:r>
              <a:rPr lang="en-US" dirty="0" err="1"/>
              <a:t>BeginPlay</a:t>
            </a:r>
            <a:r>
              <a:rPr lang="en-US" dirty="0"/>
              <a:t>, and Tick.</a:t>
            </a:r>
          </a:p>
          <a:p>
            <a:r>
              <a:rPr lang="en-US" dirty="0"/>
              <a:t>When you create a new Actor class, it automatically creates templates for the </a:t>
            </a:r>
            <a:r>
              <a:rPr lang="en-US" dirty="0" err="1"/>
              <a:t>BeginPlay</a:t>
            </a:r>
            <a:r>
              <a:rPr lang="en-US" dirty="0"/>
              <a:t> and Tick functions, but you can add others. Look at the </a:t>
            </a:r>
            <a:r>
              <a:rPr lang="en-US" dirty="0" err="1"/>
              <a:t>AActor</a:t>
            </a:r>
            <a:r>
              <a:rPr lang="en-US" dirty="0"/>
              <a:t> base class and its parents to see what is available.</a:t>
            </a:r>
          </a:p>
          <a:p>
            <a:r>
              <a:rPr lang="en-US" dirty="0"/>
              <a:t>Overriding these virtual functions adds behavior for that Actor event.</a:t>
            </a:r>
          </a:p>
        </p:txBody>
      </p:sp>
      <p:pic>
        <p:nvPicPr>
          <p:cNvPr id="6" name="Picture 5">
            <a:extLst>
              <a:ext uri="{FF2B5EF4-FFF2-40B4-BE49-F238E27FC236}">
                <a16:creationId xmlns:a16="http://schemas.microsoft.com/office/drawing/2014/main" id="{47BA2ED8-D69B-C948-A7D2-72AA20E7CDDB}"/>
              </a:ext>
            </a:extLst>
          </p:cNvPr>
          <p:cNvPicPr>
            <a:picLocks noChangeAspect="1"/>
          </p:cNvPicPr>
          <p:nvPr/>
        </p:nvPicPr>
        <p:blipFill>
          <a:blip r:embed="rId2"/>
          <a:stretch>
            <a:fillRect/>
          </a:stretch>
        </p:blipFill>
        <p:spPr>
          <a:xfrm>
            <a:off x="13949795" y="7781997"/>
            <a:ext cx="8699817" cy="2879076"/>
          </a:xfrm>
          <a:prstGeom prst="rect">
            <a:avLst/>
          </a:prstGeom>
        </p:spPr>
      </p:pic>
      <p:pic>
        <p:nvPicPr>
          <p:cNvPr id="9" name="Content Placeholder 8">
            <a:extLst>
              <a:ext uri="{FF2B5EF4-FFF2-40B4-BE49-F238E27FC236}">
                <a16:creationId xmlns:a16="http://schemas.microsoft.com/office/drawing/2014/main" id="{67169536-2330-3544-8ECC-44C84BB2597A}"/>
              </a:ext>
            </a:extLst>
          </p:cNvPr>
          <p:cNvPicPr>
            <a:picLocks noGrp="1" noChangeAspect="1"/>
          </p:cNvPicPr>
          <p:nvPr>
            <p:ph idx="1"/>
          </p:nvPr>
        </p:nvPicPr>
        <p:blipFill>
          <a:blip r:embed="rId3"/>
          <a:stretch>
            <a:fillRect/>
          </a:stretch>
        </p:blipFill>
        <p:spPr>
          <a:xfrm>
            <a:off x="13061590" y="689840"/>
            <a:ext cx="3713990" cy="6334416"/>
          </a:xfrm>
          <a:prstGeom prst="rect">
            <a:avLst/>
          </a:prstGeom>
        </p:spPr>
      </p:pic>
    </p:spTree>
    <p:extLst>
      <p:ext uri="{BB962C8B-B14F-4D97-AF65-F5344CB8AC3E}">
        <p14:creationId xmlns:p14="http://schemas.microsoft.com/office/powerpoint/2010/main" val="2067733880"/>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37213</TotalTime>
  <Words>2050</Words>
  <Application>Microsoft Macintosh PowerPoint</Application>
  <PresentationFormat>Custom</PresentationFormat>
  <Paragraphs>126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Helvetica Neue</vt:lpstr>
      <vt:lpstr>EpicTheme</vt:lpstr>
      <vt:lpstr>PowerPoint Presentation</vt:lpstr>
      <vt:lpstr> </vt:lpstr>
      <vt:lpstr>Actor Basics</vt:lpstr>
      <vt:lpstr>Actor Code</vt:lpstr>
      <vt:lpstr>Actor Components</vt:lpstr>
      <vt:lpstr>Pawns</vt:lpstr>
      <vt:lpstr>Creating a C++ Project</vt:lpstr>
      <vt:lpstr>Recompiling Code</vt:lpstr>
      <vt:lpstr>Core Blueprint Events ⇔ C++ Functions </vt:lpstr>
      <vt:lpstr>Blueprint Variables ⇔ C++ Member Data</vt:lpstr>
      <vt:lpstr>UPROPERTY Magic</vt:lpstr>
      <vt:lpstr>Converting a Blueprint Project to C++</vt:lpstr>
      <vt:lpstr>Function Discovery</vt:lpstr>
      <vt:lpstr>Blueprint Blocks ⇔ C++ Functions</vt:lpstr>
      <vt:lpstr>Engine Examples</vt:lpstr>
      <vt:lpstr>Class Hierarchy</vt:lpstr>
      <vt:lpstr>UObject</vt:lpstr>
      <vt:lpstr>UActor Component</vt:lpstr>
      <vt:lpstr>AActor</vt:lpstr>
      <vt:lpstr>APawn</vt:lpstr>
      <vt:lpstr>Actor Debugging</vt:lpstr>
      <vt:lpstr>Running in an IDE</vt:lpstr>
      <vt:lpstr>Turning Off Optimization</vt:lpstr>
      <vt:lpstr>Exposing as a UPROPERTY</vt:lpstr>
      <vt:lpstr>Update Button</vt:lpstr>
      <vt:lpstr>Messages</vt:lpstr>
      <vt:lpstr>Summary</vt:lpstr>
      <vt:lpstr>To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157</cp:revision>
  <dcterms:modified xsi:type="dcterms:W3CDTF">2020-09-15T20:12:48Z</dcterms:modified>
</cp:coreProperties>
</file>