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24"/>
  </p:notesMasterIdLst>
  <p:sldIdLst>
    <p:sldId id="256" r:id="rId2"/>
    <p:sldId id="321" r:id="rId3"/>
    <p:sldId id="303" r:id="rId4"/>
    <p:sldId id="301" r:id="rId5"/>
    <p:sldId id="283" r:id="rId6"/>
    <p:sldId id="286" r:id="rId7"/>
    <p:sldId id="313" r:id="rId8"/>
    <p:sldId id="319" r:id="rId9"/>
    <p:sldId id="305" r:id="rId10"/>
    <p:sldId id="306" r:id="rId11"/>
    <p:sldId id="307" r:id="rId12"/>
    <p:sldId id="314" r:id="rId13"/>
    <p:sldId id="308" r:id="rId14"/>
    <p:sldId id="309" r:id="rId15"/>
    <p:sldId id="310" r:id="rId16"/>
    <p:sldId id="311" r:id="rId17"/>
    <p:sldId id="312" r:id="rId18"/>
    <p:sldId id="315" r:id="rId19"/>
    <p:sldId id="316" r:id="rId20"/>
    <p:sldId id="317" r:id="rId21"/>
    <p:sldId id="318" r:id="rId22"/>
    <p:sldId id="320"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9" clrIdx="0"/>
  <p:cmAuthor id="1" name="Tom Shannon" initials="TS" lastIdx="1" clrIdx="1">
    <p:extLst>
      <p:ext uri="{19B8F6BF-5375-455C-9EA6-DF929625EA0E}">
        <p15:presenceInfo xmlns:p15="http://schemas.microsoft.com/office/powerpoint/2012/main" userId="S::tom.shannon@epicgames.com::7355cb93-3265-4e2e-a011-c975d98884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4" autoAdjust="0"/>
    <p:restoredTop sz="94660"/>
  </p:normalViewPr>
  <p:slideViewPr>
    <p:cSldViewPr snapToGrid="0" showGuides="1">
      <p:cViewPr varScale="1">
        <p:scale>
          <a:sx n="66" d="100"/>
          <a:sy n="66" d="100"/>
        </p:scale>
        <p:origin x="272" y="384"/>
      </p:cViewPr>
      <p:guideLst>
        <p:guide orient="horz" pos="4320"/>
        <p:guide pos="7248"/>
      </p:guideLst>
    </p:cSldViewPr>
  </p:slideViewPr>
  <p:notesTextViewPr>
    <p:cViewPr>
      <p:scale>
        <a:sx n="1" d="1"/>
        <a:sy n="1" d="1"/>
      </p:scale>
      <p:origin x="0" y="0"/>
    </p:cViewPr>
  </p:notesTextViewPr>
  <p:sorterViewPr>
    <p:cViewPr>
      <p:scale>
        <a:sx n="100" d="100"/>
        <a:sy n="100" d="100"/>
      </p:scale>
      <p:origin x="0" y="31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943600"/>
            <a:ext cx="9045575" cy="8002587"/>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91440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4088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r>
              <a:rPr lang="en-US" dirty="0"/>
              <a:t> </a:t>
            </a:r>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normAutofit/>
          </a:bodyPr>
          <a:lstStyle/>
          <a:p>
            <a:r>
              <a:rPr lang="en-US" dirty="0"/>
              <a:t>Blueprint vs. C++</a:t>
            </a:r>
            <a:br>
              <a:rPr lang="en-US" dirty="0"/>
            </a:br>
            <a:r>
              <a:rPr lang="en-US" dirty="0"/>
              <a:t>Actor Walkthrough</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156EEE7-2E3F-A64C-9081-81CCF76C3022}"/>
              </a:ext>
            </a:extLst>
          </p:cNvPr>
          <p:cNvSpPr>
            <a:spLocks noGrp="1"/>
          </p:cNvSpPr>
          <p:nvPr>
            <p:ph type="body" sz="quarter" idx="10"/>
          </p:nvPr>
        </p:nvSpPr>
        <p:spPr/>
        <p:txBody>
          <a:bodyPr/>
          <a:lstStyle/>
          <a:p>
            <a:r>
              <a:rPr lang="en-US" dirty="0"/>
              <a:t>Bake with Blueprints</a:t>
            </a:r>
          </a:p>
        </p:txBody>
      </p:sp>
      <p:sp>
        <p:nvSpPr>
          <p:cNvPr id="18" name="Text Placeholder 17">
            <a:extLst>
              <a:ext uri="{FF2B5EF4-FFF2-40B4-BE49-F238E27FC236}">
                <a16:creationId xmlns:a16="http://schemas.microsoft.com/office/drawing/2014/main" id="{C032FD6B-013B-0847-A686-5C3A4C522817}"/>
              </a:ext>
            </a:extLst>
          </p:cNvPr>
          <p:cNvSpPr>
            <a:spLocks noGrp="1"/>
          </p:cNvSpPr>
          <p:nvPr>
            <p:ph type="body" sz="quarter" idx="12"/>
          </p:nvPr>
        </p:nvSpPr>
        <p:spPr>
          <a:xfrm>
            <a:off x="2869460" y="4719918"/>
            <a:ext cx="7137182" cy="8996082"/>
          </a:xfrm>
        </p:spPr>
        <p:txBody>
          <a:bodyPr/>
          <a:lstStyle/>
          <a:p>
            <a:r>
              <a:rPr lang="en-US" dirty="0"/>
              <a:t>First, let’s see how you’d do it in a Blueprint.</a:t>
            </a:r>
          </a:p>
          <a:p>
            <a:r>
              <a:rPr lang="en-US" dirty="0"/>
              <a:t>Start by creating a new Blueprint Actor.</a:t>
            </a:r>
          </a:p>
          <a:p>
            <a:endParaRPr lang="en-US" dirty="0"/>
          </a:p>
        </p:txBody>
      </p:sp>
      <p:pic>
        <p:nvPicPr>
          <p:cNvPr id="13" name="Picture 12">
            <a:extLst>
              <a:ext uri="{FF2B5EF4-FFF2-40B4-BE49-F238E27FC236}">
                <a16:creationId xmlns:a16="http://schemas.microsoft.com/office/drawing/2014/main" id="{A0F671F2-0D5B-7542-B238-6830FE598A80}"/>
              </a:ext>
            </a:extLst>
          </p:cNvPr>
          <p:cNvPicPr>
            <a:picLocks noChangeAspect="1"/>
          </p:cNvPicPr>
          <p:nvPr/>
        </p:nvPicPr>
        <p:blipFill>
          <a:blip r:embed="rId2"/>
          <a:stretch>
            <a:fillRect/>
          </a:stretch>
        </p:blipFill>
        <p:spPr>
          <a:xfrm>
            <a:off x="10861964" y="405156"/>
            <a:ext cx="4268355" cy="12691746"/>
          </a:xfrm>
          <a:prstGeom prst="rect">
            <a:avLst/>
          </a:prstGeom>
        </p:spPr>
      </p:pic>
      <p:sp>
        <p:nvSpPr>
          <p:cNvPr id="14" name="Rounded Rectangle 13">
            <a:extLst>
              <a:ext uri="{FF2B5EF4-FFF2-40B4-BE49-F238E27FC236}">
                <a16:creationId xmlns:a16="http://schemas.microsoft.com/office/drawing/2014/main" id="{B5B28393-C9A1-DB45-9641-161ABA2FAC74}"/>
              </a:ext>
            </a:extLst>
          </p:cNvPr>
          <p:cNvSpPr/>
          <p:nvPr/>
        </p:nvSpPr>
        <p:spPr>
          <a:xfrm>
            <a:off x="10881587" y="3392524"/>
            <a:ext cx="2772065"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91CE1A1-DA9A-1044-8550-01F690E64624}"/>
              </a:ext>
            </a:extLst>
          </p:cNvPr>
          <p:cNvPicPr>
            <a:picLocks noChangeAspect="1"/>
          </p:cNvPicPr>
          <p:nvPr/>
        </p:nvPicPr>
        <p:blipFill>
          <a:blip r:embed="rId3"/>
          <a:stretch>
            <a:fillRect/>
          </a:stretch>
        </p:blipFill>
        <p:spPr>
          <a:xfrm>
            <a:off x="15668469" y="405156"/>
            <a:ext cx="8688595" cy="6619099"/>
          </a:xfrm>
          <a:prstGeom prst="rect">
            <a:avLst/>
          </a:prstGeom>
        </p:spPr>
      </p:pic>
      <p:sp>
        <p:nvSpPr>
          <p:cNvPr id="16" name="Rounded Rectangle 15">
            <a:extLst>
              <a:ext uri="{FF2B5EF4-FFF2-40B4-BE49-F238E27FC236}">
                <a16:creationId xmlns:a16="http://schemas.microsoft.com/office/drawing/2014/main" id="{F2271E7E-281D-094F-95D0-AE0D7D135364}"/>
              </a:ext>
            </a:extLst>
          </p:cNvPr>
          <p:cNvSpPr/>
          <p:nvPr/>
        </p:nvSpPr>
        <p:spPr>
          <a:xfrm>
            <a:off x="15853681" y="1068511"/>
            <a:ext cx="7799032" cy="72428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E048EF9-C219-8148-8E39-DE8618D08858}"/>
              </a:ext>
            </a:extLst>
          </p:cNvPr>
          <p:cNvPicPr>
            <a:picLocks noChangeAspect="1"/>
          </p:cNvPicPr>
          <p:nvPr/>
        </p:nvPicPr>
        <p:blipFill>
          <a:blip r:embed="rId4"/>
          <a:stretch>
            <a:fillRect/>
          </a:stretch>
        </p:blipFill>
        <p:spPr>
          <a:xfrm>
            <a:off x="16730518" y="7687609"/>
            <a:ext cx="2949864" cy="3657023"/>
          </a:xfrm>
          <a:prstGeom prst="rect">
            <a:avLst/>
          </a:prstGeom>
        </p:spPr>
      </p:pic>
    </p:spTree>
    <p:extLst>
      <p:ext uri="{BB962C8B-B14F-4D97-AF65-F5344CB8AC3E}">
        <p14:creationId xmlns:p14="http://schemas.microsoft.com/office/powerpoint/2010/main" val="170882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75474-F710-4443-B012-CD7B954D4110}"/>
              </a:ext>
            </a:extLst>
          </p:cNvPr>
          <p:cNvSpPr>
            <a:spLocks noGrp="1"/>
          </p:cNvSpPr>
          <p:nvPr>
            <p:ph type="body" sz="quarter" idx="10"/>
          </p:nvPr>
        </p:nvSpPr>
        <p:spPr/>
        <p:txBody>
          <a:bodyPr/>
          <a:lstStyle/>
          <a:p>
            <a:r>
              <a:rPr lang="en-US" dirty="0"/>
              <a:t>Create Blueprint</a:t>
            </a:r>
          </a:p>
        </p:txBody>
      </p:sp>
      <p:sp>
        <p:nvSpPr>
          <p:cNvPr id="3" name="Text Placeholder 2">
            <a:extLst>
              <a:ext uri="{FF2B5EF4-FFF2-40B4-BE49-F238E27FC236}">
                <a16:creationId xmlns:a16="http://schemas.microsoft.com/office/drawing/2014/main" id="{70F7863E-4D1E-AE41-BE2F-6E13FE011EC1}"/>
              </a:ext>
            </a:extLst>
          </p:cNvPr>
          <p:cNvSpPr>
            <a:spLocks noGrp="1"/>
          </p:cNvSpPr>
          <p:nvPr>
            <p:ph type="body" sz="quarter" idx="12"/>
          </p:nvPr>
        </p:nvSpPr>
        <p:spPr/>
        <p:txBody>
          <a:bodyPr/>
          <a:lstStyle/>
          <a:p>
            <a:r>
              <a:rPr lang="en-US" dirty="0"/>
              <a:t>Open the Blueprint Actor.</a:t>
            </a:r>
          </a:p>
          <a:p>
            <a:r>
              <a:rPr lang="en-US" dirty="0"/>
              <a:t>Switch to the </a:t>
            </a:r>
            <a:r>
              <a:rPr lang="en-US" b="1" dirty="0"/>
              <a:t>Event Graph</a:t>
            </a:r>
            <a:r>
              <a:rPr lang="en-US" dirty="0"/>
              <a:t>.</a:t>
            </a:r>
          </a:p>
          <a:p>
            <a:r>
              <a:rPr lang="en-US" dirty="0"/>
              <a:t>We’ll attach one </a:t>
            </a:r>
            <a:r>
              <a:rPr lang="en-US" b="1" dirty="0"/>
              <a:t>Draw Material to Render Target</a:t>
            </a:r>
            <a:r>
              <a:rPr lang="en-US" dirty="0"/>
              <a:t> node to </a:t>
            </a:r>
            <a:r>
              <a:rPr lang="en-US" b="1" dirty="0" err="1"/>
              <a:t>BeginPlay</a:t>
            </a:r>
            <a:r>
              <a:rPr lang="en-US" dirty="0"/>
              <a:t>.</a:t>
            </a:r>
          </a:p>
          <a:p>
            <a:pPr marL="457200" lvl="1" indent="-457200">
              <a:spcBef>
                <a:spcPts val="1500"/>
              </a:spcBef>
            </a:pPr>
            <a:r>
              <a:rPr lang="en-US" dirty="0"/>
              <a:t>Set </a:t>
            </a:r>
            <a:r>
              <a:rPr lang="en-US" b="1" dirty="0"/>
              <a:t>Texture Render Target</a:t>
            </a:r>
            <a:r>
              <a:rPr lang="en-US" dirty="0"/>
              <a:t> to the target you created.</a:t>
            </a:r>
          </a:p>
          <a:p>
            <a:pPr marL="457200" lvl="1" indent="-457200">
              <a:spcBef>
                <a:spcPts val="1200"/>
              </a:spcBef>
            </a:pPr>
            <a:r>
              <a:rPr lang="en-US" dirty="0"/>
              <a:t>Set </a:t>
            </a:r>
            <a:r>
              <a:rPr lang="en-US" b="1" dirty="0"/>
              <a:t>Material </a:t>
            </a:r>
            <a:r>
              <a:rPr lang="en-US" dirty="0"/>
              <a:t>to the Material you created.</a:t>
            </a:r>
          </a:p>
        </p:txBody>
      </p:sp>
      <p:pic>
        <p:nvPicPr>
          <p:cNvPr id="5" name="Picture 4">
            <a:extLst>
              <a:ext uri="{FF2B5EF4-FFF2-40B4-BE49-F238E27FC236}">
                <a16:creationId xmlns:a16="http://schemas.microsoft.com/office/drawing/2014/main" id="{73FDB039-9A01-974C-B4EC-F206F2070D5C}"/>
              </a:ext>
            </a:extLst>
          </p:cNvPr>
          <p:cNvPicPr>
            <a:picLocks noChangeAspect="1"/>
          </p:cNvPicPr>
          <p:nvPr/>
        </p:nvPicPr>
        <p:blipFill>
          <a:blip r:embed="rId2"/>
          <a:stretch>
            <a:fillRect/>
          </a:stretch>
        </p:blipFill>
        <p:spPr>
          <a:xfrm>
            <a:off x="11184081" y="2178424"/>
            <a:ext cx="12833139" cy="7427967"/>
          </a:xfrm>
          <a:prstGeom prst="rect">
            <a:avLst/>
          </a:prstGeom>
        </p:spPr>
      </p:pic>
    </p:spTree>
    <p:extLst>
      <p:ext uri="{BB962C8B-B14F-4D97-AF65-F5344CB8AC3E}">
        <p14:creationId xmlns:p14="http://schemas.microsoft.com/office/powerpoint/2010/main" val="171205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C6AA49-07C5-0A4E-897E-7C5647B21220}"/>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9B545A28-ECE7-4C44-9DDA-D15719879A08}"/>
              </a:ext>
            </a:extLst>
          </p:cNvPr>
          <p:cNvSpPr>
            <a:spLocks noGrp="1"/>
          </p:cNvSpPr>
          <p:nvPr>
            <p:ph type="title"/>
          </p:nvPr>
        </p:nvSpPr>
        <p:spPr/>
        <p:txBody>
          <a:bodyPr/>
          <a:lstStyle/>
          <a:p>
            <a:r>
              <a:rPr lang="en-US" dirty="0"/>
              <a:t>C++ Version</a:t>
            </a:r>
          </a:p>
        </p:txBody>
      </p:sp>
    </p:spTree>
    <p:extLst>
      <p:ext uri="{BB962C8B-B14F-4D97-AF65-F5344CB8AC3E}">
        <p14:creationId xmlns:p14="http://schemas.microsoft.com/office/powerpoint/2010/main" val="24333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D07D14-941F-1D4C-B11F-EA29130B38F9}"/>
              </a:ext>
            </a:extLst>
          </p:cNvPr>
          <p:cNvSpPr>
            <a:spLocks noGrp="1"/>
          </p:cNvSpPr>
          <p:nvPr>
            <p:ph type="body" sz="quarter" idx="10"/>
          </p:nvPr>
        </p:nvSpPr>
        <p:spPr/>
        <p:txBody>
          <a:bodyPr>
            <a:normAutofit/>
          </a:bodyPr>
          <a:lstStyle/>
          <a:p>
            <a:r>
              <a:rPr lang="en-US" dirty="0"/>
              <a:t>Bake in C++</a:t>
            </a:r>
          </a:p>
        </p:txBody>
      </p:sp>
      <p:sp>
        <p:nvSpPr>
          <p:cNvPr id="12" name="Text Placeholder 11">
            <a:extLst>
              <a:ext uri="{FF2B5EF4-FFF2-40B4-BE49-F238E27FC236}">
                <a16:creationId xmlns:a16="http://schemas.microsoft.com/office/drawing/2014/main" id="{AD6BE71B-0058-0C40-97D7-FCBAA0337F52}"/>
              </a:ext>
            </a:extLst>
          </p:cNvPr>
          <p:cNvSpPr>
            <a:spLocks noGrp="1"/>
          </p:cNvSpPr>
          <p:nvPr>
            <p:ph type="body" sz="quarter" idx="12"/>
          </p:nvPr>
        </p:nvSpPr>
        <p:spPr/>
        <p:txBody>
          <a:bodyPr/>
          <a:lstStyle/>
          <a:p>
            <a:r>
              <a:rPr lang="en-US" dirty="0"/>
              <a:t>To do the equivalent in C++, first create a C++ Actor class.</a:t>
            </a:r>
          </a:p>
        </p:txBody>
      </p:sp>
      <p:pic>
        <p:nvPicPr>
          <p:cNvPr id="5" name="Picture 4">
            <a:extLst>
              <a:ext uri="{FF2B5EF4-FFF2-40B4-BE49-F238E27FC236}">
                <a16:creationId xmlns:a16="http://schemas.microsoft.com/office/drawing/2014/main" id="{B16FEFB7-4CA4-0C44-B3F3-E618960EFABE}"/>
              </a:ext>
            </a:extLst>
          </p:cNvPr>
          <p:cNvPicPr>
            <a:picLocks noChangeAspect="1"/>
          </p:cNvPicPr>
          <p:nvPr/>
        </p:nvPicPr>
        <p:blipFill>
          <a:blip r:embed="rId2"/>
          <a:stretch>
            <a:fillRect/>
          </a:stretch>
        </p:blipFill>
        <p:spPr>
          <a:xfrm>
            <a:off x="10750546" y="117341"/>
            <a:ext cx="4393015" cy="13481317"/>
          </a:xfrm>
          <a:prstGeom prst="rect">
            <a:avLst/>
          </a:prstGeom>
        </p:spPr>
      </p:pic>
      <p:sp>
        <p:nvSpPr>
          <p:cNvPr id="6" name="Rounded Rectangle 5">
            <a:extLst>
              <a:ext uri="{FF2B5EF4-FFF2-40B4-BE49-F238E27FC236}">
                <a16:creationId xmlns:a16="http://schemas.microsoft.com/office/drawing/2014/main" id="{92457A32-F76F-5F46-B186-EFFC7D998041}"/>
              </a:ext>
            </a:extLst>
          </p:cNvPr>
          <p:cNvSpPr/>
          <p:nvPr/>
        </p:nvSpPr>
        <p:spPr>
          <a:xfrm>
            <a:off x="10750547" y="2020923"/>
            <a:ext cx="4393014" cy="8469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BD1B176-B2EC-B143-882F-18BD3383535C}"/>
              </a:ext>
            </a:extLst>
          </p:cNvPr>
          <p:cNvPicPr>
            <a:picLocks noChangeAspect="1"/>
          </p:cNvPicPr>
          <p:nvPr/>
        </p:nvPicPr>
        <p:blipFill>
          <a:blip r:embed="rId3"/>
          <a:stretch>
            <a:fillRect/>
          </a:stretch>
        </p:blipFill>
        <p:spPr>
          <a:xfrm>
            <a:off x="15256800" y="3097160"/>
            <a:ext cx="9127200" cy="5402604"/>
          </a:xfrm>
          <a:prstGeom prst="rect">
            <a:avLst/>
          </a:prstGeom>
        </p:spPr>
      </p:pic>
      <p:sp>
        <p:nvSpPr>
          <p:cNvPr id="13" name="Rounded Rectangle 12">
            <a:extLst>
              <a:ext uri="{FF2B5EF4-FFF2-40B4-BE49-F238E27FC236}">
                <a16:creationId xmlns:a16="http://schemas.microsoft.com/office/drawing/2014/main" id="{588113B7-6FB2-0148-A083-5CB6633FF5AE}"/>
              </a:ext>
            </a:extLst>
          </p:cNvPr>
          <p:cNvSpPr/>
          <p:nvPr/>
        </p:nvSpPr>
        <p:spPr>
          <a:xfrm>
            <a:off x="15384892" y="6338455"/>
            <a:ext cx="8659672" cy="7273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13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11A45-D75C-3F4C-8D49-C9A802F046E4}"/>
              </a:ext>
            </a:extLst>
          </p:cNvPr>
          <p:cNvPicPr>
            <a:picLocks noChangeAspect="1"/>
          </p:cNvPicPr>
          <p:nvPr/>
        </p:nvPicPr>
        <p:blipFill>
          <a:blip r:embed="rId2"/>
          <a:stretch>
            <a:fillRect/>
          </a:stretch>
        </p:blipFill>
        <p:spPr>
          <a:xfrm>
            <a:off x="11017827" y="5299446"/>
            <a:ext cx="7346950" cy="8416554"/>
          </a:xfrm>
          <a:prstGeom prst="rect">
            <a:avLst/>
          </a:prstGeom>
        </p:spPr>
      </p:pic>
      <p:sp>
        <p:nvSpPr>
          <p:cNvPr id="6" name="Text Placeholder 5">
            <a:extLst>
              <a:ext uri="{FF2B5EF4-FFF2-40B4-BE49-F238E27FC236}">
                <a16:creationId xmlns:a16="http://schemas.microsoft.com/office/drawing/2014/main" id="{5EFBC0E5-64C9-1B44-B79D-D362DDA0B9D6}"/>
              </a:ext>
            </a:extLst>
          </p:cNvPr>
          <p:cNvSpPr>
            <a:spLocks noGrp="1"/>
          </p:cNvSpPr>
          <p:nvPr>
            <p:ph type="body" sz="quarter" idx="10"/>
          </p:nvPr>
        </p:nvSpPr>
        <p:spPr/>
        <p:txBody>
          <a:bodyPr>
            <a:normAutofit/>
          </a:bodyPr>
          <a:lstStyle/>
          <a:p>
            <a:r>
              <a:rPr lang="en-US" dirty="0"/>
              <a:t>C++ Boilerplate</a:t>
            </a:r>
          </a:p>
        </p:txBody>
      </p:sp>
      <p:sp>
        <p:nvSpPr>
          <p:cNvPr id="9" name="Text Placeholder 8">
            <a:extLst>
              <a:ext uri="{FF2B5EF4-FFF2-40B4-BE49-F238E27FC236}">
                <a16:creationId xmlns:a16="http://schemas.microsoft.com/office/drawing/2014/main" id="{7D196799-9544-BB43-9E7F-4142C448F2F0}"/>
              </a:ext>
            </a:extLst>
          </p:cNvPr>
          <p:cNvSpPr>
            <a:spLocks noGrp="1"/>
          </p:cNvSpPr>
          <p:nvPr>
            <p:ph type="body" sz="quarter" idx="12"/>
          </p:nvPr>
        </p:nvSpPr>
        <p:spPr/>
        <p:txBody>
          <a:bodyPr/>
          <a:lstStyle/>
          <a:p>
            <a:r>
              <a:rPr lang="en-US" dirty="0"/>
              <a:t>The new class files will be created with code necessary for </a:t>
            </a:r>
            <a:r>
              <a:rPr lang="en-US" b="1" dirty="0" err="1"/>
              <a:t>BeginPlay</a:t>
            </a:r>
            <a:r>
              <a:rPr lang="en-US" dirty="0"/>
              <a:t> and </a:t>
            </a:r>
            <a:r>
              <a:rPr lang="en-US" b="1" dirty="0"/>
              <a:t>Tick</a:t>
            </a:r>
            <a:r>
              <a:rPr lang="en-US" dirty="0"/>
              <a:t> functions.</a:t>
            </a:r>
          </a:p>
          <a:p>
            <a:r>
              <a:rPr lang="en-US" dirty="0"/>
              <a:t>We don’t need to tick every frame, so can remove the Tick functions.</a:t>
            </a:r>
          </a:p>
        </p:txBody>
      </p:sp>
      <p:pic>
        <p:nvPicPr>
          <p:cNvPr id="7" name="Picture 6">
            <a:extLst>
              <a:ext uri="{FF2B5EF4-FFF2-40B4-BE49-F238E27FC236}">
                <a16:creationId xmlns:a16="http://schemas.microsoft.com/office/drawing/2014/main" id="{AD7CB88D-5EE6-8846-9B12-EDFB7BEE113F}"/>
              </a:ext>
            </a:extLst>
          </p:cNvPr>
          <p:cNvPicPr>
            <a:picLocks noChangeAspect="1"/>
          </p:cNvPicPr>
          <p:nvPr/>
        </p:nvPicPr>
        <p:blipFill rotWithShape="1">
          <a:blip r:embed="rId3"/>
          <a:srcRect t="21822" b="14860"/>
          <a:stretch/>
        </p:blipFill>
        <p:spPr>
          <a:xfrm>
            <a:off x="14974253" y="228681"/>
            <a:ext cx="9215784" cy="5943519"/>
          </a:xfrm>
          <a:prstGeom prst="rect">
            <a:avLst/>
          </a:prstGeom>
          <a:ln>
            <a:solidFill>
              <a:schemeClr val="tx1"/>
            </a:solidFill>
          </a:ln>
        </p:spPr>
      </p:pic>
      <p:sp>
        <p:nvSpPr>
          <p:cNvPr id="10" name="Rounded Rectangle 9">
            <a:extLst>
              <a:ext uri="{FF2B5EF4-FFF2-40B4-BE49-F238E27FC236}">
                <a16:creationId xmlns:a16="http://schemas.microsoft.com/office/drawing/2014/main" id="{DBC3EC21-44EA-1D44-9FFB-B96856FBE546}"/>
              </a:ext>
            </a:extLst>
          </p:cNvPr>
          <p:cNvSpPr/>
          <p:nvPr/>
        </p:nvSpPr>
        <p:spPr>
          <a:xfrm>
            <a:off x="14974252" y="4875962"/>
            <a:ext cx="8487047" cy="12962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13C052E-5FD7-D040-AA1F-3ADEADF70FB0}"/>
              </a:ext>
            </a:extLst>
          </p:cNvPr>
          <p:cNvSpPr/>
          <p:nvPr/>
        </p:nvSpPr>
        <p:spPr>
          <a:xfrm>
            <a:off x="11420562" y="7245089"/>
            <a:ext cx="6944216" cy="12962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2C17BF0-D354-EC4A-B51E-18287E817BC0}"/>
              </a:ext>
            </a:extLst>
          </p:cNvPr>
          <p:cNvSpPr/>
          <p:nvPr/>
        </p:nvSpPr>
        <p:spPr>
          <a:xfrm>
            <a:off x="10963362" y="11526144"/>
            <a:ext cx="7008270" cy="21898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03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434F-85E6-D540-BC21-464257929BF0}"/>
              </a:ext>
            </a:extLst>
          </p:cNvPr>
          <p:cNvSpPr>
            <a:spLocks noGrp="1"/>
          </p:cNvSpPr>
          <p:nvPr>
            <p:ph type="title"/>
          </p:nvPr>
        </p:nvSpPr>
        <p:spPr/>
        <p:txBody>
          <a:bodyPr/>
          <a:lstStyle/>
          <a:p>
            <a:r>
              <a:rPr lang="en-US" dirty="0"/>
              <a:t>Finding Functions</a:t>
            </a:r>
          </a:p>
        </p:txBody>
      </p:sp>
      <p:sp>
        <p:nvSpPr>
          <p:cNvPr id="4" name="Text Placeholder 3">
            <a:extLst>
              <a:ext uri="{FF2B5EF4-FFF2-40B4-BE49-F238E27FC236}">
                <a16:creationId xmlns:a16="http://schemas.microsoft.com/office/drawing/2014/main" id="{63849106-D68B-0542-A16B-7B4992F9ABAF}"/>
              </a:ext>
            </a:extLst>
          </p:cNvPr>
          <p:cNvSpPr>
            <a:spLocks noGrp="1"/>
          </p:cNvSpPr>
          <p:nvPr>
            <p:ph type="body" sz="quarter" idx="10"/>
          </p:nvPr>
        </p:nvSpPr>
        <p:spPr/>
        <p:txBody>
          <a:bodyPr/>
          <a:lstStyle/>
          <a:p>
            <a:r>
              <a:rPr lang="en-US" dirty="0"/>
              <a:t>Knowing a Blueprint function exists to draw a Material to render target, we can search for “</a:t>
            </a:r>
            <a:r>
              <a:rPr lang="en-US" b="1" dirty="0" err="1"/>
              <a:t>DrawMaterialToRenderTarget</a:t>
            </a:r>
            <a:r>
              <a:rPr lang="en-US" dirty="0"/>
              <a:t>”. To reduce the number of hits, search in just .h files.</a:t>
            </a:r>
          </a:p>
          <a:p>
            <a:r>
              <a:rPr lang="en-US" dirty="0"/>
              <a:t>We find it in </a:t>
            </a:r>
            <a:r>
              <a:rPr lang="en-US" b="1" dirty="0" err="1"/>
              <a:t>KismetRenderingLibrary.h</a:t>
            </a:r>
            <a:r>
              <a:rPr lang="en-US" dirty="0"/>
              <a:t>.</a:t>
            </a:r>
          </a:p>
          <a:p>
            <a:r>
              <a:rPr lang="en-US" dirty="0"/>
              <a:t>This needs a </a:t>
            </a:r>
            <a:r>
              <a:rPr lang="en-US" b="1" dirty="0" err="1"/>
              <a:t>WorldContextObject</a:t>
            </a:r>
            <a:r>
              <a:rPr lang="en-US" dirty="0"/>
              <a:t>, which we can get using the </a:t>
            </a:r>
            <a:r>
              <a:rPr lang="en-US" b="1" dirty="0" err="1"/>
              <a:t>GetWorld</a:t>
            </a:r>
            <a:r>
              <a:rPr lang="en-US" b="1" dirty="0"/>
              <a:t>()</a:t>
            </a:r>
            <a:r>
              <a:rPr lang="en-US" dirty="0"/>
              <a:t> function.</a:t>
            </a:r>
          </a:p>
          <a:p>
            <a:r>
              <a:rPr lang="en-US" dirty="0"/>
              <a:t>It also needs a </a:t>
            </a:r>
            <a:r>
              <a:rPr lang="en-US" b="1" dirty="0"/>
              <a:t>UTextureRenderTarget2D</a:t>
            </a:r>
            <a:r>
              <a:rPr lang="en-US" dirty="0"/>
              <a:t> and </a:t>
            </a:r>
            <a:r>
              <a:rPr lang="en-US" b="1" dirty="0" err="1"/>
              <a:t>UMaterialInterface</a:t>
            </a:r>
            <a:r>
              <a:rPr lang="en-US" b="1" dirty="0"/>
              <a:t> </a:t>
            </a:r>
            <a:r>
              <a:rPr lang="en-US" dirty="0"/>
              <a:t>that will have to come from somewhere.</a:t>
            </a:r>
          </a:p>
        </p:txBody>
      </p:sp>
      <p:pic>
        <p:nvPicPr>
          <p:cNvPr id="5" name="Picture 4">
            <a:extLst>
              <a:ext uri="{FF2B5EF4-FFF2-40B4-BE49-F238E27FC236}">
                <a16:creationId xmlns:a16="http://schemas.microsoft.com/office/drawing/2014/main" id="{0F3746ED-D85A-CA43-8CAB-8F247CD9C608}"/>
              </a:ext>
            </a:extLst>
          </p:cNvPr>
          <p:cNvPicPr>
            <a:picLocks noChangeAspect="1"/>
          </p:cNvPicPr>
          <p:nvPr/>
        </p:nvPicPr>
        <p:blipFill>
          <a:blip r:embed="rId2"/>
          <a:stretch>
            <a:fillRect/>
          </a:stretch>
        </p:blipFill>
        <p:spPr>
          <a:xfrm>
            <a:off x="12414827" y="2244621"/>
            <a:ext cx="11742983" cy="3823669"/>
          </a:xfrm>
          <a:prstGeom prst="rect">
            <a:avLst/>
          </a:prstGeom>
        </p:spPr>
      </p:pic>
    </p:spTree>
    <p:extLst>
      <p:ext uri="{BB962C8B-B14F-4D97-AF65-F5344CB8AC3E}">
        <p14:creationId xmlns:p14="http://schemas.microsoft.com/office/powerpoint/2010/main" val="307734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4979-506B-934E-9D33-136D0441AD9D}"/>
              </a:ext>
            </a:extLst>
          </p:cNvPr>
          <p:cNvSpPr>
            <a:spLocks noGrp="1"/>
          </p:cNvSpPr>
          <p:nvPr>
            <p:ph type="title"/>
          </p:nvPr>
        </p:nvSpPr>
        <p:spPr/>
        <p:txBody>
          <a:bodyPr/>
          <a:lstStyle/>
          <a:p>
            <a:r>
              <a:rPr lang="en-US" dirty="0"/>
              <a:t>Adding Properties</a:t>
            </a:r>
          </a:p>
        </p:txBody>
      </p:sp>
      <p:pic>
        <p:nvPicPr>
          <p:cNvPr id="5" name="Content Placeholder 4">
            <a:extLst>
              <a:ext uri="{FF2B5EF4-FFF2-40B4-BE49-F238E27FC236}">
                <a16:creationId xmlns:a16="http://schemas.microsoft.com/office/drawing/2014/main" id="{8F08CFCE-4610-AE4B-A1D0-73FD0F756B9B}"/>
              </a:ext>
            </a:extLst>
          </p:cNvPr>
          <p:cNvPicPr>
            <a:picLocks noGrp="1" noChangeAspect="1"/>
          </p:cNvPicPr>
          <p:nvPr>
            <p:ph idx="1"/>
          </p:nvPr>
        </p:nvPicPr>
        <p:blipFill>
          <a:blip r:embed="rId2"/>
          <a:stretch>
            <a:fillRect/>
          </a:stretch>
        </p:blipFill>
        <p:spPr>
          <a:xfrm>
            <a:off x="13420075" y="707157"/>
            <a:ext cx="9543354" cy="4176570"/>
          </a:xfrm>
          <a:prstGeom prst="rect">
            <a:avLst/>
          </a:prstGeom>
        </p:spPr>
      </p:pic>
      <p:sp>
        <p:nvSpPr>
          <p:cNvPr id="4" name="Text Placeholder 3">
            <a:extLst>
              <a:ext uri="{FF2B5EF4-FFF2-40B4-BE49-F238E27FC236}">
                <a16:creationId xmlns:a16="http://schemas.microsoft.com/office/drawing/2014/main" id="{6A84EBE6-0E1D-E649-BD36-1F7F6B05CFE1}"/>
              </a:ext>
            </a:extLst>
          </p:cNvPr>
          <p:cNvSpPr>
            <a:spLocks noGrp="1"/>
          </p:cNvSpPr>
          <p:nvPr>
            <p:ph type="body" sz="quarter" idx="10"/>
          </p:nvPr>
        </p:nvSpPr>
        <p:spPr/>
        <p:txBody>
          <a:bodyPr/>
          <a:lstStyle/>
          <a:p>
            <a:r>
              <a:rPr lang="en-US" dirty="0"/>
              <a:t>We can add the </a:t>
            </a:r>
            <a:r>
              <a:rPr lang="en-US" dirty="0" err="1"/>
              <a:t>RenderTarget</a:t>
            </a:r>
            <a:r>
              <a:rPr lang="en-US" dirty="0"/>
              <a:t> and Material as editable </a:t>
            </a:r>
            <a:r>
              <a:rPr lang="en-US" dirty="0" err="1"/>
              <a:t>RenderProperties</a:t>
            </a:r>
            <a:r>
              <a:rPr lang="en-US" dirty="0"/>
              <a:t> to the Actor’s header.</a:t>
            </a:r>
          </a:p>
          <a:p>
            <a:r>
              <a:rPr lang="en-US" dirty="0"/>
              <a:t>After you compile, and drag the Actor into the scene, the new properties will show up in the </a:t>
            </a:r>
            <a:r>
              <a:rPr lang="en-US" b="1" dirty="0"/>
              <a:t>Details</a:t>
            </a:r>
            <a:r>
              <a:rPr lang="en-US" dirty="0"/>
              <a:t> panel.</a:t>
            </a:r>
          </a:p>
          <a:p>
            <a:r>
              <a:rPr lang="en-US" dirty="0"/>
              <a:t>You can fill those properties with the Material and render target assets created earlier.</a:t>
            </a:r>
          </a:p>
        </p:txBody>
      </p:sp>
      <p:sp>
        <p:nvSpPr>
          <p:cNvPr id="6" name="Rounded Rectangle 5">
            <a:extLst>
              <a:ext uri="{FF2B5EF4-FFF2-40B4-BE49-F238E27FC236}">
                <a16:creationId xmlns:a16="http://schemas.microsoft.com/office/drawing/2014/main" id="{9CA27D0B-E4F2-2746-A5EF-12DCDFFDBDF6}"/>
              </a:ext>
            </a:extLst>
          </p:cNvPr>
          <p:cNvSpPr/>
          <p:nvPr/>
        </p:nvSpPr>
        <p:spPr>
          <a:xfrm>
            <a:off x="13420075" y="2285999"/>
            <a:ext cx="8026760" cy="2597727"/>
          </a:xfrm>
          <a:prstGeom prst="roundRect">
            <a:avLst>
              <a:gd name="adj" fmla="val 8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9C02D6-9EDC-6941-8BE7-1371F46B48B8}"/>
              </a:ext>
            </a:extLst>
          </p:cNvPr>
          <p:cNvPicPr>
            <a:picLocks noChangeAspect="1"/>
          </p:cNvPicPr>
          <p:nvPr/>
        </p:nvPicPr>
        <p:blipFill>
          <a:blip r:embed="rId3"/>
          <a:stretch>
            <a:fillRect/>
          </a:stretch>
        </p:blipFill>
        <p:spPr>
          <a:xfrm>
            <a:off x="14692340" y="5279922"/>
            <a:ext cx="6998824" cy="8135385"/>
          </a:xfrm>
          <a:prstGeom prst="rect">
            <a:avLst/>
          </a:prstGeom>
        </p:spPr>
      </p:pic>
    </p:spTree>
    <p:extLst>
      <p:ext uri="{BB962C8B-B14F-4D97-AF65-F5344CB8AC3E}">
        <p14:creationId xmlns:p14="http://schemas.microsoft.com/office/powerpoint/2010/main" val="1027585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F0B3-E6F2-A941-9945-A92CDD7C1493}"/>
              </a:ext>
            </a:extLst>
          </p:cNvPr>
          <p:cNvSpPr>
            <a:spLocks noGrp="1"/>
          </p:cNvSpPr>
          <p:nvPr>
            <p:ph type="title"/>
          </p:nvPr>
        </p:nvSpPr>
        <p:spPr/>
        <p:txBody>
          <a:bodyPr/>
          <a:lstStyle/>
          <a:p>
            <a:r>
              <a:rPr lang="en-US" dirty="0"/>
              <a:t>Code Implementation</a:t>
            </a:r>
          </a:p>
        </p:txBody>
      </p:sp>
      <p:sp>
        <p:nvSpPr>
          <p:cNvPr id="4" name="Text Placeholder 3">
            <a:extLst>
              <a:ext uri="{FF2B5EF4-FFF2-40B4-BE49-F238E27FC236}">
                <a16:creationId xmlns:a16="http://schemas.microsoft.com/office/drawing/2014/main" id="{EC97D8C3-730F-434A-B282-7EF269B18154}"/>
              </a:ext>
            </a:extLst>
          </p:cNvPr>
          <p:cNvSpPr>
            <a:spLocks noGrp="1"/>
          </p:cNvSpPr>
          <p:nvPr>
            <p:ph type="body" sz="quarter" idx="10"/>
          </p:nvPr>
        </p:nvSpPr>
        <p:spPr/>
        <p:txBody>
          <a:bodyPr/>
          <a:lstStyle/>
          <a:p>
            <a:r>
              <a:rPr lang="en-US" dirty="0"/>
              <a:t>For the implementation in C++ code, you just need to add the #include to get access to the </a:t>
            </a:r>
            <a:r>
              <a:rPr lang="en-US" b="1" dirty="0" err="1"/>
              <a:t>KismetRenderingLibrary</a:t>
            </a:r>
            <a:r>
              <a:rPr lang="en-US" b="1" dirty="0"/>
              <a:t> </a:t>
            </a:r>
            <a:r>
              <a:rPr lang="en-US" dirty="0"/>
              <a:t>functions and call </a:t>
            </a:r>
            <a:r>
              <a:rPr lang="en-US" b="1" dirty="0" err="1"/>
              <a:t>DrawMaterialToRenderTarget</a:t>
            </a:r>
            <a:r>
              <a:rPr lang="en-US" dirty="0"/>
              <a:t>.</a:t>
            </a:r>
          </a:p>
          <a:p>
            <a:r>
              <a:rPr lang="en-US" dirty="0"/>
              <a:t>It’s good to include a check in case the Material or render target has not been filled in yet.</a:t>
            </a:r>
          </a:p>
        </p:txBody>
      </p:sp>
      <p:pic>
        <p:nvPicPr>
          <p:cNvPr id="5" name="Picture 4">
            <a:extLst>
              <a:ext uri="{FF2B5EF4-FFF2-40B4-BE49-F238E27FC236}">
                <a16:creationId xmlns:a16="http://schemas.microsoft.com/office/drawing/2014/main" id="{E009773D-5EB4-EF49-BFA5-217EAC873280}"/>
              </a:ext>
            </a:extLst>
          </p:cNvPr>
          <p:cNvPicPr>
            <a:picLocks noChangeAspect="1"/>
          </p:cNvPicPr>
          <p:nvPr/>
        </p:nvPicPr>
        <p:blipFill>
          <a:blip r:embed="rId2"/>
          <a:stretch>
            <a:fillRect/>
          </a:stretch>
        </p:blipFill>
        <p:spPr>
          <a:xfrm>
            <a:off x="12688006" y="2505136"/>
            <a:ext cx="9046123" cy="1184048"/>
          </a:xfrm>
          <a:prstGeom prst="rect">
            <a:avLst/>
          </a:prstGeom>
        </p:spPr>
      </p:pic>
      <p:pic>
        <p:nvPicPr>
          <p:cNvPr id="6" name="Picture 5">
            <a:extLst>
              <a:ext uri="{FF2B5EF4-FFF2-40B4-BE49-F238E27FC236}">
                <a16:creationId xmlns:a16="http://schemas.microsoft.com/office/drawing/2014/main" id="{E63F94F8-925E-A24F-A596-7F97B39E84F1}"/>
              </a:ext>
            </a:extLst>
          </p:cNvPr>
          <p:cNvPicPr>
            <a:picLocks noChangeAspect="1"/>
          </p:cNvPicPr>
          <p:nvPr/>
        </p:nvPicPr>
        <p:blipFill>
          <a:blip r:embed="rId3"/>
          <a:stretch>
            <a:fillRect/>
          </a:stretch>
        </p:blipFill>
        <p:spPr>
          <a:xfrm>
            <a:off x="12821227" y="5713413"/>
            <a:ext cx="10969900" cy="3528105"/>
          </a:xfrm>
          <a:prstGeom prst="rect">
            <a:avLst/>
          </a:prstGeom>
        </p:spPr>
      </p:pic>
    </p:spTree>
    <p:extLst>
      <p:ext uri="{BB962C8B-B14F-4D97-AF65-F5344CB8AC3E}">
        <p14:creationId xmlns:p14="http://schemas.microsoft.com/office/powerpoint/2010/main" val="265252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A24E2C-C0BC-134B-9223-D2D5FCE95933}"/>
              </a:ext>
            </a:extLst>
          </p:cNvPr>
          <p:cNvSpPr>
            <a:spLocks noGrp="1"/>
          </p:cNvSpPr>
          <p:nvPr>
            <p:ph type="body" sz="quarter" idx="10"/>
          </p:nvPr>
        </p:nvSpPr>
        <p:spPr/>
        <p:txBody>
          <a:bodyPr/>
          <a:lstStyle/>
          <a:p>
            <a:r>
              <a:rPr lang="en-US" dirty="0"/>
              <a:t>Testing</a:t>
            </a:r>
          </a:p>
        </p:txBody>
      </p:sp>
      <p:sp>
        <p:nvSpPr>
          <p:cNvPr id="3" name="Text Placeholder 2">
            <a:extLst>
              <a:ext uri="{FF2B5EF4-FFF2-40B4-BE49-F238E27FC236}">
                <a16:creationId xmlns:a16="http://schemas.microsoft.com/office/drawing/2014/main" id="{9BFF7F09-AC4B-5748-8094-D05853384799}"/>
              </a:ext>
            </a:extLst>
          </p:cNvPr>
          <p:cNvSpPr>
            <a:spLocks noGrp="1"/>
          </p:cNvSpPr>
          <p:nvPr>
            <p:ph type="body" sz="quarter" idx="12"/>
          </p:nvPr>
        </p:nvSpPr>
        <p:spPr/>
        <p:txBody>
          <a:bodyPr/>
          <a:lstStyle/>
          <a:p>
            <a:r>
              <a:rPr lang="en-US" dirty="0"/>
              <a:t>Hit “</a:t>
            </a:r>
            <a:r>
              <a:rPr lang="en-US" b="1" dirty="0"/>
              <a:t>Play In Editor</a:t>
            </a:r>
            <a:r>
              <a:rPr lang="en-US" dirty="0"/>
              <a:t>”. Once it has started, hit “</a:t>
            </a:r>
            <a:r>
              <a:rPr lang="en-US" b="1" dirty="0"/>
              <a:t>Escape</a:t>
            </a:r>
            <a:r>
              <a:rPr lang="en-US" dirty="0"/>
              <a:t>”.</a:t>
            </a:r>
          </a:p>
          <a:p>
            <a:r>
              <a:rPr lang="en-US" dirty="0"/>
              <a:t>Open your Render Target, and you should see the baked data filled in.</a:t>
            </a:r>
          </a:p>
          <a:p>
            <a:r>
              <a:rPr lang="en-US" dirty="0"/>
              <a:t>For 4-channel Textures (RGBA), you’ll need to open the </a:t>
            </a:r>
            <a:r>
              <a:rPr lang="en-US" dirty="0" err="1"/>
              <a:t>RenderTarget</a:t>
            </a:r>
            <a:r>
              <a:rPr lang="en-US" dirty="0"/>
              <a:t> view menu and uncheck “</a:t>
            </a:r>
            <a:r>
              <a:rPr lang="en-US" b="1" dirty="0"/>
              <a:t>Alpha</a:t>
            </a:r>
            <a:r>
              <a:rPr lang="en-US" dirty="0"/>
              <a:t>”, or the Render Target will appear transparent even though the data is there.</a:t>
            </a:r>
          </a:p>
        </p:txBody>
      </p:sp>
      <p:pic>
        <p:nvPicPr>
          <p:cNvPr id="4" name="Picture 3">
            <a:extLst>
              <a:ext uri="{FF2B5EF4-FFF2-40B4-BE49-F238E27FC236}">
                <a16:creationId xmlns:a16="http://schemas.microsoft.com/office/drawing/2014/main" id="{CF8631BA-7D67-FB40-A24B-DA19012B46E9}"/>
              </a:ext>
            </a:extLst>
          </p:cNvPr>
          <p:cNvPicPr>
            <a:picLocks noChangeAspect="1"/>
          </p:cNvPicPr>
          <p:nvPr/>
        </p:nvPicPr>
        <p:blipFill>
          <a:blip r:embed="rId2"/>
          <a:stretch>
            <a:fillRect/>
          </a:stretch>
        </p:blipFill>
        <p:spPr>
          <a:xfrm>
            <a:off x="11028392" y="2178424"/>
            <a:ext cx="13081979" cy="8002358"/>
          </a:xfrm>
          <a:prstGeom prst="rect">
            <a:avLst/>
          </a:prstGeom>
        </p:spPr>
      </p:pic>
    </p:spTree>
    <p:extLst>
      <p:ext uri="{BB962C8B-B14F-4D97-AF65-F5344CB8AC3E}">
        <p14:creationId xmlns:p14="http://schemas.microsoft.com/office/powerpoint/2010/main" val="170153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49AFE-BC72-7B4B-B27D-4F86B76DAF2E}"/>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389EE9A8-CFC9-BA42-9A3C-352A5F6ED415}"/>
              </a:ext>
            </a:extLst>
          </p:cNvPr>
          <p:cNvSpPr>
            <a:spLocks noGrp="1"/>
          </p:cNvSpPr>
          <p:nvPr>
            <p:ph type="title"/>
          </p:nvPr>
        </p:nvSpPr>
        <p:spPr/>
        <p:txBody>
          <a:bodyPr/>
          <a:lstStyle/>
          <a:p>
            <a:r>
              <a:rPr lang="en-US" dirty="0"/>
              <a:t>Extensions</a:t>
            </a:r>
          </a:p>
        </p:txBody>
      </p:sp>
    </p:spTree>
    <p:extLst>
      <p:ext uri="{BB962C8B-B14F-4D97-AF65-F5344CB8AC3E}">
        <p14:creationId xmlns:p14="http://schemas.microsoft.com/office/powerpoint/2010/main" val="165465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E53E-49D5-B241-BC00-61F65F5ED8FF}"/>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F36ADBB6-4443-A04E-A127-38AC8F4FD829}"/>
              </a:ext>
            </a:extLst>
          </p:cNvPr>
          <p:cNvSpPr>
            <a:spLocks noGrp="1"/>
          </p:cNvSpPr>
          <p:nvPr>
            <p:ph type="body" sz="quarter" idx="10"/>
          </p:nvPr>
        </p:nvSpPr>
        <p:spPr/>
        <p:txBody>
          <a:bodyPr>
            <a:normAutofit/>
          </a:bodyPr>
          <a:lstStyle/>
          <a:p>
            <a:pPr>
              <a:lnSpc>
                <a:spcPct val="100000"/>
              </a:lnSpc>
            </a:pPr>
            <a:r>
              <a:rPr lang="en-US" sz="2800" dirty="0"/>
              <a:t>The goals of this lecture are to</a:t>
            </a:r>
          </a:p>
          <a:p>
            <a:pPr marL="457200" lvl="1" indent="-457200">
              <a:spcBef>
                <a:spcPts val="2000"/>
              </a:spcBef>
            </a:pPr>
            <a:r>
              <a:rPr lang="en-US" dirty="0"/>
              <a:t>Demonstrate how to create a simple C++ </a:t>
            </a:r>
            <a:r>
              <a:rPr lang="en-US" sz="2800" dirty="0"/>
              <a:t>Actor</a:t>
            </a:r>
          </a:p>
          <a:p>
            <a:pPr marL="457200" lvl="1" indent="-457200">
              <a:spcBef>
                <a:spcPts val="1200"/>
              </a:spcBef>
            </a:pPr>
            <a:r>
              <a:rPr lang="en-US" dirty="0"/>
              <a:t>Highlight the parallels between C++ code and Blueprints</a:t>
            </a:r>
          </a:p>
          <a:p>
            <a:pPr marL="457200" lvl="1" indent="-457200">
              <a:spcBef>
                <a:spcPts val="1200"/>
              </a:spcBef>
            </a:pPr>
            <a:endParaRPr lang="en-US" sz="2800" dirty="0"/>
          </a:p>
        </p:txBody>
      </p:sp>
      <p:sp>
        <p:nvSpPr>
          <p:cNvPr id="4" name="Text Placeholder 3">
            <a:extLst>
              <a:ext uri="{FF2B5EF4-FFF2-40B4-BE49-F238E27FC236}">
                <a16:creationId xmlns:a16="http://schemas.microsoft.com/office/drawing/2014/main" id="{7F9F4B42-DCD1-A049-87C9-968403610145}"/>
              </a:ext>
            </a:extLst>
          </p:cNvPr>
          <p:cNvSpPr>
            <a:spLocks noGrp="1"/>
          </p:cNvSpPr>
          <p:nvPr>
            <p:ph type="body" sz="quarter" idx="11"/>
          </p:nvPr>
        </p:nvSpPr>
        <p:spPr/>
        <p:txBody>
          <a:bodyPr/>
          <a:lstStyle/>
          <a:p>
            <a:r>
              <a:rPr lang="en-US" dirty="0"/>
              <a:t>By the end of this lecture you will be able to</a:t>
            </a:r>
          </a:p>
          <a:p>
            <a:pPr marL="457200" lvl="1" indent="-457200">
              <a:spcBef>
                <a:spcPts val="2000"/>
              </a:spcBef>
            </a:pPr>
            <a:r>
              <a:rPr lang="en-US" dirty="0"/>
              <a:t>Create a C++ game project</a:t>
            </a:r>
          </a:p>
          <a:p>
            <a:pPr marL="457200" lvl="1" indent="-457200">
              <a:spcBef>
                <a:spcPts val="1200"/>
              </a:spcBef>
            </a:pPr>
            <a:r>
              <a:rPr lang="en-US" dirty="0"/>
              <a:t>Create a C++ Actor</a:t>
            </a:r>
          </a:p>
          <a:p>
            <a:pPr marL="457200" lvl="1" indent="-457200">
              <a:spcBef>
                <a:spcPts val="1200"/>
              </a:spcBef>
            </a:pPr>
            <a:r>
              <a:rPr lang="en-US" dirty="0"/>
              <a:t>Add properties to the C++ Actor that can be set in the Unreal Editor</a:t>
            </a:r>
          </a:p>
          <a:p>
            <a:pPr marL="457200" lvl="1" indent="-457200">
              <a:spcBef>
                <a:spcPts val="1200"/>
              </a:spcBef>
            </a:pPr>
            <a:r>
              <a:rPr lang="en-US" dirty="0"/>
              <a:t>Add behavior to the C++ Actor</a:t>
            </a:r>
          </a:p>
          <a:p>
            <a:pPr marL="457200" lvl="1" indent="-457200">
              <a:spcBef>
                <a:spcPts val="1200"/>
              </a:spcBef>
            </a:pPr>
            <a:endParaRPr lang="en-US" dirty="0"/>
          </a:p>
          <a:p>
            <a:pPr marL="457200" lvl="1" indent="-457200">
              <a:spcBef>
                <a:spcPts val="1200"/>
              </a:spcBef>
            </a:pPr>
            <a:endParaRPr lang="en-US" dirty="0"/>
          </a:p>
        </p:txBody>
      </p:sp>
    </p:spTree>
    <p:extLst>
      <p:ext uri="{BB962C8B-B14F-4D97-AF65-F5344CB8AC3E}">
        <p14:creationId xmlns:p14="http://schemas.microsoft.com/office/powerpoint/2010/main" val="172531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042AF8-A8B2-FF40-AF60-82DD2B80CA98}"/>
              </a:ext>
            </a:extLst>
          </p:cNvPr>
          <p:cNvSpPr>
            <a:spLocks noGrp="1"/>
          </p:cNvSpPr>
          <p:nvPr>
            <p:ph type="title"/>
          </p:nvPr>
        </p:nvSpPr>
        <p:spPr/>
        <p:txBody>
          <a:bodyPr/>
          <a:lstStyle/>
          <a:p>
            <a:r>
              <a:rPr lang="en-US" dirty="0"/>
              <a:t>3D Materials</a:t>
            </a:r>
          </a:p>
        </p:txBody>
      </p:sp>
      <p:sp>
        <p:nvSpPr>
          <p:cNvPr id="6" name="Text Placeholder 5">
            <a:extLst>
              <a:ext uri="{FF2B5EF4-FFF2-40B4-BE49-F238E27FC236}">
                <a16:creationId xmlns:a16="http://schemas.microsoft.com/office/drawing/2014/main" id="{2DDA11B7-6C4C-C64B-8F26-67469FFC246E}"/>
              </a:ext>
            </a:extLst>
          </p:cNvPr>
          <p:cNvSpPr>
            <a:spLocks noGrp="1"/>
          </p:cNvSpPr>
          <p:nvPr>
            <p:ph type="body" sz="quarter" idx="10"/>
          </p:nvPr>
        </p:nvSpPr>
        <p:spPr/>
        <p:txBody>
          <a:bodyPr/>
          <a:lstStyle/>
          <a:p>
            <a:r>
              <a:rPr lang="en-US" dirty="0"/>
              <a:t>For 3D Materials like cloud density, set up a tiling function to turn Texture coordinates into a stack of 2D tiles.</a:t>
            </a:r>
          </a:p>
          <a:p>
            <a:r>
              <a:rPr lang="en-US" dirty="0"/>
              <a:t>This simple tiling works for Textures that don’t repeat, allowing 64 tiles, each 64x64 pixels in a 512x512 Texture.</a:t>
            </a:r>
          </a:p>
          <a:p>
            <a:r>
              <a:rPr lang="en-US" dirty="0"/>
              <a:t>If you need the volume to repeat in x, y, and z, you’d use a slightly more complex tiling function with a little overlap between the right and left sides of each tile, top and bottom, and first tile to last tile.</a:t>
            </a:r>
          </a:p>
        </p:txBody>
      </p:sp>
      <p:pic>
        <p:nvPicPr>
          <p:cNvPr id="7" name="Picture 6">
            <a:extLst>
              <a:ext uri="{FF2B5EF4-FFF2-40B4-BE49-F238E27FC236}">
                <a16:creationId xmlns:a16="http://schemas.microsoft.com/office/drawing/2014/main" id="{F8F06543-6A78-CD4A-9CBC-4002452A3D25}"/>
              </a:ext>
            </a:extLst>
          </p:cNvPr>
          <p:cNvPicPr>
            <a:picLocks noChangeAspect="1"/>
          </p:cNvPicPr>
          <p:nvPr/>
        </p:nvPicPr>
        <p:blipFill>
          <a:blip r:embed="rId2"/>
          <a:stretch>
            <a:fillRect/>
          </a:stretch>
        </p:blipFill>
        <p:spPr>
          <a:xfrm>
            <a:off x="15939655" y="105248"/>
            <a:ext cx="8230428" cy="8631487"/>
          </a:xfrm>
          <a:prstGeom prst="rect">
            <a:avLst/>
          </a:prstGeom>
        </p:spPr>
      </p:pic>
      <p:pic>
        <p:nvPicPr>
          <p:cNvPr id="8" name="Picture 7">
            <a:extLst>
              <a:ext uri="{FF2B5EF4-FFF2-40B4-BE49-F238E27FC236}">
                <a16:creationId xmlns:a16="http://schemas.microsoft.com/office/drawing/2014/main" id="{8D184BE4-B482-794D-BE17-FC502BE3094A}"/>
              </a:ext>
            </a:extLst>
          </p:cNvPr>
          <p:cNvPicPr>
            <a:picLocks noChangeAspect="1"/>
          </p:cNvPicPr>
          <p:nvPr/>
        </p:nvPicPr>
        <p:blipFill>
          <a:blip r:embed="rId3"/>
          <a:stretch>
            <a:fillRect/>
          </a:stretch>
        </p:blipFill>
        <p:spPr>
          <a:xfrm>
            <a:off x="12440389" y="385422"/>
            <a:ext cx="8619511" cy="1588850"/>
          </a:xfrm>
          <a:prstGeom prst="rect">
            <a:avLst/>
          </a:prstGeom>
        </p:spPr>
      </p:pic>
      <p:pic>
        <p:nvPicPr>
          <p:cNvPr id="9" name="Picture 8">
            <a:extLst>
              <a:ext uri="{FF2B5EF4-FFF2-40B4-BE49-F238E27FC236}">
                <a16:creationId xmlns:a16="http://schemas.microsoft.com/office/drawing/2014/main" id="{D6B8DA13-786C-0242-A5E7-AFD00FD719F5}"/>
              </a:ext>
            </a:extLst>
          </p:cNvPr>
          <p:cNvPicPr>
            <a:picLocks noChangeAspect="1"/>
          </p:cNvPicPr>
          <p:nvPr/>
        </p:nvPicPr>
        <p:blipFill>
          <a:blip r:embed="rId4"/>
          <a:stretch>
            <a:fillRect/>
          </a:stretch>
        </p:blipFill>
        <p:spPr>
          <a:xfrm>
            <a:off x="12192000" y="3823061"/>
            <a:ext cx="6240306" cy="6069878"/>
          </a:xfrm>
          <a:prstGeom prst="rect">
            <a:avLst/>
          </a:prstGeom>
        </p:spPr>
      </p:pic>
      <p:pic>
        <p:nvPicPr>
          <p:cNvPr id="10" name="Picture 9">
            <a:extLst>
              <a:ext uri="{FF2B5EF4-FFF2-40B4-BE49-F238E27FC236}">
                <a16:creationId xmlns:a16="http://schemas.microsoft.com/office/drawing/2014/main" id="{6039C49A-E8AD-7344-B3E5-5E8E2C8BCC6F}"/>
              </a:ext>
            </a:extLst>
          </p:cNvPr>
          <p:cNvPicPr>
            <a:picLocks noChangeAspect="1"/>
          </p:cNvPicPr>
          <p:nvPr/>
        </p:nvPicPr>
        <p:blipFill>
          <a:blip r:embed="rId5"/>
          <a:stretch>
            <a:fillRect/>
          </a:stretch>
        </p:blipFill>
        <p:spPr>
          <a:xfrm>
            <a:off x="17872363" y="7243652"/>
            <a:ext cx="6086925" cy="6086925"/>
          </a:xfrm>
          <a:prstGeom prst="rect">
            <a:avLst/>
          </a:prstGeom>
        </p:spPr>
      </p:pic>
    </p:spTree>
    <p:extLst>
      <p:ext uri="{BB962C8B-B14F-4D97-AF65-F5344CB8AC3E}">
        <p14:creationId xmlns:p14="http://schemas.microsoft.com/office/powerpoint/2010/main" val="79847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8668-0082-264B-8C62-3895CFF4A822}"/>
              </a:ext>
            </a:extLst>
          </p:cNvPr>
          <p:cNvSpPr>
            <a:spLocks noGrp="1"/>
          </p:cNvSpPr>
          <p:nvPr>
            <p:ph type="title"/>
          </p:nvPr>
        </p:nvSpPr>
        <p:spPr/>
        <p:txBody>
          <a:bodyPr/>
          <a:lstStyle/>
          <a:p>
            <a:r>
              <a:rPr lang="en-US" dirty="0"/>
              <a:t>Bake on Demand</a:t>
            </a:r>
          </a:p>
        </p:txBody>
      </p:sp>
      <p:sp>
        <p:nvSpPr>
          <p:cNvPr id="4" name="Text Placeholder 3">
            <a:extLst>
              <a:ext uri="{FF2B5EF4-FFF2-40B4-BE49-F238E27FC236}">
                <a16:creationId xmlns:a16="http://schemas.microsoft.com/office/drawing/2014/main" id="{6DF4D368-AE90-3F49-B6D5-B1CA2F9DBCA2}"/>
              </a:ext>
            </a:extLst>
          </p:cNvPr>
          <p:cNvSpPr>
            <a:spLocks noGrp="1"/>
          </p:cNvSpPr>
          <p:nvPr>
            <p:ph type="body" sz="quarter" idx="10"/>
          </p:nvPr>
        </p:nvSpPr>
        <p:spPr/>
        <p:txBody>
          <a:bodyPr/>
          <a:lstStyle/>
          <a:p>
            <a:r>
              <a:rPr lang="en-US" dirty="0"/>
              <a:t>Rather than bake on </a:t>
            </a:r>
            <a:r>
              <a:rPr lang="en-US" dirty="0" err="1"/>
              <a:t>BeginPlay</a:t>
            </a:r>
            <a:r>
              <a:rPr lang="en-US" dirty="0"/>
              <a:t>, you could do it on another event (or just in a bake-everything Level), and add code to convert it to a regular serialized Texture after generation.</a:t>
            </a:r>
          </a:p>
          <a:p>
            <a:r>
              <a:rPr lang="en-US" dirty="0"/>
              <a:t>Just run the bake when something changes, then the Texture is available to use in the real Level.</a:t>
            </a:r>
          </a:p>
          <a:p>
            <a:r>
              <a:rPr lang="en-US" dirty="0"/>
              <a:t>The version shown on the right uses a temporary render target and 2D Texture to bake into a </a:t>
            </a:r>
            <a:r>
              <a:rPr lang="en-US" b="1" dirty="0"/>
              <a:t>Volume Texture</a:t>
            </a:r>
            <a:r>
              <a:rPr lang="en-US" dirty="0"/>
              <a:t>, something that is not possible in Blueprint.</a:t>
            </a:r>
            <a:endParaRPr lang="en-US" i="1" dirty="0"/>
          </a:p>
        </p:txBody>
      </p:sp>
      <p:pic>
        <p:nvPicPr>
          <p:cNvPr id="6" name="Picture 5">
            <a:extLst>
              <a:ext uri="{FF2B5EF4-FFF2-40B4-BE49-F238E27FC236}">
                <a16:creationId xmlns:a16="http://schemas.microsoft.com/office/drawing/2014/main" id="{1089806F-CCE1-694A-8809-DDFA03CA8E5E}"/>
              </a:ext>
            </a:extLst>
          </p:cNvPr>
          <p:cNvPicPr>
            <a:picLocks noChangeAspect="1"/>
          </p:cNvPicPr>
          <p:nvPr/>
        </p:nvPicPr>
        <p:blipFill>
          <a:blip r:embed="rId2"/>
          <a:stretch>
            <a:fillRect/>
          </a:stretch>
        </p:blipFill>
        <p:spPr>
          <a:xfrm>
            <a:off x="12192000" y="706581"/>
            <a:ext cx="11300927" cy="3218387"/>
          </a:xfrm>
          <a:prstGeom prst="rect">
            <a:avLst/>
          </a:prstGeom>
        </p:spPr>
      </p:pic>
      <p:pic>
        <p:nvPicPr>
          <p:cNvPr id="7" name="Picture 6">
            <a:extLst>
              <a:ext uri="{FF2B5EF4-FFF2-40B4-BE49-F238E27FC236}">
                <a16:creationId xmlns:a16="http://schemas.microsoft.com/office/drawing/2014/main" id="{465C807A-F00F-7145-A31B-0EC6E57B21F8}"/>
              </a:ext>
            </a:extLst>
          </p:cNvPr>
          <p:cNvPicPr>
            <a:picLocks noChangeAspect="1"/>
          </p:cNvPicPr>
          <p:nvPr/>
        </p:nvPicPr>
        <p:blipFill>
          <a:blip r:embed="rId3"/>
          <a:stretch>
            <a:fillRect/>
          </a:stretch>
        </p:blipFill>
        <p:spPr>
          <a:xfrm>
            <a:off x="12192000" y="6443704"/>
            <a:ext cx="12184586" cy="6357897"/>
          </a:xfrm>
          <a:prstGeom prst="rect">
            <a:avLst/>
          </a:prstGeom>
        </p:spPr>
      </p:pic>
      <p:pic>
        <p:nvPicPr>
          <p:cNvPr id="3" name="Picture 2">
            <a:extLst>
              <a:ext uri="{FF2B5EF4-FFF2-40B4-BE49-F238E27FC236}">
                <a16:creationId xmlns:a16="http://schemas.microsoft.com/office/drawing/2014/main" id="{A5FA28F8-6E32-4446-9286-32F85115897C}"/>
              </a:ext>
            </a:extLst>
          </p:cNvPr>
          <p:cNvPicPr>
            <a:picLocks noChangeAspect="1"/>
          </p:cNvPicPr>
          <p:nvPr/>
        </p:nvPicPr>
        <p:blipFill>
          <a:blip r:embed="rId4"/>
          <a:stretch>
            <a:fillRect/>
          </a:stretch>
        </p:blipFill>
        <p:spPr>
          <a:xfrm>
            <a:off x="17593016" y="1672293"/>
            <a:ext cx="6381356" cy="6357896"/>
          </a:xfrm>
          <a:prstGeom prst="rect">
            <a:avLst/>
          </a:prstGeom>
        </p:spPr>
      </p:pic>
    </p:spTree>
    <p:extLst>
      <p:ext uri="{BB962C8B-B14F-4D97-AF65-F5344CB8AC3E}">
        <p14:creationId xmlns:p14="http://schemas.microsoft.com/office/powerpoint/2010/main" val="1798866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8CDE-2979-5442-905E-AC81EAD77D8B}"/>
              </a:ext>
            </a:extLst>
          </p:cNvPr>
          <p:cNvSpPr>
            <a:spLocks noGrp="1"/>
          </p:cNvSpPr>
          <p:nvPr>
            <p:ph type="title"/>
          </p:nvPr>
        </p:nvSpPr>
        <p:spPr/>
        <p:txBody>
          <a:bodyPr/>
          <a:lstStyle/>
          <a:p>
            <a:r>
              <a:rPr lang="en-US" dirty="0"/>
              <a:t>Live Updates</a:t>
            </a:r>
          </a:p>
        </p:txBody>
      </p:sp>
      <p:sp>
        <p:nvSpPr>
          <p:cNvPr id="3" name="Content Placeholder 2">
            <a:extLst>
              <a:ext uri="{FF2B5EF4-FFF2-40B4-BE49-F238E27FC236}">
                <a16:creationId xmlns:a16="http://schemas.microsoft.com/office/drawing/2014/main" id="{04572F23-A0DD-8940-810A-27D36760B6B4}"/>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2AF0527C-A5DF-B64E-B7B2-E5B1D1CDB197}"/>
              </a:ext>
            </a:extLst>
          </p:cNvPr>
          <p:cNvSpPr>
            <a:spLocks noGrp="1"/>
          </p:cNvSpPr>
          <p:nvPr>
            <p:ph type="body" sz="quarter" idx="10"/>
          </p:nvPr>
        </p:nvSpPr>
        <p:spPr/>
        <p:txBody>
          <a:bodyPr/>
          <a:lstStyle/>
          <a:p>
            <a:r>
              <a:rPr lang="en-US" dirty="0"/>
              <a:t>In contrast to the previous extension to make baking an explicit preprocessing step, you could also use this approach to capture live data in the game to use during shading.</a:t>
            </a:r>
          </a:p>
          <a:p>
            <a:r>
              <a:rPr lang="en-US" dirty="0"/>
              <a:t>The approach can be used for footprints or tire tracks in snow or mud, foliage motion, velocities to drive smoke motion, damage, . . .</a:t>
            </a:r>
          </a:p>
        </p:txBody>
      </p:sp>
    </p:spTree>
    <p:extLst>
      <p:ext uri="{BB962C8B-B14F-4D97-AF65-F5344CB8AC3E}">
        <p14:creationId xmlns:p14="http://schemas.microsoft.com/office/powerpoint/2010/main" val="988567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34A55C-22D9-674F-AF9A-4B200109D960}"/>
              </a:ext>
            </a:extLst>
          </p:cNvPr>
          <p:cNvSpPr>
            <a:spLocks noGrp="1"/>
          </p:cNvSpPr>
          <p:nvPr>
            <p:ph type="title"/>
          </p:nvPr>
        </p:nvSpPr>
        <p:spPr/>
        <p:txBody>
          <a:bodyPr/>
          <a:lstStyle/>
          <a:p>
            <a:r>
              <a:rPr lang="en-US" dirty="0"/>
              <a:t>Baking Materials</a:t>
            </a:r>
          </a:p>
        </p:txBody>
      </p:sp>
      <p:sp>
        <p:nvSpPr>
          <p:cNvPr id="7" name="Text Placeholder 6">
            <a:extLst>
              <a:ext uri="{FF2B5EF4-FFF2-40B4-BE49-F238E27FC236}">
                <a16:creationId xmlns:a16="http://schemas.microsoft.com/office/drawing/2014/main" id="{674960A5-C11A-0946-BA16-F9A629530347}"/>
              </a:ext>
            </a:extLst>
          </p:cNvPr>
          <p:cNvSpPr>
            <a:spLocks noGrp="1"/>
          </p:cNvSpPr>
          <p:nvPr>
            <p:ph type="body" sz="quarter" idx="10"/>
          </p:nvPr>
        </p:nvSpPr>
        <p:spPr/>
        <p:txBody>
          <a:bodyPr/>
          <a:lstStyle/>
          <a:p>
            <a:r>
              <a:rPr lang="en-US" dirty="0"/>
              <a:t>An expensive Material can take significant runtime. Something like the Noise nodes or a cloud density for ray marching is used again and again in its shader.</a:t>
            </a:r>
          </a:p>
          <a:p>
            <a:r>
              <a:rPr lang="en-US" dirty="0"/>
              <a:t>It can be more efficient to run it once and store the result into a Texture. This is sometimes called </a:t>
            </a:r>
            <a:r>
              <a:rPr lang="en-US" b="1" dirty="0"/>
              <a:t>baking</a:t>
            </a:r>
            <a:r>
              <a:rPr lang="en-US" dirty="0"/>
              <a:t> the Material into a Texture.</a:t>
            </a:r>
          </a:p>
          <a:p>
            <a:r>
              <a:rPr lang="en-US" dirty="0"/>
              <a:t>An artist can develop a Material look with expensive operations live in the Editor, where performance does not matter as much, then all or part of the Material can be baked into Textures to be more efficient.</a:t>
            </a:r>
          </a:p>
        </p:txBody>
      </p:sp>
      <p:pic>
        <p:nvPicPr>
          <p:cNvPr id="4" name="Picture 3">
            <a:extLst>
              <a:ext uri="{FF2B5EF4-FFF2-40B4-BE49-F238E27FC236}">
                <a16:creationId xmlns:a16="http://schemas.microsoft.com/office/drawing/2014/main" id="{B8CF98F4-9FE7-6A45-9CAD-B96D1B883C73}"/>
              </a:ext>
            </a:extLst>
          </p:cNvPr>
          <p:cNvPicPr>
            <a:picLocks noChangeAspect="1"/>
          </p:cNvPicPr>
          <p:nvPr/>
        </p:nvPicPr>
        <p:blipFill>
          <a:blip r:embed="rId2"/>
          <a:stretch>
            <a:fillRect/>
          </a:stretch>
        </p:blipFill>
        <p:spPr>
          <a:xfrm>
            <a:off x="11971019" y="7315200"/>
            <a:ext cx="11656267" cy="5920854"/>
          </a:xfrm>
          <a:prstGeom prst="rect">
            <a:avLst/>
          </a:prstGeom>
        </p:spPr>
      </p:pic>
      <p:pic>
        <p:nvPicPr>
          <p:cNvPr id="5" name="Picture 4">
            <a:extLst>
              <a:ext uri="{FF2B5EF4-FFF2-40B4-BE49-F238E27FC236}">
                <a16:creationId xmlns:a16="http://schemas.microsoft.com/office/drawing/2014/main" id="{90066805-BFD3-104B-831A-C17198B12B95}"/>
              </a:ext>
            </a:extLst>
          </p:cNvPr>
          <p:cNvPicPr>
            <a:picLocks noChangeAspect="1"/>
          </p:cNvPicPr>
          <p:nvPr/>
        </p:nvPicPr>
        <p:blipFill>
          <a:blip r:embed="rId3"/>
          <a:stretch>
            <a:fillRect/>
          </a:stretch>
        </p:blipFill>
        <p:spPr>
          <a:xfrm>
            <a:off x="17789235" y="387999"/>
            <a:ext cx="6228773" cy="6243639"/>
          </a:xfrm>
          <a:prstGeom prst="rect">
            <a:avLst/>
          </a:prstGeom>
        </p:spPr>
      </p:pic>
      <p:sp>
        <p:nvSpPr>
          <p:cNvPr id="8" name="Bent Arrow 7">
            <a:extLst>
              <a:ext uri="{FF2B5EF4-FFF2-40B4-BE49-F238E27FC236}">
                <a16:creationId xmlns:a16="http://schemas.microsoft.com/office/drawing/2014/main" id="{9044ED29-7BE8-7A42-A708-A51A4925E996}"/>
              </a:ext>
            </a:extLst>
          </p:cNvPr>
          <p:cNvSpPr/>
          <p:nvPr/>
        </p:nvSpPr>
        <p:spPr>
          <a:xfrm rot="16200000" flipH="1">
            <a:off x="14121110" y="3228074"/>
            <a:ext cx="3283527" cy="3061932"/>
          </a:xfrm>
          <a:prstGeom prst="bentArrow">
            <a:avLst>
              <a:gd name="adj1" fmla="val 25000"/>
              <a:gd name="adj2" fmla="val 2942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740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3CC62-A7E4-DE4C-B17D-68C0EA612049}"/>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57EC36A7-A3DE-E340-8998-9D19B8120A7D}"/>
              </a:ext>
            </a:extLst>
          </p:cNvPr>
          <p:cNvSpPr>
            <a:spLocks noGrp="1"/>
          </p:cNvSpPr>
          <p:nvPr>
            <p:ph type="title"/>
          </p:nvPr>
        </p:nvSpPr>
        <p:spPr/>
        <p:txBody>
          <a:bodyPr/>
          <a:lstStyle/>
          <a:p>
            <a:r>
              <a:rPr lang="en-US" dirty="0"/>
              <a:t>Setting Up the Project</a:t>
            </a:r>
          </a:p>
        </p:txBody>
      </p:sp>
    </p:spTree>
    <p:extLst>
      <p:ext uri="{BB962C8B-B14F-4D97-AF65-F5344CB8AC3E}">
        <p14:creationId xmlns:p14="http://schemas.microsoft.com/office/powerpoint/2010/main" val="202832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AC856F85-5BDE-F04B-9B9F-076522A68AF7}"/>
              </a:ext>
            </a:extLst>
          </p:cNvPr>
          <p:cNvPicPr>
            <a:picLocks noGrp="1" noChangeAspect="1"/>
          </p:cNvPicPr>
          <p:nvPr>
            <p:ph idx="1"/>
          </p:nvPr>
        </p:nvPicPr>
        <p:blipFill>
          <a:blip r:embed="rId2"/>
          <a:stretch>
            <a:fillRect/>
          </a:stretch>
        </p:blipFill>
        <p:spPr>
          <a:xfrm>
            <a:off x="12159574" y="2373617"/>
            <a:ext cx="12194940" cy="8968766"/>
          </a:xfrm>
          <a:prstGeom prst="rect">
            <a:avLst/>
          </a:prstGeom>
        </p:spPr>
      </p:pic>
      <p:sp>
        <p:nvSpPr>
          <p:cNvPr id="2" name="Title 1">
            <a:extLst>
              <a:ext uri="{FF2B5EF4-FFF2-40B4-BE49-F238E27FC236}">
                <a16:creationId xmlns:a16="http://schemas.microsoft.com/office/drawing/2014/main" id="{E490B34F-316D-894E-9370-A8E9BEFAF1B8}"/>
              </a:ext>
            </a:extLst>
          </p:cNvPr>
          <p:cNvSpPr>
            <a:spLocks noGrp="1"/>
          </p:cNvSpPr>
          <p:nvPr>
            <p:ph type="title"/>
          </p:nvPr>
        </p:nvSpPr>
        <p:spPr/>
        <p:txBody>
          <a:bodyPr/>
          <a:lstStyle/>
          <a:p>
            <a:r>
              <a:rPr lang="en-US" dirty="0"/>
              <a:t>Creating a Project</a:t>
            </a:r>
          </a:p>
        </p:txBody>
      </p:sp>
      <p:sp>
        <p:nvSpPr>
          <p:cNvPr id="4" name="Text Placeholder 3">
            <a:extLst>
              <a:ext uri="{FF2B5EF4-FFF2-40B4-BE49-F238E27FC236}">
                <a16:creationId xmlns:a16="http://schemas.microsoft.com/office/drawing/2014/main" id="{8348333A-5179-5947-A87D-742F9E2C9174}"/>
              </a:ext>
            </a:extLst>
          </p:cNvPr>
          <p:cNvSpPr>
            <a:spLocks noGrp="1"/>
          </p:cNvSpPr>
          <p:nvPr>
            <p:ph type="body" sz="quarter" idx="10"/>
          </p:nvPr>
        </p:nvSpPr>
        <p:spPr/>
        <p:txBody>
          <a:bodyPr/>
          <a:lstStyle/>
          <a:p>
            <a:r>
              <a:rPr lang="en-US" dirty="0"/>
              <a:t>Launch UE4 and click “</a:t>
            </a:r>
            <a:r>
              <a:rPr lang="en-US" b="1" dirty="0"/>
              <a:t>New Project</a:t>
            </a:r>
            <a:r>
              <a:rPr lang="en-US" dirty="0"/>
              <a:t>”.</a:t>
            </a:r>
          </a:p>
          <a:p>
            <a:r>
              <a:rPr lang="en-US" dirty="0"/>
              <a:t>Use the </a:t>
            </a:r>
            <a:r>
              <a:rPr lang="en-US" b="1" dirty="0"/>
              <a:t>Blank</a:t>
            </a:r>
            <a:r>
              <a:rPr lang="en-US" dirty="0"/>
              <a:t> template, with </a:t>
            </a:r>
            <a:r>
              <a:rPr lang="en-US" b="1" dirty="0"/>
              <a:t>C++</a:t>
            </a:r>
            <a:r>
              <a:rPr lang="en-US" dirty="0"/>
              <a:t> and </a:t>
            </a:r>
            <a:r>
              <a:rPr lang="en-US" b="1" dirty="0"/>
              <a:t>No Starter Content</a:t>
            </a:r>
            <a:r>
              <a:rPr lang="en-US" dirty="0"/>
              <a:t>.</a:t>
            </a:r>
          </a:p>
          <a:p>
            <a:r>
              <a:rPr lang="en-US" dirty="0"/>
              <a:t>Set the </a:t>
            </a:r>
            <a:r>
              <a:rPr lang="en-US" b="1" dirty="0"/>
              <a:t>folder</a:t>
            </a:r>
            <a:r>
              <a:rPr lang="en-US" dirty="0"/>
              <a:t> where your project will be created to the base folder for your engine source (the directory containing the Setup and </a:t>
            </a:r>
            <a:r>
              <a:rPr lang="en-US" dirty="0" err="1"/>
              <a:t>GenerateProjectFiles</a:t>
            </a:r>
            <a:r>
              <a:rPr lang="en-US" dirty="0"/>
              <a:t> scripts).</a:t>
            </a:r>
          </a:p>
        </p:txBody>
      </p:sp>
      <p:sp>
        <p:nvSpPr>
          <p:cNvPr id="7" name="Rounded Rectangle 6">
            <a:extLst>
              <a:ext uri="{FF2B5EF4-FFF2-40B4-BE49-F238E27FC236}">
                <a16:creationId xmlns:a16="http://schemas.microsoft.com/office/drawing/2014/main" id="{798183DD-DAC6-704A-987E-157DE8A9A928}"/>
              </a:ext>
            </a:extLst>
          </p:cNvPr>
          <p:cNvSpPr/>
          <p:nvPr/>
        </p:nvSpPr>
        <p:spPr>
          <a:xfrm>
            <a:off x="12671641" y="3424136"/>
            <a:ext cx="2308955" cy="16147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216080C-5B41-174C-8B49-2CF09D59F39D}"/>
              </a:ext>
            </a:extLst>
          </p:cNvPr>
          <p:cNvSpPr/>
          <p:nvPr/>
        </p:nvSpPr>
        <p:spPr>
          <a:xfrm>
            <a:off x="18330542" y="5312135"/>
            <a:ext cx="2194820" cy="169177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C0ECC89-DE9C-9048-92F7-A0396650FCCD}"/>
              </a:ext>
            </a:extLst>
          </p:cNvPr>
          <p:cNvSpPr/>
          <p:nvPr/>
        </p:nvSpPr>
        <p:spPr>
          <a:xfrm>
            <a:off x="14567613" y="9815087"/>
            <a:ext cx="2455791" cy="34059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98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B104F7-18D8-BD44-A20E-2E63102CB149}"/>
              </a:ext>
            </a:extLst>
          </p:cNvPr>
          <p:cNvSpPr>
            <a:spLocks noGrp="1"/>
          </p:cNvSpPr>
          <p:nvPr>
            <p:ph type="title"/>
          </p:nvPr>
        </p:nvSpPr>
        <p:spPr/>
        <p:txBody>
          <a:bodyPr/>
          <a:lstStyle/>
          <a:p>
            <a:r>
              <a:rPr lang="en-US" dirty="0"/>
              <a:t>Run from Your IDE</a:t>
            </a:r>
          </a:p>
        </p:txBody>
      </p:sp>
      <p:sp>
        <p:nvSpPr>
          <p:cNvPr id="6" name="Text Placeholder 5">
            <a:extLst>
              <a:ext uri="{FF2B5EF4-FFF2-40B4-BE49-F238E27FC236}">
                <a16:creationId xmlns:a16="http://schemas.microsoft.com/office/drawing/2014/main" id="{4EB0EAF2-DA14-614D-80A7-797EA13D22A5}"/>
              </a:ext>
            </a:extLst>
          </p:cNvPr>
          <p:cNvSpPr>
            <a:spLocks noGrp="1"/>
          </p:cNvSpPr>
          <p:nvPr>
            <p:ph type="body" sz="quarter" idx="10"/>
          </p:nvPr>
        </p:nvSpPr>
        <p:spPr/>
        <p:txBody>
          <a:bodyPr>
            <a:normAutofit/>
          </a:bodyPr>
          <a:lstStyle/>
          <a:p>
            <a:r>
              <a:rPr lang="en-US" dirty="0"/>
              <a:t>We don’t need to run this example inside the IDE (Visual Studio or </a:t>
            </a:r>
            <a:r>
              <a:rPr lang="en-US" dirty="0" err="1"/>
              <a:t>Xcode</a:t>
            </a:r>
            <a:r>
              <a:rPr lang="en-US" dirty="0"/>
              <a:t>), but it’s good to learn how.</a:t>
            </a:r>
          </a:p>
          <a:p>
            <a:r>
              <a:rPr lang="en-US" dirty="0"/>
              <a:t>Open the </a:t>
            </a:r>
            <a:r>
              <a:rPr lang="en-US" b="1" dirty="0"/>
              <a:t>UE4</a:t>
            </a:r>
            <a:r>
              <a:rPr lang="en-US" dirty="0"/>
              <a:t> solution in your IDE.</a:t>
            </a:r>
          </a:p>
          <a:p>
            <a:r>
              <a:rPr lang="en-US" dirty="0"/>
              <a:t>For Visual Studio, the project will have been added to the Solution Explorer. Right-click on it and choose “</a:t>
            </a:r>
            <a:r>
              <a:rPr lang="en-US" b="1" dirty="0"/>
              <a:t>Set as Startup Project</a:t>
            </a:r>
            <a:r>
              <a:rPr lang="en-US" dirty="0"/>
              <a:t>”.</a:t>
            </a:r>
          </a:p>
          <a:p>
            <a:r>
              <a:rPr lang="en-US" dirty="0"/>
              <a:t>For </a:t>
            </a:r>
            <a:r>
              <a:rPr lang="en-US" dirty="0" err="1"/>
              <a:t>Xcode</a:t>
            </a:r>
            <a:r>
              <a:rPr lang="en-US" dirty="0"/>
              <a:t>, the project will be added to the list in the top menu bar. Pick it.</a:t>
            </a:r>
          </a:p>
          <a:p>
            <a:r>
              <a:rPr lang="en-US" dirty="0"/>
              <a:t>Run (using the </a:t>
            </a:r>
            <a:r>
              <a:rPr lang="en-US" b="1" dirty="0"/>
              <a:t>Play</a:t>
            </a:r>
            <a:r>
              <a:rPr lang="en-US" dirty="0"/>
              <a:t> button). It’ll launch directly into the project.</a:t>
            </a:r>
          </a:p>
        </p:txBody>
      </p:sp>
      <p:pic>
        <p:nvPicPr>
          <p:cNvPr id="2" name="Picture 1">
            <a:extLst>
              <a:ext uri="{FF2B5EF4-FFF2-40B4-BE49-F238E27FC236}">
                <a16:creationId xmlns:a16="http://schemas.microsoft.com/office/drawing/2014/main" id="{D9A96B10-4881-344D-8895-CB7C7CD2A9B0}"/>
              </a:ext>
            </a:extLst>
          </p:cNvPr>
          <p:cNvPicPr>
            <a:picLocks noChangeAspect="1"/>
          </p:cNvPicPr>
          <p:nvPr/>
        </p:nvPicPr>
        <p:blipFill>
          <a:blip r:embed="rId2"/>
          <a:stretch>
            <a:fillRect/>
          </a:stretch>
        </p:blipFill>
        <p:spPr>
          <a:xfrm>
            <a:off x="13255154" y="10528213"/>
            <a:ext cx="9610212" cy="2075295"/>
          </a:xfrm>
          <a:prstGeom prst="rect">
            <a:avLst/>
          </a:prstGeom>
        </p:spPr>
      </p:pic>
      <p:sp>
        <p:nvSpPr>
          <p:cNvPr id="7" name="Rounded Rectangle 6">
            <a:extLst>
              <a:ext uri="{FF2B5EF4-FFF2-40B4-BE49-F238E27FC236}">
                <a16:creationId xmlns:a16="http://schemas.microsoft.com/office/drawing/2014/main" id="{ED2A530C-847F-C647-9BA5-0A44E77E9C40}"/>
              </a:ext>
            </a:extLst>
          </p:cNvPr>
          <p:cNvSpPr/>
          <p:nvPr/>
        </p:nvSpPr>
        <p:spPr>
          <a:xfrm>
            <a:off x="18549319" y="10712365"/>
            <a:ext cx="1704109"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CB3378-7CD7-3C4D-B843-C2F9EA70A5AF}"/>
              </a:ext>
            </a:extLst>
          </p:cNvPr>
          <p:cNvPicPr>
            <a:picLocks noChangeAspect="1"/>
          </p:cNvPicPr>
          <p:nvPr/>
        </p:nvPicPr>
        <p:blipFill>
          <a:blip r:embed="rId3"/>
          <a:stretch>
            <a:fillRect/>
          </a:stretch>
        </p:blipFill>
        <p:spPr>
          <a:xfrm>
            <a:off x="13098315" y="847436"/>
            <a:ext cx="7777242" cy="9315783"/>
          </a:xfrm>
          <a:prstGeom prst="rect">
            <a:avLst/>
          </a:prstGeom>
        </p:spPr>
      </p:pic>
      <p:sp>
        <p:nvSpPr>
          <p:cNvPr id="9" name="Rounded Rectangle 8">
            <a:extLst>
              <a:ext uri="{FF2B5EF4-FFF2-40B4-BE49-F238E27FC236}">
                <a16:creationId xmlns:a16="http://schemas.microsoft.com/office/drawing/2014/main" id="{F6C9993B-2DCD-0F40-9AB4-C9831F42FE14}"/>
              </a:ext>
            </a:extLst>
          </p:cNvPr>
          <p:cNvSpPr/>
          <p:nvPr/>
        </p:nvSpPr>
        <p:spPr>
          <a:xfrm>
            <a:off x="15282827" y="8958143"/>
            <a:ext cx="2304782" cy="43877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78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7994C-D669-4B49-8EAB-FFC5EAEA4289}"/>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31F2FE5A-37B1-DE4B-A78E-D2ECADCE7BAD}"/>
              </a:ext>
            </a:extLst>
          </p:cNvPr>
          <p:cNvSpPr>
            <a:spLocks noGrp="1"/>
          </p:cNvSpPr>
          <p:nvPr>
            <p:ph type="title"/>
          </p:nvPr>
        </p:nvSpPr>
        <p:spPr/>
        <p:txBody>
          <a:bodyPr/>
          <a:lstStyle/>
          <a:p>
            <a:r>
              <a:rPr lang="en-US" dirty="0"/>
              <a:t>Blueprint Version</a:t>
            </a:r>
          </a:p>
        </p:txBody>
      </p:sp>
    </p:spTree>
    <p:extLst>
      <p:ext uri="{BB962C8B-B14F-4D97-AF65-F5344CB8AC3E}">
        <p14:creationId xmlns:p14="http://schemas.microsoft.com/office/powerpoint/2010/main" val="276480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5116-2116-E242-9E1D-D441CC5D8AA9}"/>
              </a:ext>
            </a:extLst>
          </p:cNvPr>
          <p:cNvSpPr>
            <a:spLocks noGrp="1"/>
          </p:cNvSpPr>
          <p:nvPr>
            <p:ph type="title"/>
          </p:nvPr>
        </p:nvSpPr>
        <p:spPr/>
        <p:txBody>
          <a:bodyPr/>
          <a:lstStyle/>
          <a:p>
            <a:r>
              <a:rPr lang="en-US" dirty="0"/>
              <a:t>Complex Material</a:t>
            </a:r>
          </a:p>
        </p:txBody>
      </p:sp>
      <p:sp>
        <p:nvSpPr>
          <p:cNvPr id="4" name="Text Placeholder 3">
            <a:extLst>
              <a:ext uri="{FF2B5EF4-FFF2-40B4-BE49-F238E27FC236}">
                <a16:creationId xmlns:a16="http://schemas.microsoft.com/office/drawing/2014/main" id="{BDA91E6B-403F-CB42-BE0E-0325A83DBC2E}"/>
              </a:ext>
            </a:extLst>
          </p:cNvPr>
          <p:cNvSpPr>
            <a:spLocks noGrp="1"/>
          </p:cNvSpPr>
          <p:nvPr>
            <p:ph type="body" sz="quarter" idx="10"/>
          </p:nvPr>
        </p:nvSpPr>
        <p:spPr/>
        <p:txBody>
          <a:bodyPr/>
          <a:lstStyle/>
          <a:p>
            <a:r>
              <a:rPr lang="en-US" dirty="0"/>
              <a:t>When drawing the Material to a Texture, we won’t have 3D position or lighting.</a:t>
            </a:r>
          </a:p>
          <a:p>
            <a:r>
              <a:rPr lang="en-US" dirty="0"/>
              <a:t>Create an </a:t>
            </a:r>
            <a:r>
              <a:rPr lang="en-US" b="1" dirty="0"/>
              <a:t>Unlit </a:t>
            </a:r>
            <a:r>
              <a:rPr lang="en-US" dirty="0"/>
              <a:t>Material, using Texture coordinates as input, and preview it on a square.</a:t>
            </a:r>
          </a:p>
          <a:p>
            <a:r>
              <a:rPr lang="en-US" dirty="0"/>
              <a:t>The example on the right is just using six octaves of the </a:t>
            </a:r>
            <a:r>
              <a:rPr lang="en-US" dirty="0" err="1"/>
              <a:t>Voronoi</a:t>
            </a:r>
            <a:r>
              <a:rPr lang="en-US" dirty="0"/>
              <a:t> noise. Though not that complex a Material expression, it is still too computationally expensive to use directly in most games.</a:t>
            </a:r>
          </a:p>
        </p:txBody>
      </p:sp>
      <p:pic>
        <p:nvPicPr>
          <p:cNvPr id="6" name="Picture 5">
            <a:extLst>
              <a:ext uri="{FF2B5EF4-FFF2-40B4-BE49-F238E27FC236}">
                <a16:creationId xmlns:a16="http://schemas.microsoft.com/office/drawing/2014/main" id="{4E94FE1A-C18D-6240-BCF2-C1B006928DA9}"/>
              </a:ext>
            </a:extLst>
          </p:cNvPr>
          <p:cNvPicPr>
            <a:picLocks noChangeAspect="1"/>
          </p:cNvPicPr>
          <p:nvPr/>
        </p:nvPicPr>
        <p:blipFill>
          <a:blip r:embed="rId2"/>
          <a:stretch>
            <a:fillRect/>
          </a:stretch>
        </p:blipFill>
        <p:spPr>
          <a:xfrm>
            <a:off x="12477750" y="432376"/>
            <a:ext cx="11338214" cy="8146717"/>
          </a:xfrm>
          <a:prstGeom prst="rect">
            <a:avLst/>
          </a:prstGeom>
        </p:spPr>
      </p:pic>
      <p:pic>
        <p:nvPicPr>
          <p:cNvPr id="8" name="Picture 7">
            <a:extLst>
              <a:ext uri="{FF2B5EF4-FFF2-40B4-BE49-F238E27FC236}">
                <a16:creationId xmlns:a16="http://schemas.microsoft.com/office/drawing/2014/main" id="{D43A3546-1196-3C4B-9754-73B5A93A2B69}"/>
              </a:ext>
            </a:extLst>
          </p:cNvPr>
          <p:cNvPicPr>
            <a:picLocks noChangeAspect="1"/>
          </p:cNvPicPr>
          <p:nvPr/>
        </p:nvPicPr>
        <p:blipFill>
          <a:blip r:embed="rId3"/>
          <a:stretch>
            <a:fillRect/>
          </a:stretch>
        </p:blipFill>
        <p:spPr>
          <a:xfrm>
            <a:off x="12945340" y="5279922"/>
            <a:ext cx="7395337" cy="7085260"/>
          </a:xfrm>
          <a:prstGeom prst="rect">
            <a:avLst/>
          </a:prstGeom>
        </p:spPr>
      </p:pic>
    </p:spTree>
    <p:extLst>
      <p:ext uri="{BB962C8B-B14F-4D97-AF65-F5344CB8AC3E}">
        <p14:creationId xmlns:p14="http://schemas.microsoft.com/office/powerpoint/2010/main" val="1092879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49F8E-0C24-3340-9EBC-051E7DD4AB38}"/>
              </a:ext>
            </a:extLst>
          </p:cNvPr>
          <p:cNvSpPr>
            <a:spLocks noGrp="1"/>
          </p:cNvSpPr>
          <p:nvPr>
            <p:ph type="body" sz="quarter" idx="10"/>
          </p:nvPr>
        </p:nvSpPr>
        <p:spPr/>
        <p:txBody>
          <a:bodyPr/>
          <a:lstStyle/>
          <a:p>
            <a:r>
              <a:rPr lang="en-US" dirty="0"/>
              <a:t>Render Target</a:t>
            </a:r>
          </a:p>
        </p:txBody>
      </p:sp>
      <p:sp>
        <p:nvSpPr>
          <p:cNvPr id="3" name="Text Placeholder 2">
            <a:extLst>
              <a:ext uri="{FF2B5EF4-FFF2-40B4-BE49-F238E27FC236}">
                <a16:creationId xmlns:a16="http://schemas.microsoft.com/office/drawing/2014/main" id="{399700B1-1B48-4347-A2C0-650B76B29A58}"/>
              </a:ext>
            </a:extLst>
          </p:cNvPr>
          <p:cNvSpPr>
            <a:spLocks noGrp="1"/>
          </p:cNvSpPr>
          <p:nvPr>
            <p:ph type="body" sz="quarter" idx="12"/>
          </p:nvPr>
        </p:nvSpPr>
        <p:spPr/>
        <p:txBody>
          <a:bodyPr/>
          <a:lstStyle/>
          <a:p>
            <a:r>
              <a:rPr lang="en-US" dirty="0"/>
              <a:t>To fill a Texture on the GPU, we need a special form of Texture called a </a:t>
            </a:r>
            <a:r>
              <a:rPr lang="en-US" b="1" dirty="0"/>
              <a:t>Render Target</a:t>
            </a:r>
            <a:r>
              <a:rPr lang="en-US" dirty="0"/>
              <a:t>. You can find it in the </a:t>
            </a:r>
            <a:r>
              <a:rPr lang="en-US" b="1" dirty="0"/>
              <a:t>Materials &amp; Textures</a:t>
            </a:r>
            <a:r>
              <a:rPr lang="en-US" dirty="0"/>
              <a:t> section of the </a:t>
            </a:r>
            <a:r>
              <a:rPr lang="en-US" b="1" dirty="0"/>
              <a:t>Create Advanced Asset</a:t>
            </a:r>
            <a:r>
              <a:rPr lang="en-US" dirty="0"/>
              <a:t> menu.</a:t>
            </a:r>
          </a:p>
          <a:p>
            <a:r>
              <a:rPr lang="en-US" dirty="0"/>
              <a:t>Since we’re just creating a single-channel result, change the format to </a:t>
            </a:r>
            <a:r>
              <a:rPr lang="en-US" b="1" dirty="0"/>
              <a:t>RTF R8</a:t>
            </a:r>
            <a:r>
              <a:rPr lang="en-US" dirty="0"/>
              <a:t>, which is a single 8-bit channel holding values between 0 and 1.</a:t>
            </a:r>
          </a:p>
        </p:txBody>
      </p:sp>
      <p:pic>
        <p:nvPicPr>
          <p:cNvPr id="4" name="Picture 3">
            <a:extLst>
              <a:ext uri="{FF2B5EF4-FFF2-40B4-BE49-F238E27FC236}">
                <a16:creationId xmlns:a16="http://schemas.microsoft.com/office/drawing/2014/main" id="{22C7914B-B682-4149-B8E0-51E2832983F2}"/>
              </a:ext>
            </a:extLst>
          </p:cNvPr>
          <p:cNvPicPr>
            <a:picLocks noChangeAspect="1"/>
          </p:cNvPicPr>
          <p:nvPr/>
        </p:nvPicPr>
        <p:blipFill>
          <a:blip r:embed="rId2"/>
          <a:stretch>
            <a:fillRect/>
          </a:stretch>
        </p:blipFill>
        <p:spPr>
          <a:xfrm>
            <a:off x="10775949" y="143144"/>
            <a:ext cx="6514523" cy="13429711"/>
          </a:xfrm>
          <a:prstGeom prst="rect">
            <a:avLst/>
          </a:prstGeom>
        </p:spPr>
      </p:pic>
      <p:sp>
        <p:nvSpPr>
          <p:cNvPr id="5" name="Rounded Rectangle 4">
            <a:extLst>
              <a:ext uri="{FF2B5EF4-FFF2-40B4-BE49-F238E27FC236}">
                <a16:creationId xmlns:a16="http://schemas.microsoft.com/office/drawing/2014/main" id="{8EC53850-22ED-BA44-8484-4011651EF5F7}"/>
              </a:ext>
            </a:extLst>
          </p:cNvPr>
          <p:cNvSpPr/>
          <p:nvPr/>
        </p:nvSpPr>
        <p:spPr>
          <a:xfrm>
            <a:off x="14033210" y="11604895"/>
            <a:ext cx="3257262" cy="685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43FB5D-44FC-C048-A5E2-590D0AC7F554}"/>
              </a:ext>
            </a:extLst>
          </p:cNvPr>
          <p:cNvPicPr>
            <a:picLocks noChangeAspect="1"/>
          </p:cNvPicPr>
          <p:nvPr/>
        </p:nvPicPr>
        <p:blipFill>
          <a:blip r:embed="rId3"/>
          <a:stretch>
            <a:fillRect/>
          </a:stretch>
        </p:blipFill>
        <p:spPr>
          <a:xfrm>
            <a:off x="17795587" y="2644486"/>
            <a:ext cx="6366572" cy="5772150"/>
          </a:xfrm>
          <a:prstGeom prst="rect">
            <a:avLst/>
          </a:prstGeom>
        </p:spPr>
      </p:pic>
      <p:sp>
        <p:nvSpPr>
          <p:cNvPr id="8" name="Rounded Rectangle 7">
            <a:extLst>
              <a:ext uri="{FF2B5EF4-FFF2-40B4-BE49-F238E27FC236}">
                <a16:creationId xmlns:a16="http://schemas.microsoft.com/office/drawing/2014/main" id="{9CA9E3C1-93E6-4743-BED6-08E3D18849C3}"/>
              </a:ext>
            </a:extLst>
          </p:cNvPr>
          <p:cNvSpPr/>
          <p:nvPr/>
        </p:nvSpPr>
        <p:spPr>
          <a:xfrm>
            <a:off x="20010601" y="5504565"/>
            <a:ext cx="1789526" cy="72998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2417760-BB65-7649-BC42-009059D48AAE}"/>
              </a:ext>
            </a:extLst>
          </p:cNvPr>
          <p:cNvSpPr/>
          <p:nvPr/>
        </p:nvSpPr>
        <p:spPr>
          <a:xfrm>
            <a:off x="20010601" y="7751617"/>
            <a:ext cx="1789526" cy="4753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171340"/>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29540</TotalTime>
  <Words>1084</Words>
  <Application>Microsoft Macintosh PowerPoint</Application>
  <PresentationFormat>Custom</PresentationFormat>
  <Paragraphs>82</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Helvetica</vt:lpstr>
      <vt:lpstr>Helvetica Neue</vt:lpstr>
      <vt:lpstr>EpicTheme</vt:lpstr>
      <vt:lpstr>PowerPoint Presentation</vt:lpstr>
      <vt:lpstr> </vt:lpstr>
      <vt:lpstr>Baking Materials</vt:lpstr>
      <vt:lpstr>Setting Up the Project</vt:lpstr>
      <vt:lpstr>Creating a Project</vt:lpstr>
      <vt:lpstr>Run from Your IDE</vt:lpstr>
      <vt:lpstr>Blueprint Version</vt:lpstr>
      <vt:lpstr>Complex Material</vt:lpstr>
      <vt:lpstr>PowerPoint Presentation</vt:lpstr>
      <vt:lpstr>PowerPoint Presentation</vt:lpstr>
      <vt:lpstr>PowerPoint Presentation</vt:lpstr>
      <vt:lpstr>C++ Version</vt:lpstr>
      <vt:lpstr>PowerPoint Presentation</vt:lpstr>
      <vt:lpstr>PowerPoint Presentation</vt:lpstr>
      <vt:lpstr>Finding Functions</vt:lpstr>
      <vt:lpstr>Adding Properties</vt:lpstr>
      <vt:lpstr>Code Implementation</vt:lpstr>
      <vt:lpstr>PowerPoint Presentation</vt:lpstr>
      <vt:lpstr>Extensions</vt:lpstr>
      <vt:lpstr>3D Materials</vt:lpstr>
      <vt:lpstr>Bake on Demand</vt:lpstr>
      <vt:lpstr>Live 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257</cp:revision>
  <dcterms:modified xsi:type="dcterms:W3CDTF">2020-09-18T15:23:40Z</dcterms:modified>
</cp:coreProperties>
</file>