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</p:sldMasterIdLst>
  <p:notesMasterIdLst>
    <p:notesMasterId r:id="rId20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74" r:id="rId14"/>
    <p:sldId id="275" r:id="rId15"/>
    <p:sldId id="273" r:id="rId16"/>
    <p:sldId id="272" r:id="rId17"/>
    <p:sldId id="270" r:id="rId18"/>
    <p:sldId id="276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H" initials="K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3F3F3F"/>
    <a:srgbClr val="FFD96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232" y="5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0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4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76400" y="10845298"/>
            <a:ext cx="21031200" cy="1387475"/>
          </a:xfrm>
        </p:spPr>
        <p:txBody>
          <a:bodyPr anchor="t" anchorCtr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8500" baseline="0" dirty="0" smtClean="0">
                <a:solidFill>
                  <a:schemeClr val="bg2"/>
                </a:solidFill>
                <a:latin typeface="+mj-lt"/>
                <a:sym typeface="Arial"/>
              </a:defRPr>
            </a:lvl1pPr>
          </a:lstStyle>
          <a:p>
            <a:pPr algn="ctr"/>
            <a:endParaRPr lang="en-US" sz="8000" dirty="0">
              <a:solidFill>
                <a:srgbClr val="FFFFFF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676400" y="7094538"/>
            <a:ext cx="21031199" cy="375076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0" cap="all" baseline="0">
                <a:solidFill>
                  <a:srgbClr val="FFD966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7550515"/>
            <a:ext cx="21031200" cy="2217738"/>
          </a:xfrm>
        </p:spPr>
        <p:txBody>
          <a:bodyPr>
            <a:noAutofit/>
          </a:bodyPr>
          <a:lstStyle>
            <a:lvl1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algn="ctr"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 dirty="0"/>
              <a:t>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88288"/>
            <a:ext cx="21031200" cy="2651126"/>
          </a:xfrm>
        </p:spPr>
        <p:txBody>
          <a:bodyPr anchor="b" anchorCtr="1">
            <a:normAutofit/>
          </a:bodyPr>
          <a:lstStyle>
            <a:lvl1pPr algn="ctr">
              <a:defRPr kumimoji="0" lang="en-US" sz="8000" b="1" i="0" u="none" strike="noStrike" cap="all" spc="1800" normalizeH="0" baseline="0" dirty="0">
                <a:ln>
                  <a:noFill/>
                </a:ln>
                <a:solidFill>
                  <a:srgbClr val="FFD966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2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129796" y="0"/>
            <a:ext cx="12254204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9576" y="914399"/>
            <a:ext cx="9046123" cy="436552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9796" y="0"/>
            <a:ext cx="12254204" cy="1371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1752108" y="5586815"/>
            <a:ext cx="8973592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 hangingPunct="0"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 ker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4693243" y="403083"/>
            <a:ext cx="2626729" cy="268362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679575" y="5943600"/>
            <a:ext cx="9045575" cy="80025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14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"/>
          <p:cNvSpPr/>
          <p:nvPr userDrawn="1"/>
        </p:nvSpPr>
        <p:spPr>
          <a:xfrm>
            <a:off x="1400175" y="-1"/>
            <a:ext cx="7765125" cy="13716001"/>
          </a:xfrm>
          <a:prstGeom prst="rect">
            <a:avLst/>
          </a:prstGeom>
          <a:solidFill>
            <a:srgbClr val="FFD966">
              <a:alpha val="7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3969372" y="386276"/>
            <a:ext cx="2626729" cy="2683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3755" y="4183930"/>
            <a:ext cx="6557962" cy="9135028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800" b="1" cap="all" baseline="0"/>
            </a:lvl1pPr>
          </a:lstStyle>
          <a:p>
            <a:r>
              <a:rPr lang="en-US" sz="3600" dirty="0"/>
              <a:t>Important point, approximately one or two sentences. </a:t>
            </a:r>
          </a:p>
        </p:txBody>
      </p:sp>
    </p:spTree>
    <p:extLst>
      <p:ext uri="{BB962C8B-B14F-4D97-AF65-F5344CB8AC3E}">
        <p14:creationId xmlns:p14="http://schemas.microsoft.com/office/powerpoint/2010/main" val="246238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3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" y="0"/>
            <a:ext cx="15079790" cy="13716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rgbClr val="3F3F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0" name="Freeform: Shape 15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14185970" cy="13716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3" name="Rectangle"/>
          <p:cNvSpPr/>
          <p:nvPr userDrawn="1"/>
        </p:nvSpPr>
        <p:spPr>
          <a:xfrm>
            <a:off x="756714" y="4841453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910162" y="387999"/>
            <a:ext cx="2626729" cy="268362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6714" y="387999"/>
            <a:ext cx="9395380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56714" y="5233467"/>
            <a:ext cx="9045575" cy="8002587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10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 userDrawn="1"/>
        </p:nvSpPr>
        <p:spPr>
          <a:xfrm>
            <a:off x="2154252" y="0"/>
            <a:ext cx="8364042" cy="137160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869459" y="4420829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69459" y="2178424"/>
            <a:ext cx="7008270" cy="207068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1" cap="all" baseline="0"/>
            </a:lvl1pPr>
          </a:lstStyle>
          <a:p>
            <a:r>
              <a:rPr lang="en-US" sz="3600" dirty="0"/>
              <a:t>Small Volume of Content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869460" y="4719918"/>
            <a:ext cx="7008270" cy="8996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1" y="11032375"/>
            <a:ext cx="2626729" cy="26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5786"/>
            <a:ext cx="21031200" cy="2651126"/>
          </a:xfrm>
        </p:spPr>
        <p:txBody>
          <a:bodyPr>
            <a:normAutofit/>
          </a:bodyPr>
          <a:lstStyle>
            <a:lvl1pPr>
              <a:defRPr kumimoji="0" lang="en-US" sz="2500" b="1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he Picture slide"/>
          <p:cNvSpPr txBox="1"/>
          <p:nvPr userDrawn="1"/>
        </p:nvSpPr>
        <p:spPr>
          <a:xfrm>
            <a:off x="13454825" y="3658325"/>
            <a:ext cx="261129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Outcomes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he Picture slide"/>
          <p:cNvSpPr txBox="1"/>
          <p:nvPr userDrawn="1"/>
        </p:nvSpPr>
        <p:spPr>
          <a:xfrm>
            <a:off x="1752109" y="3658325"/>
            <a:ext cx="15276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1752108" y="447579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sp>
        <p:nvSpPr>
          <p:cNvPr id="9" name="Rectangle"/>
          <p:cNvSpPr/>
          <p:nvPr userDrawn="1"/>
        </p:nvSpPr>
        <p:spPr>
          <a:xfrm>
            <a:off x="13454824" y="444853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3" y="11032377"/>
            <a:ext cx="2626730" cy="2683626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752108" y="4766538"/>
            <a:ext cx="9438184" cy="8949462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454824" y="4766538"/>
            <a:ext cx="9438184" cy="8949462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3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2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8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1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6" r:id="rId2"/>
    <p:sldLayoutId id="2147483696" r:id="rId3"/>
    <p:sldLayoutId id="2147483703" r:id="rId4"/>
    <p:sldLayoutId id="2147483704" r:id="rId5"/>
    <p:sldLayoutId id="2147483705" r:id="rId6"/>
    <p:sldLayoutId id="2147483707" r:id="rId7"/>
    <p:sldLayoutId id="2147483697" r:id="rId8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5C62D-F3F0-EE41-A76A-21F66C72A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3CD5C-1271-D04F-98C6-713FA55662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Advanced Actor Coding</a:t>
            </a:r>
          </a:p>
        </p:txBody>
      </p:sp>
    </p:spTree>
    <p:extLst>
      <p:ext uri="{BB962C8B-B14F-4D97-AF65-F5344CB8AC3E}">
        <p14:creationId xmlns:p14="http://schemas.microsoft.com/office/powerpoint/2010/main" val="121205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A79A-B4A8-CC4F-B4FA-65369BF5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 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F7E1C-F23D-234B-8E65-34508B6E25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basic delegate (and basic dynamic delegate) allows you to </a:t>
            </a:r>
            <a:r>
              <a:rPr lang="en-US" b="1" dirty="0"/>
              <a:t>bind</a:t>
            </a:r>
            <a:r>
              <a:rPr lang="en-US" dirty="0"/>
              <a:t> one function to the delegate, and later </a:t>
            </a:r>
            <a:r>
              <a:rPr lang="en-US" b="1" dirty="0"/>
              <a:t>execute </a:t>
            </a:r>
            <a:r>
              <a:rPr lang="en-US" dirty="0"/>
              <a:t>it.</a:t>
            </a:r>
          </a:p>
          <a:p>
            <a:r>
              <a:rPr lang="en-US" dirty="0"/>
              <a:t>Often multiple Actors want to be able to run code when something happens. </a:t>
            </a:r>
            <a:r>
              <a:rPr lang="en-US" b="1" dirty="0"/>
              <a:t>Multicast delegates</a:t>
            </a:r>
            <a:r>
              <a:rPr lang="en-US" dirty="0"/>
              <a:t> support that.</a:t>
            </a:r>
          </a:p>
          <a:p>
            <a:r>
              <a:rPr lang="en-US" dirty="0"/>
              <a:t>The declaration of the delegate type is similar, with a </a:t>
            </a:r>
            <a:r>
              <a:rPr lang="en-US" b="1" dirty="0"/>
              <a:t>DECLARE_MULTICAST_DELEGATE </a:t>
            </a:r>
            <a:r>
              <a:rPr lang="en-US" dirty="0"/>
              <a:t>macro (and a </a:t>
            </a:r>
            <a:r>
              <a:rPr lang="en-US" b="1" dirty="0"/>
              <a:t>DYNAMIC</a:t>
            </a:r>
            <a:r>
              <a:rPr lang="en-US" dirty="0"/>
              <a:t> version).</a:t>
            </a:r>
          </a:p>
          <a:p>
            <a:r>
              <a:rPr lang="en-US" dirty="0"/>
              <a:t>Instead of </a:t>
            </a:r>
            <a:r>
              <a:rPr lang="en-US" b="1" dirty="0"/>
              <a:t>Bind()</a:t>
            </a:r>
            <a:r>
              <a:rPr lang="en-US" dirty="0"/>
              <a:t>, call </a:t>
            </a:r>
            <a:r>
              <a:rPr lang="en-US" b="1" dirty="0"/>
              <a:t>Add()</a:t>
            </a:r>
            <a:r>
              <a:rPr lang="en-US" dirty="0"/>
              <a:t> to add one new function to the list.</a:t>
            </a:r>
          </a:p>
          <a:p>
            <a:r>
              <a:rPr lang="en-US" dirty="0"/>
              <a:t>Instead of </a:t>
            </a:r>
            <a:r>
              <a:rPr lang="en-US" b="1" dirty="0"/>
              <a:t>Execute()</a:t>
            </a:r>
            <a:r>
              <a:rPr lang="en-US" dirty="0"/>
              <a:t>, call </a:t>
            </a:r>
            <a:r>
              <a:rPr lang="en-US" b="1" dirty="0"/>
              <a:t>Broadcast()</a:t>
            </a:r>
            <a:r>
              <a:rPr lang="en-US" dirty="0"/>
              <a:t> to run any function that has been added.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6F407-2F26-484F-AB98-EE8981EABF4A}"/>
              </a:ext>
            </a:extLst>
          </p:cNvPr>
          <p:cNvSpPr txBox="1"/>
          <p:nvPr/>
        </p:nvSpPr>
        <p:spPr>
          <a:xfrm>
            <a:off x="12192000" y="1005840"/>
            <a:ext cx="12184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PrimitiveComponent.h</a:t>
            </a:r>
            <a:r>
              <a:rPr lang="en-US" sz="3600" dirty="0"/>
              <a:t>, declare a delegate type to call when an Actor first starts to overlap with a collision volume.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46423-CD3C-0247-9D56-84EEEC929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3906"/>
          <a:stretch/>
        </p:blipFill>
        <p:spPr>
          <a:xfrm>
            <a:off x="12610012" y="2311316"/>
            <a:ext cx="12233910" cy="66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E79F0C-D784-9842-9660-87059031B1EA}"/>
              </a:ext>
            </a:extLst>
          </p:cNvPr>
          <p:cNvSpPr txBox="1"/>
          <p:nvPr/>
        </p:nvSpPr>
        <p:spPr>
          <a:xfrm>
            <a:off x="12192000" y="3765621"/>
            <a:ext cx="121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UPrimitiveComponent</a:t>
            </a:r>
            <a:r>
              <a:rPr lang="en-US" sz="3600" dirty="0"/>
              <a:t>, declare a delegate variable.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3F48F9-1945-804E-BA87-B3C9204F8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012" y="4483634"/>
            <a:ext cx="8420100" cy="643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20506-39C5-7C4F-A145-BA308E29A42B}"/>
              </a:ext>
            </a:extLst>
          </p:cNvPr>
          <p:cNvSpPr txBox="1"/>
          <p:nvPr/>
        </p:nvSpPr>
        <p:spPr>
          <a:xfrm>
            <a:off x="12192000" y="5921429"/>
            <a:ext cx="12184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AInteractiveFoliageActor</a:t>
            </a:r>
            <a:r>
              <a:rPr lang="en-US" sz="3600" dirty="0"/>
              <a:t> (for example), declare a function that matches.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41F898-191E-A44A-AFA6-DD728372C2E5}"/>
              </a:ext>
            </a:extLst>
          </p:cNvPr>
          <p:cNvSpPr txBox="1"/>
          <p:nvPr/>
        </p:nvSpPr>
        <p:spPr>
          <a:xfrm>
            <a:off x="12192000" y="8992872"/>
            <a:ext cx="121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And ask </a:t>
            </a:r>
            <a:r>
              <a:rPr lang="en-US" sz="3600"/>
              <a:t>for it to </a:t>
            </a:r>
            <a:r>
              <a:rPr lang="en-US" sz="3600" dirty="0"/>
              <a:t>be called when the collision happens.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E2B31B-C00F-E948-9047-96F0BBFEE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0012" y="9710885"/>
            <a:ext cx="8667750" cy="6934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0A554-75BC-0C40-B9B5-BB459502C437}"/>
              </a:ext>
            </a:extLst>
          </p:cNvPr>
          <p:cNvSpPr txBox="1"/>
          <p:nvPr/>
        </p:nvSpPr>
        <p:spPr>
          <a:xfrm>
            <a:off x="12192000" y="11198210"/>
            <a:ext cx="12184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Then </a:t>
            </a:r>
            <a:r>
              <a:rPr lang="en-US" sz="3600" dirty="0" err="1"/>
              <a:t>UPrimitiveComponent</a:t>
            </a:r>
            <a:r>
              <a:rPr lang="en-US" sz="3600" dirty="0"/>
              <a:t> can broadcast to call all subscribed delegate functions.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55491-5725-804C-9948-5093A505D1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31342" b="38719"/>
          <a:stretch/>
        </p:blipFill>
        <p:spPr>
          <a:xfrm>
            <a:off x="12610011" y="12531775"/>
            <a:ext cx="11766087" cy="2832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7CF4FC-3DCD-764F-8EBC-9A9FD538CB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932" b="1421"/>
          <a:stretch/>
        </p:blipFill>
        <p:spPr>
          <a:xfrm>
            <a:off x="12610011" y="7254995"/>
            <a:ext cx="11766087" cy="94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3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7FA4-EDD9-FB4C-858A-D5115B83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F55EE-D04B-6440-BC95-848E0E0DD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UE4 </a:t>
            </a:r>
            <a:r>
              <a:rPr lang="en-US" b="1" dirty="0"/>
              <a:t>events</a:t>
            </a:r>
            <a:r>
              <a:rPr lang="en-US" dirty="0"/>
              <a:t> are just multicast delegates where only the declaring class can call </a:t>
            </a:r>
            <a:r>
              <a:rPr lang="en-US" b="1" dirty="0"/>
              <a:t>Broadcast()</a:t>
            </a:r>
            <a:r>
              <a:rPr lang="en-US" dirty="0"/>
              <a:t>.</a:t>
            </a:r>
          </a:p>
          <a:p>
            <a:r>
              <a:rPr lang="en-US" dirty="0"/>
              <a:t>With multicast delegates, any class with access to add a function could also invoke a broadcast. Events patch that by allowing other classes to still add functions to be called, but only the declaring class can do the broadcast.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90118-442B-1048-B4DA-F12E6C8F90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30088" y="0"/>
            <a:ext cx="12253912" cy="13716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12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1FFC89-5FD9-4148-9D7F-F59720E57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8E0131-89C8-DE4A-BDAB-E5972485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Between Blueprint and C++</a:t>
            </a:r>
          </a:p>
        </p:txBody>
      </p:sp>
    </p:spTree>
    <p:extLst>
      <p:ext uri="{BB962C8B-B14F-4D97-AF65-F5344CB8AC3E}">
        <p14:creationId xmlns:p14="http://schemas.microsoft.com/office/powerpoint/2010/main" val="218743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043B-6620-994B-BF56-375F8F46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C++ and Blueprint: 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0B76-74C2-0146-B5E6-22F68B0E1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A818A-F320-0141-8BE9-0A5E05628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do many projects end up with a mix of C++ and Blueprint?</a:t>
            </a:r>
          </a:p>
          <a:p>
            <a:r>
              <a:rPr lang="en-US" dirty="0"/>
              <a:t>One of the main reasons Blueprint exists in the first place is to allow nonprogrammers or designers with limited programming experience a way to directly make gameplay changes.</a:t>
            </a:r>
          </a:p>
          <a:p>
            <a:r>
              <a:rPr lang="en-US" dirty="0"/>
              <a:t>C++ code that is callable from Blueprint can expose functionality to Blueprint that is either not available in the standard Blueprint nodes or is cumbersome to implement there.</a:t>
            </a:r>
          </a:p>
          <a:p>
            <a:r>
              <a:rPr lang="en-US" dirty="0"/>
              <a:t>Blueprint code that is callable from C++ can allow nonprogrammers on your team to tweak behavior by constructing small Blueprint functions rather than having to build out a full Actor or Component.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043B-6620-994B-BF56-375F8F46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C++ and Blueprint: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0B76-74C2-0146-B5E6-22F68B0E1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A818A-F320-0141-8BE9-0A5E05628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Many projects that start out as Blueprint may want to port some of that code to C++ for performance or programmability.</a:t>
            </a:r>
          </a:p>
          <a:p>
            <a:r>
              <a:rPr lang="en-US" dirty="0"/>
              <a:t>One approach is to replace small sections of Blueprint with local Blueprint nodes that do equivalent work in C++.</a:t>
            </a:r>
          </a:p>
          <a:p>
            <a:r>
              <a:rPr lang="en-US" dirty="0"/>
              <a:t>Another approach is to convert overall structure first, in which case you may need to call Blueprint parts that have not yet been converted from the C++ code.</a:t>
            </a:r>
          </a:p>
        </p:txBody>
      </p:sp>
    </p:spTree>
    <p:extLst>
      <p:ext uri="{BB962C8B-B14F-4D97-AF65-F5344CB8AC3E}">
        <p14:creationId xmlns:p14="http://schemas.microsoft.com/office/powerpoint/2010/main" val="132185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CEA5-FE09-2C49-8819-301A8490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AE595-B71D-F34E-A37E-E6AD8DBE4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matter what the reason, the first step to a mixed implementation is to have a Blueprint class derived from an underlying C++ class.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 err="1"/>
              <a:t>Reparent</a:t>
            </a:r>
            <a:r>
              <a:rPr lang="en-US" dirty="0"/>
              <a:t> if the Blueprint is already created.</a:t>
            </a:r>
          </a:p>
          <a:p>
            <a:pPr marL="457200" lvl="1" indent="-457200"/>
            <a:r>
              <a:rPr lang="en-US" dirty="0"/>
              <a:t>If not, create the C++, then make a Blueprint-derived class from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3DD05-4441-D84F-A96A-15F62C376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257" y="1135009"/>
            <a:ext cx="9439802" cy="61279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E0EF55-1799-264C-84E5-BFC720F991F9}"/>
              </a:ext>
            </a:extLst>
          </p:cNvPr>
          <p:cNvSpPr/>
          <p:nvPr/>
        </p:nvSpPr>
        <p:spPr>
          <a:xfrm>
            <a:off x="15492549" y="5068389"/>
            <a:ext cx="2795451" cy="4321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94B3-EBD0-1242-B45D-4EBF48DD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Exposing C++ Functions to Blueprint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70261-4755-B941-81AB-8A9B1D443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make a new Blueprint node, mark a function in your C++ class as </a:t>
            </a:r>
            <a:r>
              <a:rPr lang="en-US" b="1" dirty="0"/>
              <a:t>UFUNCTION(</a:t>
            </a:r>
            <a:r>
              <a:rPr lang="en-US" b="1" dirty="0" err="1"/>
              <a:t>BlueprintCallable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>The name will match the function name unless you add </a:t>
            </a:r>
            <a:r>
              <a:rPr lang="en-US" b="1" dirty="0"/>
              <a:t>meta=(</a:t>
            </a:r>
            <a:r>
              <a:rPr lang="en-US" b="1" dirty="0" err="1"/>
              <a:t>DisplayName</a:t>
            </a:r>
            <a:r>
              <a:rPr lang="en-US" b="1" dirty="0"/>
              <a:t>=“name”)</a:t>
            </a:r>
            <a:r>
              <a:rPr lang="en-US" dirty="0"/>
              <a:t>.</a:t>
            </a:r>
          </a:p>
          <a:p>
            <a:r>
              <a:rPr lang="en-US" dirty="0"/>
              <a:t>The function parameters will appear as input pins. Any with default values in the C++ declaration will have those defaults in Blueprint.</a:t>
            </a:r>
          </a:p>
          <a:p>
            <a:r>
              <a:rPr lang="en-US" dirty="0"/>
              <a:t>The function output will appear as an output pin.</a:t>
            </a:r>
          </a:p>
          <a:p>
            <a:r>
              <a:rPr lang="en-US" dirty="0"/>
              <a:t>Add </a:t>
            </a:r>
            <a:r>
              <a:rPr lang="en-US" b="1" dirty="0" err="1"/>
              <a:t>BlueprintPure</a:t>
            </a:r>
            <a:r>
              <a:rPr lang="en-US" dirty="0"/>
              <a:t> to the </a:t>
            </a:r>
            <a:r>
              <a:rPr lang="en-US" b="1" dirty="0"/>
              <a:t>UFUNCTION</a:t>
            </a:r>
            <a:r>
              <a:rPr lang="en-US" dirty="0"/>
              <a:t> for pure functions that do not change their Actor state, where the execution order does not matter.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E794B-E46E-D346-8AE9-2CF9AAEB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432" y="2512868"/>
            <a:ext cx="6563000" cy="4220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07DE0-2F7C-4549-BA90-C641517B2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340" y="914399"/>
            <a:ext cx="7197184" cy="1292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7BD49D-8912-AC4B-8DC8-7455BF707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0658" y="7631906"/>
            <a:ext cx="9448800" cy="116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4BF6C9-9FBB-6742-BDB6-7D58179E8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7232" y="9714706"/>
            <a:ext cx="6883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B7B4-47D7-C541-93A2-77E93368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Implementable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6A045-04C0-AE4C-A2DB-07687BCEB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call a Blueprint function from C++, create a C++ function that will be overridden in the derived Blueprint.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Create a function in your C++, tagged with “</a:t>
            </a:r>
            <a:r>
              <a:rPr lang="en-US" b="1" dirty="0"/>
              <a:t>UFUNCTION(</a:t>
            </a:r>
            <a:r>
              <a:rPr lang="en-US" b="1" dirty="0" err="1"/>
              <a:t>BlueprintImplementableEvent</a:t>
            </a:r>
            <a:r>
              <a:rPr lang="en-US" b="1" dirty="0"/>
              <a:t>)</a:t>
            </a:r>
            <a:r>
              <a:rPr lang="en-US" dirty="0"/>
              <a:t>”.</a:t>
            </a:r>
          </a:p>
          <a:p>
            <a:pPr marL="457200" lvl="1" indent="-457200"/>
            <a:r>
              <a:rPr lang="en-US" dirty="0"/>
              <a:t>In the </a:t>
            </a:r>
            <a:r>
              <a:rPr lang="en-US" b="1" dirty="0"/>
              <a:t>Functions</a:t>
            </a:r>
            <a:r>
              <a:rPr lang="en-US" dirty="0"/>
              <a:t> section of the Blueprint Editor, choose “</a:t>
            </a:r>
            <a:r>
              <a:rPr lang="en-US" b="1" dirty="0"/>
              <a:t>Override</a:t>
            </a:r>
            <a:r>
              <a:rPr lang="en-US" dirty="0"/>
              <a:t>”.</a:t>
            </a:r>
          </a:p>
          <a:p>
            <a:pPr marL="457200" lvl="1" indent="-457200"/>
            <a:r>
              <a:rPr lang="en-US" dirty="0"/>
              <a:t>Create a Blueprint implementation.</a:t>
            </a:r>
          </a:p>
          <a:p>
            <a:pPr marL="457200" lvl="1" indent="-457200"/>
            <a:r>
              <a:rPr lang="en-US" dirty="0"/>
              <a:t>Call in your C++ code.</a:t>
            </a:r>
          </a:p>
          <a:p>
            <a:r>
              <a:rPr lang="en-US" dirty="0"/>
              <a:t>A function can be both </a:t>
            </a:r>
            <a:r>
              <a:rPr lang="en-US" b="1" dirty="0" err="1"/>
              <a:t>BlueprintImplementable</a:t>
            </a:r>
            <a:r>
              <a:rPr lang="en-US" dirty="0"/>
              <a:t> and </a:t>
            </a:r>
            <a:r>
              <a:rPr lang="en-US" b="1" dirty="0" err="1"/>
              <a:t>BlueprintCallable</a:t>
            </a:r>
            <a:r>
              <a:rPr lang="en-US" dirty="0"/>
              <a:t> if you need to be able to call it from both.</a:t>
            </a:r>
          </a:p>
          <a:p>
            <a:r>
              <a:rPr lang="en-US" dirty="0"/>
              <a:t>It can also be </a:t>
            </a:r>
            <a:r>
              <a:rPr lang="en-US" b="1" dirty="0" err="1"/>
              <a:t>BlueprintPure</a:t>
            </a:r>
            <a:r>
              <a:rPr lang="en-US" dirty="0"/>
              <a:t> if it is a pure function without order-dependent side-effects.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FFD987-3363-E148-8320-D6EEEDEF5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2647" y="2042750"/>
            <a:ext cx="6432868" cy="7341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CDED2-3094-824E-8580-79B2706DD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4143" y="9480221"/>
            <a:ext cx="8635940" cy="3828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5CAA0-CDA3-3643-8CC1-D7B1D524C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4283" y="407476"/>
            <a:ext cx="8305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49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A9A4-3CD5-4948-80EE-E3584816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Functions with C++ Default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C3BE0-9FBC-7540-94DE-CC7616A96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use a default C++ implementation when the Blueprint one does not exist, use </a:t>
            </a:r>
            <a:r>
              <a:rPr lang="en-US" b="1" dirty="0"/>
              <a:t>UFUNCTION(</a:t>
            </a:r>
            <a:r>
              <a:rPr lang="en-US" b="1" dirty="0" err="1"/>
              <a:t>BlueprintNativeEvent</a:t>
            </a:r>
            <a:r>
              <a:rPr lang="en-US" b="1" dirty="0"/>
              <a:t>) </a:t>
            </a:r>
            <a:r>
              <a:rPr lang="en-US" dirty="0"/>
              <a:t>instead of </a:t>
            </a:r>
            <a:r>
              <a:rPr lang="en-US" b="1" dirty="0" err="1"/>
              <a:t>BlueprintImplementableEvent</a:t>
            </a:r>
            <a:r>
              <a:rPr lang="en-US" dirty="0"/>
              <a:t>.</a:t>
            </a:r>
          </a:p>
          <a:p>
            <a:r>
              <a:rPr lang="en-US" dirty="0"/>
              <a:t>Create a C++ implementation function with “</a:t>
            </a:r>
            <a:r>
              <a:rPr lang="en-US" b="1" dirty="0"/>
              <a:t>_Implementation</a:t>
            </a:r>
            <a:r>
              <a:rPr lang="en-US" dirty="0"/>
              <a:t>”</a:t>
            </a:r>
            <a:r>
              <a:rPr lang="en-US" i="1" dirty="0"/>
              <a:t> </a:t>
            </a:r>
            <a:r>
              <a:rPr lang="en-US" dirty="0"/>
              <a:t>on the end of the function name. It will use this if a Blueprint version is not provided.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CBB58-FCD0-5F4F-90DE-9F2C6AF1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827" y="1058090"/>
            <a:ext cx="723900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6BC18-535E-6045-8A88-D4AF6211B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344" y="2996380"/>
            <a:ext cx="10871200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A81FC-107A-7E49-959E-2C4241260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3827" y="6477821"/>
            <a:ext cx="10752980" cy="29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3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E53E-49D5-B241-BC00-61F65F5E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ADBB6-4443-A04E-A127-38AC8F4FD8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The goals of this lecture are to</a:t>
            </a:r>
          </a:p>
          <a:p>
            <a:pPr marL="457200" lvl="1" indent="-457200">
              <a:lnSpc>
                <a:spcPct val="100000"/>
              </a:lnSpc>
              <a:spcBef>
                <a:spcPts val="2000"/>
              </a:spcBef>
            </a:pPr>
            <a:r>
              <a:rPr lang="en-US" sz="2800" dirty="0">
                <a:solidFill>
                  <a:srgbClr val="27292E"/>
                </a:solidFill>
              </a:rPr>
              <a:t>Demonstrate how to create a Blueprint class based on a C++ class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27292E"/>
                </a:solidFill>
              </a:rPr>
              <a:t>Explore the various ways to pass data and events of one class to another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27292E"/>
                </a:solidFill>
              </a:rPr>
              <a:t>Show how C++ classes can expose functions and data to Blueprints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 marL="457200" lvl="1" indent="-457200">
              <a:spcBef>
                <a:spcPts val="1200"/>
              </a:spcBef>
            </a:pPr>
            <a:endParaRPr lang="en-US" dirty="0"/>
          </a:p>
          <a:p>
            <a:pPr marL="457200" lvl="1" indent="-457200"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F4B42-DCD1-A049-87C9-9684036101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the end of this lecture you will be able to</a:t>
            </a:r>
          </a:p>
          <a:p>
            <a:pPr marL="457200" lvl="1" indent="-457200">
              <a:lnSpc>
                <a:spcPct val="100000"/>
              </a:lnSpc>
              <a:spcBef>
                <a:spcPts val="2000"/>
              </a:spcBef>
            </a:pPr>
            <a:r>
              <a:rPr lang="en-US" sz="2800" dirty="0">
                <a:solidFill>
                  <a:srgbClr val="27292E"/>
                </a:solidFill>
              </a:rPr>
              <a:t>Create a Blueprint Actor class that inherits from a C++ class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27292E"/>
                </a:solidFill>
              </a:rPr>
              <a:t>Create and use Delegates and Events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27292E"/>
                </a:solidFill>
              </a:rPr>
              <a:t>Use UPROPERTY and UFUNCTION macros to expose variables, events and functions to Blueprints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 marL="457200" lvl="1" indent="-457200">
              <a:spcBef>
                <a:spcPts val="1200"/>
              </a:spcBef>
            </a:pPr>
            <a:endParaRPr lang="en-US" dirty="0"/>
          </a:p>
          <a:p>
            <a:pPr marL="457200" lvl="1" indent="-457200"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4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F86F05-3BC5-184D-96CC-CA7D38A5E5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F6F92C-F7D9-EB46-89B2-107D31FF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273137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2A99-596B-7A4F-B643-AD0AD2BF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 C++ Class in Blueprint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2F25DC-7175-B446-BCAB-56C315689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3550" y="337259"/>
            <a:ext cx="7503250" cy="786191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B8966-A754-204E-BADC-9900E5AFF6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extend any C++ Actor by creating a Blueprint that is derived from it. The new Blueprint object inherits all of the code, variables, and behavior of the original, but can add additional functionality by overriding </a:t>
            </a:r>
            <a:r>
              <a:rPr lang="en-US" dirty="0" err="1"/>
              <a:t>BeginPlay</a:t>
            </a:r>
            <a:r>
              <a:rPr lang="en-US" dirty="0"/>
              <a:t>, Tick, </a:t>
            </a:r>
            <a:r>
              <a:rPr lang="en-US" dirty="0" err="1"/>
              <a:t>OnConstruction</a:t>
            </a:r>
            <a:r>
              <a:rPr lang="en-US" dirty="0"/>
              <a:t>, etc.</a:t>
            </a:r>
          </a:p>
          <a:p>
            <a:r>
              <a:rPr lang="en-US" dirty="0"/>
              <a:t>Choose “</a:t>
            </a:r>
            <a:r>
              <a:rPr lang="en-US" b="1" dirty="0"/>
              <a:t>Add New &gt; Blueprint Class</a:t>
            </a:r>
            <a:r>
              <a:rPr lang="en-US" dirty="0"/>
              <a:t>”, but rather than choosing one of the standard classes at the top, search for your C++ class in the </a:t>
            </a:r>
            <a:r>
              <a:rPr lang="en-US" b="1" dirty="0"/>
              <a:t>All Classes</a:t>
            </a:r>
            <a:r>
              <a:rPr lang="en-US" dirty="0"/>
              <a:t> list on the bottom.</a:t>
            </a:r>
          </a:p>
          <a:p>
            <a:r>
              <a:rPr lang="en-US" dirty="0"/>
              <a:t>Any property you want to be accessible in the Blueprint extension should have the </a:t>
            </a:r>
            <a:r>
              <a:rPr lang="en-US" b="1" dirty="0" err="1"/>
              <a:t>BlueprintReadWrite</a:t>
            </a:r>
            <a:r>
              <a:rPr lang="en-US" dirty="0"/>
              <a:t> property. In addition, to see the inherited variables, be sure to make them visible in the Blueprint Editor.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1E463-9F16-D745-913E-B6DB1BA16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356" y="9099434"/>
            <a:ext cx="8528089" cy="276698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F47942-FC63-5843-AFB4-BC5584734C26}"/>
              </a:ext>
            </a:extLst>
          </p:cNvPr>
          <p:cNvSpPr/>
          <p:nvPr/>
        </p:nvSpPr>
        <p:spPr>
          <a:xfrm>
            <a:off x="19285527" y="10141527"/>
            <a:ext cx="4260273" cy="5818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72A0-F268-8F48-9AAB-9583398B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 Blueprint Class in C++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90637-608E-E34C-B06D-423DAF92C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While a Blueprint class can be derived from a C++ class, a C++ class cannot be derived from a Blueprint one.</a:t>
            </a:r>
          </a:p>
          <a:p>
            <a:r>
              <a:rPr lang="en-US" dirty="0"/>
              <a:t>Instead, create a new C++ class, then </a:t>
            </a:r>
            <a:r>
              <a:rPr lang="en-US" b="1" dirty="0" err="1"/>
              <a:t>reparent</a:t>
            </a:r>
            <a:r>
              <a:rPr lang="en-US" dirty="0"/>
              <a:t> the Blueprint class to it (</a:t>
            </a:r>
            <a:r>
              <a:rPr lang="en-US" b="1" dirty="0"/>
              <a:t>File &gt; </a:t>
            </a:r>
            <a:r>
              <a:rPr lang="en-US" b="1" dirty="0" err="1"/>
              <a:t>Reparent</a:t>
            </a:r>
            <a:r>
              <a:rPr lang="en-US" b="1" dirty="0"/>
              <a:t> Blueprint</a:t>
            </a:r>
            <a:r>
              <a:rPr lang="en-US" dirty="0"/>
              <a:t>). Once you have </a:t>
            </a:r>
            <a:r>
              <a:rPr lang="en-US" dirty="0" err="1"/>
              <a:t>reparented</a:t>
            </a:r>
            <a:r>
              <a:rPr lang="en-US" dirty="0"/>
              <a:t>, you can move logic from the Blueprint class into the C++ parent class.</a:t>
            </a:r>
          </a:p>
          <a:p>
            <a:r>
              <a:rPr lang="en-US" dirty="0"/>
              <a:t>You can also create new C++ </a:t>
            </a:r>
            <a:r>
              <a:rPr lang="en-US" b="1" dirty="0" err="1"/>
              <a:t>ActorComponents</a:t>
            </a:r>
            <a:r>
              <a:rPr lang="en-US" dirty="0"/>
              <a:t> to add to an existing Blueprint class.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D20FF-4C89-C947-A1DB-B4EFE830E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257" y="1135009"/>
            <a:ext cx="9439802" cy="61279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9A2018-E2DF-6443-B406-ABFCAFD1BAA3}"/>
              </a:ext>
            </a:extLst>
          </p:cNvPr>
          <p:cNvSpPr/>
          <p:nvPr/>
        </p:nvSpPr>
        <p:spPr>
          <a:xfrm>
            <a:off x="15492549" y="5068389"/>
            <a:ext cx="2795451" cy="4321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0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94E16A-00F2-6F4B-9269-D4D6C7763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7550515"/>
            <a:ext cx="21031200" cy="221773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68C912-068C-F347-9AF7-EA4AA0DF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 Functions</a:t>
            </a:r>
          </a:p>
        </p:txBody>
      </p:sp>
    </p:spTree>
    <p:extLst>
      <p:ext uri="{BB962C8B-B14F-4D97-AF65-F5344CB8AC3E}">
        <p14:creationId xmlns:p14="http://schemas.microsoft.com/office/powerpoint/2010/main" val="98270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1CE5-2A22-1840-8D28-1CE030CE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722C6-6A10-7346-8848-B2952AE0BF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Delegates are the Unreal Engine’s method to flexibly assign a function from one class to be called from another when the functions and classes might not be known at compile time. In other systems, these might also be called </a:t>
            </a:r>
            <a:r>
              <a:rPr lang="en-US" b="1" dirty="0"/>
              <a:t>callback functions</a:t>
            </a:r>
            <a:r>
              <a:rPr lang="en-US" dirty="0"/>
              <a:t>.</a:t>
            </a:r>
          </a:p>
          <a:p>
            <a:r>
              <a:rPr lang="en-US" dirty="0"/>
              <a:t>Class A declares the delegate type (parameters and return value), and creates a delegate variable.</a:t>
            </a:r>
          </a:p>
          <a:p>
            <a:r>
              <a:rPr lang="en-US" dirty="0"/>
              <a:t>Class B defines a member function that matches and registers it with class A.</a:t>
            </a:r>
          </a:p>
          <a:p>
            <a:r>
              <a:rPr lang="en-US" dirty="0"/>
              <a:t>Then when class A invokes its delegate, the function in class B is called.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41C1A67F-A84B-B049-A5F3-F81F23FC7762}"/>
              </a:ext>
            </a:extLst>
          </p:cNvPr>
          <p:cNvSpPr/>
          <p:nvPr/>
        </p:nvSpPr>
        <p:spPr>
          <a:xfrm>
            <a:off x="13350240" y="3056709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A286160-0E49-CB48-97FC-585397A75FFD}"/>
              </a:ext>
            </a:extLst>
          </p:cNvPr>
          <p:cNvSpPr/>
          <p:nvPr/>
        </p:nvSpPr>
        <p:spPr>
          <a:xfrm>
            <a:off x="13350240" y="705395"/>
            <a:ext cx="3526971" cy="1828800"/>
          </a:xfrm>
          <a:prstGeom prst="wedgeRoundRectCallout">
            <a:avLst>
              <a:gd name="adj1" fmla="val -29722"/>
              <a:gd name="adj2" fmla="val 7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Does anyone care that the player died?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FDC79DDA-7D04-1C4D-9D57-77871B7C118B}"/>
              </a:ext>
            </a:extLst>
          </p:cNvPr>
          <p:cNvSpPr/>
          <p:nvPr/>
        </p:nvSpPr>
        <p:spPr>
          <a:xfrm>
            <a:off x="19829417" y="2638698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204DE-BB8E-9349-A6E1-763CB1F59B35}"/>
              </a:ext>
            </a:extLst>
          </p:cNvPr>
          <p:cNvSpPr txBox="1"/>
          <p:nvPr/>
        </p:nvSpPr>
        <p:spPr>
          <a:xfrm>
            <a:off x="15693697" y="3213650"/>
            <a:ext cx="24929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/>
              <a:t>Delegate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EC94CD-7CD0-4C47-A269-C8CFF43209E3}"/>
              </a:ext>
            </a:extLst>
          </p:cNvPr>
          <p:cNvCxnSpPr>
            <a:cxnSpLocks/>
          </p:cNvCxnSpPr>
          <p:nvPr/>
        </p:nvCxnSpPr>
        <p:spPr>
          <a:xfrm>
            <a:off x="14761031" y="3644537"/>
            <a:ext cx="8052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C43E42B-F95B-4941-9602-70F04D58A4B3}"/>
              </a:ext>
            </a:extLst>
          </p:cNvPr>
          <p:cNvSpPr/>
          <p:nvPr/>
        </p:nvSpPr>
        <p:spPr>
          <a:xfrm>
            <a:off x="19620411" y="287383"/>
            <a:ext cx="3526971" cy="1828800"/>
          </a:xfrm>
          <a:prstGeom prst="wedgeRoundRectCallout">
            <a:avLst>
              <a:gd name="adj1" fmla="val -29722"/>
              <a:gd name="adj2" fmla="val 7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know that the player died!</a:t>
            </a:r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393F72C5-6D39-714E-B501-7AF5F2F5E863}"/>
              </a:ext>
            </a:extLst>
          </p:cNvPr>
          <p:cNvSpPr/>
          <p:nvPr/>
        </p:nvSpPr>
        <p:spPr>
          <a:xfrm>
            <a:off x="18470880" y="6426739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1DF4EB4D-18E0-2146-B422-6704752A8787}"/>
              </a:ext>
            </a:extLst>
          </p:cNvPr>
          <p:cNvSpPr/>
          <p:nvPr/>
        </p:nvSpPr>
        <p:spPr>
          <a:xfrm>
            <a:off x="19960045" y="4799013"/>
            <a:ext cx="3526971" cy="1828800"/>
          </a:xfrm>
          <a:prstGeom prst="wedgeRoundRectCallout">
            <a:avLst>
              <a:gd name="adj1" fmla="val -65278"/>
              <a:gd name="adj2" fmla="val 4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know that the player died!</a:t>
            </a: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5FB6A97B-12A5-4849-A08C-BD051A1A8A74}"/>
              </a:ext>
            </a:extLst>
          </p:cNvPr>
          <p:cNvSpPr/>
          <p:nvPr/>
        </p:nvSpPr>
        <p:spPr>
          <a:xfrm>
            <a:off x="13180423" y="5316395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DBF18927-C210-7144-B040-0323E2B27093}"/>
              </a:ext>
            </a:extLst>
          </p:cNvPr>
          <p:cNvSpPr/>
          <p:nvPr/>
        </p:nvSpPr>
        <p:spPr>
          <a:xfrm>
            <a:off x="14761031" y="5660975"/>
            <a:ext cx="3526971" cy="1828800"/>
          </a:xfrm>
          <a:prstGeom prst="wedgeRoundRectCallout">
            <a:avLst>
              <a:gd name="adj1" fmla="val -60093"/>
              <a:gd name="adj2" fmla="val -275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know that the player died!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45D3C6-45A0-9F47-9FE6-96C80C95C42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8186687" y="3226527"/>
            <a:ext cx="1642730" cy="3795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9CE461-E51D-474D-A4AA-85D5E619EA1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8186687" y="3606065"/>
            <a:ext cx="872021" cy="28206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504B4C-4E57-2544-A5F1-FF89431B0918}"/>
              </a:ext>
            </a:extLst>
          </p:cNvPr>
          <p:cNvCxnSpPr>
            <a:cxnSpLocks/>
            <a:stCxn id="9" idx="2"/>
            <a:endCxn id="16" idx="7"/>
          </p:cNvCxnSpPr>
          <p:nvPr/>
        </p:nvCxnSpPr>
        <p:spPr>
          <a:xfrm flipH="1">
            <a:off x="14183909" y="3998480"/>
            <a:ext cx="2756283" cy="14900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miley Face 27">
            <a:extLst>
              <a:ext uri="{FF2B5EF4-FFF2-40B4-BE49-F238E27FC236}">
                <a16:creationId xmlns:a16="http://schemas.microsoft.com/office/drawing/2014/main" id="{DA10A40C-1ADF-F841-B6AB-34198A6F5DE2}"/>
              </a:ext>
            </a:extLst>
          </p:cNvPr>
          <p:cNvSpPr/>
          <p:nvPr/>
        </p:nvSpPr>
        <p:spPr>
          <a:xfrm>
            <a:off x="13180423" y="11440283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EE46F01D-7B7C-0747-A705-CACB12CD39CB}"/>
              </a:ext>
            </a:extLst>
          </p:cNvPr>
          <p:cNvSpPr/>
          <p:nvPr/>
        </p:nvSpPr>
        <p:spPr>
          <a:xfrm>
            <a:off x="13180423" y="8830491"/>
            <a:ext cx="3526971" cy="2087277"/>
          </a:xfrm>
          <a:prstGeom prst="wedgeRoundRectCallout">
            <a:avLst>
              <a:gd name="adj1" fmla="val -26018"/>
              <a:gd name="adj2" fmla="val 68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know if a file changed, but I don’t know what OS I’ll be running.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88DA7E-18C7-474B-98FA-C3F4CED22BFA}"/>
              </a:ext>
            </a:extLst>
          </p:cNvPr>
          <p:cNvSpPr txBox="1"/>
          <p:nvPr/>
        </p:nvSpPr>
        <p:spPr>
          <a:xfrm>
            <a:off x="15460899" y="11657014"/>
            <a:ext cx="24929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/>
              <a:t>Delegate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34985C-80BC-0E46-94E7-D223BDACEF8A}"/>
              </a:ext>
            </a:extLst>
          </p:cNvPr>
          <p:cNvCxnSpPr>
            <a:cxnSpLocks/>
          </p:cNvCxnSpPr>
          <p:nvPr/>
        </p:nvCxnSpPr>
        <p:spPr>
          <a:xfrm>
            <a:off x="14528233" y="12087901"/>
            <a:ext cx="8052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miley Face 31">
            <a:extLst>
              <a:ext uri="{FF2B5EF4-FFF2-40B4-BE49-F238E27FC236}">
                <a16:creationId xmlns:a16="http://schemas.microsoft.com/office/drawing/2014/main" id="{57C09EE5-66E8-4E4D-BF79-9CA8CB6EA7FC}"/>
              </a:ext>
            </a:extLst>
          </p:cNvPr>
          <p:cNvSpPr/>
          <p:nvPr/>
        </p:nvSpPr>
        <p:spPr>
          <a:xfrm>
            <a:off x="19108625" y="11440283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E07B85E8-C68F-2640-82F8-754398ABD6C0}"/>
              </a:ext>
            </a:extLst>
          </p:cNvPr>
          <p:cNvSpPr/>
          <p:nvPr/>
        </p:nvSpPr>
        <p:spPr>
          <a:xfrm>
            <a:off x="19177454" y="8869680"/>
            <a:ext cx="3526971" cy="1828800"/>
          </a:xfrm>
          <a:prstGeom prst="wedgeRoundRectCallout">
            <a:avLst>
              <a:gd name="adj1" fmla="val -34907"/>
              <a:gd name="adj2" fmla="val 85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can tell you if a file changed.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35152A-3763-DA49-BF3C-3FA6D2A238E4}"/>
              </a:ext>
            </a:extLst>
          </p:cNvPr>
          <p:cNvCxnSpPr>
            <a:cxnSpLocks/>
          </p:cNvCxnSpPr>
          <p:nvPr/>
        </p:nvCxnSpPr>
        <p:spPr>
          <a:xfrm>
            <a:off x="18052868" y="12087901"/>
            <a:ext cx="10058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477EB5-4B16-E443-AF9C-D4D4A2EB4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Simple Delegates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2B6B09-EB72-7643-8705-B06CAD5118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simplest form of delegate can hold one function to call later.</a:t>
            </a:r>
          </a:p>
          <a:p>
            <a:r>
              <a:rPr lang="en-US" dirty="0"/>
              <a:t>These simple delegates are the only ones that can directly return anything.</a:t>
            </a:r>
          </a:p>
          <a:p>
            <a:r>
              <a:rPr lang="en-US" dirty="0"/>
              <a:t>There are a variety of Bind functions, depending on the function type (static global function, shared pointer, </a:t>
            </a:r>
            <a:r>
              <a:rPr lang="en-US" dirty="0" err="1"/>
              <a:t>UObject</a:t>
            </a:r>
            <a:r>
              <a:rPr lang="en-US" dirty="0"/>
              <a:t>, etc.).</a:t>
            </a:r>
          </a:p>
          <a:p>
            <a:r>
              <a:rPr lang="en-US" dirty="0"/>
              <a:t>Find out if a function is bound with </a:t>
            </a:r>
            <a:r>
              <a:rPr lang="en-US" b="1" dirty="0" err="1"/>
              <a:t>IsBound</a:t>
            </a:r>
            <a:r>
              <a:rPr lang="en-US" b="1" dirty="0"/>
              <a:t>()</a:t>
            </a:r>
            <a:r>
              <a:rPr lang="en-US" dirty="0"/>
              <a:t>, or execute with </a:t>
            </a:r>
            <a:r>
              <a:rPr lang="en-US" b="1" dirty="0"/>
              <a:t>Execute()</a:t>
            </a:r>
            <a:r>
              <a:rPr lang="en-US" dirty="0"/>
              <a:t> or </a:t>
            </a:r>
            <a:r>
              <a:rPr lang="en-US" b="1" dirty="0" err="1"/>
              <a:t>ExecuteIfBound</a:t>
            </a:r>
            <a:r>
              <a:rPr lang="en-US" b="1" dirty="0"/>
              <a:t>()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32BE0-EA7A-1C49-9AFB-5E129DBE3D76}"/>
              </a:ext>
            </a:extLst>
          </p:cNvPr>
          <p:cNvSpPr txBox="1"/>
          <p:nvPr/>
        </p:nvSpPr>
        <p:spPr>
          <a:xfrm>
            <a:off x="10613998" y="731520"/>
            <a:ext cx="13762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ILauncherProfile.h</a:t>
            </a:r>
            <a:r>
              <a:rPr lang="en-US" sz="3600" dirty="0"/>
              <a:t>, declare a delegate type returning bool with no parameters, to call to see if an asset cook is done.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FE9D0-2478-6946-835A-74A73DF59E0C}"/>
              </a:ext>
            </a:extLst>
          </p:cNvPr>
          <p:cNvSpPr txBox="1"/>
          <p:nvPr/>
        </p:nvSpPr>
        <p:spPr>
          <a:xfrm>
            <a:off x="10613998" y="3291840"/>
            <a:ext cx="1376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FLauncherSimpleProfile</a:t>
            </a:r>
            <a:r>
              <a:rPr lang="en-US" sz="3600" dirty="0"/>
              <a:t>, declare a member variable of that type to call later.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1A6E42-6F44-774E-9709-6B86EE370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96" y="2103120"/>
            <a:ext cx="8288020" cy="346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8247D8-3B41-D547-ABEA-1915CC0A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429" y="4572000"/>
            <a:ext cx="7066280" cy="330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3465EC-7930-504A-8232-6C9C1A704B39}"/>
              </a:ext>
            </a:extLst>
          </p:cNvPr>
          <p:cNvSpPr txBox="1"/>
          <p:nvPr/>
        </p:nvSpPr>
        <p:spPr>
          <a:xfrm>
            <a:off x="10613998" y="5669280"/>
            <a:ext cx="1377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UUnrealEdEngine</a:t>
            </a:r>
            <a:r>
              <a:rPr lang="en-US" sz="3600" dirty="0"/>
              <a:t>, declare a matching function.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6CE835-0D20-0049-9B86-3FC912739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429" y="6492240"/>
            <a:ext cx="9344660" cy="3467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FEA9DE-2562-8C4A-A249-E1383A07D272}"/>
              </a:ext>
            </a:extLst>
          </p:cNvPr>
          <p:cNvSpPr txBox="1"/>
          <p:nvPr/>
        </p:nvSpPr>
        <p:spPr>
          <a:xfrm>
            <a:off x="10613997" y="7680960"/>
            <a:ext cx="1376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PlayLevel.cpp, register the function.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FA2AE2-0E43-D543-A883-3C3DB5BF4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7429" y="8503920"/>
            <a:ext cx="13488670" cy="990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0392E3-607B-D04B-94FF-37F09D64027E}"/>
              </a:ext>
            </a:extLst>
          </p:cNvPr>
          <p:cNvSpPr txBox="1"/>
          <p:nvPr/>
        </p:nvSpPr>
        <p:spPr>
          <a:xfrm>
            <a:off x="10613998" y="10332720"/>
            <a:ext cx="1376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Call indirectly through the delegate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F2E701-1035-374C-82D7-D61BE97C9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7429" y="11064240"/>
            <a:ext cx="8816340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544F2-01F2-1643-B866-9FA53F39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Delegates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874FD-7173-684A-A12D-7E2B1ED4E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Regular delegates need to be set in code every run. A </a:t>
            </a:r>
            <a:r>
              <a:rPr lang="en-US" b="1" dirty="0"/>
              <a:t>dynamic delegate </a:t>
            </a:r>
            <a:r>
              <a:rPr lang="en-US" dirty="0"/>
              <a:t>looks about the same, but can be serialized, so the delegate assignment will be saved.</a:t>
            </a:r>
          </a:p>
          <a:p>
            <a:r>
              <a:rPr lang="en-US" dirty="0"/>
              <a:t>Dynamic delegates are slower than regular delegates, so use them only if you need the serialization.</a:t>
            </a:r>
          </a:p>
          <a:p>
            <a:r>
              <a:rPr lang="en-US" dirty="0"/>
              <a:t>Declare with </a:t>
            </a:r>
            <a:r>
              <a:rPr lang="en-US" b="1" dirty="0"/>
              <a:t>DECLARE_DYNAMIC_DELEGATE</a:t>
            </a:r>
            <a:r>
              <a:rPr lang="en-US" i="1" dirty="0"/>
              <a:t> </a:t>
            </a:r>
            <a:r>
              <a:rPr lang="en-US" dirty="0"/>
              <a:t>macros, and bind with </a:t>
            </a:r>
            <a:r>
              <a:rPr lang="en-US" b="1" dirty="0" err="1"/>
              <a:t>BindDynamic</a:t>
            </a:r>
            <a:r>
              <a:rPr lang="en-US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78C00E-39B9-204E-8B45-B714AD90AF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30088" y="0"/>
            <a:ext cx="12253912" cy="13716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678231"/>
      </p:ext>
    </p:extLst>
  </p:cSld>
  <p:clrMapOvr>
    <a:masterClrMapping/>
  </p:clrMapOvr>
</p:sld>
</file>

<file path=ppt/theme/theme1.xml><?xml version="1.0" encoding="utf-8"?>
<a:theme xmlns:a="http://schemas.openxmlformats.org/drawingml/2006/main" name="EpicTheme">
  <a:themeElements>
    <a:clrScheme name="Epic">
      <a:dk1>
        <a:srgbClr val="27292E"/>
      </a:dk1>
      <a:lt1>
        <a:srgbClr val="FFFFFF"/>
      </a:lt1>
      <a:dk2>
        <a:srgbClr val="323233"/>
      </a:dk2>
      <a:lt2>
        <a:srgbClr val="EDEFF3"/>
      </a:lt2>
      <a:accent1>
        <a:srgbClr val="F7941E"/>
      </a:accent1>
      <a:accent2>
        <a:srgbClr val="D9821D"/>
      </a:accent2>
      <a:accent3>
        <a:srgbClr val="A44724"/>
      </a:accent3>
      <a:accent4>
        <a:srgbClr val="F7941E"/>
      </a:accent4>
      <a:accent5>
        <a:srgbClr val="007EBF"/>
      </a:accent5>
      <a:accent6>
        <a:srgbClr val="00B0F0"/>
      </a:accent6>
      <a:hlink>
        <a:srgbClr val="F7941E"/>
      </a:hlink>
      <a:folHlink>
        <a:srgbClr val="A44724"/>
      </a:folHlink>
    </a:clrScheme>
    <a:fontScheme name="Epic 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3F3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12723</TotalTime>
  <Words>1420</Words>
  <Application>Microsoft Macintosh PowerPoint</Application>
  <PresentationFormat>Custom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</vt:lpstr>
      <vt:lpstr>Helvetica Neue</vt:lpstr>
      <vt:lpstr>EpicTheme</vt:lpstr>
      <vt:lpstr>PowerPoint Presentation</vt:lpstr>
      <vt:lpstr> </vt:lpstr>
      <vt:lpstr>Inheritance</vt:lpstr>
      <vt:lpstr>Extending a C++ Class in Blueprint</vt:lpstr>
      <vt:lpstr>Extending a Blueprint Class in C++</vt:lpstr>
      <vt:lpstr>Delegate Functions</vt:lpstr>
      <vt:lpstr>Delegates</vt:lpstr>
      <vt:lpstr>PowerPoint Presentation</vt:lpstr>
      <vt:lpstr>Dynamic Delegates</vt:lpstr>
      <vt:lpstr>Multicast Delegates</vt:lpstr>
      <vt:lpstr>Events</vt:lpstr>
      <vt:lpstr>Calling Between Blueprint and C++</vt:lpstr>
      <vt:lpstr>Mix C++ and Blueprint: Scripting</vt:lpstr>
      <vt:lpstr>Mix C++ and Blueprint: Conversion</vt:lpstr>
      <vt:lpstr>Preparation</vt:lpstr>
      <vt:lpstr>Exposing C++ Functions to Blueprint</vt:lpstr>
      <vt:lpstr>Blueprint Implementable Functions</vt:lpstr>
      <vt:lpstr>Blueprint Functions with C++ Default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Nikdel</dc:creator>
  <cp:lastModifiedBy>Marc Olano</cp:lastModifiedBy>
  <cp:revision>129</cp:revision>
  <dcterms:modified xsi:type="dcterms:W3CDTF">2020-09-24T19:57:47Z</dcterms:modified>
</cp:coreProperties>
</file>