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8" r:id="rId1"/>
  </p:sldMasterIdLst>
  <p:notesMasterIdLst>
    <p:notesMasterId r:id="rId37"/>
  </p:notesMasterIdLst>
  <p:sldIdLst>
    <p:sldId id="256" r:id="rId2"/>
    <p:sldId id="301" r:id="rId3"/>
    <p:sldId id="283" r:id="rId4"/>
    <p:sldId id="285" r:id="rId5"/>
    <p:sldId id="286" r:id="rId6"/>
    <p:sldId id="287" r:id="rId7"/>
    <p:sldId id="288" r:id="rId8"/>
    <p:sldId id="302" r:id="rId9"/>
    <p:sldId id="292" r:id="rId10"/>
    <p:sldId id="289" r:id="rId11"/>
    <p:sldId id="290" r:id="rId12"/>
    <p:sldId id="291" r:id="rId13"/>
    <p:sldId id="293" r:id="rId14"/>
    <p:sldId id="294" r:id="rId15"/>
    <p:sldId id="295" r:id="rId16"/>
    <p:sldId id="319" r:id="rId17"/>
    <p:sldId id="296" r:id="rId18"/>
    <p:sldId id="297" r:id="rId19"/>
    <p:sldId id="303" r:id="rId20"/>
    <p:sldId id="298" r:id="rId21"/>
    <p:sldId id="299" r:id="rId22"/>
    <p:sldId id="300" r:id="rId23"/>
    <p:sldId id="304" r:id="rId24"/>
    <p:sldId id="306" r:id="rId25"/>
    <p:sldId id="307" r:id="rId26"/>
    <p:sldId id="308" r:id="rId27"/>
    <p:sldId id="309" r:id="rId28"/>
    <p:sldId id="311" r:id="rId29"/>
    <p:sldId id="312" r:id="rId30"/>
    <p:sldId id="313" r:id="rId31"/>
    <p:sldId id="315" r:id="rId32"/>
    <p:sldId id="314" r:id="rId33"/>
    <p:sldId id="316" r:id="rId34"/>
    <p:sldId id="317" r:id="rId35"/>
    <p:sldId id="318" r:id="rId3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userDrawn="1">
          <p15:clr>
            <a:srgbClr val="A4A3A4"/>
          </p15:clr>
        </p15:guide>
        <p15:guide id="5" pos="72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3F3F3F"/>
    <a:srgbClr val="FFD966"/>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37" autoAdjust="0"/>
    <p:restoredTop sz="94660"/>
  </p:normalViewPr>
  <p:slideViewPr>
    <p:cSldViewPr snapToGrid="0" showGuides="1">
      <p:cViewPr varScale="1">
        <p:scale>
          <a:sx n="50" d="100"/>
          <a:sy n="50" d="100"/>
        </p:scale>
        <p:origin x="192" y="680"/>
      </p:cViewPr>
      <p:guideLst>
        <p:guide orient="horz" pos="4320"/>
        <p:guide pos="72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1143000" y="685800"/>
            <a:ext cx="4572000" cy="3429000"/>
          </a:xfrm>
          <a:prstGeom prst="rect">
            <a:avLst/>
          </a:prstGeom>
        </p:spPr>
        <p:txBody>
          <a:bodyPr/>
          <a:lstStyle/>
          <a:p>
            <a:endParaRPr/>
          </a:p>
        </p:txBody>
      </p:sp>
      <p:sp>
        <p:nvSpPr>
          <p:cNvPr id="41" name="Shape 4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5744947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18"/>
          <p:cNvSpPr>
            <a:spLocks noGrp="1"/>
          </p:cNvSpPr>
          <p:nvPr>
            <p:ph type="body" sz="quarter" idx="10"/>
          </p:nvPr>
        </p:nvSpPr>
        <p:spPr>
          <a:xfrm>
            <a:off x="1676400" y="10845298"/>
            <a:ext cx="21031200" cy="1387475"/>
          </a:xfrm>
        </p:spPr>
        <p:txBody>
          <a:bodyPr anchor="t" anchorCtr="1">
            <a:noAutofit/>
          </a:bodyPr>
          <a:lstStyle>
            <a:lvl1pPr marL="0" indent="0" algn="l">
              <a:buFont typeface="Arial" panose="020B0604020202020204" pitchFamily="34" charset="0"/>
              <a:buNone/>
              <a:defRPr lang="en-US" sz="8500" baseline="0" dirty="0" smtClean="0">
                <a:solidFill>
                  <a:schemeClr val="bg2"/>
                </a:solidFill>
                <a:latin typeface="+mj-lt"/>
                <a:sym typeface="Arial"/>
              </a:defRPr>
            </a:lvl1pPr>
          </a:lstStyle>
          <a:p>
            <a:pPr algn="ctr"/>
            <a:endParaRPr lang="en-US" sz="8000" dirty="0">
              <a:solidFill>
                <a:srgbClr val="FFFFFF"/>
              </a:solidFill>
              <a:latin typeface="+mn-lt"/>
              <a:cs typeface="Arial"/>
              <a:sym typeface="Arial"/>
            </a:endParaRPr>
          </a:p>
        </p:txBody>
      </p:sp>
      <p:sp>
        <p:nvSpPr>
          <p:cNvPr id="21" name="Text Placeholder 20"/>
          <p:cNvSpPr>
            <a:spLocks noGrp="1"/>
          </p:cNvSpPr>
          <p:nvPr>
            <p:ph type="body" sz="quarter" idx="11"/>
          </p:nvPr>
        </p:nvSpPr>
        <p:spPr>
          <a:xfrm>
            <a:off x="1676400" y="7094538"/>
            <a:ext cx="21031199" cy="3750760"/>
          </a:xfrm>
        </p:spPr>
        <p:txBody>
          <a:bodyPr anchor="b">
            <a:normAutofit/>
          </a:bodyPr>
          <a:lstStyle>
            <a:lvl1pPr marL="0" indent="0" algn="ctr">
              <a:buNone/>
              <a:defRPr sz="12000" cap="all" baseline="0">
                <a:solidFill>
                  <a:srgbClr val="FFD966"/>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endParaRPr lang="en-US" dirty="0"/>
          </a:p>
        </p:txBody>
      </p:sp>
    </p:spTree>
    <p:extLst>
      <p:ext uri="{BB962C8B-B14F-4D97-AF65-F5344CB8AC3E}">
        <p14:creationId xmlns:p14="http://schemas.microsoft.com/office/powerpoint/2010/main" val="2195120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92929"/>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676400" y="7550515"/>
            <a:ext cx="21031200" cy="2217738"/>
          </a:xfrm>
        </p:spPr>
        <p:txBody>
          <a:bodyPr>
            <a:noAutofit/>
          </a:bodyPr>
          <a:lstStyle>
            <a:lvl1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1pPr>
            <a:lvl2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2pPr>
            <a:lvl3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3pPr>
            <a:lvl4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4pPr>
            <a:lvl5pPr algn="ctr">
              <a:defRPr kumimoji="0" lang="en-US" sz="6000" b="0" i="0" u="none" strike="noStrike" cap="none" spc="0" normalizeH="0" baseline="0" dirty="0">
                <a:ln>
                  <a:noFill/>
                </a:ln>
                <a:solidFill>
                  <a:srgbClr val="FFFFFF"/>
                </a:solidFill>
                <a:effectLst/>
                <a:uFillTx/>
                <a:latin typeface="Helvetica"/>
                <a:ea typeface="Helvetica"/>
                <a:cs typeface="Helvetica"/>
                <a:sym typeface="Helvetica"/>
              </a:defRPr>
            </a:lvl5pPr>
          </a:lstStyle>
          <a:p>
            <a:pPr lvl="0"/>
            <a:r>
              <a:rPr lang="en-US" dirty="0"/>
              <a:t>Subtitle (optional)</a:t>
            </a:r>
          </a:p>
        </p:txBody>
      </p:sp>
      <p:sp>
        <p:nvSpPr>
          <p:cNvPr id="2" name="Title 1"/>
          <p:cNvSpPr>
            <a:spLocks noGrp="1"/>
          </p:cNvSpPr>
          <p:nvPr>
            <p:ph type="title"/>
          </p:nvPr>
        </p:nvSpPr>
        <p:spPr>
          <a:xfrm>
            <a:off x="1676400" y="4488288"/>
            <a:ext cx="21031200" cy="2651126"/>
          </a:xfrm>
        </p:spPr>
        <p:txBody>
          <a:bodyPr anchor="b" anchorCtr="1">
            <a:normAutofit/>
          </a:bodyPr>
          <a:lstStyle>
            <a:lvl1pPr algn="ctr">
              <a:defRPr kumimoji="0" lang="en-US" sz="8000" b="1" i="0" u="none" strike="noStrike" cap="all" spc="1800" normalizeH="0" baseline="0" dirty="0">
                <a:ln>
                  <a:noFill/>
                </a:ln>
                <a:solidFill>
                  <a:srgbClr val="FFD966"/>
                </a:solidFill>
                <a:effectLst/>
                <a:uFillTx/>
                <a:latin typeface="Helvetica"/>
                <a:ea typeface="Helvetica"/>
                <a:cs typeface="Helvetica"/>
                <a:sym typeface="Helvetica"/>
              </a:defRPr>
            </a:lvl1pPr>
          </a:lstStyle>
          <a:p>
            <a:r>
              <a:rPr lang="en-US" dirty="0"/>
              <a:t>Click to edit Master title style</a:t>
            </a:r>
          </a:p>
        </p:txBody>
      </p:sp>
    </p:spTree>
    <p:extLst>
      <p:ext uri="{BB962C8B-B14F-4D97-AF65-F5344CB8AC3E}">
        <p14:creationId xmlns:p14="http://schemas.microsoft.com/office/powerpoint/2010/main" val="290124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p:cNvSpPr/>
          <p:nvPr userDrawn="1"/>
        </p:nvSpPr>
        <p:spPr>
          <a:xfrm>
            <a:off x="12129796" y="0"/>
            <a:ext cx="12254204" cy="137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679576" y="914399"/>
            <a:ext cx="9046123" cy="4365523"/>
          </a:xfrm>
        </p:spPr>
        <p:txBody>
          <a:bodyPr anchor="b">
            <a:normAutofit/>
          </a:bodyPr>
          <a:lstStyle>
            <a:lvl1pPr algn="l">
              <a:defRPr sz="5000" b="1" cap="all" baseline="0"/>
            </a:lvl1pPr>
          </a:lstStyle>
          <a:p>
            <a:r>
              <a:rPr lang="en-US" dirty="0"/>
              <a:t>One Picture Slide</a:t>
            </a:r>
          </a:p>
        </p:txBody>
      </p:sp>
      <p:sp>
        <p:nvSpPr>
          <p:cNvPr id="3" name="Content Placeholder 2"/>
          <p:cNvSpPr>
            <a:spLocks noGrp="1"/>
          </p:cNvSpPr>
          <p:nvPr>
            <p:ph idx="1"/>
          </p:nvPr>
        </p:nvSpPr>
        <p:spPr>
          <a:xfrm>
            <a:off x="12129796" y="0"/>
            <a:ext cx="12254204" cy="13716000"/>
          </a:xfrm>
        </p:spPr>
        <p:txBody>
          <a:bodyPr>
            <a:normAutofit/>
          </a:bodyPr>
          <a:lstStyle>
            <a:lvl1pPr>
              <a:defRPr sz="3200"/>
            </a:lvl1pPr>
            <a:lvl2pPr>
              <a:defRPr sz="2800"/>
            </a:lvl2pPr>
            <a:lvl3pPr>
              <a:defRPr sz="2000"/>
            </a:lvl3pPr>
            <a:lvl4pPr>
              <a:defRPr sz="1600"/>
            </a:lvl4pPr>
            <a:lvl5pPr>
              <a:defRPr sz="1600"/>
            </a:lvl5pPr>
            <a:lvl6pPr>
              <a:defRPr sz="4000"/>
            </a:lvl6pPr>
            <a:lvl7pPr>
              <a:defRPr sz="4000"/>
            </a:lvl7pPr>
            <a:lvl8pPr>
              <a:defRPr sz="4000"/>
            </a:lvl8pPr>
            <a:lvl9pPr>
              <a:defRPr sz="4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p:cNvSpPr/>
          <p:nvPr userDrawn="1"/>
        </p:nvSpPr>
        <p:spPr>
          <a:xfrm>
            <a:off x="1752108" y="5586815"/>
            <a:ext cx="8973592" cy="127365"/>
          </a:xfrm>
          <a:prstGeom prst="rect">
            <a:avLst/>
          </a:prstGeom>
          <a:solidFill>
            <a:srgbClr val="FFD966"/>
          </a:solidFill>
          <a:ln w="12700">
            <a:miter lim="400000"/>
          </a:ln>
        </p:spPr>
        <p:txBody>
          <a:bodyPr lIns="50800" tIns="50800" rIns="50800" bIns="50800" anchor="ctr"/>
          <a:lstStyle/>
          <a:p>
            <a:pPr algn="ctr" defTabSz="825500" hangingPunct="0">
              <a:defRPr sz="3200">
                <a:solidFill>
                  <a:srgbClr val="FFFFFF"/>
                </a:solidFill>
                <a:latin typeface="Helvetica"/>
                <a:ea typeface="Helvetica"/>
                <a:cs typeface="Helvetica"/>
                <a:sym typeface="Helvetica"/>
              </a:defRPr>
            </a:pPr>
            <a:endParaRPr sz="3200" kern="0">
              <a:solidFill>
                <a:srgbClr val="FFFFFF"/>
              </a:solidFill>
              <a:latin typeface="Helvetica"/>
              <a:ea typeface="Helvetica"/>
              <a:cs typeface="Helvetica"/>
              <a:sym typeface="Helvetica"/>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sp>
        <p:nvSpPr>
          <p:cNvPr id="12" name="Text Placeholder 11"/>
          <p:cNvSpPr>
            <a:spLocks noGrp="1"/>
          </p:cNvSpPr>
          <p:nvPr>
            <p:ph type="body" sz="quarter" idx="10"/>
          </p:nvPr>
        </p:nvSpPr>
        <p:spPr>
          <a:xfrm>
            <a:off x="1679575" y="5713413"/>
            <a:ext cx="9045575" cy="8002587"/>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714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Picture TypeA">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24384000" cy="13716000"/>
          </a:xfrm>
        </p:spPr>
        <p:txBody>
          <a:bodyPr/>
          <a:lstStyle/>
          <a:p>
            <a:endParaRPr lang="en-US"/>
          </a:p>
        </p:txBody>
      </p:sp>
      <p:sp>
        <p:nvSpPr>
          <p:cNvPr id="3" name="Rectangle"/>
          <p:cNvSpPr/>
          <p:nvPr userDrawn="1"/>
        </p:nvSpPr>
        <p:spPr>
          <a:xfrm>
            <a:off x="1400175" y="-1"/>
            <a:ext cx="7765125" cy="13716001"/>
          </a:xfrm>
          <a:prstGeom prst="rect">
            <a:avLst/>
          </a:prstGeom>
          <a:solidFill>
            <a:srgbClr val="FFD966">
              <a:alpha val="77000"/>
            </a:srgb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
        <p:nvSpPr>
          <p:cNvPr id="9" name="Text Placeholder 8"/>
          <p:cNvSpPr>
            <a:spLocks noGrp="1"/>
          </p:cNvSpPr>
          <p:nvPr>
            <p:ph type="body" sz="quarter" idx="10" hasCustomPrompt="1"/>
          </p:nvPr>
        </p:nvSpPr>
        <p:spPr>
          <a:xfrm>
            <a:off x="2003755" y="4183930"/>
            <a:ext cx="6557962" cy="9135028"/>
          </a:xfrm>
        </p:spPr>
        <p:txBody>
          <a:bodyPr wrap="square">
            <a:normAutofit/>
          </a:bodyPr>
          <a:lstStyle>
            <a:lvl1pPr marL="0" indent="0" algn="r">
              <a:lnSpc>
                <a:spcPct val="100000"/>
              </a:lnSpc>
              <a:spcBef>
                <a:spcPts val="0"/>
              </a:spcBef>
              <a:buNone/>
              <a:defRPr sz="4800" b="1" cap="all" baseline="0"/>
            </a:lvl1pPr>
          </a:lstStyle>
          <a:p>
            <a:r>
              <a:rPr lang="en-US" sz="3600" dirty="0"/>
              <a:t>Important point, approximately one or two sentences. </a:t>
            </a:r>
          </a:p>
        </p:txBody>
      </p:sp>
    </p:spTree>
    <p:extLst>
      <p:ext uri="{BB962C8B-B14F-4D97-AF65-F5344CB8AC3E}">
        <p14:creationId xmlns:p14="http://schemas.microsoft.com/office/powerpoint/2010/main" val="2462388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g Picture TypeB">
    <p:spTree>
      <p:nvGrpSpPr>
        <p:cNvPr id="1" name=""/>
        <p:cNvGrpSpPr/>
        <p:nvPr/>
      </p:nvGrpSpPr>
      <p:grpSpPr>
        <a:xfrm>
          <a:off x="0" y="0"/>
          <a:ext cx="0" cy="0"/>
          <a:chOff x="0" y="0"/>
          <a:chExt cx="0" cy="0"/>
        </a:xfrm>
      </p:grpSpPr>
      <p:sp>
        <p:nvSpPr>
          <p:cNvPr id="8" name="Freeform: Shape 13"/>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3" y="0"/>
            <a:ext cx="15079790" cy="13716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rgbClr val="3F3F3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10" name="Freeform: Shape 15"/>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1" y="0"/>
            <a:ext cx="14185970" cy="13716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13" name="Rectangle"/>
          <p:cNvSpPr/>
          <p:nvPr userDrawn="1"/>
        </p:nvSpPr>
        <p:spPr>
          <a:xfrm>
            <a:off x="756714" y="4841453"/>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910162" y="387999"/>
            <a:ext cx="2626729" cy="2683625"/>
          </a:xfrm>
          <a:prstGeom prst="rect">
            <a:avLst/>
          </a:prstGeom>
        </p:spPr>
      </p:pic>
      <p:sp>
        <p:nvSpPr>
          <p:cNvPr id="15" name="Title 1"/>
          <p:cNvSpPr>
            <a:spLocks noGrp="1"/>
          </p:cNvSpPr>
          <p:nvPr>
            <p:ph type="title" hasCustomPrompt="1"/>
          </p:nvPr>
        </p:nvSpPr>
        <p:spPr>
          <a:xfrm>
            <a:off x="756714" y="387999"/>
            <a:ext cx="9395380" cy="4365523"/>
          </a:xfrm>
        </p:spPr>
        <p:txBody>
          <a:bodyPr anchor="b">
            <a:normAutofit/>
          </a:bodyPr>
          <a:lstStyle>
            <a:lvl1pPr algn="l">
              <a:defRPr sz="5000" b="1" cap="all" baseline="0"/>
            </a:lvl1pPr>
          </a:lstStyle>
          <a:p>
            <a:r>
              <a:rPr lang="en-US" dirty="0"/>
              <a:t>One Picture Slide</a:t>
            </a:r>
          </a:p>
        </p:txBody>
      </p:sp>
      <p:sp>
        <p:nvSpPr>
          <p:cNvPr id="16" name="Text Placeholder 11"/>
          <p:cNvSpPr>
            <a:spLocks noGrp="1"/>
          </p:cNvSpPr>
          <p:nvPr>
            <p:ph type="body" sz="quarter" idx="10"/>
          </p:nvPr>
        </p:nvSpPr>
        <p:spPr>
          <a:xfrm>
            <a:off x="756714" y="5233467"/>
            <a:ext cx="9045575" cy="8002587"/>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5105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Content Slide">
    <p:bg>
      <p:bgPr>
        <a:solidFill>
          <a:srgbClr val="F3F3F3"/>
        </a:solidFill>
        <a:effectLst/>
      </p:bgPr>
    </p:bg>
    <p:spTree>
      <p:nvGrpSpPr>
        <p:cNvPr id="1" name=""/>
        <p:cNvGrpSpPr/>
        <p:nvPr/>
      </p:nvGrpSpPr>
      <p:grpSpPr>
        <a:xfrm>
          <a:off x="0" y="0"/>
          <a:ext cx="0" cy="0"/>
          <a:chOff x="0" y="0"/>
          <a:chExt cx="0" cy="0"/>
        </a:xfrm>
      </p:grpSpPr>
      <p:sp>
        <p:nvSpPr>
          <p:cNvPr id="7" name="Rectangle"/>
          <p:cNvSpPr/>
          <p:nvPr userDrawn="1"/>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8" name="Rectangle"/>
          <p:cNvSpPr/>
          <p:nvPr userDrawn="1"/>
        </p:nvSpPr>
        <p:spPr>
          <a:xfrm>
            <a:off x="2869459" y="4420829"/>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9" name="Text Placeholder 8"/>
          <p:cNvSpPr>
            <a:spLocks noGrp="1"/>
          </p:cNvSpPr>
          <p:nvPr>
            <p:ph type="body" sz="quarter" idx="10" hasCustomPrompt="1"/>
          </p:nvPr>
        </p:nvSpPr>
        <p:spPr>
          <a:xfrm>
            <a:off x="2869459" y="2178424"/>
            <a:ext cx="7008270" cy="2070682"/>
          </a:xfrm>
        </p:spPr>
        <p:txBody>
          <a:bodyPr wrap="square" anchor="b" anchorCtr="0">
            <a:normAutofit/>
          </a:bodyPr>
          <a:lstStyle>
            <a:lvl1pPr marL="0" indent="0" algn="l">
              <a:lnSpc>
                <a:spcPct val="100000"/>
              </a:lnSpc>
              <a:spcBef>
                <a:spcPts val="0"/>
              </a:spcBef>
              <a:buNone/>
              <a:defRPr sz="5000" b="1" cap="all" baseline="0"/>
            </a:lvl1pPr>
          </a:lstStyle>
          <a:p>
            <a:r>
              <a:rPr lang="en-US" sz="3600" dirty="0"/>
              <a:t>Small Volume of Content</a:t>
            </a:r>
          </a:p>
        </p:txBody>
      </p:sp>
      <p:sp>
        <p:nvSpPr>
          <p:cNvPr id="14" name="Text Placeholder 11"/>
          <p:cNvSpPr>
            <a:spLocks noGrp="1"/>
          </p:cNvSpPr>
          <p:nvPr>
            <p:ph type="body" sz="quarter" idx="12"/>
          </p:nvPr>
        </p:nvSpPr>
        <p:spPr>
          <a:xfrm>
            <a:off x="2869460" y="4719918"/>
            <a:ext cx="7008270" cy="8996082"/>
          </a:xfrm>
        </p:spPr>
        <p:txBody>
          <a:bodyPr>
            <a:normAutofit/>
          </a:bodyPr>
          <a:lstStyle>
            <a:lvl1pPr marL="0" indent="0">
              <a:lnSpc>
                <a:spcPct val="100000"/>
              </a:lnSpc>
              <a:buNone/>
              <a:defRPr sz="3200"/>
            </a:lvl1pPr>
            <a:lvl2pPr marL="746125" indent="-288925">
              <a:lnSpc>
                <a:spcPct val="100000"/>
              </a:lnSpc>
              <a:defRPr sz="3200"/>
            </a:lvl2pPr>
            <a:lvl3pPr marL="1143000" indent="-228600">
              <a:lnSpc>
                <a:spcPct val="100000"/>
              </a:lnSpc>
              <a:defRPr sz="2400"/>
            </a:lvl3pPr>
            <a:lvl4pPr marL="1600200" indent="-228600">
              <a:lnSpc>
                <a:spcPct val="100000"/>
              </a:lnSpc>
              <a:defRPr sz="2000"/>
            </a:lvl4pPr>
            <a:lvl5pPr marL="2057400" indent="-228600">
              <a:lnSpc>
                <a:spcPct val="100000"/>
              </a:lnSpc>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38829923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oals and Outcomes">
    <p:spTree>
      <p:nvGrpSpPr>
        <p:cNvPr id="1" name=""/>
        <p:cNvGrpSpPr/>
        <p:nvPr/>
      </p:nvGrpSpPr>
      <p:grpSpPr>
        <a:xfrm>
          <a:off x="0" y="0"/>
          <a:ext cx="0" cy="0"/>
          <a:chOff x="0" y="0"/>
          <a:chExt cx="0" cy="0"/>
        </a:xfrm>
      </p:grpSpPr>
      <p:sp>
        <p:nvSpPr>
          <p:cNvPr id="2" name="Title 1"/>
          <p:cNvSpPr>
            <a:spLocks noGrp="1"/>
          </p:cNvSpPr>
          <p:nvPr>
            <p:ph type="title"/>
          </p:nvPr>
        </p:nvSpPr>
        <p:spPr>
          <a:xfrm>
            <a:off x="1676400" y="105786"/>
            <a:ext cx="21031200" cy="2651126"/>
          </a:xfrm>
        </p:spPr>
        <p:txBody>
          <a:bodyPr>
            <a:normAutofit/>
          </a:bodyPr>
          <a:lstStyle>
            <a:lvl1pPr>
              <a:defRPr kumimoji="0" lang="en-US" sz="2500" b="1" i="0" u="none" strike="noStrike" cap="all" spc="0" normalizeH="0" baseline="0" dirty="0">
                <a:ln>
                  <a:noFill/>
                </a:ln>
                <a:solidFill>
                  <a:srgbClr val="000000"/>
                </a:solidFill>
                <a:effectLst/>
                <a:uFillTx/>
                <a:latin typeface="Helvetica"/>
                <a:ea typeface="Helvetica"/>
                <a:cs typeface="Helvetica"/>
                <a:sym typeface="Helvetica"/>
              </a:defRPr>
            </a:lvl1pPr>
          </a:lstStyle>
          <a:p>
            <a:r>
              <a:rPr lang="en-US" dirty="0"/>
              <a:t>Click to edit Master title style</a:t>
            </a:r>
          </a:p>
        </p:txBody>
      </p:sp>
      <p:sp>
        <p:nvSpPr>
          <p:cNvPr id="5" name="The Picture slide"/>
          <p:cNvSpPr txBox="1"/>
          <p:nvPr userDrawn="1"/>
        </p:nvSpPr>
        <p:spPr>
          <a:xfrm>
            <a:off x="13454825" y="3658325"/>
            <a:ext cx="2611292"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Outcomes</a:t>
            </a:r>
            <a:endParaRPr sz="4000" dirty="0">
              <a:solidFill>
                <a:schemeClr val="tx1">
                  <a:lumMod val="50000"/>
                  <a:lumOff val="50000"/>
                </a:schemeClr>
              </a:solidFill>
            </a:endParaRPr>
          </a:p>
        </p:txBody>
      </p:sp>
      <p:sp>
        <p:nvSpPr>
          <p:cNvPr id="7" name="The Picture slide"/>
          <p:cNvSpPr txBox="1"/>
          <p:nvPr userDrawn="1"/>
        </p:nvSpPr>
        <p:spPr>
          <a:xfrm>
            <a:off x="1752109" y="3658325"/>
            <a:ext cx="1527662"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Goals</a:t>
            </a:r>
            <a:endParaRPr sz="4000" dirty="0">
              <a:solidFill>
                <a:schemeClr val="tx1">
                  <a:lumMod val="50000"/>
                  <a:lumOff val="50000"/>
                </a:schemeClr>
              </a:solidFill>
            </a:endParaRPr>
          </a:p>
        </p:txBody>
      </p:sp>
      <p:sp>
        <p:nvSpPr>
          <p:cNvPr id="8" name="Rectangle"/>
          <p:cNvSpPr/>
          <p:nvPr userDrawn="1"/>
        </p:nvSpPr>
        <p:spPr>
          <a:xfrm>
            <a:off x="1752108" y="4475797"/>
            <a:ext cx="9438184" cy="127366"/>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sz="3200"/>
          </a:p>
        </p:txBody>
      </p:sp>
      <p:sp>
        <p:nvSpPr>
          <p:cNvPr id="9" name="Rectangle"/>
          <p:cNvSpPr/>
          <p:nvPr userDrawn="1"/>
        </p:nvSpPr>
        <p:spPr>
          <a:xfrm>
            <a:off x="13454824" y="4448537"/>
            <a:ext cx="9438184" cy="127366"/>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sz="320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3" y="11032377"/>
            <a:ext cx="2626730" cy="2683626"/>
          </a:xfrm>
          <a:prstGeom prst="rect">
            <a:avLst/>
          </a:prstGeom>
        </p:spPr>
      </p:pic>
      <p:sp>
        <p:nvSpPr>
          <p:cNvPr id="11" name="Text Placeholder 11"/>
          <p:cNvSpPr>
            <a:spLocks noGrp="1"/>
          </p:cNvSpPr>
          <p:nvPr>
            <p:ph type="body" sz="quarter" idx="10"/>
          </p:nvPr>
        </p:nvSpPr>
        <p:spPr>
          <a:xfrm>
            <a:off x="1752108" y="4766538"/>
            <a:ext cx="9438184" cy="8949462"/>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1"/>
          </p:nvPr>
        </p:nvSpPr>
        <p:spPr>
          <a:xfrm>
            <a:off x="13454824" y="4766538"/>
            <a:ext cx="9438184" cy="8949462"/>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435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dirty="0"/>
              <a:t>Click to edit Master text styles</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p>
            <a:endParaRPr lang="en-US"/>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221200" y="12712701"/>
            <a:ext cx="5486400" cy="730250"/>
          </a:xfrm>
          <a:prstGeom prst="rect">
            <a:avLst/>
          </a:prstGeom>
        </p:spPr>
        <p:txBody>
          <a:bodyPr/>
          <a:lstStyle/>
          <a:p>
            <a:pPr algn="r">
              <a:buSzPct val="25000"/>
            </a:pPr>
            <a:fld id="{00000000-1234-1234-1234-123412341234}" type="slidenum">
              <a:rPr lang="en-US" sz="2400" smtClean="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5589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415186"/>
      </p:ext>
    </p:extLst>
  </p:cSld>
  <p:clrMap bg1="lt1" tx1="dk1" bg2="lt2" tx2="dk2" accent1="accent1" accent2="accent2" accent3="accent3" accent4="accent4" accent5="accent5" accent6="accent6" hlink="hlink" folHlink="folHlink"/>
  <p:sldLayoutIdLst>
    <p:sldLayoutId id="2147483689" r:id="rId1"/>
    <p:sldLayoutId id="2147483706" r:id="rId2"/>
    <p:sldLayoutId id="2147483696" r:id="rId3"/>
    <p:sldLayoutId id="2147483703" r:id="rId4"/>
    <p:sldLayoutId id="2147483704" r:id="rId5"/>
    <p:sldLayoutId id="2147483705" r:id="rId6"/>
    <p:sldLayoutId id="2147483707" r:id="rId7"/>
    <p:sldLayoutId id="2147483697" r:id="rId8"/>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1828800" rtl="0" eaLnBrk="1" latinLnBrk="0" hangingPunct="1">
        <a:lnSpc>
          <a:spcPct val="90000"/>
        </a:lnSpc>
        <a:spcBef>
          <a:spcPts val="2000"/>
        </a:spcBef>
        <a:buFont typeface="Arial" panose="020B0604020202020204" pitchFamily="34" charset="0"/>
        <a:buNone/>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image" Target="../media/image74.emf"/><Relationship Id="rId3" Type="http://schemas.openxmlformats.org/officeDocument/2006/relationships/image" Target="../media/image64.emf"/><Relationship Id="rId7" Type="http://schemas.openxmlformats.org/officeDocument/2006/relationships/image" Target="../media/image68.emf"/><Relationship Id="rId12" Type="http://schemas.openxmlformats.org/officeDocument/2006/relationships/image" Target="../media/image73.emf"/><Relationship Id="rId2" Type="http://schemas.openxmlformats.org/officeDocument/2006/relationships/image" Target="../media/image63.emf"/><Relationship Id="rId16" Type="http://schemas.openxmlformats.org/officeDocument/2006/relationships/image" Target="../media/image77.tiff"/><Relationship Id="rId1" Type="http://schemas.openxmlformats.org/officeDocument/2006/relationships/slideLayout" Target="../slideLayouts/slideLayout6.xml"/><Relationship Id="rId6" Type="http://schemas.openxmlformats.org/officeDocument/2006/relationships/image" Target="../media/image67.emf"/><Relationship Id="rId11" Type="http://schemas.openxmlformats.org/officeDocument/2006/relationships/image" Target="../media/image72.emf"/><Relationship Id="rId5" Type="http://schemas.openxmlformats.org/officeDocument/2006/relationships/image" Target="../media/image66.emf"/><Relationship Id="rId15" Type="http://schemas.openxmlformats.org/officeDocument/2006/relationships/image" Target="../media/image76.emf"/><Relationship Id="rId10" Type="http://schemas.openxmlformats.org/officeDocument/2006/relationships/image" Target="../media/image71.emf"/><Relationship Id="rId4" Type="http://schemas.openxmlformats.org/officeDocument/2006/relationships/image" Target="../media/image65.emf"/><Relationship Id="rId9" Type="http://schemas.openxmlformats.org/officeDocument/2006/relationships/image" Target="../media/image70.emf"/><Relationship Id="rId14" Type="http://schemas.openxmlformats.org/officeDocument/2006/relationships/image" Target="../media/image7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81C838-BBC0-B547-BAD1-E743C133A601}"/>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9276F5A2-59E1-3F4E-B615-BD151855529B}"/>
              </a:ext>
            </a:extLst>
          </p:cNvPr>
          <p:cNvSpPr>
            <a:spLocks noGrp="1"/>
          </p:cNvSpPr>
          <p:nvPr>
            <p:ph type="body" sz="quarter" idx="11"/>
          </p:nvPr>
        </p:nvSpPr>
        <p:spPr/>
        <p:txBody>
          <a:bodyPr/>
          <a:lstStyle/>
          <a:p>
            <a:r>
              <a:rPr lang="en-US" dirty="0"/>
              <a:t>Cloud Shader Walkthrough</a:t>
            </a:r>
          </a:p>
        </p:txBody>
      </p:sp>
    </p:spTree>
    <p:extLst>
      <p:ext uri="{BB962C8B-B14F-4D97-AF65-F5344CB8AC3E}">
        <p14:creationId xmlns:p14="http://schemas.microsoft.com/office/powerpoint/2010/main" val="516914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29184-9DDD-3141-BB2C-9A13AD16857D}"/>
              </a:ext>
            </a:extLst>
          </p:cNvPr>
          <p:cNvSpPr>
            <a:spLocks noGrp="1"/>
          </p:cNvSpPr>
          <p:nvPr>
            <p:ph type="title"/>
          </p:nvPr>
        </p:nvSpPr>
        <p:spPr/>
        <p:txBody>
          <a:bodyPr/>
          <a:lstStyle/>
          <a:p>
            <a:r>
              <a:rPr lang="en-US" dirty="0"/>
              <a:t>Custom Node</a:t>
            </a:r>
          </a:p>
        </p:txBody>
      </p:sp>
      <p:sp>
        <p:nvSpPr>
          <p:cNvPr id="4" name="Text Placeholder 3">
            <a:extLst>
              <a:ext uri="{FF2B5EF4-FFF2-40B4-BE49-F238E27FC236}">
                <a16:creationId xmlns:a16="http://schemas.microsoft.com/office/drawing/2014/main" id="{E4C319FE-6D6B-D94F-ABA0-972E82864BD4}"/>
              </a:ext>
            </a:extLst>
          </p:cNvPr>
          <p:cNvSpPr>
            <a:spLocks noGrp="1"/>
          </p:cNvSpPr>
          <p:nvPr>
            <p:ph type="body" sz="quarter" idx="10"/>
          </p:nvPr>
        </p:nvSpPr>
        <p:spPr/>
        <p:txBody>
          <a:bodyPr>
            <a:normAutofit lnSpcReduction="10000"/>
          </a:bodyPr>
          <a:lstStyle/>
          <a:p>
            <a:r>
              <a:rPr lang="en-US" dirty="0"/>
              <a:t>Add a Custom node connected to the Emissive Color. You can name it by setting the </a:t>
            </a:r>
            <a:r>
              <a:rPr lang="en-US" i="1" dirty="0"/>
              <a:t>Description</a:t>
            </a:r>
            <a:r>
              <a:rPr lang="en-US" dirty="0"/>
              <a:t> field.</a:t>
            </a:r>
          </a:p>
          <a:p>
            <a:r>
              <a:rPr lang="en-US" dirty="0"/>
              <a:t>Set it to return the results of </a:t>
            </a:r>
            <a:r>
              <a:rPr lang="en-US" i="1" dirty="0" err="1"/>
              <a:t>GetWorldPosition</a:t>
            </a:r>
            <a:r>
              <a:rPr lang="en-US" dirty="0"/>
              <a:t>. </a:t>
            </a:r>
          </a:p>
          <a:p>
            <a:pPr lvl="1"/>
            <a:r>
              <a:rPr lang="en-US" dirty="0"/>
              <a:t>Displaying data as color is a helpful tool for shader debugging. This will map x to red, y to green, and z to blue. Negative values look the same as 0, but large positive values will be interpreted as very, very bright. </a:t>
            </a:r>
          </a:p>
          <a:p>
            <a:r>
              <a:rPr lang="en-US" dirty="0"/>
              <a:t>Everything else will turn dark, because the position is huge compared to normal color values.</a:t>
            </a:r>
          </a:p>
          <a:p>
            <a:r>
              <a:rPr lang="en-US" dirty="0"/>
              <a:t>We can improve this by as a debugging tool using the </a:t>
            </a:r>
            <a:r>
              <a:rPr lang="en-US" b="1" dirty="0"/>
              <a:t>saturate</a:t>
            </a:r>
            <a:r>
              <a:rPr lang="en-US" dirty="0"/>
              <a:t> shader function, which clamps values less than 0 to 0 and values greater than 1 to 1. Now big solid color regions just mean ≥1.</a:t>
            </a:r>
          </a:p>
        </p:txBody>
      </p:sp>
      <p:pic>
        <p:nvPicPr>
          <p:cNvPr id="6" name="Picture 5">
            <a:extLst>
              <a:ext uri="{FF2B5EF4-FFF2-40B4-BE49-F238E27FC236}">
                <a16:creationId xmlns:a16="http://schemas.microsoft.com/office/drawing/2014/main" id="{C383E127-A965-1042-9DA9-502074B2F4A1}"/>
              </a:ext>
            </a:extLst>
          </p:cNvPr>
          <p:cNvPicPr>
            <a:picLocks noChangeAspect="1"/>
          </p:cNvPicPr>
          <p:nvPr/>
        </p:nvPicPr>
        <p:blipFill>
          <a:blip r:embed="rId2"/>
          <a:stretch>
            <a:fillRect/>
          </a:stretch>
        </p:blipFill>
        <p:spPr>
          <a:xfrm>
            <a:off x="12696567" y="4051133"/>
            <a:ext cx="4498686" cy="4548561"/>
          </a:xfrm>
          <a:prstGeom prst="rect">
            <a:avLst/>
          </a:prstGeom>
        </p:spPr>
      </p:pic>
      <p:pic>
        <p:nvPicPr>
          <p:cNvPr id="8" name="Picture 7">
            <a:extLst>
              <a:ext uri="{FF2B5EF4-FFF2-40B4-BE49-F238E27FC236}">
                <a16:creationId xmlns:a16="http://schemas.microsoft.com/office/drawing/2014/main" id="{72EB3C75-153A-8045-8450-B2EB0A044BD4}"/>
              </a:ext>
            </a:extLst>
          </p:cNvPr>
          <p:cNvPicPr>
            <a:picLocks noChangeAspect="1"/>
          </p:cNvPicPr>
          <p:nvPr/>
        </p:nvPicPr>
        <p:blipFill>
          <a:blip r:embed="rId3"/>
          <a:stretch>
            <a:fillRect/>
          </a:stretch>
        </p:blipFill>
        <p:spPr>
          <a:xfrm>
            <a:off x="16133360" y="198443"/>
            <a:ext cx="4394200" cy="3619500"/>
          </a:xfrm>
          <a:prstGeom prst="rect">
            <a:avLst/>
          </a:prstGeom>
        </p:spPr>
      </p:pic>
      <p:pic>
        <p:nvPicPr>
          <p:cNvPr id="10" name="Picture 9">
            <a:extLst>
              <a:ext uri="{FF2B5EF4-FFF2-40B4-BE49-F238E27FC236}">
                <a16:creationId xmlns:a16="http://schemas.microsoft.com/office/drawing/2014/main" id="{A49406B1-F380-884A-BB8A-4A5FD8CEAA24}"/>
              </a:ext>
            </a:extLst>
          </p:cNvPr>
          <p:cNvPicPr>
            <a:picLocks noChangeAspect="1"/>
          </p:cNvPicPr>
          <p:nvPr/>
        </p:nvPicPr>
        <p:blipFill>
          <a:blip r:embed="rId4"/>
          <a:stretch>
            <a:fillRect/>
          </a:stretch>
        </p:blipFill>
        <p:spPr>
          <a:xfrm>
            <a:off x="12696567" y="8968995"/>
            <a:ext cx="4478584" cy="4548562"/>
          </a:xfrm>
          <a:prstGeom prst="rect">
            <a:avLst/>
          </a:prstGeom>
        </p:spPr>
      </p:pic>
      <p:grpSp>
        <p:nvGrpSpPr>
          <p:cNvPr id="7" name="Group 6">
            <a:extLst>
              <a:ext uri="{FF2B5EF4-FFF2-40B4-BE49-F238E27FC236}">
                <a16:creationId xmlns:a16="http://schemas.microsoft.com/office/drawing/2014/main" id="{C146355C-A028-364D-8AFB-B46E3375B2C9}"/>
              </a:ext>
            </a:extLst>
          </p:cNvPr>
          <p:cNvGrpSpPr/>
          <p:nvPr/>
        </p:nvGrpSpPr>
        <p:grpSpPr>
          <a:xfrm>
            <a:off x="16755025" y="4051133"/>
            <a:ext cx="7412990" cy="2344420"/>
            <a:chOff x="16755025" y="4051133"/>
            <a:chExt cx="7412990" cy="2344420"/>
          </a:xfrm>
        </p:grpSpPr>
        <p:pic>
          <p:nvPicPr>
            <p:cNvPr id="3" name="Picture 2">
              <a:extLst>
                <a:ext uri="{FF2B5EF4-FFF2-40B4-BE49-F238E27FC236}">
                  <a16:creationId xmlns:a16="http://schemas.microsoft.com/office/drawing/2014/main" id="{8F1060EB-21A6-174C-9766-D7524876F810}"/>
                </a:ext>
              </a:extLst>
            </p:cNvPr>
            <p:cNvPicPr>
              <a:picLocks noChangeAspect="1"/>
            </p:cNvPicPr>
            <p:nvPr/>
          </p:nvPicPr>
          <p:blipFill>
            <a:blip r:embed="rId5"/>
            <a:stretch>
              <a:fillRect/>
            </a:stretch>
          </p:blipFill>
          <p:spPr>
            <a:xfrm>
              <a:off x="16755025" y="4051133"/>
              <a:ext cx="7412990" cy="2344420"/>
            </a:xfrm>
            <a:prstGeom prst="rect">
              <a:avLst/>
            </a:prstGeom>
          </p:spPr>
        </p:pic>
        <p:sp>
          <p:nvSpPr>
            <p:cNvPr id="5" name="Rounded Rectangle 4">
              <a:extLst>
                <a:ext uri="{FF2B5EF4-FFF2-40B4-BE49-F238E27FC236}">
                  <a16:creationId xmlns:a16="http://schemas.microsoft.com/office/drawing/2014/main" id="{FC88AEC2-FCA9-7648-9D3F-102114E21C5D}"/>
                </a:ext>
              </a:extLst>
            </p:cNvPr>
            <p:cNvSpPr/>
            <p:nvPr/>
          </p:nvSpPr>
          <p:spPr>
            <a:xfrm>
              <a:off x="19296529" y="4424082"/>
              <a:ext cx="3818965" cy="32292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EF1852A4-B15F-D744-B481-54E2BCA1BAEA}"/>
              </a:ext>
            </a:extLst>
          </p:cNvPr>
          <p:cNvGrpSpPr/>
          <p:nvPr/>
        </p:nvGrpSpPr>
        <p:grpSpPr>
          <a:xfrm>
            <a:off x="16755025" y="8968995"/>
            <a:ext cx="7412990" cy="2259661"/>
            <a:chOff x="16755025" y="8968995"/>
            <a:chExt cx="7412990" cy="2259661"/>
          </a:xfrm>
        </p:grpSpPr>
        <p:pic>
          <p:nvPicPr>
            <p:cNvPr id="9" name="Picture 8">
              <a:extLst>
                <a:ext uri="{FF2B5EF4-FFF2-40B4-BE49-F238E27FC236}">
                  <a16:creationId xmlns:a16="http://schemas.microsoft.com/office/drawing/2014/main" id="{7562E2F6-43A6-064E-A3BD-553D56073B48}"/>
                </a:ext>
              </a:extLst>
            </p:cNvPr>
            <p:cNvPicPr>
              <a:picLocks noChangeAspect="1"/>
            </p:cNvPicPr>
            <p:nvPr/>
          </p:nvPicPr>
          <p:blipFill>
            <a:blip r:embed="rId6"/>
            <a:stretch>
              <a:fillRect/>
            </a:stretch>
          </p:blipFill>
          <p:spPr>
            <a:xfrm>
              <a:off x="16755025" y="8968995"/>
              <a:ext cx="7412990" cy="2259661"/>
            </a:xfrm>
            <a:prstGeom prst="rect">
              <a:avLst/>
            </a:prstGeom>
          </p:spPr>
        </p:pic>
        <p:sp>
          <p:nvSpPr>
            <p:cNvPr id="11" name="Rounded Rectangle 10">
              <a:extLst>
                <a:ext uri="{FF2B5EF4-FFF2-40B4-BE49-F238E27FC236}">
                  <a16:creationId xmlns:a16="http://schemas.microsoft.com/office/drawing/2014/main" id="{30AFE065-C189-C14C-A610-9F39D8F3C2C2}"/>
                </a:ext>
              </a:extLst>
            </p:cNvPr>
            <p:cNvSpPr/>
            <p:nvPr/>
          </p:nvSpPr>
          <p:spPr>
            <a:xfrm>
              <a:off x="19350318" y="9372600"/>
              <a:ext cx="3765176" cy="34210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4915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CB8C-5392-5340-BF28-BE8BE470B14F}"/>
              </a:ext>
            </a:extLst>
          </p:cNvPr>
          <p:cNvSpPr>
            <a:spLocks noGrp="1"/>
          </p:cNvSpPr>
          <p:nvPr>
            <p:ph type="title"/>
          </p:nvPr>
        </p:nvSpPr>
        <p:spPr/>
        <p:txBody>
          <a:bodyPr/>
          <a:lstStyle/>
          <a:p>
            <a:r>
              <a:rPr lang="en-US" dirty="0"/>
              <a:t>Where to View</a:t>
            </a:r>
          </a:p>
        </p:txBody>
      </p:sp>
      <p:pic>
        <p:nvPicPr>
          <p:cNvPr id="5" name="Content Placeholder 4">
            <a:extLst>
              <a:ext uri="{FF2B5EF4-FFF2-40B4-BE49-F238E27FC236}">
                <a16:creationId xmlns:a16="http://schemas.microsoft.com/office/drawing/2014/main" id="{F05890FA-2577-6644-A5AC-15D94641D74F}"/>
              </a:ext>
            </a:extLst>
          </p:cNvPr>
          <p:cNvPicPr>
            <a:picLocks noGrp="1" noChangeAspect="1"/>
          </p:cNvPicPr>
          <p:nvPr>
            <p:ph idx="1"/>
          </p:nvPr>
        </p:nvPicPr>
        <p:blipFill rotWithShape="1">
          <a:blip r:embed="rId2"/>
          <a:srcRect l="8656" t="2467" b="299"/>
          <a:stretch/>
        </p:blipFill>
        <p:spPr>
          <a:xfrm>
            <a:off x="12913071" y="4963000"/>
            <a:ext cx="5092701" cy="4914900"/>
          </a:xfrm>
          <a:prstGeom prst="rect">
            <a:avLst/>
          </a:prstGeom>
        </p:spPr>
      </p:pic>
      <p:sp>
        <p:nvSpPr>
          <p:cNvPr id="4" name="Text Placeholder 3">
            <a:extLst>
              <a:ext uri="{FF2B5EF4-FFF2-40B4-BE49-F238E27FC236}">
                <a16:creationId xmlns:a16="http://schemas.microsoft.com/office/drawing/2014/main" id="{52EC60F4-0055-B543-AEBC-FDB73427ADB1}"/>
              </a:ext>
            </a:extLst>
          </p:cNvPr>
          <p:cNvSpPr>
            <a:spLocks noGrp="1"/>
          </p:cNvSpPr>
          <p:nvPr>
            <p:ph type="body" sz="quarter" idx="10"/>
          </p:nvPr>
        </p:nvSpPr>
        <p:spPr/>
        <p:txBody>
          <a:bodyPr>
            <a:normAutofit/>
          </a:bodyPr>
          <a:lstStyle/>
          <a:p>
            <a:r>
              <a:rPr lang="en-US" dirty="0"/>
              <a:t>Usually, updating and viewing a shader in the </a:t>
            </a:r>
            <a:r>
              <a:rPr lang="en-US" i="1" dirty="0"/>
              <a:t>Material Editor</a:t>
            </a:r>
            <a:r>
              <a:rPr lang="en-US" dirty="0"/>
              <a:t> gives the fastest iteration time to see shader changes, but you should still periodically check how the shader behaves in the scene.</a:t>
            </a:r>
          </a:p>
          <a:p>
            <a:r>
              <a:rPr lang="en-US" dirty="0"/>
              <a:t>If you </a:t>
            </a:r>
            <a:r>
              <a:rPr lang="en-US" i="1" dirty="0"/>
              <a:t>Apply</a:t>
            </a:r>
            <a:r>
              <a:rPr lang="en-US" dirty="0"/>
              <a:t> this shader and switch back to the main view, you’ll see that when you move the sphere around the scene, the material slides through it. That’s not what we want.</a:t>
            </a:r>
          </a:p>
          <a:p>
            <a:r>
              <a:rPr lang="en-US" dirty="0"/>
              <a:t>You’d miss this in the Material Editor because the preview object is always centered at the preview scene origin.</a:t>
            </a:r>
          </a:p>
        </p:txBody>
      </p:sp>
      <p:pic>
        <p:nvPicPr>
          <p:cNvPr id="8" name="Picture 7">
            <a:extLst>
              <a:ext uri="{FF2B5EF4-FFF2-40B4-BE49-F238E27FC236}">
                <a16:creationId xmlns:a16="http://schemas.microsoft.com/office/drawing/2014/main" id="{E2464ED0-5281-AC42-81E8-AA70E280701E}"/>
              </a:ext>
            </a:extLst>
          </p:cNvPr>
          <p:cNvPicPr>
            <a:picLocks noChangeAspect="1"/>
          </p:cNvPicPr>
          <p:nvPr/>
        </p:nvPicPr>
        <p:blipFill>
          <a:blip r:embed="rId3"/>
          <a:stretch>
            <a:fillRect/>
          </a:stretch>
        </p:blipFill>
        <p:spPr>
          <a:xfrm>
            <a:off x="18276486" y="4963000"/>
            <a:ext cx="5092700" cy="4914900"/>
          </a:xfrm>
          <a:prstGeom prst="rect">
            <a:avLst/>
          </a:prstGeom>
        </p:spPr>
      </p:pic>
    </p:spTree>
    <p:extLst>
      <p:ext uri="{BB962C8B-B14F-4D97-AF65-F5344CB8AC3E}">
        <p14:creationId xmlns:p14="http://schemas.microsoft.com/office/powerpoint/2010/main" val="762871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089D5-5FEE-5343-8156-9D15ABD5EB29}"/>
              </a:ext>
            </a:extLst>
          </p:cNvPr>
          <p:cNvSpPr>
            <a:spLocks noGrp="1"/>
          </p:cNvSpPr>
          <p:nvPr>
            <p:ph type="title"/>
          </p:nvPr>
        </p:nvSpPr>
        <p:spPr/>
        <p:txBody>
          <a:bodyPr/>
          <a:lstStyle/>
          <a:p>
            <a:r>
              <a:rPr lang="en-US" dirty="0"/>
              <a:t>Locking to The Object</a:t>
            </a:r>
          </a:p>
        </p:txBody>
      </p:sp>
      <p:pic>
        <p:nvPicPr>
          <p:cNvPr id="6" name="Content Placeholder 5">
            <a:extLst>
              <a:ext uri="{FF2B5EF4-FFF2-40B4-BE49-F238E27FC236}">
                <a16:creationId xmlns:a16="http://schemas.microsoft.com/office/drawing/2014/main" id="{A1CD06B6-4DD9-2E45-820F-DF9D08EB04C0}"/>
              </a:ext>
            </a:extLst>
          </p:cNvPr>
          <p:cNvPicPr>
            <a:picLocks noGrp="1" noChangeAspect="1"/>
          </p:cNvPicPr>
          <p:nvPr>
            <p:ph idx="1"/>
          </p:nvPr>
        </p:nvPicPr>
        <p:blipFill>
          <a:blip r:embed="rId2"/>
          <a:stretch>
            <a:fillRect/>
          </a:stretch>
        </p:blipFill>
        <p:spPr>
          <a:xfrm>
            <a:off x="15682407" y="5713413"/>
            <a:ext cx="5232400" cy="4978400"/>
          </a:xfrm>
          <a:prstGeom prst="rect">
            <a:avLst/>
          </a:prstGeom>
        </p:spPr>
      </p:pic>
      <p:sp>
        <p:nvSpPr>
          <p:cNvPr id="4" name="Text Placeholder 3">
            <a:extLst>
              <a:ext uri="{FF2B5EF4-FFF2-40B4-BE49-F238E27FC236}">
                <a16:creationId xmlns:a16="http://schemas.microsoft.com/office/drawing/2014/main" id="{7CE447F0-7F0C-9548-94C3-712F5FCB68AA}"/>
              </a:ext>
            </a:extLst>
          </p:cNvPr>
          <p:cNvSpPr>
            <a:spLocks noGrp="1"/>
          </p:cNvSpPr>
          <p:nvPr>
            <p:ph type="body" sz="quarter" idx="10"/>
          </p:nvPr>
        </p:nvSpPr>
        <p:spPr/>
        <p:txBody>
          <a:bodyPr>
            <a:normAutofit/>
          </a:bodyPr>
          <a:lstStyle/>
          <a:p>
            <a:r>
              <a:rPr lang="en-US" dirty="0"/>
              <a:t>We can fix this by switching to a more complex multi-line shader. You will definitely want to start working in an external editor then copy into the Code box in the material. Plus, if you tell your editor to treat it like C++ code, you’ll get benefits of syntax coloring and auto-indentation.</a:t>
            </a:r>
          </a:p>
          <a:p>
            <a:r>
              <a:rPr lang="en-US" dirty="0"/>
              <a:t>We need to use the object’s position to center. We can dump code for the </a:t>
            </a:r>
            <a:r>
              <a:rPr lang="en-US" i="1" dirty="0" err="1"/>
              <a:t>ObjectPositionWS</a:t>
            </a:r>
            <a:r>
              <a:rPr lang="en-US" dirty="0"/>
              <a:t> material node to find that we need to use.</a:t>
            </a:r>
          </a:p>
          <a:p>
            <a:r>
              <a:rPr lang="en-US" dirty="0"/>
              <a:t>Subtracting the </a:t>
            </a:r>
            <a:r>
              <a:rPr lang="en-US" i="1" dirty="0" err="1"/>
              <a:t>AbsoluteWorldPosition</a:t>
            </a:r>
            <a:r>
              <a:rPr lang="en-US" dirty="0"/>
              <a:t> from that gives us the position relative to the center, which locks the shader to the object no matter how you move it.</a:t>
            </a:r>
          </a:p>
        </p:txBody>
      </p:sp>
      <p:pic>
        <p:nvPicPr>
          <p:cNvPr id="5" name="Picture 4">
            <a:extLst>
              <a:ext uri="{FF2B5EF4-FFF2-40B4-BE49-F238E27FC236}">
                <a16:creationId xmlns:a16="http://schemas.microsoft.com/office/drawing/2014/main" id="{DBA3CF38-8F53-FD4D-92B0-6461F083B0DD}"/>
              </a:ext>
            </a:extLst>
          </p:cNvPr>
          <p:cNvPicPr>
            <a:picLocks noChangeAspect="1"/>
          </p:cNvPicPr>
          <p:nvPr/>
        </p:nvPicPr>
        <p:blipFill>
          <a:blip r:embed="rId3"/>
          <a:stretch>
            <a:fillRect/>
          </a:stretch>
        </p:blipFill>
        <p:spPr>
          <a:xfrm>
            <a:off x="12951907" y="1398586"/>
            <a:ext cx="9489974" cy="2030413"/>
          </a:xfrm>
          <a:prstGeom prst="rect">
            <a:avLst/>
          </a:prstGeom>
        </p:spPr>
      </p:pic>
    </p:spTree>
    <p:extLst>
      <p:ext uri="{BB962C8B-B14F-4D97-AF65-F5344CB8AC3E}">
        <p14:creationId xmlns:p14="http://schemas.microsoft.com/office/powerpoint/2010/main" val="3833805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E9847-4542-BC40-877C-2A148398E530}"/>
              </a:ext>
            </a:extLst>
          </p:cNvPr>
          <p:cNvSpPr>
            <a:spLocks noGrp="1"/>
          </p:cNvSpPr>
          <p:nvPr>
            <p:ph type="title"/>
          </p:nvPr>
        </p:nvSpPr>
        <p:spPr/>
        <p:txBody>
          <a:bodyPr/>
          <a:lstStyle/>
          <a:p>
            <a:r>
              <a:rPr lang="en-US" dirty="0"/>
              <a:t>Radial Mask</a:t>
            </a:r>
          </a:p>
        </p:txBody>
      </p:sp>
      <p:pic>
        <p:nvPicPr>
          <p:cNvPr id="5" name="Content Placeholder 4">
            <a:extLst>
              <a:ext uri="{FF2B5EF4-FFF2-40B4-BE49-F238E27FC236}">
                <a16:creationId xmlns:a16="http://schemas.microsoft.com/office/drawing/2014/main" id="{74629724-A963-0A47-8AC2-47C211C6B4F9}"/>
              </a:ext>
            </a:extLst>
          </p:cNvPr>
          <p:cNvPicPr>
            <a:picLocks noGrp="1" noChangeAspect="1"/>
          </p:cNvPicPr>
          <p:nvPr>
            <p:ph idx="1"/>
          </p:nvPr>
        </p:nvPicPr>
        <p:blipFill>
          <a:blip r:embed="rId2"/>
          <a:stretch>
            <a:fillRect/>
          </a:stretch>
        </p:blipFill>
        <p:spPr>
          <a:xfrm>
            <a:off x="12453144" y="182510"/>
            <a:ext cx="5555456" cy="5616640"/>
          </a:xfrm>
          <a:prstGeom prst="rect">
            <a:avLst/>
          </a:prstGeom>
        </p:spPr>
      </p:pic>
      <p:sp>
        <p:nvSpPr>
          <p:cNvPr id="4" name="Text Placeholder 3">
            <a:extLst>
              <a:ext uri="{FF2B5EF4-FFF2-40B4-BE49-F238E27FC236}">
                <a16:creationId xmlns:a16="http://schemas.microsoft.com/office/drawing/2014/main" id="{845A807D-897D-0449-BC97-3A75F331DDB0}"/>
              </a:ext>
            </a:extLst>
          </p:cNvPr>
          <p:cNvSpPr>
            <a:spLocks noGrp="1"/>
          </p:cNvSpPr>
          <p:nvPr>
            <p:ph type="body" sz="quarter" idx="10"/>
          </p:nvPr>
        </p:nvSpPr>
        <p:spPr/>
        <p:txBody>
          <a:bodyPr/>
          <a:lstStyle/>
          <a:p>
            <a:r>
              <a:rPr lang="en-US" dirty="0"/>
              <a:t>Next, we’ll start computing a cloud density. The first part of that should be a soft-edged mask to the edge of the sphere.</a:t>
            </a:r>
          </a:p>
          <a:p>
            <a:r>
              <a:rPr lang="en-US" dirty="0"/>
              <a:t>To see what’s happening inside the sphere, switch to a square as the preview object. It’s invisible from the back, so you might need to spin the view around.</a:t>
            </a:r>
          </a:p>
          <a:p>
            <a:r>
              <a:rPr lang="en-US" dirty="0"/>
              <a:t>The dot product, P•P, gives the squared distance of each pixel from the object center. Since the size of P is large, we can try a few scale factors until we find one that’ll show how the dot product changes over the surface.</a:t>
            </a:r>
          </a:p>
        </p:txBody>
      </p:sp>
      <p:pic>
        <p:nvPicPr>
          <p:cNvPr id="7" name="Picture 6">
            <a:extLst>
              <a:ext uri="{FF2B5EF4-FFF2-40B4-BE49-F238E27FC236}">
                <a16:creationId xmlns:a16="http://schemas.microsoft.com/office/drawing/2014/main" id="{E61D1733-5F1D-F347-831F-5E754CD4C7B3}"/>
              </a:ext>
            </a:extLst>
          </p:cNvPr>
          <p:cNvPicPr>
            <a:picLocks noChangeAspect="1"/>
          </p:cNvPicPr>
          <p:nvPr/>
        </p:nvPicPr>
        <p:blipFill>
          <a:blip r:embed="rId3"/>
          <a:stretch>
            <a:fillRect/>
          </a:stretch>
        </p:blipFill>
        <p:spPr>
          <a:xfrm>
            <a:off x="18008600" y="7704190"/>
            <a:ext cx="5727700" cy="5829300"/>
          </a:xfrm>
          <a:prstGeom prst="rect">
            <a:avLst/>
          </a:prstGeom>
        </p:spPr>
      </p:pic>
      <p:grpSp>
        <p:nvGrpSpPr>
          <p:cNvPr id="11" name="Group 10">
            <a:extLst>
              <a:ext uri="{FF2B5EF4-FFF2-40B4-BE49-F238E27FC236}">
                <a16:creationId xmlns:a16="http://schemas.microsoft.com/office/drawing/2014/main" id="{C1F071A3-97DD-BD4C-9BA9-04E1230AE1DC}"/>
              </a:ext>
            </a:extLst>
          </p:cNvPr>
          <p:cNvGrpSpPr/>
          <p:nvPr/>
        </p:nvGrpSpPr>
        <p:grpSpPr>
          <a:xfrm>
            <a:off x="14198264" y="6502400"/>
            <a:ext cx="8506161" cy="1885800"/>
            <a:chOff x="14198264" y="6502400"/>
            <a:chExt cx="8506161" cy="1885800"/>
          </a:xfrm>
        </p:grpSpPr>
        <p:pic>
          <p:nvPicPr>
            <p:cNvPr id="8" name="Picture 7">
              <a:extLst>
                <a:ext uri="{FF2B5EF4-FFF2-40B4-BE49-F238E27FC236}">
                  <a16:creationId xmlns:a16="http://schemas.microsoft.com/office/drawing/2014/main" id="{4490E1A7-C8E0-D147-8C6D-83D871450486}"/>
                </a:ext>
              </a:extLst>
            </p:cNvPr>
            <p:cNvPicPr>
              <a:picLocks noChangeAspect="1"/>
            </p:cNvPicPr>
            <p:nvPr/>
          </p:nvPicPr>
          <p:blipFill>
            <a:blip r:embed="rId4"/>
            <a:stretch>
              <a:fillRect/>
            </a:stretch>
          </p:blipFill>
          <p:spPr>
            <a:xfrm>
              <a:off x="14198264" y="6502400"/>
              <a:ext cx="8506161" cy="1885800"/>
            </a:xfrm>
            <a:prstGeom prst="rect">
              <a:avLst/>
            </a:prstGeom>
          </p:spPr>
        </p:pic>
        <p:sp>
          <p:nvSpPr>
            <p:cNvPr id="10" name="Rounded Rectangle 9">
              <a:extLst>
                <a:ext uri="{FF2B5EF4-FFF2-40B4-BE49-F238E27FC236}">
                  <a16:creationId xmlns:a16="http://schemas.microsoft.com/office/drawing/2014/main" id="{9BB9B87D-8903-C941-82EE-060F1CFE8FE4}"/>
                </a:ext>
              </a:extLst>
            </p:cNvPr>
            <p:cNvSpPr/>
            <p:nvPr/>
          </p:nvSpPr>
          <p:spPr>
            <a:xfrm>
              <a:off x="16789400" y="7899400"/>
              <a:ext cx="2819400" cy="48879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0689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0F2E20-116A-B949-9E9A-93CE7F78923A}"/>
              </a:ext>
            </a:extLst>
          </p:cNvPr>
          <p:cNvPicPr>
            <a:picLocks noChangeAspect="1"/>
          </p:cNvPicPr>
          <p:nvPr/>
        </p:nvPicPr>
        <p:blipFill>
          <a:blip r:embed="rId2"/>
          <a:stretch>
            <a:fillRect/>
          </a:stretch>
        </p:blipFill>
        <p:spPr>
          <a:xfrm>
            <a:off x="12232480" y="209550"/>
            <a:ext cx="11223625" cy="2218956"/>
          </a:xfrm>
          <a:prstGeom prst="rect">
            <a:avLst/>
          </a:prstGeom>
        </p:spPr>
      </p:pic>
      <p:sp>
        <p:nvSpPr>
          <p:cNvPr id="2" name="Title 1">
            <a:extLst>
              <a:ext uri="{FF2B5EF4-FFF2-40B4-BE49-F238E27FC236}">
                <a16:creationId xmlns:a16="http://schemas.microsoft.com/office/drawing/2014/main" id="{880C0E37-6F35-334E-B1EE-8F03BDA1CF9D}"/>
              </a:ext>
            </a:extLst>
          </p:cNvPr>
          <p:cNvSpPr>
            <a:spLocks noGrp="1"/>
          </p:cNvSpPr>
          <p:nvPr>
            <p:ph type="title"/>
          </p:nvPr>
        </p:nvSpPr>
        <p:spPr/>
        <p:txBody>
          <a:bodyPr/>
          <a:lstStyle/>
          <a:p>
            <a:r>
              <a:rPr lang="en-US" dirty="0"/>
              <a:t>Scale by Object Radius</a:t>
            </a:r>
          </a:p>
        </p:txBody>
      </p:sp>
      <p:sp>
        <p:nvSpPr>
          <p:cNvPr id="4" name="Text Placeholder 3">
            <a:extLst>
              <a:ext uri="{FF2B5EF4-FFF2-40B4-BE49-F238E27FC236}">
                <a16:creationId xmlns:a16="http://schemas.microsoft.com/office/drawing/2014/main" id="{9BE7CE88-4217-6A4C-A473-93C04D7DD46C}"/>
              </a:ext>
            </a:extLst>
          </p:cNvPr>
          <p:cNvSpPr>
            <a:spLocks noGrp="1"/>
          </p:cNvSpPr>
          <p:nvPr>
            <p:ph type="body" sz="quarter" idx="10"/>
          </p:nvPr>
        </p:nvSpPr>
        <p:spPr/>
        <p:txBody>
          <a:bodyPr/>
          <a:lstStyle/>
          <a:p>
            <a:r>
              <a:rPr lang="en-US" dirty="0"/>
              <a:t>Instead of choosing an ad-hoc scale, we can check how </a:t>
            </a:r>
            <a:r>
              <a:rPr lang="en-US" i="1" dirty="0" err="1"/>
              <a:t>ObjectRadius</a:t>
            </a:r>
            <a:r>
              <a:rPr lang="en-US" dirty="0"/>
              <a:t> gets its result. </a:t>
            </a:r>
          </a:p>
          <a:p>
            <a:r>
              <a:rPr lang="en-US" dirty="0"/>
              <a:t>Since the radius will be to the corner of the square, we’ll include a scale factor to rescale to the edge. We won’t need that when we switch back to a sphere, but it’ll help to see what’s going on while working on the square slice.</a:t>
            </a:r>
          </a:p>
          <a:p>
            <a:r>
              <a:rPr lang="en-US" dirty="0"/>
              <a:t>We can turn that into a smooth-edged mask with the </a:t>
            </a:r>
            <a:r>
              <a:rPr lang="en-US" i="1" dirty="0" err="1"/>
              <a:t>smoothstep</a:t>
            </a:r>
            <a:r>
              <a:rPr lang="en-US" dirty="0"/>
              <a:t> shader function.</a:t>
            </a:r>
          </a:p>
        </p:txBody>
      </p:sp>
      <p:pic>
        <p:nvPicPr>
          <p:cNvPr id="10" name="Picture 9">
            <a:extLst>
              <a:ext uri="{FF2B5EF4-FFF2-40B4-BE49-F238E27FC236}">
                <a16:creationId xmlns:a16="http://schemas.microsoft.com/office/drawing/2014/main" id="{0867FBEC-B5E5-3140-A887-627EF8650C04}"/>
              </a:ext>
            </a:extLst>
          </p:cNvPr>
          <p:cNvPicPr>
            <a:picLocks noChangeAspect="1"/>
          </p:cNvPicPr>
          <p:nvPr/>
        </p:nvPicPr>
        <p:blipFill>
          <a:blip r:embed="rId3"/>
          <a:stretch>
            <a:fillRect/>
          </a:stretch>
        </p:blipFill>
        <p:spPr>
          <a:xfrm>
            <a:off x="18211006" y="1606550"/>
            <a:ext cx="5778500" cy="5829300"/>
          </a:xfrm>
          <a:prstGeom prst="rect">
            <a:avLst/>
          </a:prstGeom>
        </p:spPr>
      </p:pic>
      <p:pic>
        <p:nvPicPr>
          <p:cNvPr id="14" name="Picture 13">
            <a:extLst>
              <a:ext uri="{FF2B5EF4-FFF2-40B4-BE49-F238E27FC236}">
                <a16:creationId xmlns:a16="http://schemas.microsoft.com/office/drawing/2014/main" id="{88F318DA-7355-5F4A-8303-41D06B1E7A7D}"/>
              </a:ext>
            </a:extLst>
          </p:cNvPr>
          <p:cNvPicPr>
            <a:picLocks noChangeAspect="1"/>
          </p:cNvPicPr>
          <p:nvPr/>
        </p:nvPicPr>
        <p:blipFill>
          <a:blip r:embed="rId4"/>
          <a:stretch>
            <a:fillRect/>
          </a:stretch>
        </p:blipFill>
        <p:spPr>
          <a:xfrm>
            <a:off x="18287206" y="7651750"/>
            <a:ext cx="5702300" cy="5854700"/>
          </a:xfrm>
          <a:prstGeom prst="rect">
            <a:avLst/>
          </a:prstGeom>
        </p:spPr>
      </p:pic>
      <p:pic>
        <p:nvPicPr>
          <p:cNvPr id="7" name="Picture 6">
            <a:extLst>
              <a:ext uri="{FF2B5EF4-FFF2-40B4-BE49-F238E27FC236}">
                <a16:creationId xmlns:a16="http://schemas.microsoft.com/office/drawing/2014/main" id="{30BDF3A5-81E7-1D4C-9990-9E0B072AFDFF}"/>
              </a:ext>
            </a:extLst>
          </p:cNvPr>
          <p:cNvPicPr>
            <a:picLocks noChangeAspect="1"/>
          </p:cNvPicPr>
          <p:nvPr/>
        </p:nvPicPr>
        <p:blipFill>
          <a:blip r:embed="rId5"/>
          <a:stretch>
            <a:fillRect/>
          </a:stretch>
        </p:blipFill>
        <p:spPr>
          <a:xfrm>
            <a:off x="12232481" y="7651750"/>
            <a:ext cx="6175375" cy="746125"/>
          </a:xfrm>
          <a:prstGeom prst="rect">
            <a:avLst/>
          </a:prstGeom>
        </p:spPr>
      </p:pic>
    </p:spTree>
    <p:extLst>
      <p:ext uri="{BB962C8B-B14F-4D97-AF65-F5344CB8AC3E}">
        <p14:creationId xmlns:p14="http://schemas.microsoft.com/office/powerpoint/2010/main" val="3227692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0F82F-2AFB-8740-8C58-78ADFB4C4749}"/>
              </a:ext>
            </a:extLst>
          </p:cNvPr>
          <p:cNvSpPr>
            <a:spLocks noGrp="1"/>
          </p:cNvSpPr>
          <p:nvPr>
            <p:ph type="title"/>
          </p:nvPr>
        </p:nvSpPr>
        <p:spPr/>
        <p:txBody>
          <a:bodyPr/>
          <a:lstStyle/>
          <a:p>
            <a:r>
              <a:rPr lang="en-US" dirty="0"/>
              <a:t>Cloud Base</a:t>
            </a:r>
          </a:p>
        </p:txBody>
      </p:sp>
      <p:sp>
        <p:nvSpPr>
          <p:cNvPr id="4" name="Text Placeholder 3">
            <a:extLst>
              <a:ext uri="{FF2B5EF4-FFF2-40B4-BE49-F238E27FC236}">
                <a16:creationId xmlns:a16="http://schemas.microsoft.com/office/drawing/2014/main" id="{9D597920-F526-234B-877B-30B459DA684A}"/>
              </a:ext>
            </a:extLst>
          </p:cNvPr>
          <p:cNvSpPr>
            <a:spLocks noGrp="1"/>
          </p:cNvSpPr>
          <p:nvPr>
            <p:ph type="body" sz="quarter" idx="10"/>
          </p:nvPr>
        </p:nvSpPr>
        <p:spPr/>
        <p:txBody>
          <a:bodyPr/>
          <a:lstStyle/>
          <a:p>
            <a:r>
              <a:rPr lang="en-US" dirty="0"/>
              <a:t>The basic structure of our clouds will be built using a </a:t>
            </a:r>
            <a:r>
              <a:rPr lang="en-US" i="1" dirty="0"/>
              <a:t>Noise</a:t>
            </a:r>
            <a:r>
              <a:rPr lang="en-US" dirty="0"/>
              <a:t> function.</a:t>
            </a:r>
          </a:p>
          <a:p>
            <a:r>
              <a:rPr lang="en-US" dirty="0"/>
              <a:t>Noise has a bunch of obscure parameters, so it’s reasonable to start by tweaking some of them in the material node, then looking at the corresponding code to include in the shader.</a:t>
            </a:r>
          </a:p>
        </p:txBody>
      </p:sp>
      <p:pic>
        <p:nvPicPr>
          <p:cNvPr id="3" name="Picture 2">
            <a:extLst>
              <a:ext uri="{FF2B5EF4-FFF2-40B4-BE49-F238E27FC236}">
                <a16:creationId xmlns:a16="http://schemas.microsoft.com/office/drawing/2014/main" id="{F3F76189-FD52-E547-988B-01A53444051C}"/>
              </a:ext>
            </a:extLst>
          </p:cNvPr>
          <p:cNvPicPr>
            <a:picLocks noChangeAspect="1"/>
          </p:cNvPicPr>
          <p:nvPr/>
        </p:nvPicPr>
        <p:blipFill>
          <a:blip r:embed="rId2"/>
          <a:stretch>
            <a:fillRect/>
          </a:stretch>
        </p:blipFill>
        <p:spPr>
          <a:xfrm>
            <a:off x="12528550" y="581313"/>
            <a:ext cx="6083870" cy="5132099"/>
          </a:xfrm>
          <a:prstGeom prst="rect">
            <a:avLst/>
          </a:prstGeom>
        </p:spPr>
      </p:pic>
      <p:pic>
        <p:nvPicPr>
          <p:cNvPr id="7" name="Picture 6">
            <a:extLst>
              <a:ext uri="{FF2B5EF4-FFF2-40B4-BE49-F238E27FC236}">
                <a16:creationId xmlns:a16="http://schemas.microsoft.com/office/drawing/2014/main" id="{C39612FD-C8F3-5740-BB4B-C157C0B26065}"/>
              </a:ext>
            </a:extLst>
          </p:cNvPr>
          <p:cNvPicPr>
            <a:picLocks noChangeAspect="1"/>
          </p:cNvPicPr>
          <p:nvPr/>
        </p:nvPicPr>
        <p:blipFill>
          <a:blip r:embed="rId3"/>
          <a:stretch>
            <a:fillRect/>
          </a:stretch>
        </p:blipFill>
        <p:spPr>
          <a:xfrm>
            <a:off x="15752618" y="7182625"/>
            <a:ext cx="8043141" cy="6357781"/>
          </a:xfrm>
          <a:prstGeom prst="rect">
            <a:avLst/>
          </a:prstGeom>
        </p:spPr>
      </p:pic>
      <p:pic>
        <p:nvPicPr>
          <p:cNvPr id="6" name="Picture 5">
            <a:extLst>
              <a:ext uri="{FF2B5EF4-FFF2-40B4-BE49-F238E27FC236}">
                <a16:creationId xmlns:a16="http://schemas.microsoft.com/office/drawing/2014/main" id="{710B5945-D739-2144-947B-865678313C89}"/>
              </a:ext>
            </a:extLst>
          </p:cNvPr>
          <p:cNvPicPr>
            <a:picLocks noChangeAspect="1"/>
          </p:cNvPicPr>
          <p:nvPr/>
        </p:nvPicPr>
        <p:blipFill>
          <a:blip r:embed="rId4"/>
          <a:stretch>
            <a:fillRect/>
          </a:stretch>
        </p:blipFill>
        <p:spPr>
          <a:xfrm>
            <a:off x="12293885" y="6318569"/>
            <a:ext cx="7132320" cy="1684020"/>
          </a:xfrm>
          <a:prstGeom prst="rect">
            <a:avLst/>
          </a:prstGeom>
        </p:spPr>
      </p:pic>
    </p:spTree>
    <p:extLst>
      <p:ext uri="{BB962C8B-B14F-4D97-AF65-F5344CB8AC3E}">
        <p14:creationId xmlns:p14="http://schemas.microsoft.com/office/powerpoint/2010/main" val="2967060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5505D-5E50-D248-889B-87F1D1FEE016}"/>
              </a:ext>
            </a:extLst>
          </p:cNvPr>
          <p:cNvSpPr>
            <a:spLocks noGrp="1"/>
          </p:cNvSpPr>
          <p:nvPr>
            <p:ph type="title"/>
          </p:nvPr>
        </p:nvSpPr>
        <p:spPr/>
        <p:txBody>
          <a:bodyPr/>
          <a:lstStyle/>
          <a:p>
            <a:r>
              <a:rPr lang="en-US" dirty="0"/>
              <a:t>Simplifying The Code</a:t>
            </a:r>
          </a:p>
        </p:txBody>
      </p:sp>
      <p:sp>
        <p:nvSpPr>
          <p:cNvPr id="4" name="Text Placeholder 3">
            <a:extLst>
              <a:ext uri="{FF2B5EF4-FFF2-40B4-BE49-F238E27FC236}">
                <a16:creationId xmlns:a16="http://schemas.microsoft.com/office/drawing/2014/main" id="{8ACC6A03-A459-554D-B88E-D19D442B6772}"/>
              </a:ext>
            </a:extLst>
          </p:cNvPr>
          <p:cNvSpPr>
            <a:spLocks noGrp="1"/>
          </p:cNvSpPr>
          <p:nvPr>
            <p:ph type="body" sz="quarter" idx="10"/>
          </p:nvPr>
        </p:nvSpPr>
        <p:spPr/>
        <p:txBody>
          <a:bodyPr/>
          <a:lstStyle/>
          <a:p>
            <a:r>
              <a:rPr lang="en-US" i="1" dirty="0" err="1"/>
              <a:t>MaterialExpressionNoise</a:t>
            </a:r>
            <a:r>
              <a:rPr lang="en-US" dirty="0"/>
              <a:t> has a bunch of obscure parameters that map directly to the material node user interface. </a:t>
            </a:r>
          </a:p>
          <a:p>
            <a:r>
              <a:rPr lang="en-US" dirty="0"/>
              <a:t>If we dig just a little into the shader code for that function, we can convert to a much simpler equivalent directly using the internal function.</a:t>
            </a:r>
          </a:p>
          <a:p>
            <a:pPr lvl="1"/>
            <a:r>
              <a:rPr lang="en-US" dirty="0"/>
              <a:t>There are options for </a:t>
            </a:r>
            <a:r>
              <a:rPr lang="en-US" i="1" dirty="0"/>
              <a:t>Turbulence</a:t>
            </a:r>
            <a:r>
              <a:rPr lang="en-US" dirty="0"/>
              <a:t> that we’re not using.</a:t>
            </a:r>
          </a:p>
          <a:p>
            <a:pPr lvl="1"/>
            <a:r>
              <a:rPr lang="en-US" dirty="0"/>
              <a:t>There’s a loop, but we only do it once.</a:t>
            </a:r>
          </a:p>
          <a:p>
            <a:pPr lvl="1"/>
            <a:r>
              <a:rPr lang="en-US" dirty="0"/>
              <a:t>Inside that loop is a call to the  </a:t>
            </a:r>
            <a:r>
              <a:rPr lang="en-US" i="1" dirty="0"/>
              <a:t>Noise3D_Multiplexer</a:t>
            </a:r>
            <a:r>
              <a:rPr lang="en-US" dirty="0"/>
              <a:t> function, which just picks between noise choices, and we’re only using one.</a:t>
            </a:r>
          </a:p>
          <a:p>
            <a:pPr lvl="1"/>
            <a:r>
              <a:rPr lang="en-US" dirty="0"/>
              <a:t>There are two different a*</a:t>
            </a:r>
            <a:r>
              <a:rPr lang="en-US" dirty="0" err="1"/>
              <a:t>noise+b</a:t>
            </a:r>
            <a:r>
              <a:rPr lang="en-US" dirty="0"/>
              <a:t> adjustments made to the output that can be folded together.</a:t>
            </a:r>
          </a:p>
        </p:txBody>
      </p:sp>
      <p:pic>
        <p:nvPicPr>
          <p:cNvPr id="5" name="Picture 4">
            <a:extLst>
              <a:ext uri="{FF2B5EF4-FFF2-40B4-BE49-F238E27FC236}">
                <a16:creationId xmlns:a16="http://schemas.microsoft.com/office/drawing/2014/main" id="{44A09CCB-A342-DF43-93C0-EEEE3DEA60E4}"/>
              </a:ext>
            </a:extLst>
          </p:cNvPr>
          <p:cNvPicPr>
            <a:picLocks noChangeAspect="1"/>
          </p:cNvPicPr>
          <p:nvPr/>
        </p:nvPicPr>
        <p:blipFill>
          <a:blip r:embed="rId2"/>
          <a:stretch>
            <a:fillRect/>
          </a:stretch>
        </p:blipFill>
        <p:spPr>
          <a:xfrm>
            <a:off x="16499032" y="7561118"/>
            <a:ext cx="7429500" cy="5867400"/>
          </a:xfrm>
          <a:prstGeom prst="rect">
            <a:avLst/>
          </a:prstGeom>
        </p:spPr>
      </p:pic>
      <p:sp>
        <p:nvSpPr>
          <p:cNvPr id="8" name="Down Arrow 7">
            <a:extLst>
              <a:ext uri="{FF2B5EF4-FFF2-40B4-BE49-F238E27FC236}">
                <a16:creationId xmlns:a16="http://schemas.microsoft.com/office/drawing/2014/main" id="{F9143298-4905-BE4D-8E44-7630FB7E97B5}"/>
              </a:ext>
            </a:extLst>
          </p:cNvPr>
          <p:cNvSpPr/>
          <p:nvPr/>
        </p:nvSpPr>
        <p:spPr>
          <a:xfrm>
            <a:off x="16977850" y="4158200"/>
            <a:ext cx="644236" cy="5403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A640342-8F2A-3441-BD16-525C14A78FEF}"/>
              </a:ext>
            </a:extLst>
          </p:cNvPr>
          <p:cNvPicPr>
            <a:picLocks noChangeAspect="1"/>
          </p:cNvPicPr>
          <p:nvPr/>
        </p:nvPicPr>
        <p:blipFill>
          <a:blip r:embed="rId3"/>
          <a:stretch>
            <a:fillRect/>
          </a:stretch>
        </p:blipFill>
        <p:spPr>
          <a:xfrm>
            <a:off x="12232668" y="2104264"/>
            <a:ext cx="7132320" cy="1684020"/>
          </a:xfrm>
          <a:prstGeom prst="rect">
            <a:avLst/>
          </a:prstGeom>
        </p:spPr>
      </p:pic>
      <p:pic>
        <p:nvPicPr>
          <p:cNvPr id="9" name="Picture 8">
            <a:extLst>
              <a:ext uri="{FF2B5EF4-FFF2-40B4-BE49-F238E27FC236}">
                <a16:creationId xmlns:a16="http://schemas.microsoft.com/office/drawing/2014/main" id="{88A0C4DA-6957-734B-A45C-7CEFF65D0774}"/>
              </a:ext>
            </a:extLst>
          </p:cNvPr>
          <p:cNvPicPr>
            <a:picLocks noChangeAspect="1"/>
          </p:cNvPicPr>
          <p:nvPr/>
        </p:nvPicPr>
        <p:blipFill>
          <a:blip r:embed="rId4"/>
          <a:stretch>
            <a:fillRect/>
          </a:stretch>
        </p:blipFill>
        <p:spPr>
          <a:xfrm>
            <a:off x="12232668" y="4970504"/>
            <a:ext cx="10714990" cy="1403350"/>
          </a:xfrm>
          <a:prstGeom prst="rect">
            <a:avLst/>
          </a:prstGeom>
        </p:spPr>
      </p:pic>
    </p:spTree>
    <p:extLst>
      <p:ext uri="{BB962C8B-B14F-4D97-AF65-F5344CB8AC3E}">
        <p14:creationId xmlns:p14="http://schemas.microsoft.com/office/powerpoint/2010/main" val="428052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459A3A-AA96-C14C-AD1F-DC6EADB65176}"/>
              </a:ext>
            </a:extLst>
          </p:cNvPr>
          <p:cNvPicPr>
            <a:picLocks noChangeAspect="1"/>
          </p:cNvPicPr>
          <p:nvPr/>
        </p:nvPicPr>
        <p:blipFill>
          <a:blip r:embed="rId2"/>
          <a:stretch>
            <a:fillRect/>
          </a:stretch>
        </p:blipFill>
        <p:spPr>
          <a:xfrm>
            <a:off x="12385963" y="2675660"/>
            <a:ext cx="11432895" cy="2604262"/>
          </a:xfrm>
          <a:prstGeom prst="rect">
            <a:avLst/>
          </a:prstGeom>
        </p:spPr>
      </p:pic>
      <p:pic>
        <p:nvPicPr>
          <p:cNvPr id="12" name="Picture 11">
            <a:extLst>
              <a:ext uri="{FF2B5EF4-FFF2-40B4-BE49-F238E27FC236}">
                <a16:creationId xmlns:a16="http://schemas.microsoft.com/office/drawing/2014/main" id="{C984ACAE-A0DB-5049-A66B-917E9B5DACE5}"/>
              </a:ext>
            </a:extLst>
          </p:cNvPr>
          <p:cNvPicPr>
            <a:picLocks noChangeAspect="1"/>
          </p:cNvPicPr>
          <p:nvPr/>
        </p:nvPicPr>
        <p:blipFill>
          <a:blip r:embed="rId3"/>
          <a:stretch>
            <a:fillRect/>
          </a:stretch>
        </p:blipFill>
        <p:spPr>
          <a:xfrm>
            <a:off x="12302835" y="6961909"/>
            <a:ext cx="11937034" cy="3761509"/>
          </a:xfrm>
          <a:prstGeom prst="rect">
            <a:avLst/>
          </a:prstGeom>
        </p:spPr>
      </p:pic>
      <p:sp>
        <p:nvSpPr>
          <p:cNvPr id="2" name="Title 1">
            <a:extLst>
              <a:ext uri="{FF2B5EF4-FFF2-40B4-BE49-F238E27FC236}">
                <a16:creationId xmlns:a16="http://schemas.microsoft.com/office/drawing/2014/main" id="{DDA0BA3F-0AFA-A24C-8418-E6A4F4A13049}"/>
              </a:ext>
            </a:extLst>
          </p:cNvPr>
          <p:cNvSpPr>
            <a:spLocks noGrp="1"/>
          </p:cNvSpPr>
          <p:nvPr>
            <p:ph type="title"/>
          </p:nvPr>
        </p:nvSpPr>
        <p:spPr/>
        <p:txBody>
          <a:bodyPr/>
          <a:lstStyle/>
          <a:p>
            <a:r>
              <a:rPr lang="en-US" dirty="0"/>
              <a:t>Adding to Template</a:t>
            </a:r>
          </a:p>
        </p:txBody>
      </p:sp>
      <p:sp>
        <p:nvSpPr>
          <p:cNvPr id="4" name="Text Placeholder 3">
            <a:extLst>
              <a:ext uri="{FF2B5EF4-FFF2-40B4-BE49-F238E27FC236}">
                <a16:creationId xmlns:a16="http://schemas.microsoft.com/office/drawing/2014/main" id="{2F1980E1-D950-634A-82D9-BE2D5218D760}"/>
              </a:ext>
            </a:extLst>
          </p:cNvPr>
          <p:cNvSpPr>
            <a:spLocks noGrp="1"/>
          </p:cNvSpPr>
          <p:nvPr>
            <p:ph type="body" sz="quarter" idx="10"/>
          </p:nvPr>
        </p:nvSpPr>
        <p:spPr/>
        <p:txBody>
          <a:bodyPr>
            <a:normAutofit lnSpcReduction="10000"/>
          </a:bodyPr>
          <a:lstStyle/>
          <a:p>
            <a:r>
              <a:rPr lang="en-US" dirty="0"/>
              <a:t>We’ll want to compute this cloud density many times in the shader, so it’d be convenient to have it in a function.</a:t>
            </a:r>
          </a:p>
          <a:p>
            <a:r>
              <a:rPr lang="en-US" dirty="0"/>
              <a:t>We can add a new shader function directly in the engine’s </a:t>
            </a:r>
            <a:r>
              <a:rPr lang="en-US" i="1" dirty="0" err="1"/>
              <a:t>MaterialTemplate.ush</a:t>
            </a:r>
            <a:r>
              <a:rPr lang="en-US" i="1" dirty="0"/>
              <a:t> </a:t>
            </a:r>
            <a:r>
              <a:rPr lang="en-US" dirty="0"/>
              <a:t>in the </a:t>
            </a:r>
            <a:r>
              <a:rPr lang="en-US" i="1" dirty="0"/>
              <a:t>Engine/Shaders/Private </a:t>
            </a:r>
            <a:r>
              <a:rPr lang="en-US" dirty="0"/>
              <a:t>folder.</a:t>
            </a:r>
          </a:p>
          <a:p>
            <a:pPr lvl="1"/>
            <a:r>
              <a:rPr lang="en-US" dirty="0"/>
              <a:t>When working in </a:t>
            </a:r>
            <a:r>
              <a:rPr lang="en-US" dirty="0" err="1"/>
              <a:t>usf</a:t>
            </a:r>
            <a:r>
              <a:rPr lang="en-US" dirty="0"/>
              <a:t> or </a:t>
            </a:r>
            <a:r>
              <a:rPr lang="en-US" dirty="0" err="1"/>
              <a:t>ush</a:t>
            </a:r>
            <a:r>
              <a:rPr lang="en-US" dirty="0"/>
              <a:t> files, shader errors will crash the engine unless you set the </a:t>
            </a:r>
            <a:r>
              <a:rPr lang="en-US" b="1" dirty="0" err="1"/>
              <a:t>r.ShaderDevelopmentMode</a:t>
            </a:r>
            <a:r>
              <a:rPr lang="en-US" dirty="0"/>
              <a:t> console variable to 1 while debugging.</a:t>
            </a:r>
          </a:p>
          <a:p>
            <a:r>
              <a:rPr lang="en-US" dirty="0"/>
              <a:t>We’ll want the function before the spot where custom node code is inserted into the template, so look for that code in the </a:t>
            </a:r>
            <a:r>
              <a:rPr lang="en-US" i="1" dirty="0"/>
              <a:t>HLSL Code</a:t>
            </a:r>
            <a:r>
              <a:rPr lang="en-US" dirty="0"/>
              <a:t> dump. </a:t>
            </a:r>
          </a:p>
          <a:p>
            <a:r>
              <a:rPr lang="en-US" dirty="0"/>
              <a:t>It’s just after the “</a:t>
            </a:r>
            <a:r>
              <a:rPr lang="en-US" i="1" dirty="0"/>
              <a:t>// Uniform material expressions”</a:t>
            </a:r>
            <a:r>
              <a:rPr lang="en-US" dirty="0"/>
              <a:t> comment. We’ll put the new code just before that line in the template.</a:t>
            </a:r>
            <a:endParaRPr lang="en-US" i="1" dirty="0"/>
          </a:p>
        </p:txBody>
      </p:sp>
      <p:sp>
        <p:nvSpPr>
          <p:cNvPr id="7" name="Rounded Rectangle 6">
            <a:extLst>
              <a:ext uri="{FF2B5EF4-FFF2-40B4-BE49-F238E27FC236}">
                <a16:creationId xmlns:a16="http://schemas.microsoft.com/office/drawing/2014/main" id="{BBC18B8D-8D99-D94A-804B-C9A85E5A283C}"/>
              </a:ext>
            </a:extLst>
          </p:cNvPr>
          <p:cNvSpPr/>
          <p:nvPr/>
        </p:nvSpPr>
        <p:spPr>
          <a:xfrm>
            <a:off x="12385964" y="2675660"/>
            <a:ext cx="5368636" cy="10858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5CEE6D8F-B51B-B646-8609-7E844B21A6FD}"/>
              </a:ext>
            </a:extLst>
          </p:cNvPr>
          <p:cNvSpPr/>
          <p:nvPr/>
        </p:nvSpPr>
        <p:spPr>
          <a:xfrm>
            <a:off x="12344399" y="7543801"/>
            <a:ext cx="11700163" cy="2159000"/>
          </a:xfrm>
          <a:prstGeom prst="roundRect">
            <a:avLst>
              <a:gd name="adj" fmla="val 565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0556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1806CC-E502-FC4C-B139-92DBF0B56D9C}"/>
              </a:ext>
            </a:extLst>
          </p:cNvPr>
          <p:cNvPicPr>
            <a:picLocks noChangeAspect="1"/>
          </p:cNvPicPr>
          <p:nvPr/>
        </p:nvPicPr>
        <p:blipFill>
          <a:blip r:embed="rId2"/>
          <a:stretch>
            <a:fillRect/>
          </a:stretch>
        </p:blipFill>
        <p:spPr>
          <a:xfrm>
            <a:off x="12429880" y="2112909"/>
            <a:ext cx="11654328" cy="2289507"/>
          </a:xfrm>
          <a:prstGeom prst="rect">
            <a:avLst/>
          </a:prstGeom>
        </p:spPr>
      </p:pic>
      <p:sp>
        <p:nvSpPr>
          <p:cNvPr id="2" name="Title 1">
            <a:extLst>
              <a:ext uri="{FF2B5EF4-FFF2-40B4-BE49-F238E27FC236}">
                <a16:creationId xmlns:a16="http://schemas.microsoft.com/office/drawing/2014/main" id="{C88231FB-A630-914E-BB20-8CC858A92B44}"/>
              </a:ext>
            </a:extLst>
          </p:cNvPr>
          <p:cNvSpPr>
            <a:spLocks noGrp="1"/>
          </p:cNvSpPr>
          <p:nvPr>
            <p:ph type="title"/>
          </p:nvPr>
        </p:nvSpPr>
        <p:spPr/>
        <p:txBody>
          <a:bodyPr/>
          <a:lstStyle/>
          <a:p>
            <a:r>
              <a:rPr lang="en-US" dirty="0"/>
              <a:t>Using in Custom Node</a:t>
            </a:r>
          </a:p>
        </p:txBody>
      </p:sp>
      <p:sp>
        <p:nvSpPr>
          <p:cNvPr id="4" name="Text Placeholder 3">
            <a:extLst>
              <a:ext uri="{FF2B5EF4-FFF2-40B4-BE49-F238E27FC236}">
                <a16:creationId xmlns:a16="http://schemas.microsoft.com/office/drawing/2014/main" id="{884BC11E-77B5-B141-B51E-5C7FDBC4DA96}"/>
              </a:ext>
            </a:extLst>
          </p:cNvPr>
          <p:cNvSpPr>
            <a:spLocks noGrp="1"/>
          </p:cNvSpPr>
          <p:nvPr>
            <p:ph type="body" sz="quarter" idx="10"/>
          </p:nvPr>
        </p:nvSpPr>
        <p:spPr/>
        <p:txBody>
          <a:bodyPr/>
          <a:lstStyle/>
          <a:p>
            <a:r>
              <a:rPr lang="en-US" dirty="0"/>
              <a:t>Now the any custom node in any material can use that new function.</a:t>
            </a:r>
          </a:p>
          <a:p>
            <a:r>
              <a:rPr lang="en-US" dirty="0"/>
              <a:t>Note that changes to </a:t>
            </a:r>
            <a:r>
              <a:rPr lang="en-US" i="1" dirty="0" err="1"/>
              <a:t>MaterialTemplate.ush</a:t>
            </a:r>
            <a:r>
              <a:rPr lang="en-US" dirty="0"/>
              <a:t> will cause a recompile of all material shaders the next time you launch the engine or do a full </a:t>
            </a:r>
            <a:r>
              <a:rPr lang="en-US" i="1" dirty="0" err="1"/>
              <a:t>RecompileShaders</a:t>
            </a:r>
            <a:r>
              <a:rPr lang="en-US" dirty="0"/>
              <a:t>.</a:t>
            </a:r>
          </a:p>
          <a:p>
            <a:r>
              <a:rPr lang="en-US" dirty="0"/>
              <a:t>If you work in the material editor, you can recompile just the one material during testing, saving the full recompile for once it’s working.</a:t>
            </a:r>
          </a:p>
        </p:txBody>
      </p:sp>
      <p:sp>
        <p:nvSpPr>
          <p:cNvPr id="6" name="Rounded Rectangle 5">
            <a:extLst>
              <a:ext uri="{FF2B5EF4-FFF2-40B4-BE49-F238E27FC236}">
                <a16:creationId xmlns:a16="http://schemas.microsoft.com/office/drawing/2014/main" id="{AAEA1C60-55B9-1249-9F7F-D5083F4C6C9B}"/>
              </a:ext>
            </a:extLst>
          </p:cNvPr>
          <p:cNvSpPr/>
          <p:nvPr/>
        </p:nvSpPr>
        <p:spPr>
          <a:xfrm>
            <a:off x="12429880" y="3968173"/>
            <a:ext cx="3260393" cy="37407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508F469-D952-0D46-BB48-9F5616D573B4}"/>
              </a:ext>
            </a:extLst>
          </p:cNvPr>
          <p:cNvPicPr>
            <a:picLocks noChangeAspect="1"/>
          </p:cNvPicPr>
          <p:nvPr/>
        </p:nvPicPr>
        <p:blipFill>
          <a:blip r:embed="rId3"/>
          <a:stretch>
            <a:fillRect/>
          </a:stretch>
        </p:blipFill>
        <p:spPr>
          <a:xfrm>
            <a:off x="15690273" y="6313055"/>
            <a:ext cx="7429500" cy="5867400"/>
          </a:xfrm>
          <a:prstGeom prst="rect">
            <a:avLst/>
          </a:prstGeom>
        </p:spPr>
      </p:pic>
    </p:spTree>
    <p:extLst>
      <p:ext uri="{BB962C8B-B14F-4D97-AF65-F5344CB8AC3E}">
        <p14:creationId xmlns:p14="http://schemas.microsoft.com/office/powerpoint/2010/main" val="83670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BBB3B5-E7AD-5F47-B2FD-B83F36ADFF93}"/>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2BEA3704-AEEC-564C-B5FA-9C9C29D2F33E}"/>
              </a:ext>
            </a:extLst>
          </p:cNvPr>
          <p:cNvSpPr>
            <a:spLocks noGrp="1"/>
          </p:cNvSpPr>
          <p:nvPr>
            <p:ph type="title"/>
          </p:nvPr>
        </p:nvSpPr>
        <p:spPr/>
        <p:txBody>
          <a:bodyPr/>
          <a:lstStyle/>
          <a:p>
            <a:r>
              <a:rPr lang="en-US" dirty="0"/>
              <a:t>Ray Marching</a:t>
            </a:r>
          </a:p>
        </p:txBody>
      </p:sp>
    </p:spTree>
    <p:extLst>
      <p:ext uri="{BB962C8B-B14F-4D97-AF65-F5344CB8AC3E}">
        <p14:creationId xmlns:p14="http://schemas.microsoft.com/office/powerpoint/2010/main" val="3719412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D3CC62-A7E4-DE4C-B17D-68C0EA612049}"/>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57EC36A7-A3DE-E340-8998-9D19B8120A7D}"/>
              </a:ext>
            </a:extLst>
          </p:cNvPr>
          <p:cNvSpPr>
            <a:spLocks noGrp="1"/>
          </p:cNvSpPr>
          <p:nvPr>
            <p:ph type="title"/>
          </p:nvPr>
        </p:nvSpPr>
        <p:spPr/>
        <p:txBody>
          <a:bodyPr/>
          <a:lstStyle/>
          <a:p>
            <a:r>
              <a:rPr lang="en-US" dirty="0"/>
              <a:t>Setting up the Project</a:t>
            </a:r>
          </a:p>
        </p:txBody>
      </p:sp>
    </p:spTree>
    <p:extLst>
      <p:ext uri="{BB962C8B-B14F-4D97-AF65-F5344CB8AC3E}">
        <p14:creationId xmlns:p14="http://schemas.microsoft.com/office/powerpoint/2010/main" val="2028323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701E0-3CEA-FB4D-BF95-DA88984DFABB}"/>
              </a:ext>
            </a:extLst>
          </p:cNvPr>
          <p:cNvSpPr>
            <a:spLocks noGrp="1"/>
          </p:cNvSpPr>
          <p:nvPr>
            <p:ph type="title"/>
          </p:nvPr>
        </p:nvSpPr>
        <p:spPr/>
        <p:txBody>
          <a:bodyPr/>
          <a:lstStyle/>
          <a:p>
            <a:r>
              <a:rPr lang="en-US" dirty="0"/>
              <a:t>Ray Marching</a:t>
            </a:r>
          </a:p>
        </p:txBody>
      </p:sp>
      <p:sp>
        <p:nvSpPr>
          <p:cNvPr id="28" name="Text Placeholder 27">
            <a:extLst>
              <a:ext uri="{FF2B5EF4-FFF2-40B4-BE49-F238E27FC236}">
                <a16:creationId xmlns:a16="http://schemas.microsoft.com/office/drawing/2014/main" id="{70B65103-36CC-064A-BC35-92D4213C1C36}"/>
              </a:ext>
            </a:extLst>
          </p:cNvPr>
          <p:cNvSpPr>
            <a:spLocks noGrp="1"/>
          </p:cNvSpPr>
          <p:nvPr>
            <p:ph type="body" sz="quarter" idx="10"/>
          </p:nvPr>
        </p:nvSpPr>
        <p:spPr/>
        <p:txBody>
          <a:bodyPr/>
          <a:lstStyle/>
          <a:p>
            <a:r>
              <a:rPr lang="en-US" dirty="0"/>
              <a:t>To turn this into a volumetric shader, we will use a technique called </a:t>
            </a:r>
            <a:r>
              <a:rPr lang="en-US" b="1" dirty="0"/>
              <a:t>ray marching</a:t>
            </a:r>
            <a:r>
              <a:rPr lang="en-US" dirty="0"/>
              <a:t>.</a:t>
            </a:r>
          </a:p>
          <a:p>
            <a:r>
              <a:rPr lang="en-US" dirty="0"/>
              <a:t>The shader runs on a surface. Ray marching takes steps through a volume imagined to be behind that surface.</a:t>
            </a:r>
          </a:p>
          <a:p>
            <a:endParaRPr lang="en-US" dirty="0"/>
          </a:p>
          <a:p>
            <a:endParaRPr lang="en-US" dirty="0"/>
          </a:p>
        </p:txBody>
      </p:sp>
      <p:grpSp>
        <p:nvGrpSpPr>
          <p:cNvPr id="29" name="Group 28">
            <a:extLst>
              <a:ext uri="{FF2B5EF4-FFF2-40B4-BE49-F238E27FC236}">
                <a16:creationId xmlns:a16="http://schemas.microsoft.com/office/drawing/2014/main" id="{0094A097-7621-6741-B37C-12B269D20C57}"/>
              </a:ext>
            </a:extLst>
          </p:cNvPr>
          <p:cNvGrpSpPr/>
          <p:nvPr/>
        </p:nvGrpSpPr>
        <p:grpSpPr>
          <a:xfrm>
            <a:off x="11963774" y="5233467"/>
            <a:ext cx="11493069" cy="7381097"/>
            <a:chOff x="11963774" y="6858000"/>
            <a:chExt cx="8963517" cy="5756564"/>
          </a:xfrm>
        </p:grpSpPr>
        <p:sp>
          <p:nvSpPr>
            <p:cNvPr id="7" name="Oval 6">
              <a:extLst>
                <a:ext uri="{FF2B5EF4-FFF2-40B4-BE49-F238E27FC236}">
                  <a16:creationId xmlns:a16="http://schemas.microsoft.com/office/drawing/2014/main" id="{75E35CD0-F0E4-4246-834E-039CD9BCECED}"/>
                </a:ext>
              </a:extLst>
            </p:cNvPr>
            <p:cNvSpPr/>
            <p:nvPr/>
          </p:nvSpPr>
          <p:spPr>
            <a:xfrm>
              <a:off x="15170727" y="6858000"/>
              <a:ext cx="5756564" cy="57565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FF6D281-D62B-AB40-A920-9D48D1D168FF}"/>
                </a:ext>
              </a:extLst>
            </p:cNvPr>
            <p:cNvCxnSpPr>
              <a:cxnSpLocks/>
            </p:cNvCxnSpPr>
            <p:nvPr/>
          </p:nvCxnSpPr>
          <p:spPr>
            <a:xfrm flipV="1">
              <a:off x="12323618" y="7294419"/>
              <a:ext cx="7294418" cy="299258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34BD98E3-3957-8E47-A248-9F5FA0010300}"/>
                </a:ext>
              </a:extLst>
            </p:cNvPr>
            <p:cNvSpPr/>
            <p:nvPr/>
          </p:nvSpPr>
          <p:spPr>
            <a:xfrm>
              <a:off x="11963774" y="9756096"/>
              <a:ext cx="615448" cy="1558637"/>
            </a:xfrm>
            <a:custGeom>
              <a:avLst/>
              <a:gdLst>
                <a:gd name="connsiteX0" fmla="*/ 41564 w 623455"/>
                <a:gd name="connsiteY0" fmla="*/ 0 h 1558637"/>
                <a:gd name="connsiteX1" fmla="*/ 249382 w 623455"/>
                <a:gd name="connsiteY1" fmla="*/ 83128 h 1558637"/>
                <a:gd name="connsiteX2" fmla="*/ 332509 w 623455"/>
                <a:gd name="connsiteY2" fmla="*/ 207819 h 1558637"/>
                <a:gd name="connsiteX3" fmla="*/ 353291 w 623455"/>
                <a:gd name="connsiteY3" fmla="*/ 644237 h 1558637"/>
                <a:gd name="connsiteX4" fmla="*/ 477982 w 623455"/>
                <a:gd name="connsiteY4" fmla="*/ 685800 h 1558637"/>
                <a:gd name="connsiteX5" fmla="*/ 540328 w 623455"/>
                <a:gd name="connsiteY5" fmla="*/ 727364 h 1558637"/>
                <a:gd name="connsiteX6" fmla="*/ 623455 w 623455"/>
                <a:gd name="connsiteY6" fmla="*/ 852055 h 1558637"/>
                <a:gd name="connsiteX7" fmla="*/ 561109 w 623455"/>
                <a:gd name="connsiteY7" fmla="*/ 872837 h 1558637"/>
                <a:gd name="connsiteX8" fmla="*/ 394855 w 623455"/>
                <a:gd name="connsiteY8" fmla="*/ 893619 h 1558637"/>
                <a:gd name="connsiteX9" fmla="*/ 332509 w 623455"/>
                <a:gd name="connsiteY9" fmla="*/ 935182 h 1558637"/>
                <a:gd name="connsiteX10" fmla="*/ 332509 w 623455"/>
                <a:gd name="connsiteY10" fmla="*/ 1433946 h 1558637"/>
                <a:gd name="connsiteX11" fmla="*/ 207819 w 623455"/>
                <a:gd name="connsiteY11" fmla="*/ 1558637 h 1558637"/>
                <a:gd name="connsiteX12" fmla="*/ 0 w 623455"/>
                <a:gd name="connsiteY12" fmla="*/ 1558637 h 1558637"/>
                <a:gd name="connsiteX0" fmla="*/ 41564 w 604601"/>
                <a:gd name="connsiteY0" fmla="*/ 0 h 1558637"/>
                <a:gd name="connsiteX1" fmla="*/ 249382 w 604601"/>
                <a:gd name="connsiteY1" fmla="*/ 83128 h 1558637"/>
                <a:gd name="connsiteX2" fmla="*/ 332509 w 604601"/>
                <a:gd name="connsiteY2" fmla="*/ 207819 h 1558637"/>
                <a:gd name="connsiteX3" fmla="*/ 353291 w 604601"/>
                <a:gd name="connsiteY3" fmla="*/ 644237 h 1558637"/>
                <a:gd name="connsiteX4" fmla="*/ 477982 w 604601"/>
                <a:gd name="connsiteY4" fmla="*/ 685800 h 1558637"/>
                <a:gd name="connsiteX5" fmla="*/ 540328 w 604601"/>
                <a:gd name="connsiteY5" fmla="*/ 727364 h 1558637"/>
                <a:gd name="connsiteX6" fmla="*/ 604601 w 604601"/>
                <a:gd name="connsiteY6" fmla="*/ 965177 h 1558637"/>
                <a:gd name="connsiteX7" fmla="*/ 561109 w 604601"/>
                <a:gd name="connsiteY7" fmla="*/ 872837 h 1558637"/>
                <a:gd name="connsiteX8" fmla="*/ 394855 w 604601"/>
                <a:gd name="connsiteY8" fmla="*/ 893619 h 1558637"/>
                <a:gd name="connsiteX9" fmla="*/ 332509 w 604601"/>
                <a:gd name="connsiteY9" fmla="*/ 935182 h 1558637"/>
                <a:gd name="connsiteX10" fmla="*/ 332509 w 604601"/>
                <a:gd name="connsiteY10" fmla="*/ 1433946 h 1558637"/>
                <a:gd name="connsiteX11" fmla="*/ 207819 w 604601"/>
                <a:gd name="connsiteY11" fmla="*/ 1558637 h 1558637"/>
                <a:gd name="connsiteX12" fmla="*/ 0 w 604601"/>
                <a:gd name="connsiteY12" fmla="*/ 1558637 h 1558637"/>
                <a:gd name="connsiteX0" fmla="*/ 41564 w 604603"/>
                <a:gd name="connsiteY0" fmla="*/ 0 h 1558637"/>
                <a:gd name="connsiteX1" fmla="*/ 249382 w 604603"/>
                <a:gd name="connsiteY1" fmla="*/ 83128 h 1558637"/>
                <a:gd name="connsiteX2" fmla="*/ 332509 w 604603"/>
                <a:gd name="connsiteY2" fmla="*/ 207819 h 1558637"/>
                <a:gd name="connsiteX3" fmla="*/ 353291 w 604603"/>
                <a:gd name="connsiteY3" fmla="*/ 644237 h 1558637"/>
                <a:gd name="connsiteX4" fmla="*/ 477982 w 604603"/>
                <a:gd name="connsiteY4" fmla="*/ 685800 h 1558637"/>
                <a:gd name="connsiteX5" fmla="*/ 540328 w 604603"/>
                <a:gd name="connsiteY5" fmla="*/ 727364 h 1558637"/>
                <a:gd name="connsiteX6" fmla="*/ 604601 w 604603"/>
                <a:gd name="connsiteY6" fmla="*/ 965177 h 1558637"/>
                <a:gd name="connsiteX7" fmla="*/ 542256 w 604603"/>
                <a:gd name="connsiteY7" fmla="*/ 957678 h 1558637"/>
                <a:gd name="connsiteX8" fmla="*/ 394855 w 604603"/>
                <a:gd name="connsiteY8" fmla="*/ 893619 h 1558637"/>
                <a:gd name="connsiteX9" fmla="*/ 332509 w 604603"/>
                <a:gd name="connsiteY9" fmla="*/ 935182 h 1558637"/>
                <a:gd name="connsiteX10" fmla="*/ 332509 w 604603"/>
                <a:gd name="connsiteY10" fmla="*/ 1433946 h 1558637"/>
                <a:gd name="connsiteX11" fmla="*/ 207819 w 604603"/>
                <a:gd name="connsiteY11" fmla="*/ 1558637 h 1558637"/>
                <a:gd name="connsiteX12" fmla="*/ 0 w 604603"/>
                <a:gd name="connsiteY12" fmla="*/ 1558637 h 1558637"/>
                <a:gd name="connsiteX0" fmla="*/ 41564 w 604603"/>
                <a:gd name="connsiteY0" fmla="*/ 0 h 1558637"/>
                <a:gd name="connsiteX1" fmla="*/ 249382 w 604603"/>
                <a:gd name="connsiteY1" fmla="*/ 83128 h 1558637"/>
                <a:gd name="connsiteX2" fmla="*/ 332509 w 604603"/>
                <a:gd name="connsiteY2" fmla="*/ 207819 h 1558637"/>
                <a:gd name="connsiteX3" fmla="*/ 353291 w 604603"/>
                <a:gd name="connsiteY3" fmla="*/ 644237 h 1558637"/>
                <a:gd name="connsiteX4" fmla="*/ 477982 w 604603"/>
                <a:gd name="connsiteY4" fmla="*/ 685800 h 1558637"/>
                <a:gd name="connsiteX5" fmla="*/ 540328 w 604603"/>
                <a:gd name="connsiteY5" fmla="*/ 727364 h 1558637"/>
                <a:gd name="connsiteX6" fmla="*/ 604601 w 604603"/>
                <a:gd name="connsiteY6" fmla="*/ 965177 h 1558637"/>
                <a:gd name="connsiteX7" fmla="*/ 542256 w 604603"/>
                <a:gd name="connsiteY7" fmla="*/ 957678 h 1558637"/>
                <a:gd name="connsiteX8" fmla="*/ 441989 w 604603"/>
                <a:gd name="connsiteY8" fmla="*/ 978460 h 1558637"/>
                <a:gd name="connsiteX9" fmla="*/ 332509 w 604603"/>
                <a:gd name="connsiteY9" fmla="*/ 935182 h 1558637"/>
                <a:gd name="connsiteX10" fmla="*/ 332509 w 604603"/>
                <a:gd name="connsiteY10" fmla="*/ 1433946 h 1558637"/>
                <a:gd name="connsiteX11" fmla="*/ 207819 w 604603"/>
                <a:gd name="connsiteY11" fmla="*/ 1558637 h 1558637"/>
                <a:gd name="connsiteX12" fmla="*/ 0 w 604603"/>
                <a:gd name="connsiteY12" fmla="*/ 1558637 h 1558637"/>
                <a:gd name="connsiteX0" fmla="*/ 41564 w 604818"/>
                <a:gd name="connsiteY0" fmla="*/ 0 h 1558637"/>
                <a:gd name="connsiteX1" fmla="*/ 249382 w 604818"/>
                <a:gd name="connsiteY1" fmla="*/ 83128 h 1558637"/>
                <a:gd name="connsiteX2" fmla="*/ 332509 w 604818"/>
                <a:gd name="connsiteY2" fmla="*/ 207819 h 1558637"/>
                <a:gd name="connsiteX3" fmla="*/ 353291 w 604818"/>
                <a:gd name="connsiteY3" fmla="*/ 644237 h 1558637"/>
                <a:gd name="connsiteX4" fmla="*/ 477982 w 604818"/>
                <a:gd name="connsiteY4" fmla="*/ 685800 h 1558637"/>
                <a:gd name="connsiteX5" fmla="*/ 521475 w 604818"/>
                <a:gd name="connsiteY5" fmla="*/ 821632 h 1558637"/>
                <a:gd name="connsiteX6" fmla="*/ 604601 w 604818"/>
                <a:gd name="connsiteY6" fmla="*/ 965177 h 1558637"/>
                <a:gd name="connsiteX7" fmla="*/ 542256 w 604818"/>
                <a:gd name="connsiteY7" fmla="*/ 957678 h 1558637"/>
                <a:gd name="connsiteX8" fmla="*/ 441989 w 604818"/>
                <a:gd name="connsiteY8" fmla="*/ 978460 h 1558637"/>
                <a:gd name="connsiteX9" fmla="*/ 332509 w 604818"/>
                <a:gd name="connsiteY9" fmla="*/ 935182 h 1558637"/>
                <a:gd name="connsiteX10" fmla="*/ 332509 w 604818"/>
                <a:gd name="connsiteY10" fmla="*/ 1433946 h 1558637"/>
                <a:gd name="connsiteX11" fmla="*/ 207819 w 604818"/>
                <a:gd name="connsiteY11" fmla="*/ 1558637 h 1558637"/>
                <a:gd name="connsiteX12" fmla="*/ 0 w 604818"/>
                <a:gd name="connsiteY12" fmla="*/ 1558637 h 1558637"/>
                <a:gd name="connsiteX0" fmla="*/ 41564 w 604976"/>
                <a:gd name="connsiteY0" fmla="*/ 0 h 1558637"/>
                <a:gd name="connsiteX1" fmla="*/ 249382 w 604976"/>
                <a:gd name="connsiteY1" fmla="*/ 83128 h 1558637"/>
                <a:gd name="connsiteX2" fmla="*/ 332509 w 604976"/>
                <a:gd name="connsiteY2" fmla="*/ 207819 h 1558637"/>
                <a:gd name="connsiteX3" fmla="*/ 353291 w 604976"/>
                <a:gd name="connsiteY3" fmla="*/ 644237 h 1558637"/>
                <a:gd name="connsiteX4" fmla="*/ 477982 w 604976"/>
                <a:gd name="connsiteY4" fmla="*/ 685800 h 1558637"/>
                <a:gd name="connsiteX5" fmla="*/ 521475 w 604976"/>
                <a:gd name="connsiteY5" fmla="*/ 821632 h 1558637"/>
                <a:gd name="connsiteX6" fmla="*/ 604601 w 604976"/>
                <a:gd name="connsiteY6" fmla="*/ 965177 h 1558637"/>
                <a:gd name="connsiteX7" fmla="*/ 542256 w 604976"/>
                <a:gd name="connsiteY7" fmla="*/ 957678 h 1558637"/>
                <a:gd name="connsiteX8" fmla="*/ 332509 w 604976"/>
                <a:gd name="connsiteY8" fmla="*/ 935182 h 1558637"/>
                <a:gd name="connsiteX9" fmla="*/ 332509 w 604976"/>
                <a:gd name="connsiteY9" fmla="*/ 1433946 h 1558637"/>
                <a:gd name="connsiteX10" fmla="*/ 207819 w 604976"/>
                <a:gd name="connsiteY10" fmla="*/ 1558637 h 1558637"/>
                <a:gd name="connsiteX11" fmla="*/ 0 w 604976"/>
                <a:gd name="connsiteY11" fmla="*/ 1558637 h 1558637"/>
                <a:gd name="connsiteX0" fmla="*/ 41564 w 611020"/>
                <a:gd name="connsiteY0" fmla="*/ 0 h 1558637"/>
                <a:gd name="connsiteX1" fmla="*/ 249382 w 611020"/>
                <a:gd name="connsiteY1" fmla="*/ 83128 h 1558637"/>
                <a:gd name="connsiteX2" fmla="*/ 332509 w 611020"/>
                <a:gd name="connsiteY2" fmla="*/ 207819 h 1558637"/>
                <a:gd name="connsiteX3" fmla="*/ 353291 w 611020"/>
                <a:gd name="connsiteY3" fmla="*/ 644237 h 1558637"/>
                <a:gd name="connsiteX4" fmla="*/ 477982 w 611020"/>
                <a:gd name="connsiteY4" fmla="*/ 685800 h 1558637"/>
                <a:gd name="connsiteX5" fmla="*/ 521475 w 611020"/>
                <a:gd name="connsiteY5" fmla="*/ 821632 h 1558637"/>
                <a:gd name="connsiteX6" fmla="*/ 604601 w 611020"/>
                <a:gd name="connsiteY6" fmla="*/ 965177 h 1558637"/>
                <a:gd name="connsiteX7" fmla="*/ 332509 w 611020"/>
                <a:gd name="connsiteY7" fmla="*/ 935182 h 1558637"/>
                <a:gd name="connsiteX8" fmla="*/ 332509 w 611020"/>
                <a:gd name="connsiteY8" fmla="*/ 1433946 h 1558637"/>
                <a:gd name="connsiteX9" fmla="*/ 207819 w 611020"/>
                <a:gd name="connsiteY9" fmla="*/ 1558637 h 1558637"/>
                <a:gd name="connsiteX10" fmla="*/ 0 w 611020"/>
                <a:gd name="connsiteY10" fmla="*/ 1558637 h 1558637"/>
                <a:gd name="connsiteX0" fmla="*/ 41564 w 558820"/>
                <a:gd name="connsiteY0" fmla="*/ 0 h 1558637"/>
                <a:gd name="connsiteX1" fmla="*/ 249382 w 558820"/>
                <a:gd name="connsiteY1" fmla="*/ 83128 h 1558637"/>
                <a:gd name="connsiteX2" fmla="*/ 332509 w 558820"/>
                <a:gd name="connsiteY2" fmla="*/ 207819 h 1558637"/>
                <a:gd name="connsiteX3" fmla="*/ 353291 w 558820"/>
                <a:gd name="connsiteY3" fmla="*/ 644237 h 1558637"/>
                <a:gd name="connsiteX4" fmla="*/ 477982 w 558820"/>
                <a:gd name="connsiteY4" fmla="*/ 685800 h 1558637"/>
                <a:gd name="connsiteX5" fmla="*/ 521475 w 558820"/>
                <a:gd name="connsiteY5" fmla="*/ 821632 h 1558637"/>
                <a:gd name="connsiteX6" fmla="*/ 548040 w 558820"/>
                <a:gd name="connsiteY6" fmla="*/ 936896 h 1558637"/>
                <a:gd name="connsiteX7" fmla="*/ 332509 w 558820"/>
                <a:gd name="connsiteY7" fmla="*/ 935182 h 1558637"/>
                <a:gd name="connsiteX8" fmla="*/ 332509 w 558820"/>
                <a:gd name="connsiteY8" fmla="*/ 1433946 h 1558637"/>
                <a:gd name="connsiteX9" fmla="*/ 207819 w 558820"/>
                <a:gd name="connsiteY9" fmla="*/ 1558637 h 1558637"/>
                <a:gd name="connsiteX10" fmla="*/ 0 w 558820"/>
                <a:gd name="connsiteY10" fmla="*/ 1558637 h 1558637"/>
                <a:gd name="connsiteX0" fmla="*/ 41564 w 559498"/>
                <a:gd name="connsiteY0" fmla="*/ 0 h 1558637"/>
                <a:gd name="connsiteX1" fmla="*/ 249382 w 559498"/>
                <a:gd name="connsiteY1" fmla="*/ 83128 h 1558637"/>
                <a:gd name="connsiteX2" fmla="*/ 332509 w 559498"/>
                <a:gd name="connsiteY2" fmla="*/ 207819 h 1558637"/>
                <a:gd name="connsiteX3" fmla="*/ 353291 w 559498"/>
                <a:gd name="connsiteY3" fmla="*/ 644237 h 1558637"/>
                <a:gd name="connsiteX4" fmla="*/ 449701 w 559498"/>
                <a:gd name="connsiteY4" fmla="*/ 742361 h 1558637"/>
                <a:gd name="connsiteX5" fmla="*/ 521475 w 559498"/>
                <a:gd name="connsiteY5" fmla="*/ 821632 h 1558637"/>
                <a:gd name="connsiteX6" fmla="*/ 548040 w 559498"/>
                <a:gd name="connsiteY6" fmla="*/ 936896 h 1558637"/>
                <a:gd name="connsiteX7" fmla="*/ 332509 w 559498"/>
                <a:gd name="connsiteY7" fmla="*/ 935182 h 1558637"/>
                <a:gd name="connsiteX8" fmla="*/ 332509 w 559498"/>
                <a:gd name="connsiteY8" fmla="*/ 1433946 h 1558637"/>
                <a:gd name="connsiteX9" fmla="*/ 207819 w 559498"/>
                <a:gd name="connsiteY9" fmla="*/ 1558637 h 1558637"/>
                <a:gd name="connsiteX10" fmla="*/ 0 w 559498"/>
                <a:gd name="connsiteY10" fmla="*/ 1558637 h 155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9498" h="1558637">
                  <a:moveTo>
                    <a:pt x="41564" y="0"/>
                  </a:moveTo>
                  <a:cubicBezTo>
                    <a:pt x="94048" y="14996"/>
                    <a:pt x="203023" y="30146"/>
                    <a:pt x="249382" y="83128"/>
                  </a:cubicBezTo>
                  <a:cubicBezTo>
                    <a:pt x="282276" y="120722"/>
                    <a:pt x="332509" y="207819"/>
                    <a:pt x="332509" y="207819"/>
                  </a:cubicBezTo>
                  <a:cubicBezTo>
                    <a:pt x="339436" y="353292"/>
                    <a:pt x="333759" y="555147"/>
                    <a:pt x="353291" y="644237"/>
                  </a:cubicBezTo>
                  <a:cubicBezTo>
                    <a:pt x="372823" y="733327"/>
                    <a:pt x="421670" y="712795"/>
                    <a:pt x="449701" y="742361"/>
                  </a:cubicBezTo>
                  <a:cubicBezTo>
                    <a:pt x="477732" y="771927"/>
                    <a:pt x="505085" y="789210"/>
                    <a:pt x="521475" y="821632"/>
                  </a:cubicBezTo>
                  <a:cubicBezTo>
                    <a:pt x="537865" y="854055"/>
                    <a:pt x="579534" y="917971"/>
                    <a:pt x="548040" y="936896"/>
                  </a:cubicBezTo>
                  <a:cubicBezTo>
                    <a:pt x="516546" y="955821"/>
                    <a:pt x="377858" y="857054"/>
                    <a:pt x="332509" y="935182"/>
                  </a:cubicBezTo>
                  <a:cubicBezTo>
                    <a:pt x="368219" y="1113729"/>
                    <a:pt x="395897" y="1207561"/>
                    <a:pt x="332509" y="1433946"/>
                  </a:cubicBezTo>
                  <a:cubicBezTo>
                    <a:pt x="316660" y="1490549"/>
                    <a:pt x="266599" y="1558637"/>
                    <a:pt x="207819" y="1558637"/>
                  </a:cubicBezTo>
                  <a:lnTo>
                    <a:pt x="0" y="1558637"/>
                  </a:ln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a:extLst>
                <a:ext uri="{FF2B5EF4-FFF2-40B4-BE49-F238E27FC236}">
                  <a16:creationId xmlns:a16="http://schemas.microsoft.com/office/drawing/2014/main" id="{0AD5728C-820A-944F-9737-D44EE058A19A}"/>
                </a:ext>
              </a:extLst>
            </p:cNvPr>
            <p:cNvSpPr/>
            <p:nvPr/>
          </p:nvSpPr>
          <p:spPr>
            <a:xfrm>
              <a:off x="12112423" y="10209873"/>
              <a:ext cx="228210" cy="179110"/>
            </a:xfrm>
            <a:custGeom>
              <a:avLst/>
              <a:gdLst>
                <a:gd name="connsiteX0" fmla="*/ 188611 w 207464"/>
                <a:gd name="connsiteY0" fmla="*/ 0 h 179110"/>
                <a:gd name="connsiteX1" fmla="*/ 75 w 207464"/>
                <a:gd name="connsiteY1" fmla="*/ 113122 h 179110"/>
                <a:gd name="connsiteX2" fmla="*/ 207464 w 207464"/>
                <a:gd name="connsiteY2" fmla="*/ 179110 h 179110"/>
              </a:gdLst>
              <a:ahLst/>
              <a:cxnLst>
                <a:cxn ang="0">
                  <a:pos x="connsiteX0" y="connsiteY0"/>
                </a:cxn>
                <a:cxn ang="0">
                  <a:pos x="connsiteX1" y="connsiteY1"/>
                </a:cxn>
                <a:cxn ang="0">
                  <a:pos x="connsiteX2" y="connsiteY2"/>
                </a:cxn>
              </a:cxnLst>
              <a:rect l="l" t="t" r="r" b="b"/>
              <a:pathLst>
                <a:path w="207464" h="179110">
                  <a:moveTo>
                    <a:pt x="188611" y="0"/>
                  </a:moveTo>
                  <a:cubicBezTo>
                    <a:pt x="92772" y="41635"/>
                    <a:pt x="-3067" y="83270"/>
                    <a:pt x="75" y="113122"/>
                  </a:cubicBezTo>
                  <a:cubicBezTo>
                    <a:pt x="3217" y="142974"/>
                    <a:pt x="165044" y="161828"/>
                    <a:pt x="207464" y="179110"/>
                  </a:cubicBez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CD52F88-99E9-3D4E-AFC4-A0AC60F55A3C}"/>
                </a:ext>
              </a:extLst>
            </p:cNvPr>
            <p:cNvCxnSpPr>
              <a:cxnSpLocks/>
            </p:cNvCxnSpPr>
            <p:nvPr/>
          </p:nvCxnSpPr>
          <p:spPr>
            <a:xfrm flipH="1">
              <a:off x="12140704" y="10954588"/>
              <a:ext cx="228210"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424029C8-0F91-9946-8955-2CD386374813}"/>
                </a:ext>
              </a:extLst>
            </p:cNvPr>
            <p:cNvSpPr/>
            <p:nvPr/>
          </p:nvSpPr>
          <p:spPr>
            <a:xfrm>
              <a:off x="15168622" y="901588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9010153-0C9E-AF40-90B9-08B57A7BA156}"/>
                </a:ext>
              </a:extLst>
            </p:cNvPr>
            <p:cNvSpPr/>
            <p:nvPr/>
          </p:nvSpPr>
          <p:spPr>
            <a:xfrm>
              <a:off x="15895591" y="8715473"/>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01DC0E6-F022-D940-8352-3671B25AB642}"/>
                </a:ext>
              </a:extLst>
            </p:cNvPr>
            <p:cNvSpPr/>
            <p:nvPr/>
          </p:nvSpPr>
          <p:spPr>
            <a:xfrm>
              <a:off x="16622560" y="841505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630115A-464C-8445-8D63-2964C321309D}"/>
                </a:ext>
              </a:extLst>
            </p:cNvPr>
            <p:cNvSpPr/>
            <p:nvPr/>
          </p:nvSpPr>
          <p:spPr>
            <a:xfrm>
              <a:off x="17349529" y="8114643"/>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E47B658-59B3-5D45-B49A-1028E2118CD0}"/>
                </a:ext>
              </a:extLst>
            </p:cNvPr>
            <p:cNvSpPr/>
            <p:nvPr/>
          </p:nvSpPr>
          <p:spPr>
            <a:xfrm>
              <a:off x="18076498" y="781422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C8677E8-1FC3-9A4B-A480-CAE2FEDAD59B}"/>
                </a:ext>
              </a:extLst>
            </p:cNvPr>
            <p:cNvSpPr/>
            <p:nvPr/>
          </p:nvSpPr>
          <p:spPr>
            <a:xfrm>
              <a:off x="18803467" y="7513813"/>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331F2C9-D68F-CC46-8D97-C26B206DAFA2}"/>
                </a:ext>
              </a:extLst>
            </p:cNvPr>
            <p:cNvSpPr/>
            <p:nvPr/>
          </p:nvSpPr>
          <p:spPr>
            <a:xfrm>
              <a:off x="19530436" y="721339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85708DA7-7841-EF42-A81D-06D6BE29B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9884" y="7802167"/>
            <a:ext cx="1117600" cy="3479800"/>
          </a:xfrm>
          <a:prstGeom prst="rect">
            <a:avLst/>
          </a:prstGeom>
        </p:spPr>
      </p:pic>
      <p:cxnSp>
        <p:nvCxnSpPr>
          <p:cNvPr id="26" name="Straight Connector 25">
            <a:extLst>
              <a:ext uri="{FF2B5EF4-FFF2-40B4-BE49-F238E27FC236}">
                <a16:creationId xmlns:a16="http://schemas.microsoft.com/office/drawing/2014/main" id="{7C1E3B4D-9723-824C-B834-4D38D177E081}"/>
              </a:ext>
            </a:extLst>
          </p:cNvPr>
          <p:cNvCxnSpPr>
            <a:cxnSpLocks/>
          </p:cNvCxnSpPr>
          <p:nvPr/>
        </p:nvCxnSpPr>
        <p:spPr>
          <a:xfrm flipV="1">
            <a:off x="12483247" y="8971236"/>
            <a:ext cx="1567920" cy="65891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60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5DCD-68D7-7C46-BC5D-6BEFA39E4134}"/>
              </a:ext>
            </a:extLst>
          </p:cNvPr>
          <p:cNvSpPr>
            <a:spLocks noGrp="1"/>
          </p:cNvSpPr>
          <p:nvPr>
            <p:ph type="title"/>
          </p:nvPr>
        </p:nvSpPr>
        <p:spPr/>
        <p:txBody>
          <a:bodyPr/>
          <a:lstStyle/>
          <a:p>
            <a:r>
              <a:rPr lang="en-US" dirty="0"/>
              <a:t>Direction to March</a:t>
            </a:r>
          </a:p>
        </p:txBody>
      </p:sp>
      <p:sp>
        <p:nvSpPr>
          <p:cNvPr id="4" name="Text Placeholder 3">
            <a:extLst>
              <a:ext uri="{FF2B5EF4-FFF2-40B4-BE49-F238E27FC236}">
                <a16:creationId xmlns:a16="http://schemas.microsoft.com/office/drawing/2014/main" id="{38F79EBF-BA6D-574B-911E-37D3D4216F38}"/>
              </a:ext>
            </a:extLst>
          </p:cNvPr>
          <p:cNvSpPr>
            <a:spLocks noGrp="1"/>
          </p:cNvSpPr>
          <p:nvPr>
            <p:ph type="body" sz="quarter" idx="10"/>
          </p:nvPr>
        </p:nvSpPr>
        <p:spPr/>
        <p:txBody>
          <a:bodyPr/>
          <a:lstStyle/>
          <a:p>
            <a:r>
              <a:rPr lang="en-US" dirty="0"/>
              <a:t>The first thing we need is the direction from the camera to the pixel. This is the direction to march.</a:t>
            </a:r>
          </a:p>
          <a:p>
            <a:r>
              <a:rPr lang="en-US" dirty="0"/>
              <a:t>Start a new </a:t>
            </a:r>
            <a:r>
              <a:rPr lang="en-US" i="1" dirty="0" err="1"/>
              <a:t>CustomNode</a:t>
            </a:r>
            <a:r>
              <a:rPr lang="en-US" dirty="0"/>
              <a:t> and switch the preview object back to a sphere.</a:t>
            </a:r>
          </a:p>
          <a:p>
            <a:r>
              <a:rPr lang="en-US" dirty="0"/>
              <a:t>From looking at the code generated by the </a:t>
            </a:r>
            <a:r>
              <a:rPr lang="en-US" i="1" dirty="0" err="1"/>
              <a:t>CameraVector</a:t>
            </a:r>
            <a:r>
              <a:rPr lang="en-US" dirty="0"/>
              <a:t> node, we know there’s a </a:t>
            </a:r>
            <a:r>
              <a:rPr lang="en-US" i="1" dirty="0" err="1"/>
              <a:t>Parameters.CameraVector</a:t>
            </a:r>
            <a:r>
              <a:rPr lang="en-US" dirty="0"/>
              <a:t>.</a:t>
            </a:r>
          </a:p>
          <a:p>
            <a:r>
              <a:rPr lang="en-US" dirty="0"/>
              <a:t>Comparing the color to the axes, it should be mostly red from this view for a vector pointing into the screen. The </a:t>
            </a:r>
            <a:r>
              <a:rPr lang="en-US" i="1" dirty="0" err="1"/>
              <a:t>CameraVector</a:t>
            </a:r>
            <a:r>
              <a:rPr lang="en-US" dirty="0"/>
              <a:t> appears to be pointing toward the camera.</a:t>
            </a:r>
          </a:p>
          <a:p>
            <a:r>
              <a:rPr lang="en-US" i="1" dirty="0"/>
              <a:t>–</a:t>
            </a:r>
            <a:r>
              <a:rPr lang="en-US" i="1" dirty="0" err="1"/>
              <a:t>Parameters.CameraVector</a:t>
            </a:r>
            <a:r>
              <a:rPr lang="en-US" dirty="0"/>
              <a:t> looks like what we need.</a:t>
            </a:r>
            <a:endParaRPr lang="en-US" i="1" dirty="0"/>
          </a:p>
        </p:txBody>
      </p:sp>
      <p:pic>
        <p:nvPicPr>
          <p:cNvPr id="8" name="Content Placeholder 7">
            <a:extLst>
              <a:ext uri="{FF2B5EF4-FFF2-40B4-BE49-F238E27FC236}">
                <a16:creationId xmlns:a16="http://schemas.microsoft.com/office/drawing/2014/main" id="{C05098BB-C331-6E4E-BD6F-6ACF4769CA25}"/>
              </a:ext>
            </a:extLst>
          </p:cNvPr>
          <p:cNvPicPr>
            <a:picLocks noGrp="1" noChangeAspect="1"/>
          </p:cNvPicPr>
          <p:nvPr>
            <p:ph idx="1"/>
          </p:nvPr>
        </p:nvPicPr>
        <p:blipFill>
          <a:blip r:embed="rId2"/>
          <a:stretch>
            <a:fillRect/>
          </a:stretch>
        </p:blipFill>
        <p:spPr>
          <a:xfrm>
            <a:off x="12555899" y="229755"/>
            <a:ext cx="5791200" cy="7188200"/>
          </a:xfrm>
          <a:prstGeom prst="rect">
            <a:avLst/>
          </a:prstGeom>
        </p:spPr>
      </p:pic>
      <p:pic>
        <p:nvPicPr>
          <p:cNvPr id="9" name="Picture 8">
            <a:extLst>
              <a:ext uri="{FF2B5EF4-FFF2-40B4-BE49-F238E27FC236}">
                <a16:creationId xmlns:a16="http://schemas.microsoft.com/office/drawing/2014/main" id="{85473721-4142-1D4B-9FD2-3AAA3FB83310}"/>
              </a:ext>
            </a:extLst>
          </p:cNvPr>
          <p:cNvPicPr>
            <a:picLocks noChangeAspect="1"/>
          </p:cNvPicPr>
          <p:nvPr/>
        </p:nvPicPr>
        <p:blipFill>
          <a:blip r:embed="rId3"/>
          <a:stretch>
            <a:fillRect/>
          </a:stretch>
        </p:blipFill>
        <p:spPr>
          <a:xfrm>
            <a:off x="18014950" y="6152356"/>
            <a:ext cx="5727700" cy="7124700"/>
          </a:xfrm>
          <a:prstGeom prst="rect">
            <a:avLst/>
          </a:prstGeom>
        </p:spPr>
      </p:pic>
    </p:spTree>
    <p:extLst>
      <p:ext uri="{BB962C8B-B14F-4D97-AF65-F5344CB8AC3E}">
        <p14:creationId xmlns:p14="http://schemas.microsoft.com/office/powerpoint/2010/main" val="2230636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B5F48C58-14D3-DC4B-BC62-D7995E9E745F}"/>
              </a:ext>
            </a:extLst>
          </p:cNvPr>
          <p:cNvSpPr>
            <a:spLocks noGrp="1"/>
          </p:cNvSpPr>
          <p:nvPr>
            <p:ph type="body" sz="quarter" idx="10"/>
          </p:nvPr>
        </p:nvSpPr>
        <p:spPr/>
        <p:txBody>
          <a:bodyPr/>
          <a:lstStyle/>
          <a:p>
            <a:r>
              <a:rPr lang="en-US" dirty="0"/>
              <a:t>Basic March</a:t>
            </a:r>
          </a:p>
        </p:txBody>
      </p:sp>
      <p:sp>
        <p:nvSpPr>
          <p:cNvPr id="18" name="Text Placeholder 17">
            <a:extLst>
              <a:ext uri="{FF2B5EF4-FFF2-40B4-BE49-F238E27FC236}">
                <a16:creationId xmlns:a16="http://schemas.microsoft.com/office/drawing/2014/main" id="{40F0CADB-591D-D84C-89BA-CE2FC402844A}"/>
              </a:ext>
            </a:extLst>
          </p:cNvPr>
          <p:cNvSpPr>
            <a:spLocks noGrp="1"/>
          </p:cNvSpPr>
          <p:nvPr>
            <p:ph type="body" sz="quarter" idx="12"/>
          </p:nvPr>
        </p:nvSpPr>
        <p:spPr/>
        <p:txBody>
          <a:bodyPr/>
          <a:lstStyle/>
          <a:p>
            <a:r>
              <a:rPr lang="en-US" dirty="0"/>
              <a:t>Starting on the surface of the square, we’ll march into the hemisphere behind it until the marching point is outside the sphere’s radius.</a:t>
            </a:r>
          </a:p>
          <a:p>
            <a:r>
              <a:rPr lang="en-US" dirty="0"/>
              <a:t>The color just shows how many steps it took before the marching point was outside the sphere.</a:t>
            </a:r>
          </a:p>
          <a:p>
            <a:endParaRPr lang="en-US" dirty="0"/>
          </a:p>
        </p:txBody>
      </p:sp>
      <p:pic>
        <p:nvPicPr>
          <p:cNvPr id="11" name="Picture 10">
            <a:extLst>
              <a:ext uri="{FF2B5EF4-FFF2-40B4-BE49-F238E27FC236}">
                <a16:creationId xmlns:a16="http://schemas.microsoft.com/office/drawing/2014/main" id="{E8EFAC50-B91E-724B-B7FE-42B002949C96}"/>
              </a:ext>
            </a:extLst>
          </p:cNvPr>
          <p:cNvPicPr>
            <a:picLocks noChangeAspect="1"/>
          </p:cNvPicPr>
          <p:nvPr/>
        </p:nvPicPr>
        <p:blipFill>
          <a:blip r:embed="rId2"/>
          <a:stretch>
            <a:fillRect/>
          </a:stretch>
        </p:blipFill>
        <p:spPr>
          <a:xfrm>
            <a:off x="12891076" y="5453844"/>
            <a:ext cx="7816850" cy="7920844"/>
          </a:xfrm>
          <a:prstGeom prst="rect">
            <a:avLst/>
          </a:prstGeom>
        </p:spPr>
      </p:pic>
      <p:pic>
        <p:nvPicPr>
          <p:cNvPr id="3" name="Picture 2">
            <a:extLst>
              <a:ext uri="{FF2B5EF4-FFF2-40B4-BE49-F238E27FC236}">
                <a16:creationId xmlns:a16="http://schemas.microsoft.com/office/drawing/2014/main" id="{E12CC3E4-95C4-0343-8CE9-92FF1DF5AE9A}"/>
              </a:ext>
            </a:extLst>
          </p:cNvPr>
          <p:cNvPicPr>
            <a:picLocks noChangeAspect="1"/>
          </p:cNvPicPr>
          <p:nvPr/>
        </p:nvPicPr>
        <p:blipFill>
          <a:blip r:embed="rId3"/>
          <a:stretch>
            <a:fillRect/>
          </a:stretch>
        </p:blipFill>
        <p:spPr>
          <a:xfrm>
            <a:off x="10586026" y="254374"/>
            <a:ext cx="13687924" cy="5174070"/>
          </a:xfrm>
          <a:prstGeom prst="rect">
            <a:avLst/>
          </a:prstGeom>
        </p:spPr>
      </p:pic>
    </p:spTree>
    <p:extLst>
      <p:ext uri="{BB962C8B-B14F-4D97-AF65-F5344CB8AC3E}">
        <p14:creationId xmlns:p14="http://schemas.microsoft.com/office/powerpoint/2010/main" val="743816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A29EADE-4EFD-D544-AE0E-E1C843A485C2}"/>
              </a:ext>
            </a:extLst>
          </p:cNvPr>
          <p:cNvSpPr>
            <a:spLocks noGrp="1"/>
          </p:cNvSpPr>
          <p:nvPr>
            <p:ph type="body" sz="quarter" idx="10"/>
          </p:nvPr>
        </p:nvSpPr>
        <p:spPr/>
        <p:txBody>
          <a:bodyPr/>
          <a:lstStyle/>
          <a:p>
            <a:r>
              <a:rPr lang="en-US" dirty="0"/>
              <a:t>Shader Parameter</a:t>
            </a:r>
          </a:p>
        </p:txBody>
      </p:sp>
      <p:sp>
        <p:nvSpPr>
          <p:cNvPr id="6" name="Text Placeholder 5">
            <a:extLst>
              <a:ext uri="{FF2B5EF4-FFF2-40B4-BE49-F238E27FC236}">
                <a16:creationId xmlns:a16="http://schemas.microsoft.com/office/drawing/2014/main" id="{C4B6094B-33E6-2943-8EBC-3A419E2DA5B1}"/>
              </a:ext>
            </a:extLst>
          </p:cNvPr>
          <p:cNvSpPr>
            <a:spLocks noGrp="1"/>
          </p:cNvSpPr>
          <p:nvPr>
            <p:ph type="body" sz="quarter" idx="12"/>
          </p:nvPr>
        </p:nvSpPr>
        <p:spPr/>
        <p:txBody>
          <a:bodyPr/>
          <a:lstStyle/>
          <a:p>
            <a:r>
              <a:rPr lang="en-US" dirty="0"/>
              <a:t>How many steps to take appears several places in the shader, and is a parameter you might want to tweak to adjust the performance.</a:t>
            </a:r>
          </a:p>
          <a:p>
            <a:r>
              <a:rPr lang="en-US" dirty="0"/>
              <a:t>Remove it from the shader and add it as a parameter to the custom node to make it easier to change.</a:t>
            </a:r>
          </a:p>
          <a:p>
            <a:endParaRPr lang="en-US" dirty="0"/>
          </a:p>
        </p:txBody>
      </p:sp>
      <p:pic>
        <p:nvPicPr>
          <p:cNvPr id="10" name="Picture 9">
            <a:extLst>
              <a:ext uri="{FF2B5EF4-FFF2-40B4-BE49-F238E27FC236}">
                <a16:creationId xmlns:a16="http://schemas.microsoft.com/office/drawing/2014/main" id="{EC0F3780-480E-AA4E-90D7-FD600A139DDD}"/>
              </a:ext>
            </a:extLst>
          </p:cNvPr>
          <p:cNvPicPr>
            <a:picLocks noChangeAspect="1"/>
          </p:cNvPicPr>
          <p:nvPr/>
        </p:nvPicPr>
        <p:blipFill>
          <a:blip r:embed="rId2"/>
          <a:stretch>
            <a:fillRect/>
          </a:stretch>
        </p:blipFill>
        <p:spPr>
          <a:xfrm>
            <a:off x="16900571" y="3584903"/>
            <a:ext cx="6483015" cy="4376406"/>
          </a:xfrm>
          <a:prstGeom prst="rect">
            <a:avLst/>
          </a:prstGeom>
        </p:spPr>
      </p:pic>
      <p:pic>
        <p:nvPicPr>
          <p:cNvPr id="12" name="Picture 11">
            <a:extLst>
              <a:ext uri="{FF2B5EF4-FFF2-40B4-BE49-F238E27FC236}">
                <a16:creationId xmlns:a16="http://schemas.microsoft.com/office/drawing/2014/main" id="{FF618D97-1D93-1744-BDBC-103876B64DF0}"/>
              </a:ext>
            </a:extLst>
          </p:cNvPr>
          <p:cNvPicPr>
            <a:picLocks noChangeAspect="1"/>
          </p:cNvPicPr>
          <p:nvPr/>
        </p:nvPicPr>
        <p:blipFill>
          <a:blip r:embed="rId3"/>
          <a:stretch>
            <a:fillRect/>
          </a:stretch>
        </p:blipFill>
        <p:spPr>
          <a:xfrm>
            <a:off x="16251382" y="8108056"/>
            <a:ext cx="5263158" cy="5379343"/>
          </a:xfrm>
          <a:prstGeom prst="rect">
            <a:avLst/>
          </a:prstGeom>
        </p:spPr>
      </p:pic>
      <p:grpSp>
        <p:nvGrpSpPr>
          <p:cNvPr id="19" name="Group 18">
            <a:extLst>
              <a:ext uri="{FF2B5EF4-FFF2-40B4-BE49-F238E27FC236}">
                <a16:creationId xmlns:a16="http://schemas.microsoft.com/office/drawing/2014/main" id="{00A2FADF-1F38-A947-B81F-25EF29F8B488}"/>
              </a:ext>
            </a:extLst>
          </p:cNvPr>
          <p:cNvGrpSpPr/>
          <p:nvPr/>
        </p:nvGrpSpPr>
        <p:grpSpPr>
          <a:xfrm>
            <a:off x="10836599" y="416063"/>
            <a:ext cx="10677941" cy="1233043"/>
            <a:chOff x="10836599" y="416063"/>
            <a:chExt cx="10677941" cy="1233043"/>
          </a:xfrm>
        </p:grpSpPr>
        <p:pic>
          <p:nvPicPr>
            <p:cNvPr id="14" name="Picture 13">
              <a:extLst>
                <a:ext uri="{FF2B5EF4-FFF2-40B4-BE49-F238E27FC236}">
                  <a16:creationId xmlns:a16="http://schemas.microsoft.com/office/drawing/2014/main" id="{F16C2486-DF97-4A4E-BB01-EB913845AA1F}"/>
                </a:ext>
              </a:extLst>
            </p:cNvPr>
            <p:cNvPicPr>
              <a:picLocks noChangeAspect="1"/>
            </p:cNvPicPr>
            <p:nvPr/>
          </p:nvPicPr>
          <p:blipFill>
            <a:blip r:embed="rId4"/>
            <a:stretch>
              <a:fillRect/>
            </a:stretch>
          </p:blipFill>
          <p:spPr>
            <a:xfrm>
              <a:off x="17055316" y="568081"/>
              <a:ext cx="4459224" cy="929005"/>
            </a:xfrm>
            <a:prstGeom prst="rect">
              <a:avLst/>
            </a:prstGeom>
          </p:spPr>
        </p:pic>
        <p:grpSp>
          <p:nvGrpSpPr>
            <p:cNvPr id="16" name="Group 15">
              <a:extLst>
                <a:ext uri="{FF2B5EF4-FFF2-40B4-BE49-F238E27FC236}">
                  <a16:creationId xmlns:a16="http://schemas.microsoft.com/office/drawing/2014/main" id="{DB05FB99-3FCC-B341-82BC-20919FD38B6A}"/>
                </a:ext>
              </a:extLst>
            </p:cNvPr>
            <p:cNvGrpSpPr/>
            <p:nvPr/>
          </p:nvGrpSpPr>
          <p:grpSpPr>
            <a:xfrm>
              <a:off x="10836599" y="416063"/>
              <a:ext cx="4459224" cy="1233043"/>
              <a:chOff x="10681854" y="6858001"/>
              <a:chExt cx="4459224" cy="1233043"/>
            </a:xfrm>
          </p:grpSpPr>
          <p:pic>
            <p:nvPicPr>
              <p:cNvPr id="13" name="Picture 12">
                <a:extLst>
                  <a:ext uri="{FF2B5EF4-FFF2-40B4-BE49-F238E27FC236}">
                    <a16:creationId xmlns:a16="http://schemas.microsoft.com/office/drawing/2014/main" id="{F3F5A6A0-5A03-724F-81DB-A572AD5457EE}"/>
                  </a:ext>
                </a:extLst>
              </p:cNvPr>
              <p:cNvPicPr>
                <a:picLocks noChangeAspect="1"/>
              </p:cNvPicPr>
              <p:nvPr/>
            </p:nvPicPr>
            <p:blipFill>
              <a:blip r:embed="rId5"/>
              <a:stretch>
                <a:fillRect/>
              </a:stretch>
            </p:blipFill>
            <p:spPr>
              <a:xfrm>
                <a:off x="10681854" y="6858001"/>
                <a:ext cx="4459224" cy="1233043"/>
              </a:xfrm>
              <a:prstGeom prst="rect">
                <a:avLst/>
              </a:prstGeom>
            </p:spPr>
          </p:pic>
          <p:sp>
            <p:nvSpPr>
              <p:cNvPr id="15" name="Rounded Rectangle 14">
                <a:extLst>
                  <a:ext uri="{FF2B5EF4-FFF2-40B4-BE49-F238E27FC236}">
                    <a16:creationId xmlns:a16="http://schemas.microsoft.com/office/drawing/2014/main" id="{E663C7EE-E2B0-184A-8434-5B3FE4706CFB}"/>
                  </a:ext>
                </a:extLst>
              </p:cNvPr>
              <p:cNvSpPr/>
              <p:nvPr/>
            </p:nvSpPr>
            <p:spPr>
              <a:xfrm>
                <a:off x="10681854" y="7474521"/>
                <a:ext cx="2449946" cy="2724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Arrow Connector 17">
              <a:extLst>
                <a:ext uri="{FF2B5EF4-FFF2-40B4-BE49-F238E27FC236}">
                  <a16:creationId xmlns:a16="http://schemas.microsoft.com/office/drawing/2014/main" id="{04E137F0-5A4D-1643-B07A-3C1C1A81B6A8}"/>
                </a:ext>
              </a:extLst>
            </p:cNvPr>
            <p:cNvCxnSpPr/>
            <p:nvPr/>
          </p:nvCxnSpPr>
          <p:spPr>
            <a:xfrm>
              <a:off x="15597945" y="1032583"/>
              <a:ext cx="118455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43A04E39-D7FD-8544-A026-FC1B40D9364C}"/>
              </a:ext>
            </a:extLst>
          </p:cNvPr>
          <p:cNvGrpSpPr/>
          <p:nvPr/>
        </p:nvGrpSpPr>
        <p:grpSpPr>
          <a:xfrm>
            <a:off x="10836598" y="2004126"/>
            <a:ext cx="5962359" cy="2443291"/>
            <a:chOff x="10836598" y="2004126"/>
            <a:chExt cx="5962359" cy="2443291"/>
          </a:xfrm>
        </p:grpSpPr>
        <p:pic>
          <p:nvPicPr>
            <p:cNvPr id="20" name="Picture 19">
              <a:extLst>
                <a:ext uri="{FF2B5EF4-FFF2-40B4-BE49-F238E27FC236}">
                  <a16:creationId xmlns:a16="http://schemas.microsoft.com/office/drawing/2014/main" id="{309FCA50-DABA-4F47-B94E-6EC113013341}"/>
                </a:ext>
              </a:extLst>
            </p:cNvPr>
            <p:cNvPicPr>
              <a:picLocks noChangeAspect="1"/>
            </p:cNvPicPr>
            <p:nvPr/>
          </p:nvPicPr>
          <p:blipFill>
            <a:blip r:embed="rId6"/>
            <a:stretch>
              <a:fillRect/>
            </a:stretch>
          </p:blipFill>
          <p:spPr>
            <a:xfrm>
              <a:off x="10836598" y="2004126"/>
              <a:ext cx="5962359" cy="2443291"/>
            </a:xfrm>
            <a:prstGeom prst="rect">
              <a:avLst/>
            </a:prstGeom>
          </p:spPr>
        </p:pic>
        <p:sp>
          <p:nvSpPr>
            <p:cNvPr id="21" name="Rounded Rectangle 20">
              <a:extLst>
                <a:ext uri="{FF2B5EF4-FFF2-40B4-BE49-F238E27FC236}">
                  <a16:creationId xmlns:a16="http://schemas.microsoft.com/office/drawing/2014/main" id="{956A23A5-7BFF-964E-B57B-BD39CC358C9D}"/>
                </a:ext>
              </a:extLst>
            </p:cNvPr>
            <p:cNvSpPr/>
            <p:nvPr/>
          </p:nvSpPr>
          <p:spPr>
            <a:xfrm>
              <a:off x="11125200" y="3886200"/>
              <a:ext cx="4775200" cy="40881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01808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428586-DC3E-9343-92C7-9AFF5D85368A}"/>
              </a:ext>
            </a:extLst>
          </p:cNvPr>
          <p:cNvSpPr>
            <a:spLocks noGrp="1"/>
          </p:cNvSpPr>
          <p:nvPr>
            <p:ph type="title"/>
          </p:nvPr>
        </p:nvSpPr>
        <p:spPr/>
        <p:txBody>
          <a:bodyPr/>
          <a:lstStyle/>
          <a:p>
            <a:r>
              <a:rPr lang="en-US" dirty="0"/>
              <a:t>Back to a Sphere</a:t>
            </a:r>
          </a:p>
        </p:txBody>
      </p:sp>
      <p:sp>
        <p:nvSpPr>
          <p:cNvPr id="6" name="Text Placeholder 5">
            <a:extLst>
              <a:ext uri="{FF2B5EF4-FFF2-40B4-BE49-F238E27FC236}">
                <a16:creationId xmlns:a16="http://schemas.microsoft.com/office/drawing/2014/main" id="{171367C1-AC6E-964D-89BE-39EA51DC7D9A}"/>
              </a:ext>
            </a:extLst>
          </p:cNvPr>
          <p:cNvSpPr>
            <a:spLocks noGrp="1"/>
          </p:cNvSpPr>
          <p:nvPr>
            <p:ph type="body" sz="quarter" idx="10"/>
          </p:nvPr>
        </p:nvSpPr>
        <p:spPr/>
        <p:txBody>
          <a:bodyPr/>
          <a:lstStyle/>
          <a:p>
            <a:r>
              <a:rPr lang="en-US" dirty="0"/>
              <a:t>There are a couple of changes we have to make to switch from the square preview shape back to a sphere.</a:t>
            </a:r>
          </a:p>
          <a:p>
            <a:r>
              <a:rPr lang="en-US" dirty="0"/>
              <a:t>First, the radius no longer needs to be scaled by sqrt(0.5), since that was to compensate for the length of the diagonal of the square.</a:t>
            </a:r>
          </a:p>
          <a:p>
            <a:r>
              <a:rPr lang="en-US" dirty="0"/>
              <a:t>Second, the step size is scaled to go up to one unit distance in the maximum number of steps allowed. That’s enough to get from the middle of the sphere to the back, but not to get from the front to the back. A unit sphere has a diameter of 2, so the step sizes need to be twice as big to make sure we can make it all the way through.</a:t>
            </a:r>
          </a:p>
        </p:txBody>
      </p:sp>
      <p:pic>
        <p:nvPicPr>
          <p:cNvPr id="8" name="Picture 7">
            <a:extLst>
              <a:ext uri="{FF2B5EF4-FFF2-40B4-BE49-F238E27FC236}">
                <a16:creationId xmlns:a16="http://schemas.microsoft.com/office/drawing/2014/main" id="{A6FBE725-99FE-584A-BBAC-DF84242B1F4D}"/>
              </a:ext>
            </a:extLst>
          </p:cNvPr>
          <p:cNvPicPr>
            <a:picLocks noChangeAspect="1"/>
          </p:cNvPicPr>
          <p:nvPr/>
        </p:nvPicPr>
        <p:blipFill>
          <a:blip r:embed="rId2"/>
          <a:stretch>
            <a:fillRect/>
          </a:stretch>
        </p:blipFill>
        <p:spPr>
          <a:xfrm>
            <a:off x="13937702" y="4769060"/>
            <a:ext cx="8566697" cy="8680666"/>
          </a:xfrm>
          <a:prstGeom prst="rect">
            <a:avLst/>
          </a:prstGeom>
        </p:spPr>
      </p:pic>
      <p:pic>
        <p:nvPicPr>
          <p:cNvPr id="5" name="Picture 4">
            <a:extLst>
              <a:ext uri="{FF2B5EF4-FFF2-40B4-BE49-F238E27FC236}">
                <a16:creationId xmlns:a16="http://schemas.microsoft.com/office/drawing/2014/main" id="{FC47D9A0-E754-9F49-804D-D658E86FB5E2}"/>
              </a:ext>
            </a:extLst>
          </p:cNvPr>
          <p:cNvPicPr>
            <a:picLocks noChangeAspect="1"/>
          </p:cNvPicPr>
          <p:nvPr/>
        </p:nvPicPr>
        <p:blipFill>
          <a:blip r:embed="rId3"/>
          <a:stretch>
            <a:fillRect/>
          </a:stretch>
        </p:blipFill>
        <p:spPr>
          <a:xfrm>
            <a:off x="12192000" y="177800"/>
            <a:ext cx="12192000" cy="4270294"/>
          </a:xfrm>
          <a:prstGeom prst="rect">
            <a:avLst/>
          </a:prstGeom>
        </p:spPr>
      </p:pic>
    </p:spTree>
    <p:extLst>
      <p:ext uri="{BB962C8B-B14F-4D97-AF65-F5344CB8AC3E}">
        <p14:creationId xmlns:p14="http://schemas.microsoft.com/office/powerpoint/2010/main" val="749787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87F3A-7684-E346-A9D9-E029BB0333E5}"/>
              </a:ext>
            </a:extLst>
          </p:cNvPr>
          <p:cNvSpPr>
            <a:spLocks noGrp="1"/>
          </p:cNvSpPr>
          <p:nvPr>
            <p:ph type="title"/>
          </p:nvPr>
        </p:nvSpPr>
        <p:spPr/>
        <p:txBody>
          <a:bodyPr/>
          <a:lstStyle/>
          <a:p>
            <a:r>
              <a:rPr lang="en-US" dirty="0"/>
              <a:t>Marching Cloud Density</a:t>
            </a:r>
          </a:p>
        </p:txBody>
      </p:sp>
      <p:pic>
        <p:nvPicPr>
          <p:cNvPr id="5" name="Content Placeholder 4">
            <a:extLst>
              <a:ext uri="{FF2B5EF4-FFF2-40B4-BE49-F238E27FC236}">
                <a16:creationId xmlns:a16="http://schemas.microsoft.com/office/drawing/2014/main" id="{73D40547-D33B-CE48-8D9A-310FCD408047}"/>
              </a:ext>
            </a:extLst>
          </p:cNvPr>
          <p:cNvPicPr>
            <a:picLocks noGrp="1" noChangeAspect="1"/>
          </p:cNvPicPr>
          <p:nvPr>
            <p:ph idx="1"/>
          </p:nvPr>
        </p:nvPicPr>
        <p:blipFill>
          <a:blip r:embed="rId2"/>
          <a:stretch>
            <a:fillRect/>
          </a:stretch>
        </p:blipFill>
        <p:spPr>
          <a:xfrm>
            <a:off x="12478543" y="330200"/>
            <a:ext cx="5466953" cy="2413000"/>
          </a:xfrm>
          <a:prstGeom prst="rect">
            <a:avLst/>
          </a:prstGeom>
        </p:spPr>
      </p:pic>
      <p:sp>
        <p:nvSpPr>
          <p:cNvPr id="4" name="Text Placeholder 3">
            <a:extLst>
              <a:ext uri="{FF2B5EF4-FFF2-40B4-BE49-F238E27FC236}">
                <a16:creationId xmlns:a16="http://schemas.microsoft.com/office/drawing/2014/main" id="{CD830721-5DF2-5343-B25A-6FDFB51DEA51}"/>
              </a:ext>
            </a:extLst>
          </p:cNvPr>
          <p:cNvSpPr>
            <a:spLocks noGrp="1"/>
          </p:cNvSpPr>
          <p:nvPr>
            <p:ph type="body" sz="quarter" idx="10"/>
          </p:nvPr>
        </p:nvSpPr>
        <p:spPr/>
        <p:txBody>
          <a:bodyPr/>
          <a:lstStyle/>
          <a:p>
            <a:r>
              <a:rPr lang="en-US" dirty="0"/>
              <a:t>To account for the cloud density, we need to accumulate the color and opacity with each step. We’ll augment the </a:t>
            </a:r>
            <a:r>
              <a:rPr lang="en-US" i="1" dirty="0"/>
              <a:t>Color</a:t>
            </a:r>
            <a:r>
              <a:rPr lang="en-US" dirty="0"/>
              <a:t> variable with a 4</a:t>
            </a:r>
            <a:r>
              <a:rPr lang="en-US" baseline="30000" dirty="0"/>
              <a:t>th</a:t>
            </a:r>
            <a:r>
              <a:rPr lang="en-US" dirty="0"/>
              <a:t> </a:t>
            </a:r>
            <a:r>
              <a:rPr lang="en-US" i="1" dirty="0"/>
              <a:t>alpha</a:t>
            </a:r>
            <a:r>
              <a:rPr lang="en-US" dirty="0"/>
              <a:t> component to track that opacity, and use that to tell how much of the local color we can see at each step through all of the cloud we’ve marched so far.</a:t>
            </a:r>
          </a:p>
          <a:p>
            <a:r>
              <a:rPr lang="en-US" dirty="0"/>
              <a:t>We also may want to define a color for our cloud, as an additional parameter.</a:t>
            </a:r>
          </a:p>
          <a:p>
            <a:r>
              <a:rPr lang="en-US" dirty="0"/>
              <a:t>We can use the </a:t>
            </a:r>
            <a:r>
              <a:rPr lang="en-US" i="1" dirty="0" err="1"/>
              <a:t>CloudDensity</a:t>
            </a:r>
            <a:r>
              <a:rPr lang="en-US" dirty="0"/>
              <a:t> function added to </a:t>
            </a:r>
            <a:r>
              <a:rPr lang="en-US" i="1" dirty="0" err="1"/>
              <a:t>MaterialTemplate.ush</a:t>
            </a:r>
            <a:r>
              <a:rPr lang="en-US" dirty="0"/>
              <a:t> to compute the actual density.</a:t>
            </a:r>
          </a:p>
        </p:txBody>
      </p:sp>
      <p:pic>
        <p:nvPicPr>
          <p:cNvPr id="6" name="Picture 5">
            <a:extLst>
              <a:ext uri="{FF2B5EF4-FFF2-40B4-BE49-F238E27FC236}">
                <a16:creationId xmlns:a16="http://schemas.microsoft.com/office/drawing/2014/main" id="{6D8918A3-C671-8E4F-8F23-5DDCD814F87E}"/>
              </a:ext>
            </a:extLst>
          </p:cNvPr>
          <p:cNvPicPr>
            <a:picLocks noChangeAspect="1"/>
          </p:cNvPicPr>
          <p:nvPr/>
        </p:nvPicPr>
        <p:blipFill>
          <a:blip r:embed="rId3"/>
          <a:stretch>
            <a:fillRect/>
          </a:stretch>
        </p:blipFill>
        <p:spPr>
          <a:xfrm>
            <a:off x="18389600" y="330200"/>
            <a:ext cx="5495318" cy="3456040"/>
          </a:xfrm>
          <a:prstGeom prst="rect">
            <a:avLst/>
          </a:prstGeom>
        </p:spPr>
      </p:pic>
      <p:pic>
        <p:nvPicPr>
          <p:cNvPr id="7" name="Picture 6">
            <a:extLst>
              <a:ext uri="{FF2B5EF4-FFF2-40B4-BE49-F238E27FC236}">
                <a16:creationId xmlns:a16="http://schemas.microsoft.com/office/drawing/2014/main" id="{56C41D44-02CB-6440-9E4F-2026913328AD}"/>
              </a:ext>
            </a:extLst>
          </p:cNvPr>
          <p:cNvPicPr>
            <a:picLocks noChangeAspect="1"/>
          </p:cNvPicPr>
          <p:nvPr/>
        </p:nvPicPr>
        <p:blipFill>
          <a:blip r:embed="rId4"/>
          <a:stretch>
            <a:fillRect/>
          </a:stretch>
        </p:blipFill>
        <p:spPr>
          <a:xfrm>
            <a:off x="12478543" y="4330700"/>
            <a:ext cx="11619510" cy="4365522"/>
          </a:xfrm>
          <a:prstGeom prst="rect">
            <a:avLst/>
          </a:prstGeom>
        </p:spPr>
      </p:pic>
      <p:sp>
        <p:nvSpPr>
          <p:cNvPr id="8" name="Rounded Rectangle 7">
            <a:extLst>
              <a:ext uri="{FF2B5EF4-FFF2-40B4-BE49-F238E27FC236}">
                <a16:creationId xmlns:a16="http://schemas.microsoft.com/office/drawing/2014/main" id="{1E64FA3A-AFAD-2945-B0E2-621451F2C683}"/>
              </a:ext>
            </a:extLst>
          </p:cNvPr>
          <p:cNvSpPr/>
          <p:nvPr/>
        </p:nvSpPr>
        <p:spPr>
          <a:xfrm>
            <a:off x="12979400" y="7162800"/>
            <a:ext cx="8077200" cy="584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9F298E-019F-874A-9413-24196EC82198}"/>
              </a:ext>
            </a:extLst>
          </p:cNvPr>
          <p:cNvPicPr>
            <a:picLocks noChangeAspect="1"/>
          </p:cNvPicPr>
          <p:nvPr/>
        </p:nvPicPr>
        <p:blipFill>
          <a:blip r:embed="rId5"/>
          <a:stretch>
            <a:fillRect/>
          </a:stretch>
        </p:blipFill>
        <p:spPr>
          <a:xfrm>
            <a:off x="16554450" y="7902472"/>
            <a:ext cx="5645150" cy="5615202"/>
          </a:xfrm>
          <a:prstGeom prst="rect">
            <a:avLst/>
          </a:prstGeom>
        </p:spPr>
      </p:pic>
    </p:spTree>
    <p:extLst>
      <p:ext uri="{BB962C8B-B14F-4D97-AF65-F5344CB8AC3E}">
        <p14:creationId xmlns:p14="http://schemas.microsoft.com/office/powerpoint/2010/main" val="3164879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A42FC-8A1B-2243-9A61-93B75935C83D}"/>
              </a:ext>
            </a:extLst>
          </p:cNvPr>
          <p:cNvSpPr>
            <a:spLocks noGrp="1"/>
          </p:cNvSpPr>
          <p:nvPr>
            <p:ph type="title"/>
          </p:nvPr>
        </p:nvSpPr>
        <p:spPr/>
        <p:txBody>
          <a:bodyPr/>
          <a:lstStyle/>
          <a:p>
            <a:r>
              <a:rPr lang="en-US" dirty="0"/>
              <a:t>Cloud Opacity</a:t>
            </a:r>
          </a:p>
        </p:txBody>
      </p:sp>
      <p:pic>
        <p:nvPicPr>
          <p:cNvPr id="5" name="Content Placeholder 4">
            <a:extLst>
              <a:ext uri="{FF2B5EF4-FFF2-40B4-BE49-F238E27FC236}">
                <a16:creationId xmlns:a16="http://schemas.microsoft.com/office/drawing/2014/main" id="{8EF1E9E8-6DAF-8C48-A212-CFC98559680B}"/>
              </a:ext>
            </a:extLst>
          </p:cNvPr>
          <p:cNvPicPr>
            <a:picLocks noGrp="1" noChangeAspect="1"/>
          </p:cNvPicPr>
          <p:nvPr>
            <p:ph idx="1"/>
          </p:nvPr>
        </p:nvPicPr>
        <p:blipFill>
          <a:blip r:embed="rId2"/>
          <a:stretch>
            <a:fillRect/>
          </a:stretch>
        </p:blipFill>
        <p:spPr>
          <a:xfrm>
            <a:off x="13215144" y="1752600"/>
            <a:ext cx="5727700" cy="1041400"/>
          </a:xfrm>
          <a:prstGeom prst="rect">
            <a:avLst/>
          </a:prstGeom>
        </p:spPr>
      </p:pic>
      <p:sp>
        <p:nvSpPr>
          <p:cNvPr id="4" name="Text Placeholder 3">
            <a:extLst>
              <a:ext uri="{FF2B5EF4-FFF2-40B4-BE49-F238E27FC236}">
                <a16:creationId xmlns:a16="http://schemas.microsoft.com/office/drawing/2014/main" id="{DD3CED76-E468-534D-83F4-29B0A1B639AD}"/>
              </a:ext>
            </a:extLst>
          </p:cNvPr>
          <p:cNvSpPr>
            <a:spLocks noGrp="1"/>
          </p:cNvSpPr>
          <p:nvPr>
            <p:ph type="body" sz="quarter" idx="10"/>
          </p:nvPr>
        </p:nvSpPr>
        <p:spPr/>
        <p:txBody>
          <a:bodyPr/>
          <a:lstStyle/>
          <a:p>
            <a:r>
              <a:rPr lang="en-US" dirty="0"/>
              <a:t>Of course, the cloud doesn’t look very cloud-like with the dark border. We’re computing the opacity as we go, so it’s in </a:t>
            </a:r>
            <a:r>
              <a:rPr lang="en-US" i="1" dirty="0" err="1"/>
              <a:t>Color.a</a:t>
            </a:r>
            <a:r>
              <a:rPr lang="en-US" dirty="0"/>
              <a:t> at the end of the march, but are not using it.</a:t>
            </a:r>
          </a:p>
          <a:p>
            <a:r>
              <a:rPr lang="en-US" dirty="0"/>
              <a:t>We’ll need to change the custom node to return all four components of the final color.</a:t>
            </a:r>
          </a:p>
          <a:p>
            <a:r>
              <a:rPr lang="en-US" dirty="0"/>
              <a:t>Then we’ll need to extract that component and plug it into the material Opacity.</a:t>
            </a:r>
          </a:p>
        </p:txBody>
      </p:sp>
      <p:pic>
        <p:nvPicPr>
          <p:cNvPr id="6" name="Picture 5">
            <a:extLst>
              <a:ext uri="{FF2B5EF4-FFF2-40B4-BE49-F238E27FC236}">
                <a16:creationId xmlns:a16="http://schemas.microsoft.com/office/drawing/2014/main" id="{980D19C4-CD88-344C-A380-638B288049C7}"/>
              </a:ext>
            </a:extLst>
          </p:cNvPr>
          <p:cNvPicPr>
            <a:picLocks noChangeAspect="1"/>
          </p:cNvPicPr>
          <p:nvPr/>
        </p:nvPicPr>
        <p:blipFill>
          <a:blip r:embed="rId3"/>
          <a:stretch>
            <a:fillRect/>
          </a:stretch>
        </p:blipFill>
        <p:spPr>
          <a:xfrm>
            <a:off x="14097000" y="3097160"/>
            <a:ext cx="8607424" cy="6402654"/>
          </a:xfrm>
          <a:prstGeom prst="rect">
            <a:avLst/>
          </a:prstGeom>
        </p:spPr>
      </p:pic>
      <p:pic>
        <p:nvPicPr>
          <p:cNvPr id="8" name="Picture 7">
            <a:extLst>
              <a:ext uri="{FF2B5EF4-FFF2-40B4-BE49-F238E27FC236}">
                <a16:creationId xmlns:a16="http://schemas.microsoft.com/office/drawing/2014/main" id="{6DBB494B-F1DB-3143-9589-22C0AE765BAE}"/>
              </a:ext>
            </a:extLst>
          </p:cNvPr>
          <p:cNvPicPr>
            <a:picLocks noChangeAspect="1"/>
          </p:cNvPicPr>
          <p:nvPr/>
        </p:nvPicPr>
        <p:blipFill>
          <a:blip r:embed="rId4"/>
          <a:stretch>
            <a:fillRect/>
          </a:stretch>
        </p:blipFill>
        <p:spPr>
          <a:xfrm>
            <a:off x="18211800" y="7716890"/>
            <a:ext cx="5740400" cy="5803900"/>
          </a:xfrm>
          <a:prstGeom prst="rect">
            <a:avLst/>
          </a:prstGeom>
        </p:spPr>
      </p:pic>
      <p:sp>
        <p:nvSpPr>
          <p:cNvPr id="3" name="Rounded Rectangle 2">
            <a:extLst>
              <a:ext uri="{FF2B5EF4-FFF2-40B4-BE49-F238E27FC236}">
                <a16:creationId xmlns:a16="http://schemas.microsoft.com/office/drawing/2014/main" id="{9F476290-96B4-4042-B42D-014DF87AE200}"/>
              </a:ext>
            </a:extLst>
          </p:cNvPr>
          <p:cNvSpPr/>
          <p:nvPr/>
        </p:nvSpPr>
        <p:spPr>
          <a:xfrm>
            <a:off x="16334509" y="1773382"/>
            <a:ext cx="2119746" cy="42949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52C2084C-769A-9449-A263-6682C33ED11E}"/>
              </a:ext>
            </a:extLst>
          </p:cNvPr>
          <p:cNvSpPr/>
          <p:nvPr/>
        </p:nvSpPr>
        <p:spPr>
          <a:xfrm>
            <a:off x="18662073" y="5713413"/>
            <a:ext cx="1787236" cy="99911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7047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8C2ED3-11BE-8C4C-B1EC-7233D1DF92B3}"/>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FA0A6E64-22C1-C041-90B3-6301B983A9C3}"/>
              </a:ext>
            </a:extLst>
          </p:cNvPr>
          <p:cNvSpPr>
            <a:spLocks noGrp="1"/>
          </p:cNvSpPr>
          <p:nvPr>
            <p:ph type="title"/>
          </p:nvPr>
        </p:nvSpPr>
        <p:spPr/>
        <p:txBody>
          <a:bodyPr/>
          <a:lstStyle/>
          <a:p>
            <a:r>
              <a:rPr lang="en-US" dirty="0"/>
              <a:t>Volumetric Lighting</a:t>
            </a:r>
          </a:p>
        </p:txBody>
      </p:sp>
    </p:spTree>
    <p:extLst>
      <p:ext uri="{BB962C8B-B14F-4D97-AF65-F5344CB8AC3E}">
        <p14:creationId xmlns:p14="http://schemas.microsoft.com/office/powerpoint/2010/main" val="1862246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23230-E531-5B43-B41C-ED302F935FDD}"/>
              </a:ext>
            </a:extLst>
          </p:cNvPr>
          <p:cNvSpPr>
            <a:spLocks noGrp="1"/>
          </p:cNvSpPr>
          <p:nvPr>
            <p:ph type="title"/>
          </p:nvPr>
        </p:nvSpPr>
        <p:spPr/>
        <p:txBody>
          <a:bodyPr/>
          <a:lstStyle/>
          <a:p>
            <a:r>
              <a:rPr lang="en-US" dirty="0"/>
              <a:t>Light Direction</a:t>
            </a:r>
          </a:p>
        </p:txBody>
      </p:sp>
      <p:pic>
        <p:nvPicPr>
          <p:cNvPr id="5" name="Content Placeholder 4">
            <a:extLst>
              <a:ext uri="{FF2B5EF4-FFF2-40B4-BE49-F238E27FC236}">
                <a16:creationId xmlns:a16="http://schemas.microsoft.com/office/drawing/2014/main" id="{4EDC256F-E0AA-724C-8AE3-B92BC43D2194}"/>
              </a:ext>
            </a:extLst>
          </p:cNvPr>
          <p:cNvPicPr>
            <a:picLocks noGrp="1" noChangeAspect="1"/>
          </p:cNvPicPr>
          <p:nvPr>
            <p:ph idx="1"/>
          </p:nvPr>
        </p:nvPicPr>
        <p:blipFill>
          <a:blip r:embed="rId2"/>
          <a:stretch>
            <a:fillRect/>
          </a:stretch>
        </p:blipFill>
        <p:spPr>
          <a:xfrm>
            <a:off x="12698485" y="377536"/>
            <a:ext cx="4834275" cy="4143664"/>
          </a:xfrm>
          <a:prstGeom prst="rect">
            <a:avLst/>
          </a:prstGeom>
        </p:spPr>
      </p:pic>
      <p:sp>
        <p:nvSpPr>
          <p:cNvPr id="4" name="Text Placeholder 3">
            <a:extLst>
              <a:ext uri="{FF2B5EF4-FFF2-40B4-BE49-F238E27FC236}">
                <a16:creationId xmlns:a16="http://schemas.microsoft.com/office/drawing/2014/main" id="{3DA3EA1E-B44A-814F-B134-9E356CB034C1}"/>
              </a:ext>
            </a:extLst>
          </p:cNvPr>
          <p:cNvSpPr>
            <a:spLocks noGrp="1"/>
          </p:cNvSpPr>
          <p:nvPr>
            <p:ph type="body" sz="quarter" idx="10"/>
          </p:nvPr>
        </p:nvSpPr>
        <p:spPr/>
        <p:txBody>
          <a:bodyPr/>
          <a:lstStyle/>
          <a:p>
            <a:r>
              <a:rPr lang="en-US" dirty="0"/>
              <a:t>We won’t add lighting from all directions, just from the primary atmospheric light direction.</a:t>
            </a:r>
          </a:p>
          <a:p>
            <a:r>
              <a:rPr lang="en-US" dirty="0"/>
              <a:t>The </a:t>
            </a:r>
            <a:r>
              <a:rPr lang="en-US" dirty="0" err="1"/>
              <a:t>AtmosphericLightVector</a:t>
            </a:r>
            <a:r>
              <a:rPr lang="en-US" dirty="0"/>
              <a:t> node generates </a:t>
            </a:r>
            <a:r>
              <a:rPr lang="en-US" sz="2400" i="1" dirty="0" err="1"/>
              <a:t>MaterialExpressionAtmosphericLightVector</a:t>
            </a:r>
            <a:r>
              <a:rPr lang="en-US" sz="2400" i="1" dirty="0"/>
              <a:t>(Parameters)</a:t>
            </a:r>
          </a:p>
          <a:p>
            <a:r>
              <a:rPr lang="en-US" dirty="0"/>
              <a:t>We have a problem though. A little test code shows it is unit length in the scene, but zero in the preview.</a:t>
            </a:r>
          </a:p>
          <a:p>
            <a:r>
              <a:rPr lang="en-US" dirty="0"/>
              <a:t>It is easy enough to check for a zero-length vector and use a dummy direction then.</a:t>
            </a:r>
          </a:p>
        </p:txBody>
      </p:sp>
      <p:pic>
        <p:nvPicPr>
          <p:cNvPr id="8" name="Picture 7">
            <a:extLst>
              <a:ext uri="{FF2B5EF4-FFF2-40B4-BE49-F238E27FC236}">
                <a16:creationId xmlns:a16="http://schemas.microsoft.com/office/drawing/2014/main" id="{99832ECB-C497-C54F-9CE3-A70D71B7AEC3}"/>
              </a:ext>
            </a:extLst>
          </p:cNvPr>
          <p:cNvPicPr>
            <a:picLocks noChangeAspect="1"/>
          </p:cNvPicPr>
          <p:nvPr/>
        </p:nvPicPr>
        <p:blipFill>
          <a:blip r:embed="rId3"/>
          <a:stretch>
            <a:fillRect/>
          </a:stretch>
        </p:blipFill>
        <p:spPr>
          <a:xfrm>
            <a:off x="18195667" y="7543801"/>
            <a:ext cx="5715000" cy="5867400"/>
          </a:xfrm>
          <a:prstGeom prst="rect">
            <a:avLst/>
          </a:prstGeom>
        </p:spPr>
      </p:pic>
      <p:pic>
        <p:nvPicPr>
          <p:cNvPr id="9" name="Picture 8">
            <a:extLst>
              <a:ext uri="{FF2B5EF4-FFF2-40B4-BE49-F238E27FC236}">
                <a16:creationId xmlns:a16="http://schemas.microsoft.com/office/drawing/2014/main" id="{110023A7-B89F-8344-8C7C-55AE86360C1D}"/>
              </a:ext>
            </a:extLst>
          </p:cNvPr>
          <p:cNvPicPr>
            <a:picLocks noChangeAspect="1"/>
          </p:cNvPicPr>
          <p:nvPr/>
        </p:nvPicPr>
        <p:blipFill>
          <a:blip r:embed="rId4"/>
          <a:stretch>
            <a:fillRect/>
          </a:stretch>
        </p:blipFill>
        <p:spPr>
          <a:xfrm>
            <a:off x="15093565" y="11987184"/>
            <a:ext cx="8817102" cy="1351280"/>
          </a:xfrm>
          <a:prstGeom prst="rect">
            <a:avLst/>
          </a:prstGeom>
        </p:spPr>
      </p:pic>
      <p:pic>
        <p:nvPicPr>
          <p:cNvPr id="11" name="Picture 10">
            <a:extLst>
              <a:ext uri="{FF2B5EF4-FFF2-40B4-BE49-F238E27FC236}">
                <a16:creationId xmlns:a16="http://schemas.microsoft.com/office/drawing/2014/main" id="{21A1F07F-E92A-6544-A292-41E982D79479}"/>
              </a:ext>
            </a:extLst>
          </p:cNvPr>
          <p:cNvPicPr>
            <a:picLocks noChangeAspect="1"/>
          </p:cNvPicPr>
          <p:nvPr/>
        </p:nvPicPr>
        <p:blipFill>
          <a:blip r:embed="rId5"/>
          <a:stretch>
            <a:fillRect/>
          </a:stretch>
        </p:blipFill>
        <p:spPr>
          <a:xfrm>
            <a:off x="12378371" y="4651273"/>
            <a:ext cx="5702300" cy="5854700"/>
          </a:xfrm>
          <a:prstGeom prst="rect">
            <a:avLst/>
          </a:prstGeom>
        </p:spPr>
      </p:pic>
      <p:pic>
        <p:nvPicPr>
          <p:cNvPr id="10" name="Picture 9">
            <a:extLst>
              <a:ext uri="{FF2B5EF4-FFF2-40B4-BE49-F238E27FC236}">
                <a16:creationId xmlns:a16="http://schemas.microsoft.com/office/drawing/2014/main" id="{6A3C1C5C-1E7E-C84A-951A-312B73BBE954}"/>
              </a:ext>
            </a:extLst>
          </p:cNvPr>
          <p:cNvPicPr>
            <a:picLocks noChangeAspect="1"/>
          </p:cNvPicPr>
          <p:nvPr/>
        </p:nvPicPr>
        <p:blipFill>
          <a:blip r:embed="rId6"/>
          <a:stretch>
            <a:fillRect/>
          </a:stretch>
        </p:blipFill>
        <p:spPr>
          <a:xfrm>
            <a:off x="12698485" y="4890203"/>
            <a:ext cx="8276590" cy="371602"/>
          </a:xfrm>
          <a:prstGeom prst="rect">
            <a:avLst/>
          </a:prstGeom>
        </p:spPr>
      </p:pic>
    </p:spTree>
    <p:extLst>
      <p:ext uri="{BB962C8B-B14F-4D97-AF65-F5344CB8AC3E}">
        <p14:creationId xmlns:p14="http://schemas.microsoft.com/office/powerpoint/2010/main" val="2466547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C0430A-89F4-F346-BF42-368E1A6DA292}"/>
              </a:ext>
            </a:extLst>
          </p:cNvPr>
          <p:cNvPicPr>
            <a:picLocks noChangeAspect="1"/>
          </p:cNvPicPr>
          <p:nvPr/>
        </p:nvPicPr>
        <p:blipFill>
          <a:blip r:embed="rId2"/>
          <a:stretch>
            <a:fillRect/>
          </a:stretch>
        </p:blipFill>
        <p:spPr>
          <a:xfrm>
            <a:off x="10890250" y="342900"/>
            <a:ext cx="13316902" cy="8996082"/>
          </a:xfrm>
          <a:prstGeom prst="rect">
            <a:avLst/>
          </a:prstGeom>
        </p:spPr>
      </p:pic>
      <p:sp>
        <p:nvSpPr>
          <p:cNvPr id="7" name="Text Placeholder 6">
            <a:extLst>
              <a:ext uri="{FF2B5EF4-FFF2-40B4-BE49-F238E27FC236}">
                <a16:creationId xmlns:a16="http://schemas.microsoft.com/office/drawing/2014/main" id="{5BACE3E3-9243-934B-AA3B-A85E83663999}"/>
              </a:ext>
            </a:extLst>
          </p:cNvPr>
          <p:cNvSpPr>
            <a:spLocks noGrp="1"/>
          </p:cNvSpPr>
          <p:nvPr>
            <p:ph type="body" sz="quarter" idx="10"/>
          </p:nvPr>
        </p:nvSpPr>
        <p:spPr/>
        <p:txBody>
          <a:bodyPr/>
          <a:lstStyle/>
          <a:p>
            <a:r>
              <a:rPr lang="en-US" dirty="0"/>
              <a:t>Shadow March</a:t>
            </a:r>
          </a:p>
        </p:txBody>
      </p:sp>
      <p:sp>
        <p:nvSpPr>
          <p:cNvPr id="8" name="Text Placeholder 7">
            <a:extLst>
              <a:ext uri="{FF2B5EF4-FFF2-40B4-BE49-F238E27FC236}">
                <a16:creationId xmlns:a16="http://schemas.microsoft.com/office/drawing/2014/main" id="{10DD1F8F-D132-2C4A-9695-32E9610E12F8}"/>
              </a:ext>
            </a:extLst>
          </p:cNvPr>
          <p:cNvSpPr>
            <a:spLocks noGrp="1"/>
          </p:cNvSpPr>
          <p:nvPr>
            <p:ph type="body" sz="quarter" idx="12"/>
          </p:nvPr>
        </p:nvSpPr>
        <p:spPr/>
        <p:txBody>
          <a:bodyPr/>
          <a:lstStyle/>
          <a:p>
            <a:r>
              <a:rPr lang="en-US" dirty="0"/>
              <a:t>Now, at each point along the ray march, we have to march toward the light, accumulating opacity to see how much makes it through.</a:t>
            </a:r>
          </a:p>
          <a:p>
            <a:endParaRPr lang="en-US" dirty="0"/>
          </a:p>
        </p:txBody>
      </p:sp>
      <p:sp>
        <p:nvSpPr>
          <p:cNvPr id="2" name="Rounded Rectangle 1">
            <a:extLst>
              <a:ext uri="{FF2B5EF4-FFF2-40B4-BE49-F238E27FC236}">
                <a16:creationId xmlns:a16="http://schemas.microsoft.com/office/drawing/2014/main" id="{542083A8-5D3F-414C-8516-113A77BE819A}"/>
              </a:ext>
            </a:extLst>
          </p:cNvPr>
          <p:cNvSpPr/>
          <p:nvPr/>
        </p:nvSpPr>
        <p:spPr>
          <a:xfrm>
            <a:off x="10890249" y="2015836"/>
            <a:ext cx="9953915" cy="9559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BC99AD3B-48D4-594D-B829-952DFAF0E7B0}"/>
              </a:ext>
            </a:extLst>
          </p:cNvPr>
          <p:cNvSpPr/>
          <p:nvPr/>
        </p:nvSpPr>
        <p:spPr>
          <a:xfrm>
            <a:off x="11379200" y="5105401"/>
            <a:ext cx="11404600" cy="2755898"/>
          </a:xfrm>
          <a:prstGeom prst="roundRect">
            <a:avLst>
              <a:gd name="adj" fmla="val 503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C41BA0D-5A6E-844F-BAB2-2941A4B71739}"/>
              </a:ext>
            </a:extLst>
          </p:cNvPr>
          <p:cNvPicPr>
            <a:picLocks noChangeAspect="1"/>
          </p:cNvPicPr>
          <p:nvPr/>
        </p:nvPicPr>
        <p:blipFill>
          <a:blip r:embed="rId3"/>
          <a:stretch>
            <a:fillRect/>
          </a:stretch>
        </p:blipFill>
        <p:spPr>
          <a:xfrm>
            <a:off x="17908094" y="7112000"/>
            <a:ext cx="6475905" cy="6604000"/>
          </a:xfrm>
          <a:prstGeom prst="rect">
            <a:avLst/>
          </a:prstGeom>
        </p:spPr>
      </p:pic>
    </p:spTree>
    <p:extLst>
      <p:ext uri="{BB962C8B-B14F-4D97-AF65-F5344CB8AC3E}">
        <p14:creationId xmlns:p14="http://schemas.microsoft.com/office/powerpoint/2010/main" val="1001313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0B34F-316D-894E-9370-A8E9BEFAF1B8}"/>
              </a:ext>
            </a:extLst>
          </p:cNvPr>
          <p:cNvSpPr>
            <a:spLocks noGrp="1"/>
          </p:cNvSpPr>
          <p:nvPr>
            <p:ph type="title"/>
          </p:nvPr>
        </p:nvSpPr>
        <p:spPr/>
        <p:txBody>
          <a:bodyPr/>
          <a:lstStyle/>
          <a:p>
            <a:r>
              <a:rPr lang="en-US" dirty="0"/>
              <a:t>Creating a Project</a:t>
            </a:r>
          </a:p>
        </p:txBody>
      </p:sp>
      <p:sp>
        <p:nvSpPr>
          <p:cNvPr id="4" name="Text Placeholder 3">
            <a:extLst>
              <a:ext uri="{FF2B5EF4-FFF2-40B4-BE49-F238E27FC236}">
                <a16:creationId xmlns:a16="http://schemas.microsoft.com/office/drawing/2014/main" id="{8348333A-5179-5947-A87D-742F9E2C9174}"/>
              </a:ext>
            </a:extLst>
          </p:cNvPr>
          <p:cNvSpPr>
            <a:spLocks noGrp="1"/>
          </p:cNvSpPr>
          <p:nvPr>
            <p:ph type="body" sz="quarter" idx="10"/>
          </p:nvPr>
        </p:nvSpPr>
        <p:spPr/>
        <p:txBody>
          <a:bodyPr/>
          <a:lstStyle/>
          <a:p>
            <a:r>
              <a:rPr lang="en-US" dirty="0"/>
              <a:t>Launch your home-built UE4 and create a </a:t>
            </a:r>
            <a:r>
              <a:rPr lang="en-US" i="1" dirty="0"/>
              <a:t>New Project</a:t>
            </a:r>
            <a:r>
              <a:rPr lang="en-US" dirty="0"/>
              <a:t>. </a:t>
            </a:r>
          </a:p>
          <a:p>
            <a:r>
              <a:rPr lang="en-US" dirty="0"/>
              <a:t>Use the </a:t>
            </a:r>
            <a:r>
              <a:rPr lang="en-US" i="1" dirty="0"/>
              <a:t>Blank</a:t>
            </a:r>
            <a:r>
              <a:rPr lang="en-US" dirty="0"/>
              <a:t> template, with No Starter Content. It is fine for this one to be a Blueprint (instead of C++) project, since we’ll only be doing shader scripting. </a:t>
            </a:r>
          </a:p>
          <a:p>
            <a:r>
              <a:rPr lang="en-US" dirty="0"/>
              <a:t>Set the </a:t>
            </a:r>
            <a:r>
              <a:rPr lang="en-US" i="1" dirty="0"/>
              <a:t>Folder</a:t>
            </a:r>
            <a:r>
              <a:rPr lang="en-US" dirty="0"/>
              <a:t> where it will be created to the base folder for your engine source (the directory containing the Setup and </a:t>
            </a:r>
            <a:r>
              <a:rPr lang="en-US" dirty="0" err="1"/>
              <a:t>GenerateProjectFiles</a:t>
            </a:r>
            <a:r>
              <a:rPr lang="en-US" dirty="0"/>
              <a:t> scripts).</a:t>
            </a:r>
          </a:p>
        </p:txBody>
      </p:sp>
      <p:pic>
        <p:nvPicPr>
          <p:cNvPr id="8" name="Content Placeholder 7">
            <a:extLst>
              <a:ext uri="{FF2B5EF4-FFF2-40B4-BE49-F238E27FC236}">
                <a16:creationId xmlns:a16="http://schemas.microsoft.com/office/drawing/2014/main" id="{FFEE05BF-E94A-0D43-B981-EE82C7500589}"/>
              </a:ext>
            </a:extLst>
          </p:cNvPr>
          <p:cNvPicPr>
            <a:picLocks noGrp="1" noChangeAspect="1"/>
          </p:cNvPicPr>
          <p:nvPr>
            <p:ph idx="1"/>
          </p:nvPr>
        </p:nvPicPr>
        <p:blipFill>
          <a:blip r:embed="rId2"/>
          <a:stretch>
            <a:fillRect/>
          </a:stretch>
        </p:blipFill>
        <p:spPr>
          <a:xfrm>
            <a:off x="12178145" y="989276"/>
            <a:ext cx="12157798" cy="11737448"/>
          </a:xfrm>
          <a:prstGeom prst="rect">
            <a:avLst/>
          </a:prstGeom>
        </p:spPr>
      </p:pic>
    </p:spTree>
    <p:extLst>
      <p:ext uri="{BB962C8B-B14F-4D97-AF65-F5344CB8AC3E}">
        <p14:creationId xmlns:p14="http://schemas.microsoft.com/office/powerpoint/2010/main" val="2652989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4D4FCD-39D0-9449-A56C-318AEFF9ED0E}"/>
              </a:ext>
            </a:extLst>
          </p:cNvPr>
          <p:cNvPicPr>
            <a:picLocks noChangeAspect="1"/>
          </p:cNvPicPr>
          <p:nvPr/>
        </p:nvPicPr>
        <p:blipFill>
          <a:blip r:embed="rId2"/>
          <a:stretch>
            <a:fillRect/>
          </a:stretch>
        </p:blipFill>
        <p:spPr>
          <a:xfrm>
            <a:off x="12204700" y="198186"/>
            <a:ext cx="11976100" cy="9208895"/>
          </a:xfrm>
          <a:prstGeom prst="rect">
            <a:avLst/>
          </a:prstGeom>
        </p:spPr>
      </p:pic>
      <p:sp>
        <p:nvSpPr>
          <p:cNvPr id="2" name="Title 1">
            <a:extLst>
              <a:ext uri="{FF2B5EF4-FFF2-40B4-BE49-F238E27FC236}">
                <a16:creationId xmlns:a16="http://schemas.microsoft.com/office/drawing/2014/main" id="{27872B41-0ABE-DF4D-AA5F-B5A36C14FAAD}"/>
              </a:ext>
            </a:extLst>
          </p:cNvPr>
          <p:cNvSpPr>
            <a:spLocks noGrp="1"/>
          </p:cNvSpPr>
          <p:nvPr>
            <p:ph type="title"/>
          </p:nvPr>
        </p:nvSpPr>
        <p:spPr/>
        <p:txBody>
          <a:bodyPr/>
          <a:lstStyle/>
          <a:p>
            <a:r>
              <a:rPr lang="en-US" dirty="0"/>
              <a:t>Removing Step Artifacts</a:t>
            </a:r>
          </a:p>
        </p:txBody>
      </p:sp>
      <p:sp>
        <p:nvSpPr>
          <p:cNvPr id="4" name="Text Placeholder 3">
            <a:extLst>
              <a:ext uri="{FF2B5EF4-FFF2-40B4-BE49-F238E27FC236}">
                <a16:creationId xmlns:a16="http://schemas.microsoft.com/office/drawing/2014/main" id="{00A1114F-00E1-5744-B659-37782238F131}"/>
              </a:ext>
            </a:extLst>
          </p:cNvPr>
          <p:cNvSpPr>
            <a:spLocks noGrp="1"/>
          </p:cNvSpPr>
          <p:nvPr>
            <p:ph type="body" sz="quarter" idx="10"/>
          </p:nvPr>
        </p:nvSpPr>
        <p:spPr/>
        <p:txBody>
          <a:bodyPr>
            <a:normAutofit lnSpcReduction="10000"/>
          </a:bodyPr>
          <a:lstStyle/>
          <a:p>
            <a:r>
              <a:rPr lang="en-US" dirty="0"/>
              <a:t>There are bad stepping artifacts visible, especially in the shadow. One way to avoid these is to randomize the starting point for each march.</a:t>
            </a:r>
          </a:p>
          <a:p>
            <a:r>
              <a:rPr lang="en-US" b="1" dirty="0"/>
              <a:t>Temporal Antialiasing </a:t>
            </a:r>
            <a:r>
              <a:rPr lang="en-US" dirty="0"/>
              <a:t>blends across frames, and can smooth the randomness out, but needs a different offset at every pixel, changing every frame.</a:t>
            </a:r>
          </a:p>
          <a:p>
            <a:r>
              <a:rPr lang="en-US" dirty="0"/>
              <a:t>Look at </a:t>
            </a:r>
            <a:r>
              <a:rPr lang="en-US" i="1" dirty="0" err="1"/>
              <a:t>VectorNoise</a:t>
            </a:r>
            <a:r>
              <a:rPr lang="en-US" dirty="0"/>
              <a:t> / </a:t>
            </a:r>
            <a:r>
              <a:rPr lang="en-US" i="1" dirty="0" err="1"/>
              <a:t>CellNoise</a:t>
            </a:r>
            <a:r>
              <a:rPr lang="en-US" dirty="0"/>
              <a:t> for hints on how to generate three random numbers from a 3-element vector (It calls </a:t>
            </a:r>
            <a:r>
              <a:rPr lang="en-US" i="1" dirty="0" err="1"/>
              <a:t>MaterialExpressionVectorNoise</a:t>
            </a:r>
            <a:r>
              <a:rPr lang="en-US" dirty="0"/>
              <a:t>, but that just calls </a:t>
            </a:r>
            <a:r>
              <a:rPr lang="en-US" i="1" dirty="0"/>
              <a:t>Rand3DPCG16</a:t>
            </a:r>
            <a:r>
              <a:rPr lang="en-US" dirty="0"/>
              <a:t>).</a:t>
            </a:r>
          </a:p>
          <a:p>
            <a:r>
              <a:rPr lang="en-US" dirty="0"/>
              <a:t>Look at </a:t>
            </a:r>
            <a:r>
              <a:rPr lang="en-US" i="1" dirty="0" err="1"/>
              <a:t>ScreenPosition</a:t>
            </a:r>
            <a:r>
              <a:rPr lang="en-US" i="1" dirty="0"/>
              <a:t> / </a:t>
            </a:r>
            <a:r>
              <a:rPr lang="en-US" i="1" dirty="0" err="1"/>
              <a:t>PixelPosition</a:t>
            </a:r>
            <a:r>
              <a:rPr lang="en-US" dirty="0"/>
              <a:t> for how to get the x/y pixel position (use </a:t>
            </a:r>
            <a:r>
              <a:rPr lang="en-US" i="1" dirty="0" err="1"/>
              <a:t>GetPixelPosition</a:t>
            </a:r>
            <a:r>
              <a:rPr lang="en-US" dirty="0"/>
              <a:t>).</a:t>
            </a:r>
          </a:p>
          <a:p>
            <a:r>
              <a:rPr lang="en-US" dirty="0"/>
              <a:t>There’s no material node for the frame number, but looking at </a:t>
            </a:r>
            <a:r>
              <a:rPr lang="en-US" i="1" dirty="0" err="1"/>
              <a:t>r.DumpShaderDebugInfo</a:t>
            </a:r>
            <a:r>
              <a:rPr lang="en-US" dirty="0"/>
              <a:t> results, we see that there is a </a:t>
            </a:r>
            <a:r>
              <a:rPr lang="en-US" i="1" dirty="0" err="1"/>
              <a:t>View.FrameNumber</a:t>
            </a:r>
            <a:r>
              <a:rPr lang="en-US" i="1" dirty="0"/>
              <a:t>.</a:t>
            </a:r>
          </a:p>
        </p:txBody>
      </p:sp>
      <p:pic>
        <p:nvPicPr>
          <p:cNvPr id="6" name="Picture 5">
            <a:extLst>
              <a:ext uri="{FF2B5EF4-FFF2-40B4-BE49-F238E27FC236}">
                <a16:creationId xmlns:a16="http://schemas.microsoft.com/office/drawing/2014/main" id="{A4CADCE0-A7D8-3043-8B89-E1AC54A33AC9}"/>
              </a:ext>
            </a:extLst>
          </p:cNvPr>
          <p:cNvPicPr>
            <a:picLocks noChangeAspect="1"/>
          </p:cNvPicPr>
          <p:nvPr/>
        </p:nvPicPr>
        <p:blipFill>
          <a:blip r:embed="rId3"/>
          <a:stretch>
            <a:fillRect/>
          </a:stretch>
        </p:blipFill>
        <p:spPr>
          <a:xfrm>
            <a:off x="18059400" y="7251784"/>
            <a:ext cx="6324600" cy="6464216"/>
          </a:xfrm>
          <a:prstGeom prst="rect">
            <a:avLst/>
          </a:prstGeom>
        </p:spPr>
      </p:pic>
      <p:sp>
        <p:nvSpPr>
          <p:cNvPr id="7" name="Rounded Rectangle 6">
            <a:extLst>
              <a:ext uri="{FF2B5EF4-FFF2-40B4-BE49-F238E27FC236}">
                <a16:creationId xmlns:a16="http://schemas.microsoft.com/office/drawing/2014/main" id="{31A07950-14EE-C44E-91C3-8382561A6A68}"/>
              </a:ext>
            </a:extLst>
          </p:cNvPr>
          <p:cNvSpPr/>
          <p:nvPr/>
        </p:nvSpPr>
        <p:spPr>
          <a:xfrm>
            <a:off x="12217400" y="3479800"/>
            <a:ext cx="9321800" cy="917074"/>
          </a:xfrm>
          <a:prstGeom prst="roundRect">
            <a:avLst>
              <a:gd name="adj" fmla="val 403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23699923-7758-1A47-89CC-1EAD2EE74E78}"/>
              </a:ext>
            </a:extLst>
          </p:cNvPr>
          <p:cNvSpPr/>
          <p:nvPr/>
        </p:nvSpPr>
        <p:spPr>
          <a:xfrm>
            <a:off x="13309600" y="5918200"/>
            <a:ext cx="4978400" cy="355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487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3BA051-7DD7-984F-A6FA-83524C94DCD4}"/>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E0670E90-F020-8343-9D6B-71C8FD1E2A38}"/>
              </a:ext>
            </a:extLst>
          </p:cNvPr>
          <p:cNvSpPr>
            <a:spLocks noGrp="1"/>
          </p:cNvSpPr>
          <p:nvPr>
            <p:ph type="title"/>
          </p:nvPr>
        </p:nvSpPr>
        <p:spPr/>
        <p:txBody>
          <a:bodyPr/>
          <a:lstStyle/>
          <a:p>
            <a:r>
              <a:rPr lang="en-US" dirty="0"/>
              <a:t>Extensions</a:t>
            </a:r>
          </a:p>
        </p:txBody>
      </p:sp>
    </p:spTree>
    <p:extLst>
      <p:ext uri="{BB962C8B-B14F-4D97-AF65-F5344CB8AC3E}">
        <p14:creationId xmlns:p14="http://schemas.microsoft.com/office/powerpoint/2010/main" val="1877865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253F3-36A4-5147-B3D1-30D050B8983D}"/>
              </a:ext>
            </a:extLst>
          </p:cNvPr>
          <p:cNvSpPr>
            <a:spLocks noGrp="1"/>
          </p:cNvSpPr>
          <p:nvPr>
            <p:ph type="title"/>
          </p:nvPr>
        </p:nvSpPr>
        <p:spPr/>
        <p:txBody>
          <a:bodyPr/>
          <a:lstStyle/>
          <a:p>
            <a:r>
              <a:rPr lang="en-US" dirty="0"/>
              <a:t>Baked Densities</a:t>
            </a:r>
          </a:p>
        </p:txBody>
      </p:sp>
      <p:sp>
        <p:nvSpPr>
          <p:cNvPr id="4" name="Text Placeholder 3">
            <a:extLst>
              <a:ext uri="{FF2B5EF4-FFF2-40B4-BE49-F238E27FC236}">
                <a16:creationId xmlns:a16="http://schemas.microsoft.com/office/drawing/2014/main" id="{AE208FBD-D320-7D4F-9DFB-FB66F4CB7C5C}"/>
              </a:ext>
            </a:extLst>
          </p:cNvPr>
          <p:cNvSpPr>
            <a:spLocks noGrp="1"/>
          </p:cNvSpPr>
          <p:nvPr>
            <p:ph type="body" sz="quarter" idx="10"/>
          </p:nvPr>
        </p:nvSpPr>
        <p:spPr/>
        <p:txBody>
          <a:bodyPr/>
          <a:lstStyle/>
          <a:p>
            <a:r>
              <a:rPr lang="en-US" dirty="0"/>
              <a:t>Densities are expensive to compute every step O(MaxSteps</a:t>
            </a:r>
            <a:r>
              <a:rPr lang="en-US" baseline="30000" dirty="0"/>
              <a:t>2</a:t>
            </a:r>
            <a:r>
              <a:rPr lang="en-US" dirty="0"/>
              <a:t>) including the shadow steps. If you precompute them into a texture, it’s just a lookup or two per step.</a:t>
            </a:r>
          </a:p>
          <a:p>
            <a:r>
              <a:rPr lang="en-US" dirty="0"/>
              <a:t>The engine supports 3D textures, but you’d need C++ code to generate them.</a:t>
            </a:r>
          </a:p>
          <a:p>
            <a:r>
              <a:rPr lang="en-US" dirty="0"/>
              <a:t>You can create also decompose a 3D texture into a grid of 2D slices packed into a 2D texture. There’s a function, </a:t>
            </a:r>
            <a:r>
              <a:rPr lang="en-US" i="1" dirty="0" err="1"/>
              <a:t>PseudoVolumeTexture</a:t>
            </a:r>
            <a:r>
              <a:rPr lang="en-US" dirty="0"/>
              <a:t> in </a:t>
            </a:r>
            <a:r>
              <a:rPr lang="en-US" i="1" dirty="0" err="1"/>
              <a:t>Common.ush</a:t>
            </a:r>
            <a:r>
              <a:rPr lang="en-US" dirty="0"/>
              <a:t> designed to access a texture built this way.</a:t>
            </a:r>
          </a:p>
        </p:txBody>
      </p:sp>
      <p:pic>
        <p:nvPicPr>
          <p:cNvPr id="8" name="Picture 7">
            <a:extLst>
              <a:ext uri="{FF2B5EF4-FFF2-40B4-BE49-F238E27FC236}">
                <a16:creationId xmlns:a16="http://schemas.microsoft.com/office/drawing/2014/main" id="{81E6C7A3-06EB-9847-8A8A-ADE75577280C}"/>
              </a:ext>
            </a:extLst>
          </p:cNvPr>
          <p:cNvPicPr>
            <a:picLocks noChangeAspect="1"/>
          </p:cNvPicPr>
          <p:nvPr/>
        </p:nvPicPr>
        <p:blipFill>
          <a:blip r:embed="rId2"/>
          <a:stretch>
            <a:fillRect/>
          </a:stretch>
        </p:blipFill>
        <p:spPr>
          <a:xfrm>
            <a:off x="13658302" y="2609543"/>
            <a:ext cx="9045575" cy="8974906"/>
          </a:xfrm>
          <a:prstGeom prst="rect">
            <a:avLst/>
          </a:prstGeom>
        </p:spPr>
      </p:pic>
    </p:spTree>
    <p:extLst>
      <p:ext uri="{BB962C8B-B14F-4D97-AF65-F5344CB8AC3E}">
        <p14:creationId xmlns:p14="http://schemas.microsoft.com/office/powerpoint/2010/main" val="2303379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5BD7C-5F71-3B45-A523-CBB7343C50E2}"/>
              </a:ext>
            </a:extLst>
          </p:cNvPr>
          <p:cNvSpPr>
            <a:spLocks noGrp="1"/>
          </p:cNvSpPr>
          <p:nvPr>
            <p:ph type="title"/>
          </p:nvPr>
        </p:nvSpPr>
        <p:spPr/>
        <p:txBody>
          <a:bodyPr/>
          <a:lstStyle/>
          <a:p>
            <a:r>
              <a:rPr lang="en-US" dirty="0"/>
              <a:t>Embedded Objects</a:t>
            </a:r>
          </a:p>
        </p:txBody>
      </p:sp>
      <p:sp>
        <p:nvSpPr>
          <p:cNvPr id="4" name="Text Placeholder 3">
            <a:extLst>
              <a:ext uri="{FF2B5EF4-FFF2-40B4-BE49-F238E27FC236}">
                <a16:creationId xmlns:a16="http://schemas.microsoft.com/office/drawing/2014/main" id="{47D246C1-25CC-6F48-A549-C1C5AA1074D0}"/>
              </a:ext>
            </a:extLst>
          </p:cNvPr>
          <p:cNvSpPr>
            <a:spLocks noGrp="1"/>
          </p:cNvSpPr>
          <p:nvPr>
            <p:ph type="body" sz="quarter" idx="10"/>
          </p:nvPr>
        </p:nvSpPr>
        <p:spPr/>
        <p:txBody>
          <a:bodyPr/>
          <a:lstStyle/>
          <a:p>
            <a:r>
              <a:rPr lang="en-US" dirty="0"/>
              <a:t>Opaque objects are drawn before any transparent objects. You can look in the depth buffer to tell when the marched ray would hit an embedded object and stop the march early.</a:t>
            </a:r>
          </a:p>
        </p:txBody>
      </p:sp>
      <p:pic>
        <p:nvPicPr>
          <p:cNvPr id="5" name="Picture 4">
            <a:extLst>
              <a:ext uri="{FF2B5EF4-FFF2-40B4-BE49-F238E27FC236}">
                <a16:creationId xmlns:a16="http://schemas.microsoft.com/office/drawing/2014/main" id="{85AE42ED-5394-C84D-B3B4-982D4A9BB835}"/>
              </a:ext>
            </a:extLst>
          </p:cNvPr>
          <p:cNvPicPr>
            <a:picLocks noChangeAspect="1"/>
          </p:cNvPicPr>
          <p:nvPr/>
        </p:nvPicPr>
        <p:blipFill>
          <a:blip r:embed="rId2"/>
          <a:stretch>
            <a:fillRect/>
          </a:stretch>
        </p:blipFill>
        <p:spPr>
          <a:xfrm>
            <a:off x="12727130" y="2325977"/>
            <a:ext cx="11211049" cy="8811491"/>
          </a:xfrm>
          <a:prstGeom prst="rect">
            <a:avLst/>
          </a:prstGeom>
        </p:spPr>
      </p:pic>
    </p:spTree>
    <p:extLst>
      <p:ext uri="{BB962C8B-B14F-4D97-AF65-F5344CB8AC3E}">
        <p14:creationId xmlns:p14="http://schemas.microsoft.com/office/powerpoint/2010/main" val="877969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7B4C-0EC4-6A40-BB20-E58CE01F5903}"/>
              </a:ext>
            </a:extLst>
          </p:cNvPr>
          <p:cNvSpPr>
            <a:spLocks noGrp="1"/>
          </p:cNvSpPr>
          <p:nvPr>
            <p:ph type="title"/>
          </p:nvPr>
        </p:nvSpPr>
        <p:spPr/>
        <p:txBody>
          <a:bodyPr/>
          <a:lstStyle/>
          <a:p>
            <a:r>
              <a:rPr lang="en-US" dirty="0"/>
              <a:t>Deep Shadow Map</a:t>
            </a:r>
          </a:p>
        </p:txBody>
      </p:sp>
      <p:pic>
        <p:nvPicPr>
          <p:cNvPr id="6" name="Content Placeholder 5">
            <a:extLst>
              <a:ext uri="{FF2B5EF4-FFF2-40B4-BE49-F238E27FC236}">
                <a16:creationId xmlns:a16="http://schemas.microsoft.com/office/drawing/2014/main" id="{21226BC1-9B81-834F-8E72-DD8679AB1D7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674436" y="2275392"/>
            <a:ext cx="9165216" cy="9165216"/>
          </a:xfrm>
        </p:spPr>
      </p:pic>
      <p:sp>
        <p:nvSpPr>
          <p:cNvPr id="4" name="Text Placeholder 3">
            <a:extLst>
              <a:ext uri="{FF2B5EF4-FFF2-40B4-BE49-F238E27FC236}">
                <a16:creationId xmlns:a16="http://schemas.microsoft.com/office/drawing/2014/main" id="{E625F724-1C4E-014A-8DF1-AA87D879B026}"/>
              </a:ext>
            </a:extLst>
          </p:cNvPr>
          <p:cNvSpPr>
            <a:spLocks noGrp="1"/>
          </p:cNvSpPr>
          <p:nvPr>
            <p:ph type="body" sz="quarter" idx="10"/>
          </p:nvPr>
        </p:nvSpPr>
        <p:spPr/>
        <p:txBody>
          <a:bodyPr/>
          <a:lstStyle/>
          <a:p>
            <a:r>
              <a:rPr lang="en-US" dirty="0"/>
              <a:t>A separate pass before the cloud render can start at the light to march through the volume. There are various </a:t>
            </a:r>
            <a:r>
              <a:rPr lang="en-US" b="1" dirty="0"/>
              <a:t>deep shadow</a:t>
            </a:r>
            <a:r>
              <a:rPr lang="en-US" dirty="0"/>
              <a:t> algorithms that use the four color channels of a texture to store data that you can use to approximate the shadow opacity. It’s not exact, but it’s way faster.</a:t>
            </a:r>
          </a:p>
          <a:p>
            <a:r>
              <a:rPr lang="en-US" dirty="0"/>
              <a:t>An even faster approach just assumes the fine whorls of the volume don’t matter that much and uses the distance until the shadow ray exits the sphere as an estimate of how much shadow to use.</a:t>
            </a:r>
          </a:p>
        </p:txBody>
      </p:sp>
    </p:spTree>
    <p:extLst>
      <p:ext uri="{BB962C8B-B14F-4D97-AF65-F5344CB8AC3E}">
        <p14:creationId xmlns:p14="http://schemas.microsoft.com/office/powerpoint/2010/main" val="1855153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AA33006-AA56-B043-B27A-0C91BBCBDF44}"/>
              </a:ext>
            </a:extLst>
          </p:cNvPr>
          <p:cNvSpPr>
            <a:spLocks noGrp="1"/>
          </p:cNvSpPr>
          <p:nvPr>
            <p:ph type="body" sz="quarter" idx="10"/>
          </p:nvPr>
        </p:nvSpPr>
        <p:spPr/>
        <p:txBody>
          <a:bodyPr/>
          <a:lstStyle/>
          <a:p>
            <a:r>
              <a:rPr lang="en-US" dirty="0"/>
              <a:t>Step-independent Extinction</a:t>
            </a:r>
          </a:p>
        </p:txBody>
      </p:sp>
      <p:sp>
        <p:nvSpPr>
          <p:cNvPr id="5" name="Text Placeholder 4">
            <a:extLst>
              <a:ext uri="{FF2B5EF4-FFF2-40B4-BE49-F238E27FC236}">
                <a16:creationId xmlns:a16="http://schemas.microsoft.com/office/drawing/2014/main" id="{CD784F23-44A6-C242-B756-9135A9CFA0D3}"/>
              </a:ext>
            </a:extLst>
          </p:cNvPr>
          <p:cNvSpPr>
            <a:spLocks noGrp="1"/>
          </p:cNvSpPr>
          <p:nvPr>
            <p:ph type="body" sz="quarter" idx="12"/>
          </p:nvPr>
        </p:nvSpPr>
        <p:spPr/>
        <p:txBody>
          <a:bodyPr/>
          <a:lstStyle/>
          <a:p>
            <a:r>
              <a:rPr lang="en-US" dirty="0"/>
              <a:t>If you change </a:t>
            </a:r>
            <a:r>
              <a:rPr lang="en-US" i="1" dirty="0" err="1"/>
              <a:t>MaxSteps</a:t>
            </a:r>
            <a:r>
              <a:rPr lang="en-US" dirty="0"/>
              <a:t>, the overall volume opacity will change as well. That’s because we assume the same amount of light attenuation no matter how big the step is. But more translucent material should block more light.</a:t>
            </a:r>
          </a:p>
        </p:txBody>
      </p:sp>
      <p:sp>
        <p:nvSpPr>
          <p:cNvPr id="6" name="TextBox 5">
            <a:extLst>
              <a:ext uri="{FF2B5EF4-FFF2-40B4-BE49-F238E27FC236}">
                <a16:creationId xmlns:a16="http://schemas.microsoft.com/office/drawing/2014/main" id="{6DFEECC9-6D9A-7F49-91AD-EEF18EA16622}"/>
              </a:ext>
            </a:extLst>
          </p:cNvPr>
          <p:cNvSpPr txBox="1"/>
          <p:nvPr/>
        </p:nvSpPr>
        <p:spPr>
          <a:xfrm>
            <a:off x="10889673" y="187038"/>
            <a:ext cx="12676909" cy="8074005"/>
          </a:xfrm>
          <a:prstGeom prst="rect">
            <a:avLst/>
          </a:prstGeom>
          <a:noFill/>
        </p:spPr>
        <p:txBody>
          <a:bodyPr wrap="square" rtlCol="0">
            <a:spAutoFit/>
          </a:bodyPr>
          <a:lstStyle/>
          <a:p>
            <a:pPr algn="l">
              <a:spcBef>
                <a:spcPts val="2000"/>
              </a:spcBef>
            </a:pPr>
            <a:r>
              <a:rPr lang="en-US" sz="3200" dirty="0"/>
              <a:t>We’ve been using </a:t>
            </a:r>
            <a:r>
              <a:rPr lang="en-US" sz="3200" b="1" dirty="0"/>
              <a:t>Opacity</a:t>
            </a:r>
            <a:r>
              <a:rPr lang="en-US" sz="3200" dirty="0"/>
              <a:t>,</a:t>
            </a:r>
          </a:p>
          <a:p>
            <a:pPr algn="l">
              <a:spcBef>
                <a:spcPts val="2000"/>
              </a:spcBef>
            </a:pPr>
            <a:r>
              <a:rPr lang="en-US" sz="3200" dirty="0"/>
              <a:t>Can also represent this with </a:t>
            </a:r>
            <a:r>
              <a:rPr lang="en-US" sz="3200" b="1" dirty="0"/>
              <a:t>Extinction</a:t>
            </a:r>
            <a:r>
              <a:rPr lang="en-US" sz="3200" dirty="0"/>
              <a:t>, </a:t>
            </a:r>
          </a:p>
          <a:p>
            <a:pPr algn="l">
              <a:spcBef>
                <a:spcPts val="2000"/>
              </a:spcBef>
              <a:tabLst>
                <a:tab pos="6451600" algn="l"/>
              </a:tabLst>
            </a:pPr>
            <a:r>
              <a:rPr lang="en-US" sz="3200" dirty="0"/>
              <a:t>These are related by	, for distance</a:t>
            </a:r>
          </a:p>
          <a:p>
            <a:pPr marL="457200" lvl="2" indent="-457200" algn="l">
              <a:spcBef>
                <a:spcPts val="2000"/>
              </a:spcBef>
              <a:buFont typeface="Arial" panose="020B0604020202020204" pitchFamily="34" charset="0"/>
              <a:buChar char="•"/>
              <a:tabLst>
                <a:tab pos="6799263" algn="l"/>
              </a:tabLst>
            </a:pPr>
            <a:r>
              <a:rPr lang="en-US" sz="3200" dirty="0"/>
              <a:t>For one unit of volume, 	, or</a:t>
            </a:r>
          </a:p>
          <a:p>
            <a:pPr marL="457200" lvl="2" indent="-457200" algn="l">
              <a:spcBef>
                <a:spcPts val="2000"/>
              </a:spcBef>
              <a:buFont typeface="Arial" panose="020B0604020202020204" pitchFamily="34" charset="0"/>
              <a:buChar char="•"/>
              <a:tabLst>
                <a:tab pos="7024688" algn="l"/>
              </a:tabLst>
            </a:pPr>
            <a:r>
              <a:rPr lang="en-US" sz="3200" dirty="0"/>
              <a:t>   doesn’t scale linearly with step size, but 	does</a:t>
            </a:r>
          </a:p>
          <a:p>
            <a:pPr lvl="2" indent="0" algn="l">
              <a:spcBef>
                <a:spcPts val="2000"/>
              </a:spcBef>
              <a:tabLst>
                <a:tab pos="7024688" algn="l"/>
              </a:tabLst>
            </a:pPr>
            <a:r>
              <a:rPr lang="en-US" sz="3200" dirty="0"/>
              <a:t>Scaling by a step size of </a:t>
            </a:r>
          </a:p>
          <a:p>
            <a:pPr marL="457200" lvl="2" indent="-457200" algn="l">
              <a:spcBef>
                <a:spcPts val="2000"/>
              </a:spcBef>
              <a:buFont typeface="Arial" panose="020B0604020202020204" pitchFamily="34" charset="0"/>
              <a:buChar char="•"/>
              <a:tabLst>
                <a:tab pos="7024688" algn="l"/>
              </a:tabLst>
            </a:pPr>
            <a:r>
              <a:rPr lang="en-US" sz="3200" dirty="0"/>
              <a:t> </a:t>
            </a:r>
          </a:p>
          <a:p>
            <a:pPr marL="457200" lvl="2" indent="-457200" algn="l">
              <a:spcBef>
                <a:spcPts val="2000"/>
              </a:spcBef>
              <a:buFont typeface="Arial" panose="020B0604020202020204" pitchFamily="34" charset="0"/>
              <a:buChar char="•"/>
              <a:tabLst>
                <a:tab pos="7024688" algn="l"/>
              </a:tabLst>
            </a:pPr>
            <a:r>
              <a:rPr lang="en-US" sz="3200" dirty="0"/>
              <a:t> </a:t>
            </a:r>
          </a:p>
          <a:p>
            <a:pPr marL="457200" lvl="2" indent="-457200" algn="l">
              <a:spcBef>
                <a:spcPts val="2000"/>
              </a:spcBef>
              <a:buFont typeface="Arial" panose="020B0604020202020204" pitchFamily="34" charset="0"/>
              <a:buChar char="•"/>
              <a:tabLst>
                <a:tab pos="7024688" algn="l"/>
              </a:tabLst>
            </a:pPr>
            <a:r>
              <a:rPr lang="en-US" sz="3200" dirty="0"/>
              <a:t> </a:t>
            </a:r>
          </a:p>
          <a:p>
            <a:pPr marL="457200" lvl="2" indent="-457200" algn="l">
              <a:spcBef>
                <a:spcPts val="2000"/>
              </a:spcBef>
              <a:buFont typeface="Arial" panose="020B0604020202020204" pitchFamily="34" charset="0"/>
              <a:buChar char="•"/>
              <a:tabLst>
                <a:tab pos="7024688" algn="l"/>
              </a:tabLst>
            </a:pPr>
            <a:r>
              <a:rPr lang="en-US" sz="3200" dirty="0"/>
              <a:t> </a:t>
            </a:r>
          </a:p>
          <a:p>
            <a:pPr lvl="2" indent="0" algn="l">
              <a:spcBef>
                <a:spcPts val="2000"/>
              </a:spcBef>
              <a:tabLst>
                <a:tab pos="7824788" algn="l"/>
              </a:tabLst>
            </a:pPr>
            <a:r>
              <a:rPr lang="en-US" sz="3200" dirty="0"/>
              <a:t>Often approximate as	</a:t>
            </a:r>
          </a:p>
        </p:txBody>
      </p:sp>
      <p:pic>
        <p:nvPicPr>
          <p:cNvPr id="10" name="Picture 9">
            <a:extLst>
              <a:ext uri="{FF2B5EF4-FFF2-40B4-BE49-F238E27FC236}">
                <a16:creationId xmlns:a16="http://schemas.microsoft.com/office/drawing/2014/main" id="{AE5B5209-1193-0F4D-B832-08FB313387A1}"/>
              </a:ext>
            </a:extLst>
          </p:cNvPr>
          <p:cNvPicPr>
            <a:picLocks noChangeAspect="1"/>
          </p:cNvPicPr>
          <p:nvPr/>
        </p:nvPicPr>
        <p:blipFill>
          <a:blip r:embed="rId2"/>
          <a:stretch>
            <a:fillRect/>
          </a:stretch>
        </p:blipFill>
        <p:spPr>
          <a:xfrm>
            <a:off x="16073582" y="270166"/>
            <a:ext cx="2336800" cy="419100"/>
          </a:xfrm>
          <a:prstGeom prst="rect">
            <a:avLst/>
          </a:prstGeom>
        </p:spPr>
      </p:pic>
      <p:pic>
        <p:nvPicPr>
          <p:cNvPr id="11" name="Picture 10">
            <a:extLst>
              <a:ext uri="{FF2B5EF4-FFF2-40B4-BE49-F238E27FC236}">
                <a16:creationId xmlns:a16="http://schemas.microsoft.com/office/drawing/2014/main" id="{8671D8F9-6E70-8141-A789-3DB7E69B20A5}"/>
              </a:ext>
            </a:extLst>
          </p:cNvPr>
          <p:cNvPicPr>
            <a:picLocks noChangeAspect="1"/>
          </p:cNvPicPr>
          <p:nvPr/>
        </p:nvPicPr>
        <p:blipFill>
          <a:blip r:embed="rId3"/>
          <a:stretch>
            <a:fillRect/>
          </a:stretch>
        </p:blipFill>
        <p:spPr>
          <a:xfrm>
            <a:off x="18235468" y="962785"/>
            <a:ext cx="2501900" cy="444500"/>
          </a:xfrm>
          <a:prstGeom prst="rect">
            <a:avLst/>
          </a:prstGeom>
        </p:spPr>
      </p:pic>
      <p:pic>
        <p:nvPicPr>
          <p:cNvPr id="12" name="Picture 11">
            <a:extLst>
              <a:ext uri="{FF2B5EF4-FFF2-40B4-BE49-F238E27FC236}">
                <a16:creationId xmlns:a16="http://schemas.microsoft.com/office/drawing/2014/main" id="{D9C28DB4-E937-1543-84A8-9EFCE7FF2A80}"/>
              </a:ext>
            </a:extLst>
          </p:cNvPr>
          <p:cNvPicPr>
            <a:picLocks noChangeAspect="1"/>
          </p:cNvPicPr>
          <p:nvPr/>
        </p:nvPicPr>
        <p:blipFill>
          <a:blip r:embed="rId4"/>
          <a:stretch>
            <a:fillRect/>
          </a:stretch>
        </p:blipFill>
        <p:spPr>
          <a:xfrm>
            <a:off x="14816282" y="1677139"/>
            <a:ext cx="2514600" cy="508000"/>
          </a:xfrm>
          <a:prstGeom prst="rect">
            <a:avLst/>
          </a:prstGeom>
        </p:spPr>
      </p:pic>
      <p:pic>
        <p:nvPicPr>
          <p:cNvPr id="13" name="Picture 12">
            <a:extLst>
              <a:ext uri="{FF2B5EF4-FFF2-40B4-BE49-F238E27FC236}">
                <a16:creationId xmlns:a16="http://schemas.microsoft.com/office/drawing/2014/main" id="{5B311D26-8995-364B-B256-BF0C0C28D2D8}"/>
              </a:ext>
            </a:extLst>
          </p:cNvPr>
          <p:cNvPicPr>
            <a:picLocks noChangeAspect="1"/>
          </p:cNvPicPr>
          <p:nvPr/>
        </p:nvPicPr>
        <p:blipFill>
          <a:blip r:embed="rId5"/>
          <a:stretch>
            <a:fillRect/>
          </a:stretch>
        </p:blipFill>
        <p:spPr>
          <a:xfrm>
            <a:off x="19858182" y="1774121"/>
            <a:ext cx="254000" cy="355600"/>
          </a:xfrm>
          <a:prstGeom prst="rect">
            <a:avLst/>
          </a:prstGeom>
        </p:spPr>
      </p:pic>
      <p:pic>
        <p:nvPicPr>
          <p:cNvPr id="14" name="Picture 13">
            <a:extLst>
              <a:ext uri="{FF2B5EF4-FFF2-40B4-BE49-F238E27FC236}">
                <a16:creationId xmlns:a16="http://schemas.microsoft.com/office/drawing/2014/main" id="{8476D5F9-B7E9-A74D-AA9D-4D2EABCD6F68}"/>
              </a:ext>
            </a:extLst>
          </p:cNvPr>
          <p:cNvPicPr>
            <a:picLocks noChangeAspect="1"/>
          </p:cNvPicPr>
          <p:nvPr/>
        </p:nvPicPr>
        <p:blipFill>
          <a:blip r:embed="rId6"/>
          <a:stretch>
            <a:fillRect/>
          </a:stretch>
        </p:blipFill>
        <p:spPr>
          <a:xfrm>
            <a:off x="15644090" y="2480488"/>
            <a:ext cx="2159000" cy="368300"/>
          </a:xfrm>
          <a:prstGeom prst="rect">
            <a:avLst/>
          </a:prstGeom>
        </p:spPr>
      </p:pic>
      <p:pic>
        <p:nvPicPr>
          <p:cNvPr id="15" name="Picture 14">
            <a:extLst>
              <a:ext uri="{FF2B5EF4-FFF2-40B4-BE49-F238E27FC236}">
                <a16:creationId xmlns:a16="http://schemas.microsoft.com/office/drawing/2014/main" id="{8D4C8974-ED93-2A4F-AC54-65CA9E472FFA}"/>
              </a:ext>
            </a:extLst>
          </p:cNvPr>
          <p:cNvPicPr>
            <a:picLocks noChangeAspect="1"/>
          </p:cNvPicPr>
          <p:nvPr/>
        </p:nvPicPr>
        <p:blipFill>
          <a:blip r:embed="rId7"/>
          <a:stretch>
            <a:fillRect/>
          </a:stretch>
        </p:blipFill>
        <p:spPr>
          <a:xfrm>
            <a:off x="18467532" y="2448589"/>
            <a:ext cx="2781300" cy="482600"/>
          </a:xfrm>
          <a:prstGeom prst="rect">
            <a:avLst/>
          </a:prstGeom>
        </p:spPr>
      </p:pic>
      <p:pic>
        <p:nvPicPr>
          <p:cNvPr id="17" name="Picture 16">
            <a:extLst>
              <a:ext uri="{FF2B5EF4-FFF2-40B4-BE49-F238E27FC236}">
                <a16:creationId xmlns:a16="http://schemas.microsoft.com/office/drawing/2014/main" id="{C56D53D7-9FE0-404D-9344-4BCF881ACEC4}"/>
              </a:ext>
            </a:extLst>
          </p:cNvPr>
          <p:cNvPicPr>
            <a:picLocks noChangeAspect="1"/>
          </p:cNvPicPr>
          <p:nvPr/>
        </p:nvPicPr>
        <p:blipFill>
          <a:blip r:embed="rId8"/>
          <a:stretch>
            <a:fillRect/>
          </a:stretch>
        </p:blipFill>
        <p:spPr>
          <a:xfrm>
            <a:off x="11339369" y="3361214"/>
            <a:ext cx="292100" cy="266700"/>
          </a:xfrm>
          <a:prstGeom prst="rect">
            <a:avLst/>
          </a:prstGeom>
        </p:spPr>
      </p:pic>
      <p:pic>
        <p:nvPicPr>
          <p:cNvPr id="18" name="Picture 17">
            <a:extLst>
              <a:ext uri="{FF2B5EF4-FFF2-40B4-BE49-F238E27FC236}">
                <a16:creationId xmlns:a16="http://schemas.microsoft.com/office/drawing/2014/main" id="{9F3E7798-91D4-0045-84AF-80ED5C26AB14}"/>
              </a:ext>
            </a:extLst>
          </p:cNvPr>
          <p:cNvPicPr>
            <a:picLocks noChangeAspect="1"/>
          </p:cNvPicPr>
          <p:nvPr/>
        </p:nvPicPr>
        <p:blipFill>
          <a:blip r:embed="rId9"/>
          <a:stretch>
            <a:fillRect/>
          </a:stretch>
        </p:blipFill>
        <p:spPr>
          <a:xfrm>
            <a:off x="18915589" y="3292183"/>
            <a:ext cx="279400" cy="342900"/>
          </a:xfrm>
          <a:prstGeom prst="rect">
            <a:avLst/>
          </a:prstGeom>
        </p:spPr>
      </p:pic>
      <p:pic>
        <p:nvPicPr>
          <p:cNvPr id="19" name="Picture 18">
            <a:extLst>
              <a:ext uri="{FF2B5EF4-FFF2-40B4-BE49-F238E27FC236}">
                <a16:creationId xmlns:a16="http://schemas.microsoft.com/office/drawing/2014/main" id="{5CC02F33-984D-C945-9F4E-E8132906D664}"/>
              </a:ext>
            </a:extLst>
          </p:cNvPr>
          <p:cNvPicPr>
            <a:picLocks noChangeAspect="1"/>
          </p:cNvPicPr>
          <p:nvPr/>
        </p:nvPicPr>
        <p:blipFill>
          <a:blip r:embed="rId10"/>
          <a:stretch>
            <a:fillRect/>
          </a:stretch>
        </p:blipFill>
        <p:spPr>
          <a:xfrm>
            <a:off x="15496308" y="4006808"/>
            <a:ext cx="254000" cy="355600"/>
          </a:xfrm>
          <a:prstGeom prst="rect">
            <a:avLst/>
          </a:prstGeom>
        </p:spPr>
      </p:pic>
      <p:pic>
        <p:nvPicPr>
          <p:cNvPr id="20" name="Picture 19">
            <a:extLst>
              <a:ext uri="{FF2B5EF4-FFF2-40B4-BE49-F238E27FC236}">
                <a16:creationId xmlns:a16="http://schemas.microsoft.com/office/drawing/2014/main" id="{3FDBB868-DCFA-704F-AD1E-C1B38DAA917F}"/>
              </a:ext>
            </a:extLst>
          </p:cNvPr>
          <p:cNvPicPr>
            <a:picLocks noChangeAspect="1"/>
          </p:cNvPicPr>
          <p:nvPr/>
        </p:nvPicPr>
        <p:blipFill>
          <a:blip r:embed="rId11"/>
          <a:stretch>
            <a:fillRect/>
          </a:stretch>
        </p:blipFill>
        <p:spPr>
          <a:xfrm>
            <a:off x="11339369" y="4599437"/>
            <a:ext cx="1384300" cy="482600"/>
          </a:xfrm>
          <a:prstGeom prst="rect">
            <a:avLst/>
          </a:prstGeom>
        </p:spPr>
      </p:pic>
      <p:pic>
        <p:nvPicPr>
          <p:cNvPr id="21" name="Picture 20">
            <a:extLst>
              <a:ext uri="{FF2B5EF4-FFF2-40B4-BE49-F238E27FC236}">
                <a16:creationId xmlns:a16="http://schemas.microsoft.com/office/drawing/2014/main" id="{24791641-936B-7E4E-A77F-902D3B8E063B}"/>
              </a:ext>
            </a:extLst>
          </p:cNvPr>
          <p:cNvPicPr>
            <a:picLocks noChangeAspect="1"/>
          </p:cNvPicPr>
          <p:nvPr/>
        </p:nvPicPr>
        <p:blipFill>
          <a:blip r:embed="rId12"/>
          <a:stretch>
            <a:fillRect/>
          </a:stretch>
        </p:blipFill>
        <p:spPr>
          <a:xfrm>
            <a:off x="11339369" y="5344564"/>
            <a:ext cx="7581900" cy="533400"/>
          </a:xfrm>
          <a:prstGeom prst="rect">
            <a:avLst/>
          </a:prstGeom>
        </p:spPr>
      </p:pic>
      <p:pic>
        <p:nvPicPr>
          <p:cNvPr id="22" name="Picture 21">
            <a:extLst>
              <a:ext uri="{FF2B5EF4-FFF2-40B4-BE49-F238E27FC236}">
                <a16:creationId xmlns:a16="http://schemas.microsoft.com/office/drawing/2014/main" id="{3DC3C53F-7E6E-294A-BB14-72DA2954877C}"/>
              </a:ext>
            </a:extLst>
          </p:cNvPr>
          <p:cNvPicPr>
            <a:picLocks noChangeAspect="1"/>
          </p:cNvPicPr>
          <p:nvPr/>
        </p:nvPicPr>
        <p:blipFill>
          <a:blip r:embed="rId13"/>
          <a:stretch>
            <a:fillRect/>
          </a:stretch>
        </p:blipFill>
        <p:spPr>
          <a:xfrm>
            <a:off x="11339369" y="6094361"/>
            <a:ext cx="3073400" cy="533400"/>
          </a:xfrm>
          <a:prstGeom prst="rect">
            <a:avLst/>
          </a:prstGeom>
        </p:spPr>
      </p:pic>
      <p:pic>
        <p:nvPicPr>
          <p:cNvPr id="25" name="Picture 24">
            <a:extLst>
              <a:ext uri="{FF2B5EF4-FFF2-40B4-BE49-F238E27FC236}">
                <a16:creationId xmlns:a16="http://schemas.microsoft.com/office/drawing/2014/main" id="{4B70FFEA-2182-D749-9E48-8D0D5DAF8EDB}"/>
              </a:ext>
            </a:extLst>
          </p:cNvPr>
          <p:cNvPicPr>
            <a:picLocks noChangeAspect="1"/>
          </p:cNvPicPr>
          <p:nvPr/>
        </p:nvPicPr>
        <p:blipFill>
          <a:blip r:embed="rId14"/>
          <a:stretch>
            <a:fillRect/>
          </a:stretch>
        </p:blipFill>
        <p:spPr>
          <a:xfrm>
            <a:off x="11339369" y="6776706"/>
            <a:ext cx="3098800" cy="533400"/>
          </a:xfrm>
          <a:prstGeom prst="rect">
            <a:avLst/>
          </a:prstGeom>
        </p:spPr>
      </p:pic>
      <p:pic>
        <p:nvPicPr>
          <p:cNvPr id="28" name="Picture 27">
            <a:extLst>
              <a:ext uri="{FF2B5EF4-FFF2-40B4-BE49-F238E27FC236}">
                <a16:creationId xmlns:a16="http://schemas.microsoft.com/office/drawing/2014/main" id="{784CB6A9-63AF-2842-894D-4B204C19CB2D}"/>
              </a:ext>
            </a:extLst>
          </p:cNvPr>
          <p:cNvPicPr>
            <a:picLocks noChangeAspect="1"/>
          </p:cNvPicPr>
          <p:nvPr/>
        </p:nvPicPr>
        <p:blipFill>
          <a:blip r:embed="rId15"/>
          <a:stretch>
            <a:fillRect/>
          </a:stretch>
        </p:blipFill>
        <p:spPr>
          <a:xfrm>
            <a:off x="14984845" y="7650275"/>
            <a:ext cx="3746500" cy="495300"/>
          </a:xfrm>
          <a:prstGeom prst="rect">
            <a:avLst/>
          </a:prstGeom>
        </p:spPr>
      </p:pic>
      <p:pic>
        <p:nvPicPr>
          <p:cNvPr id="31" name="Picture 30">
            <a:extLst>
              <a:ext uri="{FF2B5EF4-FFF2-40B4-BE49-F238E27FC236}">
                <a16:creationId xmlns:a16="http://schemas.microsoft.com/office/drawing/2014/main" id="{87EDA7E7-33D5-B74E-B4A6-DCDDA90ADD95}"/>
              </a:ext>
            </a:extLst>
          </p:cNvPr>
          <p:cNvPicPr>
            <a:picLocks noChangeAspect="1"/>
          </p:cNvPicPr>
          <p:nvPr/>
        </p:nvPicPr>
        <p:blipFill>
          <a:blip r:embed="rId16"/>
          <a:stretch>
            <a:fillRect/>
          </a:stretch>
        </p:blipFill>
        <p:spPr>
          <a:xfrm>
            <a:off x="14046200" y="8290402"/>
            <a:ext cx="5080000" cy="5080000"/>
          </a:xfrm>
          <a:prstGeom prst="rect">
            <a:avLst/>
          </a:prstGeom>
        </p:spPr>
      </p:pic>
    </p:spTree>
    <p:extLst>
      <p:ext uri="{BB962C8B-B14F-4D97-AF65-F5344CB8AC3E}">
        <p14:creationId xmlns:p14="http://schemas.microsoft.com/office/powerpoint/2010/main" val="501985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0BDBDB-9766-D142-B118-1AB96AB50620}"/>
              </a:ext>
            </a:extLst>
          </p:cNvPr>
          <p:cNvSpPr>
            <a:spLocks noGrp="1"/>
          </p:cNvSpPr>
          <p:nvPr>
            <p:ph type="body" sz="quarter" idx="10"/>
          </p:nvPr>
        </p:nvSpPr>
        <p:spPr/>
        <p:txBody>
          <a:bodyPr/>
          <a:lstStyle/>
          <a:p>
            <a:r>
              <a:rPr lang="en-US" dirty="0"/>
              <a:t>First Commit</a:t>
            </a:r>
          </a:p>
        </p:txBody>
      </p:sp>
      <p:sp>
        <p:nvSpPr>
          <p:cNvPr id="3" name="Text Placeholder 2">
            <a:extLst>
              <a:ext uri="{FF2B5EF4-FFF2-40B4-BE49-F238E27FC236}">
                <a16:creationId xmlns:a16="http://schemas.microsoft.com/office/drawing/2014/main" id="{E8F44DED-E8BE-AD4C-A9D8-F85DA62003C9}"/>
              </a:ext>
            </a:extLst>
          </p:cNvPr>
          <p:cNvSpPr>
            <a:spLocks noGrp="1"/>
          </p:cNvSpPr>
          <p:nvPr>
            <p:ph type="body" sz="quarter" idx="12"/>
          </p:nvPr>
        </p:nvSpPr>
        <p:spPr/>
        <p:txBody>
          <a:bodyPr/>
          <a:lstStyle/>
          <a:p>
            <a:r>
              <a:rPr lang="en-US" dirty="0"/>
              <a:t>Once the project is created and launched, quit it and commit it to your local git </a:t>
            </a:r>
            <a:r>
              <a:rPr lang="en-US" dirty="0" err="1"/>
              <a:t>respository</a:t>
            </a:r>
            <a:r>
              <a:rPr lang="en-US" dirty="0"/>
              <a:t>.</a:t>
            </a:r>
          </a:p>
        </p:txBody>
      </p:sp>
      <p:sp>
        <p:nvSpPr>
          <p:cNvPr id="4" name="Content Placeholder 2">
            <a:extLst>
              <a:ext uri="{FF2B5EF4-FFF2-40B4-BE49-F238E27FC236}">
                <a16:creationId xmlns:a16="http://schemas.microsoft.com/office/drawing/2014/main" id="{7DA735F1-D95F-6C49-B397-2D35626EC012}"/>
              </a:ext>
            </a:extLst>
          </p:cNvPr>
          <p:cNvSpPr txBox="1">
            <a:spLocks/>
          </p:cNvSpPr>
          <p:nvPr/>
        </p:nvSpPr>
        <p:spPr>
          <a:xfrm>
            <a:off x="10536382" y="0"/>
            <a:ext cx="13847618" cy="13716000"/>
          </a:xfrm>
          <a:prstGeom prst="rect">
            <a:avLst/>
          </a:prstGeom>
        </p:spPr>
        <p:txBody>
          <a:bodyPr>
            <a:normAutofit/>
          </a:bodyPr>
          <a:lstStyle>
            <a:lvl1pPr marL="0" indent="0" algn="l" defTabSz="1828800" rtl="0" eaLnBrk="1" latinLnBrk="0" hangingPunct="1">
              <a:lnSpc>
                <a:spcPct val="90000"/>
              </a:lnSpc>
              <a:spcBef>
                <a:spcPts val="2000"/>
              </a:spcBef>
              <a:buFont typeface="Arial" panose="020B0604020202020204" pitchFamily="34" charset="0"/>
              <a:buNone/>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endParaRPr lang="en-US" sz="2800" b="1">
              <a:latin typeface="Courier" pitchFamily="2" charset="0"/>
            </a:endParaRPr>
          </a:p>
          <a:p>
            <a:endParaRPr lang="en-US" sz="2800" b="1">
              <a:latin typeface="Courier" pitchFamily="2" charset="0"/>
            </a:endParaRPr>
          </a:p>
          <a:p>
            <a:r>
              <a:rPr lang="en-US" sz="2800" b="1">
                <a:latin typeface="Courier" pitchFamily="2" charset="0"/>
              </a:rPr>
              <a:t>git status</a:t>
            </a:r>
          </a:p>
          <a:p>
            <a:r>
              <a:rPr lang="en-US" sz="2800">
                <a:latin typeface="Courier" pitchFamily="2" charset="0"/>
              </a:rPr>
              <a:t>Refresh index: 100% (118708/118708), done.</a:t>
            </a:r>
          </a:p>
          <a:p>
            <a:pPr>
              <a:spcBef>
                <a:spcPts val="0"/>
              </a:spcBef>
            </a:pPr>
            <a:r>
              <a:rPr lang="en-US" sz="2800">
                <a:latin typeface="Courier" pitchFamily="2" charset="0"/>
              </a:rPr>
              <a:t>On branch release</a:t>
            </a:r>
          </a:p>
          <a:p>
            <a:pPr>
              <a:spcBef>
                <a:spcPts val="0"/>
              </a:spcBef>
            </a:pPr>
            <a:r>
              <a:rPr lang="en-US" sz="2800">
                <a:latin typeface="Courier" pitchFamily="2" charset="0"/>
              </a:rPr>
              <a:t>Your branch is up to date with 'origin/release'.</a:t>
            </a:r>
          </a:p>
          <a:p>
            <a:pPr>
              <a:spcBef>
                <a:spcPts val="0"/>
              </a:spcBef>
            </a:pPr>
            <a:br>
              <a:rPr lang="en-US" sz="2800">
                <a:latin typeface="Courier" pitchFamily="2" charset="0"/>
              </a:rPr>
            </a:br>
            <a:r>
              <a:rPr lang="en-US" sz="2800">
                <a:latin typeface="Courier" pitchFamily="2" charset="0"/>
              </a:rPr>
              <a:t>Untracked files:</a:t>
            </a:r>
          </a:p>
          <a:p>
            <a:pPr>
              <a:spcBef>
                <a:spcPts val="0"/>
              </a:spcBef>
            </a:pPr>
            <a:r>
              <a:rPr lang="en-US" sz="2800">
                <a:latin typeface="Courier" pitchFamily="2" charset="0"/>
              </a:rPr>
              <a:t>  (use "git add &lt;file&gt;..." to include in what will be committed)</a:t>
            </a:r>
          </a:p>
          <a:p>
            <a:pPr>
              <a:spcBef>
                <a:spcPts val="0"/>
              </a:spcBef>
            </a:pPr>
            <a:r>
              <a:rPr lang="en-US" sz="2800">
                <a:latin typeface="Courier" pitchFamily="2" charset="0"/>
              </a:rPr>
              <a:t>	Cloud/</a:t>
            </a:r>
          </a:p>
          <a:p>
            <a:r>
              <a:rPr lang="en-US" sz="2800" b="1">
                <a:latin typeface="Courier" pitchFamily="2" charset="0"/>
              </a:rPr>
              <a:t>git add Cloud</a:t>
            </a:r>
            <a:endParaRPr lang="en-US" sz="2800">
              <a:latin typeface="Courier" pitchFamily="2" charset="0"/>
            </a:endParaRPr>
          </a:p>
          <a:p>
            <a:r>
              <a:rPr lang="en-US" sz="2800" b="1">
                <a:latin typeface="Courier" pitchFamily="2" charset="0"/>
              </a:rPr>
              <a:t>git status</a:t>
            </a:r>
            <a:endParaRPr lang="en-US" sz="2800">
              <a:latin typeface="Courier" pitchFamily="2" charset="0"/>
            </a:endParaRPr>
          </a:p>
          <a:p>
            <a:r>
              <a:rPr lang="en-US" sz="2800">
                <a:latin typeface="Courier" pitchFamily="2" charset="0"/>
              </a:rPr>
              <a:t>Refresh index: 100% (118712/118712), done.</a:t>
            </a:r>
          </a:p>
          <a:p>
            <a:pPr>
              <a:spcBef>
                <a:spcPts val="0"/>
              </a:spcBef>
            </a:pPr>
            <a:r>
              <a:rPr lang="en-US" sz="2800">
                <a:latin typeface="Courier" pitchFamily="2" charset="0"/>
              </a:rPr>
              <a:t>On branch release</a:t>
            </a:r>
          </a:p>
          <a:p>
            <a:pPr>
              <a:spcBef>
                <a:spcPts val="0"/>
              </a:spcBef>
            </a:pPr>
            <a:r>
              <a:rPr lang="en-US" sz="2800">
                <a:latin typeface="Courier" pitchFamily="2" charset="0"/>
              </a:rPr>
              <a:t>Your branch is up to date with 'origin/release'.</a:t>
            </a:r>
          </a:p>
          <a:p>
            <a:pPr>
              <a:spcBef>
                <a:spcPts val="0"/>
              </a:spcBef>
            </a:pPr>
            <a:endParaRPr lang="en-US" sz="2800">
              <a:latin typeface="Courier" pitchFamily="2" charset="0"/>
            </a:endParaRPr>
          </a:p>
          <a:p>
            <a:pPr>
              <a:spcBef>
                <a:spcPts val="0"/>
              </a:spcBef>
            </a:pPr>
            <a:r>
              <a:rPr lang="en-US" sz="2800">
                <a:latin typeface="Courier" pitchFamily="2" charset="0"/>
              </a:rPr>
              <a:t>Changes to be committed:</a:t>
            </a:r>
          </a:p>
          <a:p>
            <a:pPr>
              <a:spcBef>
                <a:spcPts val="0"/>
              </a:spcBef>
            </a:pPr>
            <a:r>
              <a:rPr lang="en-US" sz="2800">
                <a:latin typeface="Courier" pitchFamily="2" charset="0"/>
              </a:rPr>
              <a:t>  (use "git reset HEAD &lt;file&gt;..." to unstage)</a:t>
            </a:r>
          </a:p>
          <a:p>
            <a:pPr>
              <a:spcBef>
                <a:spcPts val="0"/>
              </a:spcBef>
            </a:pPr>
            <a:r>
              <a:rPr lang="en-US" sz="2800">
                <a:latin typeface="Courier" pitchFamily="2" charset="0"/>
              </a:rPr>
              <a:t>	new file:   Cloud/Cloud.uproject</a:t>
            </a:r>
          </a:p>
          <a:p>
            <a:pPr>
              <a:spcBef>
                <a:spcPts val="0"/>
              </a:spcBef>
            </a:pPr>
            <a:r>
              <a:rPr lang="en-US" sz="2800">
                <a:latin typeface="Courier" pitchFamily="2" charset="0"/>
              </a:rPr>
              <a:t>	new file:   Cloud/Config/DefaultEditor.ini</a:t>
            </a:r>
          </a:p>
          <a:p>
            <a:pPr>
              <a:spcBef>
                <a:spcPts val="0"/>
              </a:spcBef>
            </a:pPr>
            <a:r>
              <a:rPr lang="en-US" sz="2800">
                <a:latin typeface="Courier" pitchFamily="2" charset="0"/>
              </a:rPr>
              <a:t>	new file:   Cloud/Config/DefaultEngine.ini</a:t>
            </a:r>
          </a:p>
          <a:p>
            <a:pPr>
              <a:spcBef>
                <a:spcPts val="0"/>
              </a:spcBef>
            </a:pPr>
            <a:r>
              <a:rPr lang="en-US" sz="2800">
                <a:latin typeface="Courier" pitchFamily="2" charset="0"/>
              </a:rPr>
              <a:t>	new file:   Cloud/Config/DefaultGame.ini</a:t>
            </a:r>
          </a:p>
          <a:p>
            <a:r>
              <a:rPr lang="en-US" sz="2800" b="1">
                <a:latin typeface="Courier" pitchFamily="2" charset="0"/>
              </a:rPr>
              <a:t>git commit –m “First commit of Cloud project”</a:t>
            </a:r>
          </a:p>
          <a:p>
            <a:endParaRPr lang="en-US" sz="2800" dirty="0"/>
          </a:p>
        </p:txBody>
      </p:sp>
    </p:spTree>
    <p:extLst>
      <p:ext uri="{BB962C8B-B14F-4D97-AF65-F5344CB8AC3E}">
        <p14:creationId xmlns:p14="http://schemas.microsoft.com/office/powerpoint/2010/main" val="3914562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B104F7-18D8-BD44-A20E-2E63102CB149}"/>
              </a:ext>
            </a:extLst>
          </p:cNvPr>
          <p:cNvSpPr>
            <a:spLocks noGrp="1"/>
          </p:cNvSpPr>
          <p:nvPr>
            <p:ph type="title"/>
          </p:nvPr>
        </p:nvSpPr>
        <p:spPr/>
        <p:txBody>
          <a:bodyPr/>
          <a:lstStyle/>
          <a:p>
            <a:r>
              <a:rPr lang="en-US" dirty="0"/>
              <a:t>Run from your IDE</a:t>
            </a:r>
          </a:p>
        </p:txBody>
      </p:sp>
      <p:sp>
        <p:nvSpPr>
          <p:cNvPr id="5" name="Content Placeholder 4">
            <a:extLst>
              <a:ext uri="{FF2B5EF4-FFF2-40B4-BE49-F238E27FC236}">
                <a16:creationId xmlns:a16="http://schemas.microsoft.com/office/drawing/2014/main" id="{C031D5AD-63F1-1343-8D18-D66C16B55E43}"/>
              </a:ext>
            </a:extLst>
          </p:cNvPr>
          <p:cNvSpPr>
            <a:spLocks noGrp="1"/>
          </p:cNvSpPr>
          <p:nvPr>
            <p:ph idx="1"/>
          </p:nvPr>
        </p:nvSpPr>
        <p:spPr/>
        <p:txBody>
          <a:bodyPr/>
          <a:lstStyle/>
          <a:p>
            <a:endParaRPr lang="en-US"/>
          </a:p>
        </p:txBody>
      </p:sp>
      <p:sp>
        <p:nvSpPr>
          <p:cNvPr id="6" name="Text Placeholder 5">
            <a:extLst>
              <a:ext uri="{FF2B5EF4-FFF2-40B4-BE49-F238E27FC236}">
                <a16:creationId xmlns:a16="http://schemas.microsoft.com/office/drawing/2014/main" id="{4EB0EAF2-DA14-614D-80A7-797EA13D22A5}"/>
              </a:ext>
            </a:extLst>
          </p:cNvPr>
          <p:cNvSpPr>
            <a:spLocks noGrp="1"/>
          </p:cNvSpPr>
          <p:nvPr>
            <p:ph type="body" sz="quarter" idx="10"/>
          </p:nvPr>
        </p:nvSpPr>
        <p:spPr/>
        <p:txBody>
          <a:bodyPr>
            <a:normAutofit lnSpcReduction="10000"/>
          </a:bodyPr>
          <a:lstStyle/>
          <a:p>
            <a:r>
              <a:rPr lang="en-US" dirty="0"/>
              <a:t>We don’t need to run this example inside the IDE (Visual Studio or </a:t>
            </a:r>
            <a:r>
              <a:rPr lang="en-US" dirty="0" err="1"/>
              <a:t>Xcode</a:t>
            </a:r>
            <a:r>
              <a:rPr lang="en-US" dirty="0"/>
              <a:t>), but it’s good to learn how.</a:t>
            </a:r>
          </a:p>
          <a:p>
            <a:r>
              <a:rPr lang="en-US" dirty="0"/>
              <a:t>Open the UE4 solution in your IDE</a:t>
            </a:r>
          </a:p>
          <a:p>
            <a:r>
              <a:rPr lang="en-US" dirty="0"/>
              <a:t>Add the project file to the debugging arguments</a:t>
            </a:r>
          </a:p>
          <a:p>
            <a:pPr lvl="1"/>
            <a:r>
              <a:rPr lang="en-US" dirty="0"/>
              <a:t>Visual Studio with the </a:t>
            </a:r>
            <a:r>
              <a:rPr lang="en-US" dirty="0" err="1"/>
              <a:t>UnrealVS</a:t>
            </a:r>
            <a:r>
              <a:rPr lang="en-US" dirty="0"/>
              <a:t> extension</a:t>
            </a:r>
          </a:p>
          <a:p>
            <a:pPr lvl="2"/>
            <a:r>
              <a:rPr lang="en-US" dirty="0"/>
              <a:t>Add in the </a:t>
            </a:r>
            <a:r>
              <a:rPr lang="en-US" dirty="0" err="1"/>
              <a:t>UnrealVS</a:t>
            </a:r>
            <a:r>
              <a:rPr lang="en-US" dirty="0"/>
              <a:t> toolbar</a:t>
            </a:r>
          </a:p>
          <a:p>
            <a:pPr lvl="1"/>
            <a:r>
              <a:rPr lang="en-US" dirty="0"/>
              <a:t>Visual Studio without </a:t>
            </a:r>
            <a:r>
              <a:rPr lang="en-US" dirty="0" err="1"/>
              <a:t>UnrealVS</a:t>
            </a:r>
            <a:endParaRPr lang="en-US" dirty="0"/>
          </a:p>
          <a:p>
            <a:pPr lvl="2"/>
            <a:r>
              <a:rPr lang="en-US" dirty="0"/>
              <a:t>Open the UE4 project properties</a:t>
            </a:r>
          </a:p>
          <a:p>
            <a:pPr lvl="2"/>
            <a:r>
              <a:rPr lang="en-US" dirty="0"/>
              <a:t>Under debugging, add to the debugging arguments</a:t>
            </a:r>
          </a:p>
          <a:p>
            <a:pPr lvl="1"/>
            <a:r>
              <a:rPr lang="en-US" dirty="0" err="1"/>
              <a:t>Xcode</a:t>
            </a:r>
            <a:endParaRPr lang="en-US" dirty="0"/>
          </a:p>
          <a:p>
            <a:pPr lvl="2"/>
            <a:r>
              <a:rPr lang="en-US" dirty="0"/>
              <a:t>Edit Scheme (⌘-&lt;), add to Run &gt; Arguments</a:t>
            </a:r>
          </a:p>
          <a:p>
            <a:pPr lvl="1"/>
            <a:r>
              <a:rPr lang="en-US" dirty="0"/>
              <a:t>In all cases, add the full path to the </a:t>
            </a:r>
            <a:r>
              <a:rPr lang="en-US" i="1" dirty="0"/>
              <a:t>.</a:t>
            </a:r>
            <a:r>
              <a:rPr lang="en-US" i="1" dirty="0" err="1"/>
              <a:t>uproject</a:t>
            </a:r>
            <a:r>
              <a:rPr lang="en-US" dirty="0"/>
              <a:t> file</a:t>
            </a:r>
          </a:p>
          <a:p>
            <a:r>
              <a:rPr lang="en-US" dirty="0"/>
              <a:t>Run (using the play button). It’ll launch directly into the project.</a:t>
            </a:r>
          </a:p>
        </p:txBody>
      </p:sp>
    </p:spTree>
    <p:extLst>
      <p:ext uri="{BB962C8B-B14F-4D97-AF65-F5344CB8AC3E}">
        <p14:creationId xmlns:p14="http://schemas.microsoft.com/office/powerpoint/2010/main" val="4096785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D930F-1C32-644B-BFBB-453C670FCB47}"/>
              </a:ext>
            </a:extLst>
          </p:cNvPr>
          <p:cNvSpPr>
            <a:spLocks noGrp="1"/>
          </p:cNvSpPr>
          <p:nvPr>
            <p:ph type="title"/>
          </p:nvPr>
        </p:nvSpPr>
        <p:spPr/>
        <p:txBody>
          <a:bodyPr/>
          <a:lstStyle/>
          <a:p>
            <a:r>
              <a:rPr lang="en-US" dirty="0"/>
              <a:t>Set Up a Scene</a:t>
            </a:r>
          </a:p>
        </p:txBody>
      </p:sp>
      <p:pic>
        <p:nvPicPr>
          <p:cNvPr id="5" name="Content Placeholder 4">
            <a:extLst>
              <a:ext uri="{FF2B5EF4-FFF2-40B4-BE49-F238E27FC236}">
                <a16:creationId xmlns:a16="http://schemas.microsoft.com/office/drawing/2014/main" id="{2F206C7E-9116-1C4B-AC97-D795408E47DE}"/>
              </a:ext>
            </a:extLst>
          </p:cNvPr>
          <p:cNvPicPr>
            <a:picLocks noGrp="1" noChangeAspect="1"/>
          </p:cNvPicPr>
          <p:nvPr>
            <p:ph idx="1"/>
          </p:nvPr>
        </p:nvPicPr>
        <p:blipFill>
          <a:blip r:embed="rId2"/>
          <a:stretch>
            <a:fillRect/>
          </a:stretch>
        </p:blipFill>
        <p:spPr>
          <a:xfrm>
            <a:off x="12130088" y="2187725"/>
            <a:ext cx="12253912" cy="9340549"/>
          </a:xfrm>
          <a:prstGeom prst="rect">
            <a:avLst/>
          </a:prstGeom>
        </p:spPr>
      </p:pic>
      <p:sp>
        <p:nvSpPr>
          <p:cNvPr id="4" name="Text Placeholder 3">
            <a:extLst>
              <a:ext uri="{FF2B5EF4-FFF2-40B4-BE49-F238E27FC236}">
                <a16:creationId xmlns:a16="http://schemas.microsoft.com/office/drawing/2014/main" id="{CDCF261E-8975-834E-9C77-43D79D4DC351}"/>
              </a:ext>
            </a:extLst>
          </p:cNvPr>
          <p:cNvSpPr>
            <a:spLocks noGrp="1"/>
          </p:cNvSpPr>
          <p:nvPr>
            <p:ph type="body" sz="quarter" idx="10"/>
          </p:nvPr>
        </p:nvSpPr>
        <p:spPr/>
        <p:txBody>
          <a:bodyPr>
            <a:normAutofit lnSpcReduction="10000"/>
          </a:bodyPr>
          <a:lstStyle/>
          <a:p>
            <a:r>
              <a:rPr lang="en-US" dirty="0"/>
              <a:t>Drag a sphere into the scene and position it above the ground plane. </a:t>
            </a:r>
          </a:p>
          <a:p>
            <a:r>
              <a:rPr lang="en-US" dirty="0"/>
              <a:t>Save the current level (you’ll have to name it), then set it as the </a:t>
            </a:r>
            <a:r>
              <a:rPr lang="en-US" i="1" dirty="0"/>
              <a:t>Editor Startup Map</a:t>
            </a:r>
            <a:r>
              <a:rPr lang="en-US" dirty="0"/>
              <a:t> in </a:t>
            </a:r>
            <a:r>
              <a:rPr lang="en-US" i="1" dirty="0"/>
              <a:t>Settings</a:t>
            </a:r>
            <a:r>
              <a:rPr lang="en-US" dirty="0"/>
              <a:t> &gt; </a:t>
            </a:r>
            <a:r>
              <a:rPr lang="en-US" i="1" dirty="0"/>
              <a:t>Project Settings …</a:t>
            </a:r>
          </a:p>
          <a:p>
            <a:r>
              <a:rPr lang="en-US" dirty="0"/>
              <a:t>Add and commit the project Content directory and </a:t>
            </a:r>
            <a:r>
              <a:rPr lang="en-US" dirty="0" err="1"/>
              <a:t>DefaultEngine.ini</a:t>
            </a:r>
            <a:r>
              <a:rPr lang="en-US" dirty="0"/>
              <a:t> files to git. This will add the </a:t>
            </a:r>
            <a:r>
              <a:rPr lang="en-US" b="1" dirty="0"/>
              <a:t>.</a:t>
            </a:r>
            <a:r>
              <a:rPr lang="en-US" b="1" dirty="0" err="1"/>
              <a:t>umap</a:t>
            </a:r>
            <a:r>
              <a:rPr lang="en-US" dirty="0"/>
              <a:t> and </a:t>
            </a:r>
            <a:r>
              <a:rPr lang="en-US" b="1" dirty="0"/>
              <a:t>.</a:t>
            </a:r>
            <a:r>
              <a:rPr lang="en-US" b="1" dirty="0" err="1"/>
              <a:t>uasset</a:t>
            </a:r>
            <a:r>
              <a:rPr lang="en-US" dirty="0"/>
              <a:t> file for the new level.</a:t>
            </a:r>
          </a:p>
          <a:p>
            <a:r>
              <a:rPr lang="en-US" dirty="0"/>
              <a:t>It is reasonable to commit at each major step along the way. You don’t need to quit out of the editor, but be sure to “Save All” before each commit to make sure you are not missing unsaved work. </a:t>
            </a:r>
          </a:p>
          <a:p>
            <a:r>
              <a:rPr lang="en-US" dirty="0"/>
              <a:t>UE4 has git support for asset changes like this, but they don’t apply to the source changes we’ll make later, so better to get used to using git directly.</a:t>
            </a:r>
          </a:p>
        </p:txBody>
      </p:sp>
    </p:spTree>
    <p:extLst>
      <p:ext uri="{BB962C8B-B14F-4D97-AF65-F5344CB8AC3E}">
        <p14:creationId xmlns:p14="http://schemas.microsoft.com/office/powerpoint/2010/main" val="1442100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7">
            <a:extLst>
              <a:ext uri="{FF2B5EF4-FFF2-40B4-BE49-F238E27FC236}">
                <a16:creationId xmlns:a16="http://schemas.microsoft.com/office/drawing/2014/main" id="{90E09D53-D927-E34E-862D-C2E6CBA2C147}"/>
              </a:ext>
            </a:extLst>
          </p:cNvPr>
          <p:cNvPicPr>
            <a:picLocks noGrp="1" noChangeAspect="1"/>
          </p:cNvPicPr>
          <p:nvPr>
            <p:ph idx="1"/>
          </p:nvPr>
        </p:nvPicPr>
        <p:blipFill>
          <a:blip r:embed="rId2"/>
          <a:stretch>
            <a:fillRect/>
          </a:stretch>
        </p:blipFill>
        <p:spPr>
          <a:xfrm>
            <a:off x="12496181" y="2489200"/>
            <a:ext cx="11710019" cy="8880394"/>
          </a:xfrm>
          <a:prstGeom prst="rect">
            <a:avLst/>
          </a:prstGeom>
        </p:spPr>
      </p:pic>
      <p:sp>
        <p:nvSpPr>
          <p:cNvPr id="2" name="Title 1">
            <a:extLst>
              <a:ext uri="{FF2B5EF4-FFF2-40B4-BE49-F238E27FC236}">
                <a16:creationId xmlns:a16="http://schemas.microsoft.com/office/drawing/2014/main" id="{28F25153-6FD6-4844-94A7-DD6805C8BD90}"/>
              </a:ext>
            </a:extLst>
          </p:cNvPr>
          <p:cNvSpPr>
            <a:spLocks noGrp="1"/>
          </p:cNvSpPr>
          <p:nvPr>
            <p:ph type="title"/>
          </p:nvPr>
        </p:nvSpPr>
        <p:spPr/>
        <p:txBody>
          <a:bodyPr/>
          <a:lstStyle/>
          <a:p>
            <a:r>
              <a:rPr lang="en-US" dirty="0"/>
              <a:t>New Material</a:t>
            </a:r>
          </a:p>
        </p:txBody>
      </p:sp>
      <p:sp>
        <p:nvSpPr>
          <p:cNvPr id="4" name="Text Placeholder 3">
            <a:extLst>
              <a:ext uri="{FF2B5EF4-FFF2-40B4-BE49-F238E27FC236}">
                <a16:creationId xmlns:a16="http://schemas.microsoft.com/office/drawing/2014/main" id="{47F17BA5-19A1-AE4F-B056-FF642CE3B120}"/>
              </a:ext>
            </a:extLst>
          </p:cNvPr>
          <p:cNvSpPr>
            <a:spLocks noGrp="1"/>
          </p:cNvSpPr>
          <p:nvPr>
            <p:ph type="body" sz="quarter" idx="10"/>
          </p:nvPr>
        </p:nvSpPr>
        <p:spPr/>
        <p:txBody>
          <a:bodyPr/>
          <a:lstStyle/>
          <a:p>
            <a:r>
              <a:rPr lang="en-US" dirty="0"/>
              <a:t>Create a new material on the sphere, open it in the Material Editor, and change it to Translucent and Unlit.</a:t>
            </a:r>
          </a:p>
          <a:p>
            <a:r>
              <a:rPr lang="en-US" dirty="0"/>
              <a:t>We will ultimately include some lighting calculation, but the shader will do it, so we don’t want UE4 to add its own surface lighting on top of that.</a:t>
            </a:r>
          </a:p>
          <a:p>
            <a:r>
              <a:rPr lang="en-US" dirty="0"/>
              <a:t>The </a:t>
            </a:r>
            <a:r>
              <a:rPr lang="en-US" i="1" dirty="0"/>
              <a:t>Emissive Color </a:t>
            </a:r>
            <a:r>
              <a:rPr lang="en-US" dirty="0"/>
              <a:t>is not affected by scene lighting, and we can use the </a:t>
            </a:r>
            <a:r>
              <a:rPr lang="en-US" i="1" dirty="0"/>
              <a:t>Opacity</a:t>
            </a:r>
            <a:r>
              <a:rPr lang="en-US" dirty="0"/>
              <a:t> to make the cloud transparent.</a:t>
            </a:r>
          </a:p>
        </p:txBody>
      </p:sp>
      <p:grpSp>
        <p:nvGrpSpPr>
          <p:cNvPr id="13" name="Group 12">
            <a:extLst>
              <a:ext uri="{FF2B5EF4-FFF2-40B4-BE49-F238E27FC236}">
                <a16:creationId xmlns:a16="http://schemas.microsoft.com/office/drawing/2014/main" id="{F92C2ECE-4CBD-A04A-8298-4E82077AC92A}"/>
              </a:ext>
            </a:extLst>
          </p:cNvPr>
          <p:cNvGrpSpPr/>
          <p:nvPr/>
        </p:nvGrpSpPr>
        <p:grpSpPr>
          <a:xfrm>
            <a:off x="15210877" y="8051800"/>
            <a:ext cx="2137323" cy="1473200"/>
            <a:chOff x="15210877" y="8051800"/>
            <a:chExt cx="2137323" cy="1473200"/>
          </a:xfrm>
        </p:grpSpPr>
        <p:sp>
          <p:nvSpPr>
            <p:cNvPr id="9" name="Rounded Rectangle 8">
              <a:extLst>
                <a:ext uri="{FF2B5EF4-FFF2-40B4-BE49-F238E27FC236}">
                  <a16:creationId xmlns:a16="http://schemas.microsoft.com/office/drawing/2014/main" id="{18604791-F8C2-9148-AA6D-3AA4838EADF4}"/>
                </a:ext>
              </a:extLst>
            </p:cNvPr>
            <p:cNvSpPr/>
            <p:nvPr/>
          </p:nvSpPr>
          <p:spPr>
            <a:xfrm>
              <a:off x="15210877" y="8051800"/>
              <a:ext cx="2137323" cy="584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0772D3BB-557C-B647-9FE0-0F7804F310E4}"/>
                </a:ext>
              </a:extLst>
            </p:cNvPr>
            <p:cNvSpPr/>
            <p:nvPr/>
          </p:nvSpPr>
          <p:spPr>
            <a:xfrm>
              <a:off x="15210877" y="8940800"/>
              <a:ext cx="2137323" cy="584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45452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749E95-6E17-1F4E-8D72-769C3D63536D}"/>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B1152D6B-1C04-324E-B9B9-54793E29BA35}"/>
              </a:ext>
            </a:extLst>
          </p:cNvPr>
          <p:cNvSpPr>
            <a:spLocks noGrp="1"/>
          </p:cNvSpPr>
          <p:nvPr>
            <p:ph type="title"/>
          </p:nvPr>
        </p:nvSpPr>
        <p:spPr/>
        <p:txBody>
          <a:bodyPr/>
          <a:lstStyle/>
          <a:p>
            <a:r>
              <a:rPr lang="en-US" dirty="0"/>
              <a:t>Computing Cloud Density</a:t>
            </a:r>
          </a:p>
        </p:txBody>
      </p:sp>
    </p:spTree>
    <p:extLst>
      <p:ext uri="{BB962C8B-B14F-4D97-AF65-F5344CB8AC3E}">
        <p14:creationId xmlns:p14="http://schemas.microsoft.com/office/powerpoint/2010/main" val="1361719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C4905-E652-EF4A-A317-94B2A3872797}"/>
              </a:ext>
            </a:extLst>
          </p:cNvPr>
          <p:cNvSpPr>
            <a:spLocks noGrp="1"/>
          </p:cNvSpPr>
          <p:nvPr>
            <p:ph type="title"/>
          </p:nvPr>
        </p:nvSpPr>
        <p:spPr/>
        <p:txBody>
          <a:bodyPr/>
          <a:lstStyle/>
          <a:p>
            <a:r>
              <a:rPr lang="en-US" dirty="0"/>
              <a:t>Accessing Data</a:t>
            </a:r>
          </a:p>
        </p:txBody>
      </p:sp>
      <p:pic>
        <p:nvPicPr>
          <p:cNvPr id="5" name="Content Placeholder 4">
            <a:extLst>
              <a:ext uri="{FF2B5EF4-FFF2-40B4-BE49-F238E27FC236}">
                <a16:creationId xmlns:a16="http://schemas.microsoft.com/office/drawing/2014/main" id="{333A5F8B-65EC-3849-BC66-C9D78F74F6C6}"/>
              </a:ext>
            </a:extLst>
          </p:cNvPr>
          <p:cNvPicPr>
            <a:picLocks noGrp="1" noChangeAspect="1"/>
          </p:cNvPicPr>
          <p:nvPr>
            <p:ph idx="1"/>
          </p:nvPr>
        </p:nvPicPr>
        <p:blipFill>
          <a:blip r:embed="rId2"/>
          <a:stretch>
            <a:fillRect/>
          </a:stretch>
        </p:blipFill>
        <p:spPr>
          <a:xfrm>
            <a:off x="12601162" y="914398"/>
            <a:ext cx="11196337" cy="5085660"/>
          </a:xfrm>
          <a:prstGeom prst="rect">
            <a:avLst/>
          </a:prstGeom>
        </p:spPr>
      </p:pic>
      <p:sp>
        <p:nvSpPr>
          <p:cNvPr id="4" name="Text Placeholder 3">
            <a:extLst>
              <a:ext uri="{FF2B5EF4-FFF2-40B4-BE49-F238E27FC236}">
                <a16:creationId xmlns:a16="http://schemas.microsoft.com/office/drawing/2014/main" id="{AE81A4E2-05B8-DB4B-95B2-21567BEFF1D3}"/>
              </a:ext>
            </a:extLst>
          </p:cNvPr>
          <p:cNvSpPr>
            <a:spLocks noGrp="1"/>
          </p:cNvSpPr>
          <p:nvPr>
            <p:ph type="body" sz="quarter" idx="10"/>
          </p:nvPr>
        </p:nvSpPr>
        <p:spPr/>
        <p:txBody>
          <a:bodyPr/>
          <a:lstStyle/>
          <a:p>
            <a:r>
              <a:rPr lang="en-US" dirty="0"/>
              <a:t>We’ll need to access several pieces of data in shader code. The first of those is the 3D world position for each point on the surface of the sphere. How do you figure out the shader code to get that position?</a:t>
            </a:r>
          </a:p>
          <a:p>
            <a:pPr marL="1203325" lvl="1" indent="-457200"/>
            <a:r>
              <a:rPr lang="en-US" dirty="0"/>
              <a:t>Look at the source</a:t>
            </a:r>
          </a:p>
          <a:p>
            <a:pPr marL="1600200" lvl="2" indent="-457200"/>
            <a:r>
              <a:rPr lang="en-US" dirty="0"/>
              <a:t>In this case, the results of </a:t>
            </a:r>
            <a:r>
              <a:rPr lang="en-US" i="1" dirty="0"/>
              <a:t>Window</a:t>
            </a:r>
            <a:r>
              <a:rPr lang="en-US" dirty="0"/>
              <a:t> &gt; </a:t>
            </a:r>
            <a:r>
              <a:rPr lang="en-US" i="1" dirty="0"/>
              <a:t>Shader Code </a:t>
            </a:r>
            <a:r>
              <a:rPr lang="en-US" dirty="0"/>
              <a:t>&gt; </a:t>
            </a:r>
            <a:r>
              <a:rPr lang="en-US" i="1" dirty="0"/>
              <a:t>HLSL Code</a:t>
            </a:r>
            <a:r>
              <a:rPr lang="en-US" dirty="0"/>
              <a:t>, or </a:t>
            </a:r>
            <a:r>
              <a:rPr lang="en-US" i="1" dirty="0" err="1"/>
              <a:t>r.DumpShaderDebugInfo</a:t>
            </a:r>
            <a:endParaRPr lang="en-US" i="1" dirty="0"/>
          </a:p>
          <a:p>
            <a:pPr marL="1203325" lvl="1" indent="-457200"/>
            <a:r>
              <a:rPr lang="en-US" dirty="0"/>
              <a:t>Find an example</a:t>
            </a:r>
          </a:p>
          <a:p>
            <a:pPr marL="1600200" lvl="2" indent="-457200"/>
            <a:r>
              <a:rPr lang="en-US" dirty="0"/>
              <a:t>Look at the code in Engine/Shaders to see if any of them do something similar.</a:t>
            </a:r>
          </a:p>
          <a:p>
            <a:pPr marL="1600200" lvl="2" indent="-457200"/>
            <a:r>
              <a:rPr lang="en-US" dirty="0"/>
              <a:t>Add a material node that does what you want, then look at the </a:t>
            </a:r>
            <a:r>
              <a:rPr lang="en-US" i="1" dirty="0"/>
              <a:t>HLSL Code</a:t>
            </a:r>
            <a:r>
              <a:rPr lang="en-US" dirty="0"/>
              <a:t> results to see the corresponding code.</a:t>
            </a:r>
          </a:p>
          <a:p>
            <a:r>
              <a:rPr lang="en-US" dirty="0"/>
              <a:t>We’ll use the material node way. You can make it easier to find by tagging with something easy to search for in the code.</a:t>
            </a:r>
          </a:p>
        </p:txBody>
      </p:sp>
      <p:grpSp>
        <p:nvGrpSpPr>
          <p:cNvPr id="8" name="Group 7">
            <a:extLst>
              <a:ext uri="{FF2B5EF4-FFF2-40B4-BE49-F238E27FC236}">
                <a16:creationId xmlns:a16="http://schemas.microsoft.com/office/drawing/2014/main" id="{2D80274E-8F2C-7342-BC6F-41139C2641F4}"/>
              </a:ext>
            </a:extLst>
          </p:cNvPr>
          <p:cNvGrpSpPr/>
          <p:nvPr/>
        </p:nvGrpSpPr>
        <p:grpSpPr>
          <a:xfrm>
            <a:off x="12601162" y="6739630"/>
            <a:ext cx="11392132" cy="1767096"/>
            <a:chOff x="12496801" y="5116512"/>
            <a:chExt cx="11392132" cy="1767096"/>
          </a:xfrm>
        </p:grpSpPr>
        <p:pic>
          <p:nvPicPr>
            <p:cNvPr id="3" name="Picture 2">
              <a:extLst>
                <a:ext uri="{FF2B5EF4-FFF2-40B4-BE49-F238E27FC236}">
                  <a16:creationId xmlns:a16="http://schemas.microsoft.com/office/drawing/2014/main" id="{07A7343E-AE22-3843-8CCF-2937BEEE0361}"/>
                </a:ext>
              </a:extLst>
            </p:cNvPr>
            <p:cNvPicPr>
              <a:picLocks noChangeAspect="1"/>
            </p:cNvPicPr>
            <p:nvPr/>
          </p:nvPicPr>
          <p:blipFill>
            <a:blip r:embed="rId3"/>
            <a:stretch>
              <a:fillRect/>
            </a:stretch>
          </p:blipFill>
          <p:spPr>
            <a:xfrm>
              <a:off x="12496801" y="5116512"/>
              <a:ext cx="11392132" cy="1767096"/>
            </a:xfrm>
            <a:prstGeom prst="rect">
              <a:avLst/>
            </a:prstGeom>
          </p:spPr>
        </p:pic>
        <p:sp>
          <p:nvSpPr>
            <p:cNvPr id="7" name="Rounded Rectangle 6">
              <a:extLst>
                <a:ext uri="{FF2B5EF4-FFF2-40B4-BE49-F238E27FC236}">
                  <a16:creationId xmlns:a16="http://schemas.microsoft.com/office/drawing/2014/main" id="{6AFE30F7-3040-0C46-8D36-84D10CC33699}"/>
                </a:ext>
              </a:extLst>
            </p:cNvPr>
            <p:cNvSpPr/>
            <p:nvPr/>
          </p:nvSpPr>
          <p:spPr>
            <a:xfrm>
              <a:off x="16675333" y="5561013"/>
              <a:ext cx="4355867" cy="3825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09248048"/>
      </p:ext>
    </p:extLst>
  </p:cSld>
  <p:clrMapOvr>
    <a:masterClrMapping/>
  </p:clrMapOvr>
</p:sld>
</file>

<file path=ppt/theme/theme1.xml><?xml version="1.0" encoding="utf-8"?>
<a:theme xmlns:a="http://schemas.openxmlformats.org/drawingml/2006/main" name="EpicTheme">
  <a:themeElements>
    <a:clrScheme name="Epic">
      <a:dk1>
        <a:srgbClr val="27292E"/>
      </a:dk1>
      <a:lt1>
        <a:srgbClr val="FFFFFF"/>
      </a:lt1>
      <a:dk2>
        <a:srgbClr val="323233"/>
      </a:dk2>
      <a:lt2>
        <a:srgbClr val="EDEFF3"/>
      </a:lt2>
      <a:accent1>
        <a:srgbClr val="F7941E"/>
      </a:accent1>
      <a:accent2>
        <a:srgbClr val="D9821D"/>
      </a:accent2>
      <a:accent3>
        <a:srgbClr val="A44724"/>
      </a:accent3>
      <a:accent4>
        <a:srgbClr val="F7941E"/>
      </a:accent4>
      <a:accent5>
        <a:srgbClr val="007EBF"/>
      </a:accent5>
      <a:accent6>
        <a:srgbClr val="00B0F0"/>
      </a:accent6>
      <a:hlink>
        <a:srgbClr val="F7941E"/>
      </a:hlink>
      <a:folHlink>
        <a:srgbClr val="A44724"/>
      </a:folHlink>
    </a:clrScheme>
    <a:fontScheme name="Epic 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15259</TotalTime>
  <Words>2574</Words>
  <Application>Microsoft Macintosh PowerPoint</Application>
  <PresentationFormat>Custom</PresentationFormat>
  <Paragraphs>169</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Courier</vt:lpstr>
      <vt:lpstr>Helvetica</vt:lpstr>
      <vt:lpstr>Helvetica Neue</vt:lpstr>
      <vt:lpstr>EpicTheme</vt:lpstr>
      <vt:lpstr>PowerPoint Presentation</vt:lpstr>
      <vt:lpstr>Setting up the Project</vt:lpstr>
      <vt:lpstr>Creating a Project</vt:lpstr>
      <vt:lpstr>PowerPoint Presentation</vt:lpstr>
      <vt:lpstr>Run from your IDE</vt:lpstr>
      <vt:lpstr>Set Up a Scene</vt:lpstr>
      <vt:lpstr>New Material</vt:lpstr>
      <vt:lpstr>Computing Cloud Density</vt:lpstr>
      <vt:lpstr>Accessing Data</vt:lpstr>
      <vt:lpstr>Custom Node</vt:lpstr>
      <vt:lpstr>Where to View</vt:lpstr>
      <vt:lpstr>Locking to The Object</vt:lpstr>
      <vt:lpstr>Radial Mask</vt:lpstr>
      <vt:lpstr>Scale by Object Radius</vt:lpstr>
      <vt:lpstr>Cloud Base</vt:lpstr>
      <vt:lpstr>Simplifying The Code</vt:lpstr>
      <vt:lpstr>Adding to Template</vt:lpstr>
      <vt:lpstr>Using in Custom Node</vt:lpstr>
      <vt:lpstr>Ray Marching</vt:lpstr>
      <vt:lpstr>Ray Marching</vt:lpstr>
      <vt:lpstr>Direction to March</vt:lpstr>
      <vt:lpstr>PowerPoint Presentation</vt:lpstr>
      <vt:lpstr>PowerPoint Presentation</vt:lpstr>
      <vt:lpstr>Back to a Sphere</vt:lpstr>
      <vt:lpstr>Marching Cloud Density</vt:lpstr>
      <vt:lpstr>Cloud Opacity</vt:lpstr>
      <vt:lpstr>Volumetric Lighting</vt:lpstr>
      <vt:lpstr>Light Direction</vt:lpstr>
      <vt:lpstr>PowerPoint Presentation</vt:lpstr>
      <vt:lpstr>Removing Step Artifacts</vt:lpstr>
      <vt:lpstr>Extensions</vt:lpstr>
      <vt:lpstr>Baked Densities</vt:lpstr>
      <vt:lpstr>Embedded Objects</vt:lpstr>
      <vt:lpstr>Deep Shadow Map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Nikdel</dc:creator>
  <cp:lastModifiedBy>Marc Olano</cp:lastModifiedBy>
  <cp:revision>184</cp:revision>
  <dcterms:modified xsi:type="dcterms:W3CDTF">2019-09-16T19:10:17Z</dcterms:modified>
</cp:coreProperties>
</file>