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2" r:id="rId4"/>
    <p:sldId id="263" r:id="rId5"/>
    <p:sldId id="264" r:id="rId6"/>
    <p:sldId id="258" r:id="rId7"/>
    <p:sldId id="259" r:id="rId8"/>
    <p:sldId id="260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3" r:id="rId24"/>
    <p:sldId id="279" r:id="rId25"/>
    <p:sldId id="278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1"/>
    <p:restoredTop sz="87674"/>
  </p:normalViewPr>
  <p:slideViewPr>
    <p:cSldViewPr snapToGrid="0" snapToObjects="1">
      <p:cViewPr varScale="1">
        <p:scale>
          <a:sx n="107" d="100"/>
          <a:sy n="107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Murdock to project</a:t>
            </a:r>
            <a:r>
              <a:rPr lang="en-US" baseline="0" dirty="0" smtClean="0"/>
              <a:t> &gt; Murdoch Map</a:t>
            </a:r>
          </a:p>
          <a:p>
            <a:r>
              <a:rPr lang="en-US" baseline="0" dirty="0" smtClean="0"/>
              <a:t>Select character, open skeletal mesh, counts on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</a:t>
            </a:r>
            <a:r>
              <a:rPr lang="en-US" baseline="0" dirty="0" smtClean="0"/>
              <a:t>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person template project. Select character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5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character</a:t>
            </a:r>
            <a:r>
              <a:rPr lang="en-US" baseline="0" dirty="0" smtClean="0"/>
              <a:t> skeletal mesh. Physics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Load static mesh into scene. Bounds view. Collision view (Simple Collision,</a:t>
            </a:r>
            <a:r>
              <a:rPr lang="en-US" baseline="0" dirty="0" smtClean="0"/>
              <a:t> Complex Collision)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4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Murdoch Paragon</a:t>
            </a:r>
            <a:r>
              <a:rPr lang="en-US" baseline="0" dirty="0" smtClean="0"/>
              <a:t> character, view Skeletal Mesh &amp; select LOD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LightTest</a:t>
            </a:r>
            <a:r>
              <a:rPr lang="en-US" baseline="0" dirty="0" smtClean="0"/>
              <a:t> UE4 project: material with Parallax Occlusion Map node, “pebbles” diffuse, normal, height, and gloss texture from (maybe g3d?) </a:t>
            </a:r>
            <a:r>
              <a:rPr lang="en-US" baseline="0" dirty="0" err="1" smtClean="0"/>
              <a:t>Shader</a:t>
            </a:r>
            <a:r>
              <a:rPr lang="en-US" baseline="0" dirty="0" smtClean="0"/>
              <a:t> parameters for height and shadow toggle, light vector from Atmospheric Light Vector, 1-gloss as roughness, (0.5*shadow+0.5)*diffuse for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06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my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NoiseTest</a:t>
            </a:r>
            <a:r>
              <a:rPr lang="en-US" baseline="0" dirty="0" smtClean="0"/>
              <a:t> map.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8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my GLSL “</a:t>
            </a:r>
            <a:r>
              <a:rPr lang="en-US" dirty="0" err="1" smtClean="0"/>
              <a:t>ShaderTest</a:t>
            </a:r>
            <a:r>
              <a:rPr lang="en-US" dirty="0" smtClean="0"/>
              <a:t>” app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3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Noise project, </a:t>
            </a:r>
            <a:r>
              <a:rPr lang="en-US" dirty="0" err="1" smtClean="0"/>
              <a:t>VectorNoise</a:t>
            </a:r>
            <a:r>
              <a:rPr lang="en-US" dirty="0" smtClean="0"/>
              <a:t> level, </a:t>
            </a:r>
            <a:r>
              <a:rPr lang="en-US" smtClean="0"/>
              <a:t>Volume Material example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7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haderbits.com/blog/octahedral-impostors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4" Type="http://schemas.openxmlformats.org/officeDocument/2006/relationships/image" Target="../media/image24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Proxy Geometry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Occlusion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Graphics Hardware supports </a:t>
            </a:r>
            <a:r>
              <a:rPr lang="en-US" i="1" dirty="0" smtClean="0"/>
              <a:t>Occlusion Queries</a:t>
            </a:r>
          </a:p>
          <a:p>
            <a:pPr lvl="1"/>
            <a:r>
              <a:rPr lang="en-US" dirty="0" smtClean="0"/>
              <a:t>Lets you ask “how many pixels would this draw?”</a:t>
            </a:r>
          </a:p>
          <a:p>
            <a:pPr lvl="1"/>
            <a:r>
              <a:rPr lang="en-US" dirty="0" smtClean="0"/>
              <a:t>Or ”how many did this draw?”</a:t>
            </a:r>
          </a:p>
          <a:p>
            <a:r>
              <a:rPr lang="en-US" dirty="0" smtClean="0"/>
              <a:t>Can only get the answer 1-2 frames later</a:t>
            </a:r>
          </a:p>
          <a:p>
            <a:r>
              <a:rPr lang="en-US" dirty="0" smtClean="0"/>
              <a:t>Draw a simple shape to figure out whether to do the complicated one</a:t>
            </a:r>
          </a:p>
          <a:p>
            <a:pPr lvl="1"/>
            <a:r>
              <a:rPr lang="en-US" dirty="0" smtClean="0"/>
              <a:t>Often just a bounding box</a:t>
            </a:r>
          </a:p>
          <a:p>
            <a:r>
              <a:rPr lang="en-US" dirty="0" smtClean="0"/>
              <a:t>Dilate box based on object and view velocities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Simplifying Rendering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7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Detail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Switch to simpler models when far away</a:t>
            </a:r>
          </a:p>
          <a:p>
            <a:r>
              <a:rPr lang="en-US" dirty="0" smtClean="0"/>
              <a:t>Most common algorithm: Edge Collapse</a:t>
            </a:r>
          </a:p>
          <a:p>
            <a:pPr lvl="1"/>
            <a:r>
              <a:rPr lang="en-US" dirty="0" smtClean="0"/>
              <a:t>Choose an edge, shrink to nothing</a:t>
            </a:r>
          </a:p>
          <a:p>
            <a:pPr lvl="1"/>
            <a:r>
              <a:rPr lang="en-US" dirty="0" smtClean="0"/>
              <a:t>Removes two triangles, one vertex</a:t>
            </a:r>
          </a:p>
          <a:p>
            <a:r>
              <a:rPr lang="en-US" dirty="0" smtClean="0"/>
              <a:t>Alternative: Vertex cluster</a:t>
            </a:r>
          </a:p>
          <a:p>
            <a:pPr lvl="1"/>
            <a:r>
              <a:rPr lang="en-US" dirty="0" smtClean="0"/>
              <a:t>Cluster vertices, weld all in a group</a:t>
            </a:r>
          </a:p>
          <a:p>
            <a:r>
              <a:rPr lang="en-US" dirty="0" smtClean="0"/>
              <a:t>Alternative: Volumetric </a:t>
            </a:r>
            <a:r>
              <a:rPr lang="en-US" dirty="0" err="1" smtClean="0"/>
              <a:t>remeshing</a:t>
            </a:r>
            <a:endParaRPr lang="en-US" dirty="0" smtClean="0"/>
          </a:p>
          <a:p>
            <a:pPr lvl="1"/>
            <a:r>
              <a:rPr lang="en-US" dirty="0" smtClean="0"/>
              <a:t>Convert to volumetric/solid representation</a:t>
            </a:r>
          </a:p>
          <a:p>
            <a:pPr lvl="1"/>
            <a:r>
              <a:rPr lang="en-US" dirty="0" smtClean="0"/>
              <a:t>Process as volume</a:t>
            </a:r>
          </a:p>
          <a:p>
            <a:pPr lvl="1"/>
            <a:r>
              <a:rPr lang="en-US" dirty="0" err="1" smtClean="0"/>
              <a:t>Remesh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599700" y="3244333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75,296 Triangles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3657600"/>
            <a:ext cx="3090434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0"/>
            <a:ext cx="3090672" cy="320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Detail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Switch to simpler models when far away</a:t>
            </a:r>
          </a:p>
          <a:p>
            <a:r>
              <a:rPr lang="en-US" dirty="0" smtClean="0"/>
              <a:t>Most common algorithm: Edge Collapse</a:t>
            </a:r>
          </a:p>
          <a:p>
            <a:pPr lvl="1"/>
            <a:r>
              <a:rPr lang="en-US" dirty="0" smtClean="0"/>
              <a:t>Choose an edge, shrink to nothing</a:t>
            </a:r>
          </a:p>
          <a:p>
            <a:pPr lvl="1"/>
            <a:r>
              <a:rPr lang="en-US" dirty="0" smtClean="0"/>
              <a:t>Removes two triangles, one vertex</a:t>
            </a:r>
          </a:p>
          <a:p>
            <a:r>
              <a:rPr lang="en-US" dirty="0" smtClean="0"/>
              <a:t>Alternative: Vertex cluster</a:t>
            </a:r>
          </a:p>
          <a:p>
            <a:pPr lvl="1"/>
            <a:r>
              <a:rPr lang="en-US" dirty="0" smtClean="0"/>
              <a:t>Cluster vertices, weld all in a group</a:t>
            </a:r>
          </a:p>
          <a:p>
            <a:r>
              <a:rPr lang="en-US" dirty="0" smtClean="0"/>
              <a:t>Alternative: Volumetric </a:t>
            </a:r>
            <a:r>
              <a:rPr lang="en-US" dirty="0" err="1" smtClean="0"/>
              <a:t>remeshing</a:t>
            </a:r>
            <a:endParaRPr lang="en-US" dirty="0" smtClean="0"/>
          </a:p>
          <a:p>
            <a:pPr lvl="1"/>
            <a:r>
              <a:rPr lang="en-US" dirty="0" smtClean="0"/>
              <a:t>Convert to volumetric/solid representation</a:t>
            </a:r>
          </a:p>
          <a:p>
            <a:pPr lvl="1"/>
            <a:r>
              <a:rPr lang="en-US" dirty="0" smtClean="0"/>
              <a:t>Process as volume</a:t>
            </a:r>
          </a:p>
          <a:p>
            <a:pPr lvl="1"/>
            <a:r>
              <a:rPr lang="en-US" dirty="0" err="1" smtClean="0"/>
              <a:t>Remesh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599702" y="3244333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42,326 Triangles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657354"/>
            <a:ext cx="3090672" cy="320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0"/>
            <a:ext cx="3090672" cy="320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Detail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Switch to simpler models when far away</a:t>
            </a:r>
          </a:p>
          <a:p>
            <a:r>
              <a:rPr lang="en-US" dirty="0" smtClean="0"/>
              <a:t>Most common algorithm: Edge Collapse</a:t>
            </a:r>
          </a:p>
          <a:p>
            <a:pPr lvl="1"/>
            <a:r>
              <a:rPr lang="en-US" dirty="0" smtClean="0"/>
              <a:t>Choose an edge, shrink to nothing</a:t>
            </a:r>
          </a:p>
          <a:p>
            <a:pPr lvl="1"/>
            <a:r>
              <a:rPr lang="en-US" dirty="0" smtClean="0"/>
              <a:t>Removes two triangles, one vertex</a:t>
            </a:r>
          </a:p>
          <a:p>
            <a:r>
              <a:rPr lang="en-US" dirty="0" smtClean="0"/>
              <a:t>Alternative: Vertex cluster</a:t>
            </a:r>
          </a:p>
          <a:p>
            <a:pPr lvl="1"/>
            <a:r>
              <a:rPr lang="en-US" dirty="0" smtClean="0"/>
              <a:t>Cluster vertices, weld all in a group</a:t>
            </a:r>
          </a:p>
          <a:p>
            <a:r>
              <a:rPr lang="en-US" dirty="0" smtClean="0"/>
              <a:t>Alternative: Volumetric </a:t>
            </a:r>
            <a:r>
              <a:rPr lang="en-US" dirty="0" err="1" smtClean="0"/>
              <a:t>remeshing</a:t>
            </a:r>
            <a:endParaRPr lang="en-US" dirty="0" smtClean="0"/>
          </a:p>
          <a:p>
            <a:pPr lvl="1"/>
            <a:r>
              <a:rPr lang="en-US" dirty="0" smtClean="0"/>
              <a:t>Convert to volumetric/solid representation</a:t>
            </a:r>
          </a:p>
          <a:p>
            <a:pPr lvl="1"/>
            <a:r>
              <a:rPr lang="en-US" dirty="0" smtClean="0"/>
              <a:t>Process as volume</a:t>
            </a:r>
          </a:p>
          <a:p>
            <a:pPr lvl="1"/>
            <a:r>
              <a:rPr lang="en-US" dirty="0" err="1" smtClean="0"/>
              <a:t>Remesh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599704" y="3244333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20,597 Triangles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657354"/>
            <a:ext cx="3090672" cy="320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0"/>
            <a:ext cx="3090672" cy="320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Detail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Switch to simpler models when far away</a:t>
            </a:r>
          </a:p>
          <a:p>
            <a:r>
              <a:rPr lang="en-US" dirty="0" smtClean="0"/>
              <a:t>Most common algorithm: Edge Collapse</a:t>
            </a:r>
          </a:p>
          <a:p>
            <a:pPr lvl="1"/>
            <a:r>
              <a:rPr lang="en-US" dirty="0" smtClean="0"/>
              <a:t>Choose an edge, shrink to nothing</a:t>
            </a:r>
          </a:p>
          <a:p>
            <a:pPr lvl="1"/>
            <a:r>
              <a:rPr lang="en-US" dirty="0" smtClean="0"/>
              <a:t>Removes two triangles, one vertex</a:t>
            </a:r>
          </a:p>
          <a:p>
            <a:r>
              <a:rPr lang="en-US" dirty="0" smtClean="0"/>
              <a:t>Alternative: Vertex cluster</a:t>
            </a:r>
          </a:p>
          <a:p>
            <a:pPr lvl="1"/>
            <a:r>
              <a:rPr lang="en-US" dirty="0" smtClean="0"/>
              <a:t>Cluster vertices, weld all in a group</a:t>
            </a:r>
          </a:p>
          <a:p>
            <a:r>
              <a:rPr lang="en-US" dirty="0" smtClean="0"/>
              <a:t>Alternative: Volumetric </a:t>
            </a:r>
            <a:r>
              <a:rPr lang="en-US" dirty="0" err="1" smtClean="0"/>
              <a:t>remeshing</a:t>
            </a:r>
            <a:endParaRPr lang="en-US" dirty="0" smtClean="0"/>
          </a:p>
          <a:p>
            <a:pPr lvl="1"/>
            <a:r>
              <a:rPr lang="en-US" dirty="0" smtClean="0"/>
              <a:t>Convert to volumetric/solid representation</a:t>
            </a:r>
          </a:p>
          <a:p>
            <a:pPr lvl="1"/>
            <a:r>
              <a:rPr lang="en-US" dirty="0" smtClean="0"/>
              <a:t>Process as volume</a:t>
            </a:r>
          </a:p>
          <a:p>
            <a:pPr lvl="1"/>
            <a:r>
              <a:rPr lang="en-US" dirty="0" err="1" smtClean="0"/>
              <a:t>Remesh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599706" y="3244333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10,042 Triangles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657600"/>
            <a:ext cx="3087374" cy="3197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-1"/>
            <a:ext cx="3090672" cy="320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Detail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Switch to simpler models when far away</a:t>
            </a:r>
          </a:p>
          <a:p>
            <a:r>
              <a:rPr lang="en-US" dirty="0" smtClean="0"/>
              <a:t>Most common algorithm: Edge Collapse</a:t>
            </a:r>
          </a:p>
          <a:p>
            <a:pPr lvl="1"/>
            <a:r>
              <a:rPr lang="en-US" dirty="0" smtClean="0"/>
              <a:t>Choose an edge, shrink to nothing</a:t>
            </a:r>
          </a:p>
          <a:p>
            <a:pPr lvl="1"/>
            <a:r>
              <a:rPr lang="en-US" dirty="0" smtClean="0"/>
              <a:t>Removes two triangles, one vertex</a:t>
            </a:r>
          </a:p>
          <a:p>
            <a:r>
              <a:rPr lang="en-US" dirty="0" smtClean="0"/>
              <a:t>Alternative: Vertex cluster</a:t>
            </a:r>
          </a:p>
          <a:p>
            <a:pPr lvl="1"/>
            <a:r>
              <a:rPr lang="en-US" dirty="0" smtClean="0"/>
              <a:t>Cluster vertices, weld all in a group</a:t>
            </a:r>
          </a:p>
          <a:p>
            <a:r>
              <a:rPr lang="en-US" dirty="0" smtClean="0"/>
              <a:t>Alternative: Volumetric </a:t>
            </a:r>
            <a:r>
              <a:rPr lang="en-US" dirty="0" err="1" smtClean="0"/>
              <a:t>remeshing</a:t>
            </a:r>
            <a:endParaRPr lang="en-US" dirty="0" smtClean="0"/>
          </a:p>
          <a:p>
            <a:pPr lvl="1"/>
            <a:r>
              <a:rPr lang="en-US" dirty="0" smtClean="0"/>
              <a:t>Convert to volumetric/solid representation</a:t>
            </a:r>
          </a:p>
          <a:p>
            <a:pPr lvl="1"/>
            <a:r>
              <a:rPr lang="en-US" dirty="0" smtClean="0"/>
              <a:t>Process as volume</a:t>
            </a:r>
          </a:p>
          <a:p>
            <a:pPr lvl="1"/>
            <a:r>
              <a:rPr lang="en-US" dirty="0" err="1" smtClean="0"/>
              <a:t>Remesh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658214" y="3244333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5,172 Triangles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444" y="0"/>
            <a:ext cx="3090672" cy="3200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444" y="3657600"/>
            <a:ext cx="3087374" cy="31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“Maps”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Map</a:t>
            </a:r>
            <a:r>
              <a:rPr lang="en-US" dirty="0" smtClean="0"/>
              <a:t> from mathematical mapping of 2D (image) domain to surface</a:t>
            </a:r>
          </a:p>
          <a:p>
            <a:pPr marL="0" indent="0">
              <a:buNone/>
            </a:pPr>
            <a:r>
              <a:rPr lang="en-US" dirty="0" smtClean="0"/>
              <a:t>Provides detail at a scale smaller than a triangle</a:t>
            </a:r>
          </a:p>
          <a:p>
            <a:endParaRPr lang="en-US" dirty="0"/>
          </a:p>
          <a:p>
            <a:r>
              <a:rPr lang="en-US" dirty="0" smtClean="0"/>
              <a:t>Texture Map: surface color</a:t>
            </a:r>
          </a:p>
          <a:p>
            <a:r>
              <a:rPr lang="en-US" dirty="0" smtClean="0"/>
              <a:t>Normal Map: </a:t>
            </a:r>
            <a:r>
              <a:rPr lang="en-US" dirty="0" err="1" smtClean="0"/>
              <a:t>normals</a:t>
            </a:r>
            <a:r>
              <a:rPr lang="en-US" dirty="0" smtClean="0"/>
              <a:t> provide shading variation</a:t>
            </a:r>
          </a:p>
          <a:p>
            <a:r>
              <a:rPr lang="en-US" dirty="0" smtClean="0"/>
              <a:t>Gloss Map: shininess/roughness</a:t>
            </a:r>
          </a:p>
          <a:p>
            <a:r>
              <a:rPr lang="en-US" dirty="0" smtClean="0"/>
              <a:t>Material/</a:t>
            </a:r>
            <a:r>
              <a:rPr lang="en-US" dirty="0" err="1" smtClean="0"/>
              <a:t>Metalic</a:t>
            </a:r>
            <a:r>
              <a:rPr lang="en-US" dirty="0" smtClean="0"/>
              <a:t>/Skin map: material to use</a:t>
            </a:r>
          </a:p>
        </p:txBody>
      </p:sp>
    </p:spTree>
    <p:extLst>
      <p:ext uri="{BB962C8B-B14F-4D97-AF65-F5344CB8AC3E}">
        <p14:creationId xmlns:p14="http://schemas.microsoft.com/office/powerpoint/2010/main" val="5738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Displace surface (typically along normal)</a:t>
            </a:r>
          </a:p>
          <a:p>
            <a:r>
              <a:rPr lang="en-US" dirty="0" smtClean="0"/>
              <a:t>For fine mesh, move vertices</a:t>
            </a:r>
          </a:p>
          <a:p>
            <a:endParaRPr lang="en-US" dirty="0"/>
          </a:p>
          <a:p>
            <a:r>
              <a:rPr lang="en-US" dirty="0" smtClean="0"/>
              <a:t>Proxy surface version: Relief Map or Parallax Occlusion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Photons travel in straight lines</a:t>
            </a:r>
          </a:p>
          <a:p>
            <a:r>
              <a:rPr lang="en-US" dirty="0" smtClean="0"/>
              <a:t>Photon that reaches the viewer through a pixel came from somewhere on a ray through that pixel</a:t>
            </a:r>
          </a:p>
          <a:p>
            <a:r>
              <a:rPr lang="en-US" dirty="0" smtClean="0"/>
              <a:t>Rendering finds the closest thing on that 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0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Hardware likes Triangles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Turn everything into meshes of triangles</a:t>
            </a:r>
          </a:p>
          <a:p>
            <a:pPr lvl="1"/>
            <a:r>
              <a:rPr lang="en-US" dirty="0" smtClean="0"/>
              <a:t>Paragon Murdock: ~75k triangles</a:t>
            </a:r>
          </a:p>
          <a:p>
            <a:r>
              <a:rPr lang="en-US" dirty="0" smtClean="0"/>
              <a:t>Draw them really fast</a:t>
            </a:r>
          </a:p>
          <a:p>
            <a:endParaRPr lang="en-US" dirty="0"/>
          </a:p>
          <a:p>
            <a:r>
              <a:rPr lang="en-US" dirty="0" smtClean="0"/>
              <a:t>But not everything likes tons of tiny triangles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Relief / Parallax Occlusion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Render polygonal envelope around surface</a:t>
            </a:r>
          </a:p>
          <a:p>
            <a:r>
              <a:rPr lang="en-US" dirty="0" smtClean="0"/>
              <a:t>Compute actual color and depth along ray in a </a:t>
            </a:r>
            <a:r>
              <a:rPr lang="en-US" dirty="0" err="1" smtClean="0"/>
              <a:t>shader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4" y="3139527"/>
            <a:ext cx="8027852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7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Intersection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Numerical root finding</a:t>
            </a:r>
          </a:p>
          <a:p>
            <a:r>
              <a:rPr lang="en-US" dirty="0" smtClean="0"/>
              <a:t>Linear search (marching), Binary search, Secant method,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3" y="3139526"/>
            <a:ext cx="5709831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3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Relief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3422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Texture stretching on steep parts</a:t>
            </a:r>
          </a:p>
          <a:p>
            <a:pPr lvl="1"/>
            <a:r>
              <a:rPr lang="en-US" dirty="0" smtClean="0"/>
              <a:t>Can remap</a:t>
            </a:r>
          </a:p>
          <a:p>
            <a:r>
              <a:rPr lang="en-US" dirty="0" smtClean="0"/>
              <a:t>Unbounded steps at silhouette edges</a:t>
            </a:r>
          </a:p>
          <a:p>
            <a:pPr lvl="1"/>
            <a:r>
              <a:rPr lang="en-US" dirty="0" smtClean="0"/>
              <a:t>Make displacement meet the proxy surface every so often</a:t>
            </a:r>
          </a:p>
          <a:p>
            <a:pPr lvl="1"/>
            <a:r>
              <a:rPr lang="en-US" dirty="0" smtClean="0"/>
              <a:t>Flatten when too steep</a:t>
            </a:r>
          </a:p>
          <a:p>
            <a:pPr lvl="1"/>
            <a:r>
              <a:rPr lang="en-US" dirty="0" smtClean="0"/>
              <a:t>Maximum number of steps</a:t>
            </a:r>
          </a:p>
          <a:p>
            <a:pPr lvl="1"/>
            <a:r>
              <a:rPr lang="en-US" dirty="0" smtClean="0"/>
              <a:t>Divide into prisms with side faces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424" y="1469232"/>
            <a:ext cx="5907893" cy="470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Billboards &amp; Imposters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Billboard</a:t>
            </a:r>
          </a:p>
          <a:p>
            <a:pPr lvl="1"/>
            <a:r>
              <a:rPr lang="en-US" dirty="0" smtClean="0"/>
              <a:t>Rectangle that turns to face the viewer</a:t>
            </a:r>
          </a:p>
          <a:p>
            <a:pPr lvl="1"/>
            <a:r>
              <a:rPr lang="en-US" dirty="0" smtClean="0"/>
              <a:t>Sometimes a fixed set of intersecting planes</a:t>
            </a:r>
          </a:p>
          <a:p>
            <a:pPr lvl="1"/>
            <a:r>
              <a:rPr lang="en-US" dirty="0" smtClean="0"/>
              <a:t>Typically a fixed static texture, common for particles</a:t>
            </a:r>
          </a:p>
          <a:p>
            <a:pPr lvl="1"/>
            <a:r>
              <a:rPr lang="en-US" dirty="0" smtClean="0"/>
              <a:t>Can also billboard </a:t>
            </a:r>
            <a:r>
              <a:rPr lang="en-US" dirty="0" err="1" smtClean="0"/>
              <a:t>gbuffer</a:t>
            </a:r>
            <a:r>
              <a:rPr lang="en-US" dirty="0" smtClean="0"/>
              <a:t> data (color, normal, etc.)</a:t>
            </a:r>
            <a:endParaRPr lang="en-US" dirty="0" smtClean="0"/>
          </a:p>
          <a:p>
            <a:r>
              <a:rPr lang="en-US" dirty="0" smtClean="0"/>
              <a:t>Imposter</a:t>
            </a:r>
          </a:p>
          <a:p>
            <a:pPr lvl="1"/>
            <a:r>
              <a:rPr lang="en-US" dirty="0" smtClean="0"/>
              <a:t>Change texture based on view direction</a:t>
            </a:r>
          </a:p>
          <a:p>
            <a:pPr lvl="1"/>
            <a:r>
              <a:rPr lang="en-US" dirty="0" smtClean="0"/>
              <a:t>Better yet to warp with POM and blend closest</a:t>
            </a:r>
          </a:p>
          <a:p>
            <a:pPr lvl="1"/>
            <a:r>
              <a:rPr lang="en-US" dirty="0" smtClean="0"/>
              <a:t>Used for </a:t>
            </a:r>
            <a:r>
              <a:rPr lang="en-US" dirty="0" err="1" smtClean="0"/>
              <a:t>Fortnite</a:t>
            </a:r>
            <a:r>
              <a:rPr lang="en-US" dirty="0" smtClean="0"/>
              <a:t> trees</a:t>
            </a:r>
          </a:p>
          <a:p>
            <a:pPr lvl="2"/>
            <a:r>
              <a:rPr lang="en-US" dirty="0" smtClean="0">
                <a:hlinkClick r:id="rId2"/>
              </a:rPr>
              <a:t>https://shaderbits.com/blog/octahedral-impostors/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018" y="167161"/>
            <a:ext cx="2050968" cy="2225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18" y="2786671"/>
            <a:ext cx="2050968" cy="2201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408" y="4682854"/>
            <a:ext cx="2105891" cy="20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15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Volumetrics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4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Smoke, fog, clouds</a:t>
            </a:r>
          </a:p>
          <a:p>
            <a:r>
              <a:rPr lang="en-US" dirty="0" smtClean="0"/>
              <a:t>Typical algorithm marches ray through volume</a:t>
            </a:r>
          </a:p>
          <a:p>
            <a:r>
              <a:rPr lang="en-US" dirty="0" smtClean="0"/>
              <a:t>Accumulate color and opacity as you go</a:t>
            </a:r>
          </a:p>
        </p:txBody>
      </p:sp>
      <p:sp>
        <p:nvSpPr>
          <p:cNvPr id="4" name="Cloud 3"/>
          <p:cNvSpPr/>
          <p:nvPr/>
        </p:nvSpPr>
        <p:spPr>
          <a:xfrm>
            <a:off x="3695700" y="3600450"/>
            <a:ext cx="4457700" cy="28575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67000" y="4972050"/>
            <a:ext cx="297667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67000" y="4972050"/>
            <a:ext cx="3695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16200000">
            <a:off x="3884521" y="3333302"/>
            <a:ext cx="306065" cy="27078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25394" y="4112705"/>
            <a:ext cx="1853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Color so far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296250" y="4128746"/>
            <a:ext cx="36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16" name="Right Brace 15"/>
          <p:cNvSpPr/>
          <p:nvPr/>
        </p:nvSpPr>
        <p:spPr>
          <a:xfrm rot="16200000">
            <a:off x="5749361" y="4195952"/>
            <a:ext cx="296379" cy="99228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43678" y="4140278"/>
            <a:ext cx="5512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Segment Color  </a:t>
            </a:r>
            <a:r>
              <a:rPr lang="en-US" sz="2800" smtClean="0"/>
              <a:t>*  (1 - Opacity so far)</a:t>
            </a:r>
            <a:endParaRPr lang="en-US" sz="2800" dirty="0"/>
          </a:p>
        </p:txBody>
      </p:sp>
      <p:sp>
        <p:nvSpPr>
          <p:cNvPr id="22" name="Right Brace 21"/>
          <p:cNvSpPr/>
          <p:nvPr/>
        </p:nvSpPr>
        <p:spPr>
          <a:xfrm rot="16200000">
            <a:off x="4343296" y="2230841"/>
            <a:ext cx="369622" cy="366918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941931" y="5285154"/>
            <a:ext cx="2191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Opacity so far</a:t>
            </a:r>
            <a:endParaRPr lang="en-US" sz="2800" dirty="0"/>
          </a:p>
        </p:txBody>
      </p:sp>
      <p:sp>
        <p:nvSpPr>
          <p:cNvPr id="24" name="Right Brace 23"/>
          <p:cNvSpPr/>
          <p:nvPr/>
        </p:nvSpPr>
        <p:spPr>
          <a:xfrm rot="5400000">
            <a:off x="3904247" y="3865019"/>
            <a:ext cx="250008" cy="272450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 rot="5400000">
            <a:off x="5749353" y="4741121"/>
            <a:ext cx="265404" cy="96128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197200" y="5319046"/>
            <a:ext cx="36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581180" y="5268225"/>
            <a:ext cx="5769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Segment Opacity *  (1 - Opacity so far)</a:t>
            </a:r>
            <a:endParaRPr lang="en-US" sz="2800" dirty="0"/>
          </a:p>
        </p:txBody>
      </p:sp>
      <p:sp>
        <p:nvSpPr>
          <p:cNvPr id="30" name="Right Brace 29"/>
          <p:cNvSpPr/>
          <p:nvPr/>
        </p:nvSpPr>
        <p:spPr>
          <a:xfrm rot="5400000">
            <a:off x="4337937" y="4152200"/>
            <a:ext cx="380340" cy="366918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76911" y="3385194"/>
            <a:ext cx="174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Total Color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676911" y="6195526"/>
            <a:ext cx="2081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Total Opacity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4419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 Volumes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013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Render transparent-pass proxy object around volume</a:t>
            </a:r>
          </a:p>
          <a:p>
            <a:pPr lvl="1"/>
            <a:r>
              <a:rPr lang="en-US" dirty="0" smtClean="0"/>
              <a:t>Or just as </a:t>
            </a:r>
            <a:r>
              <a:rPr lang="en-US" smtClean="0"/>
              <a:t>a plane in front of the viewer</a:t>
            </a:r>
            <a:endParaRPr lang="en-US" dirty="0" smtClean="0"/>
          </a:p>
          <a:p>
            <a:r>
              <a:rPr lang="en-US" dirty="0" err="1" smtClean="0"/>
              <a:t>Shader</a:t>
            </a:r>
            <a:r>
              <a:rPr lang="en-US" dirty="0"/>
              <a:t> </a:t>
            </a:r>
            <a:r>
              <a:rPr lang="en-US" dirty="0" smtClean="0"/>
              <a:t>does ray march, returns color &amp; opacity</a:t>
            </a:r>
          </a:p>
          <a:p>
            <a:pPr lvl="1"/>
            <a:r>
              <a:rPr lang="en-US" dirty="0" smtClean="0"/>
              <a:t>Blends over background objects</a:t>
            </a:r>
          </a:p>
          <a:p>
            <a:r>
              <a:rPr lang="en-US" dirty="0" smtClean="0"/>
              <a:t>Embedded opaque objects</a:t>
            </a:r>
          </a:p>
          <a:p>
            <a:pPr lvl="1"/>
            <a:r>
              <a:rPr lang="en-US" dirty="0" err="1" smtClean="0"/>
              <a:t>Shader</a:t>
            </a:r>
            <a:r>
              <a:rPr lang="en-US" dirty="0" smtClean="0"/>
              <a:t> reads depth</a:t>
            </a:r>
          </a:p>
          <a:p>
            <a:pPr lvl="1"/>
            <a:r>
              <a:rPr lang="en-US" dirty="0" smtClean="0"/>
              <a:t>Stops ray march early</a:t>
            </a:r>
          </a:p>
          <a:p>
            <a:pPr lvl="1"/>
            <a:r>
              <a:rPr lang="en-US" dirty="0" smtClean="0"/>
              <a:t>Blend over like background object</a:t>
            </a:r>
          </a:p>
          <a:p>
            <a:r>
              <a:rPr lang="en-US" dirty="0" smtClean="0"/>
              <a:t>March toward light for shadows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335" y="1425534"/>
            <a:ext cx="52705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8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Fewer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Expensive to do enough steps</a:t>
            </a:r>
          </a:p>
          <a:p>
            <a:pPr lvl="1"/>
            <a:r>
              <a:rPr lang="en-US" dirty="0" smtClean="0"/>
              <a:t>Too few causes banding artifacts</a:t>
            </a:r>
          </a:p>
          <a:p>
            <a:r>
              <a:rPr lang="en-US" dirty="0" smtClean="0"/>
              <a:t>Randomize first step</a:t>
            </a:r>
          </a:p>
          <a:p>
            <a:pPr lvl="1"/>
            <a:r>
              <a:rPr lang="en-US" dirty="0" smtClean="0"/>
              <a:t>Replaces bands with noise</a:t>
            </a:r>
          </a:p>
          <a:p>
            <a:r>
              <a:rPr lang="en-US" dirty="0" smtClean="0"/>
              <a:t>Keep spacing consistent</a:t>
            </a:r>
          </a:p>
          <a:p>
            <a:pPr lvl="1"/>
            <a:r>
              <a:rPr lang="en-US" dirty="0" smtClean="0"/>
              <a:t>Errors don’t move</a:t>
            </a:r>
          </a:p>
          <a:p>
            <a:r>
              <a:rPr lang="en-US" dirty="0" smtClean="0"/>
              <a:t>Acceleration data</a:t>
            </a:r>
          </a:p>
          <a:p>
            <a:pPr lvl="1"/>
            <a:r>
              <a:rPr lang="en-US" dirty="0" smtClean="0"/>
              <a:t>Hierarchical structure</a:t>
            </a:r>
          </a:p>
          <a:p>
            <a:pPr lvl="1"/>
            <a:r>
              <a:rPr lang="en-US" dirty="0" smtClean="0"/>
              <a:t>Distance field</a:t>
            </a:r>
          </a:p>
          <a:p>
            <a:pPr lvl="1"/>
            <a:r>
              <a:rPr lang="en-US" dirty="0" smtClean="0"/>
              <a:t>Preprocess, not great for changing data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01" y="0"/>
            <a:ext cx="3432299" cy="3432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50" y="3425701"/>
            <a:ext cx="3432299" cy="34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12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Volume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Re-samples volume to grid</a:t>
            </a:r>
          </a:p>
          <a:p>
            <a:r>
              <a:rPr lang="en-US" dirty="0" smtClean="0"/>
              <a:t>Handles ray marching, accumulation &amp; shadows</a:t>
            </a:r>
          </a:p>
          <a:p>
            <a:r>
              <a:rPr lang="en-US" dirty="0" smtClean="0"/>
              <a:t>Albedo = Color of the material</a:t>
            </a:r>
          </a:p>
          <a:p>
            <a:r>
              <a:rPr lang="en-US" dirty="0" smtClean="0"/>
              <a:t>Emissive color = Light emitted by the material</a:t>
            </a:r>
          </a:p>
          <a:p>
            <a:pPr lvl="1"/>
            <a:r>
              <a:rPr lang="en-US" dirty="0" smtClean="0"/>
              <a:t>Doesn’t act as a light source, just constant extra color</a:t>
            </a:r>
          </a:p>
          <a:p>
            <a:r>
              <a:rPr lang="en-US" dirty="0" smtClean="0"/>
              <a:t>Extinction = opacity of the material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693" y="715241"/>
            <a:ext cx="23241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Interaction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Simulate objects as rigid bodies</a:t>
            </a:r>
          </a:p>
          <a:p>
            <a:pPr lvl="1"/>
            <a:r>
              <a:rPr lang="en-US" dirty="0" smtClean="0"/>
              <a:t>Also sometimes see fluid simulation, but don’t worry about that now</a:t>
            </a:r>
          </a:p>
          <a:p>
            <a:r>
              <a:rPr lang="en-US" dirty="0" smtClean="0"/>
              <a:t>Even complex objects as rigid parts with joints</a:t>
            </a:r>
          </a:p>
          <a:p>
            <a:endParaRPr lang="en-US" dirty="0" smtClean="0"/>
          </a:p>
          <a:p>
            <a:r>
              <a:rPr lang="en-US" dirty="0" smtClean="0"/>
              <a:t>Navigation (don’t run through walls)</a:t>
            </a:r>
          </a:p>
          <a:p>
            <a:r>
              <a:rPr lang="en-US" dirty="0" smtClean="0"/>
              <a:t>Gravity (fall, but not through floors)</a:t>
            </a:r>
          </a:p>
          <a:p>
            <a:r>
              <a:rPr lang="en-US" dirty="0" smtClean="0"/>
              <a:t>Rag doll (transition from scripted animation)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Core component of physics simulation</a:t>
            </a:r>
          </a:p>
          <a:p>
            <a:r>
              <a:rPr lang="en-US" dirty="0" smtClean="0"/>
              <a:t>Also event triggers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Physics/Collision Proxies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06733" cy="4351338"/>
          </a:xfrm>
        </p:spPr>
        <p:txBody>
          <a:bodyPr/>
          <a:lstStyle/>
          <a:p>
            <a:r>
              <a:rPr lang="en-US" dirty="0" smtClean="0"/>
              <a:t>Physics &amp; collision detection with polygons is slow</a:t>
            </a:r>
          </a:p>
          <a:p>
            <a:r>
              <a:rPr lang="en-US" dirty="0" smtClean="0"/>
              <a:t>Simple shapes are fast(</a:t>
            </a:r>
            <a:r>
              <a:rPr lang="en-US" dirty="0" err="1" smtClean="0"/>
              <a:t>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Box, Sphere, Cylindrical Capsule</a:t>
            </a:r>
          </a:p>
          <a:p>
            <a:r>
              <a:rPr lang="en-US" dirty="0" smtClean="0"/>
              <a:t>Just use one of those around each object or character.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027906"/>
            <a:ext cx="32004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Proxies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44966" cy="4351338"/>
          </a:xfrm>
        </p:spPr>
        <p:txBody>
          <a:bodyPr/>
          <a:lstStyle/>
          <a:p>
            <a:r>
              <a:rPr lang="en-US" dirty="0" smtClean="0"/>
              <a:t>Physics animation of a character needs more</a:t>
            </a:r>
          </a:p>
          <a:p>
            <a:r>
              <a:rPr lang="en-US" dirty="0" smtClean="0"/>
              <a:t>Build from basic shapes</a:t>
            </a:r>
          </a:p>
          <a:p>
            <a:pPr lvl="1"/>
            <a:r>
              <a:rPr lang="en-US" dirty="0" smtClean="0"/>
              <a:t>Sausage man!</a:t>
            </a:r>
          </a:p>
          <a:p>
            <a:r>
              <a:rPr lang="en-US" dirty="0" smtClean="0"/>
              <a:t>Compute physics on basic shapes</a:t>
            </a:r>
          </a:p>
          <a:p>
            <a:r>
              <a:rPr lang="en-US" dirty="0" smtClean="0"/>
              <a:t>Apply to original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66" y="773113"/>
            <a:ext cx="4990817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Proxies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use finer proxy when you hit the coarser one</a:t>
            </a:r>
          </a:p>
          <a:p>
            <a:r>
              <a:rPr lang="en-US" dirty="0" smtClean="0"/>
              <a:t>All should contain the real object</a:t>
            </a:r>
          </a:p>
          <a:p>
            <a:pPr lvl="1"/>
            <a:r>
              <a:rPr lang="en-US" dirty="0" smtClean="0"/>
              <a:t>But do not need to strictly contain the extra empty space of the other levels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34271"/>
            <a:ext cx="3170332" cy="3335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465" y="3233892"/>
            <a:ext cx="3170334" cy="3335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109" y="3234268"/>
            <a:ext cx="3169976" cy="33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Render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3655</TotalTime>
  <Words>1100</Words>
  <Application>Microsoft Macintosh PowerPoint</Application>
  <PresentationFormat>Widescreen</PresentationFormat>
  <Paragraphs>207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Calibri Light</vt:lpstr>
      <vt:lpstr>Mangal</vt:lpstr>
      <vt:lpstr>Arial</vt:lpstr>
      <vt:lpstr>Office Theme</vt:lpstr>
      <vt:lpstr>Proxy Geometry</vt:lpstr>
      <vt:lpstr>Graphics Hardware likes Triangles</vt:lpstr>
      <vt:lpstr>Physical Interaction</vt:lpstr>
      <vt:lpstr>Physics Simulation</vt:lpstr>
      <vt:lpstr>Collision Detection</vt:lpstr>
      <vt:lpstr>Simple Physics/Collision Proxies</vt:lpstr>
      <vt:lpstr>Composite Proxies</vt:lpstr>
      <vt:lpstr>Hierarchical Proxies</vt:lpstr>
      <vt:lpstr>What to Render</vt:lpstr>
      <vt:lpstr>Occlusion Queries</vt:lpstr>
      <vt:lpstr>Simplifying Rendering</vt:lpstr>
      <vt:lpstr>Level of Detail</vt:lpstr>
      <vt:lpstr>Level of Detail</vt:lpstr>
      <vt:lpstr>Level of Detail</vt:lpstr>
      <vt:lpstr>Level of Detail</vt:lpstr>
      <vt:lpstr>Level of Detail</vt:lpstr>
      <vt:lpstr>“Maps”</vt:lpstr>
      <vt:lpstr>Displacement Map</vt:lpstr>
      <vt:lpstr>Rendering</vt:lpstr>
      <vt:lpstr>Relief / Parallax Occlusion Map</vt:lpstr>
      <vt:lpstr>Finding the Intersection</vt:lpstr>
      <vt:lpstr>Relief Problems</vt:lpstr>
      <vt:lpstr>Billboards &amp; Imposters</vt:lpstr>
      <vt:lpstr>Volumetrics</vt:lpstr>
      <vt:lpstr>Volume effects</vt:lpstr>
      <vt:lpstr>Proxy Volumes</vt:lpstr>
      <vt:lpstr>Fewer steps</vt:lpstr>
      <vt:lpstr>UE4 Volume Material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85</cp:revision>
  <dcterms:created xsi:type="dcterms:W3CDTF">2017-09-07T12:57:46Z</dcterms:created>
  <dcterms:modified xsi:type="dcterms:W3CDTF">2018-09-20T17:48:25Z</dcterms:modified>
</cp:coreProperties>
</file>