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9" r:id="rId9"/>
    <p:sldId id="290" r:id="rId10"/>
    <p:sldId id="284" r:id="rId11"/>
    <p:sldId id="286" r:id="rId12"/>
    <p:sldId id="285" r:id="rId13"/>
    <p:sldId id="287" r:id="rId14"/>
    <p:sldId id="288" r:id="rId15"/>
    <p:sldId id="292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F3F3F"/>
    <a:srgbClr val="FFD9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256" y="7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4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76400" y="10845298"/>
            <a:ext cx="21031200" cy="1387475"/>
          </a:xfrm>
        </p:spPr>
        <p:txBody>
          <a:bodyPr anchor="t" anchorCtr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8500" baseline="0" dirty="0" smtClean="0">
                <a:solidFill>
                  <a:schemeClr val="bg2"/>
                </a:solidFill>
                <a:latin typeface="+mj-lt"/>
                <a:sym typeface="Arial"/>
              </a:defRPr>
            </a:lvl1pPr>
          </a:lstStyle>
          <a:p>
            <a:pPr algn="ctr"/>
            <a:endParaRPr lang="en-US" sz="8000" dirty="0">
              <a:solidFill>
                <a:srgbClr val="FFFFFF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76400" y="7094538"/>
            <a:ext cx="21031199" cy="3750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0" cap="all" baseline="0">
                <a:solidFill>
                  <a:srgbClr val="FFD966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7550515"/>
            <a:ext cx="21031200" cy="2217738"/>
          </a:xfrm>
        </p:spPr>
        <p:txBody>
          <a:bodyPr>
            <a:noAutofit/>
          </a:bodyPr>
          <a:lstStyle>
            <a:lvl1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algn="ctr"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88288"/>
            <a:ext cx="21031200" cy="2651126"/>
          </a:xfrm>
        </p:spPr>
        <p:txBody>
          <a:bodyPr anchor="b" anchorCtr="1">
            <a:normAutofit/>
          </a:bodyPr>
          <a:lstStyle>
            <a:lvl1pPr algn="ctr">
              <a:defRPr kumimoji="0" lang="en-US" sz="8000" b="1" i="0" u="none" strike="noStrike" cap="all" spc="1800" normalizeH="0" baseline="0" dirty="0">
                <a:ln>
                  <a:noFill/>
                </a:ln>
                <a:solidFill>
                  <a:srgbClr val="FFD966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2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29796" y="0"/>
            <a:ext cx="12254204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76" y="914399"/>
            <a:ext cx="9046123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796" y="0"/>
            <a:ext cx="12254204" cy="1371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1752108" y="5586815"/>
            <a:ext cx="8973592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 hangingPunct="0"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4693243" y="403083"/>
            <a:ext cx="2626729" cy="268362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679575" y="5713413"/>
            <a:ext cx="9045575" cy="8002587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"/>
          <p:cNvSpPr/>
          <p:nvPr userDrawn="1"/>
        </p:nvSpPr>
        <p:spPr>
          <a:xfrm>
            <a:off x="1400175" y="-1"/>
            <a:ext cx="7765125" cy="13716001"/>
          </a:xfrm>
          <a:prstGeom prst="rect">
            <a:avLst/>
          </a:prstGeom>
          <a:solidFill>
            <a:srgbClr val="FFD966">
              <a:alpha val="7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3969372" y="386276"/>
            <a:ext cx="2626729" cy="2683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3755" y="4183930"/>
            <a:ext cx="6557962" cy="9135028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800" b="1" cap="all" baseline="0"/>
            </a:lvl1pPr>
          </a:lstStyle>
          <a:p>
            <a:r>
              <a:rPr lang="en-US" sz="3600" dirty="0"/>
              <a:t>Important point, approximately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46238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3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" y="0"/>
            <a:ext cx="15079790" cy="13716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3F3F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0" name="Freeform: Shape 15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14185970" cy="13716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3" name="Rectangle"/>
          <p:cNvSpPr/>
          <p:nvPr userDrawn="1"/>
        </p:nvSpPr>
        <p:spPr>
          <a:xfrm>
            <a:off x="756714" y="4841453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910162" y="387999"/>
            <a:ext cx="2626729" cy="26836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714" y="387999"/>
            <a:ext cx="9395380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6714" y="5233467"/>
            <a:ext cx="9045575" cy="8002587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1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2154252" y="0"/>
            <a:ext cx="8364042" cy="13716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869459" y="4420829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59" y="2178424"/>
            <a:ext cx="7008270" cy="207068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cap="all" baseline="0"/>
            </a:lvl1pPr>
          </a:lstStyle>
          <a:p>
            <a:r>
              <a:rPr lang="en-US" sz="3600" dirty="0"/>
              <a:t>Small Volume of Content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69460" y="4719918"/>
            <a:ext cx="7008270" cy="8996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746125" indent="-288925">
              <a:lnSpc>
                <a:spcPct val="100000"/>
              </a:lnSpc>
              <a:defRPr sz="3200"/>
            </a:lvl2pPr>
            <a:lvl3pPr marL="1143000" indent="-228600">
              <a:lnSpc>
                <a:spcPct val="100000"/>
              </a:lnSpc>
              <a:defRPr sz="2400"/>
            </a:lvl3pPr>
            <a:lvl4pPr marL="1600200" indent="-228600">
              <a:lnSpc>
                <a:spcPct val="100000"/>
              </a:lnSpc>
              <a:defRPr sz="2000"/>
            </a:lvl4pPr>
            <a:lvl5pPr marL="2057400" indent="-228600">
              <a:lnSpc>
                <a:spcPct val="10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1" y="11032375"/>
            <a:ext cx="2626729" cy="2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786"/>
            <a:ext cx="21031200" cy="2651126"/>
          </a:xfrm>
        </p:spPr>
        <p:txBody>
          <a:bodyPr>
            <a:normAutofit/>
          </a:bodyPr>
          <a:lstStyle>
            <a:lvl1pPr>
              <a:defRPr kumimoji="0" lang="en-US" sz="25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he Picture slide"/>
          <p:cNvSpPr txBox="1"/>
          <p:nvPr userDrawn="1"/>
        </p:nvSpPr>
        <p:spPr>
          <a:xfrm>
            <a:off x="13454825" y="3658325"/>
            <a:ext cx="261129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he Picture slide"/>
          <p:cNvSpPr txBox="1"/>
          <p:nvPr userDrawn="1"/>
        </p:nvSpPr>
        <p:spPr>
          <a:xfrm>
            <a:off x="1752109" y="3658325"/>
            <a:ext cx="15276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1752108" y="447579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sp>
        <p:nvSpPr>
          <p:cNvPr id="9" name="Rectangle"/>
          <p:cNvSpPr/>
          <p:nvPr userDrawn="1"/>
        </p:nvSpPr>
        <p:spPr>
          <a:xfrm>
            <a:off x="13454824" y="444853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3" y="11032377"/>
            <a:ext cx="2626730" cy="268362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52108" y="4766538"/>
            <a:ext cx="9438184" cy="8949462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454824" y="4766538"/>
            <a:ext cx="9438184" cy="8949462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3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2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696" r:id="rId3"/>
    <p:sldLayoutId id="2147483703" r:id="rId4"/>
    <p:sldLayoutId id="2147483704" r:id="rId5"/>
    <p:sldLayoutId id="2147483705" r:id="rId6"/>
    <p:sldLayoutId id="2147483707" r:id="rId7"/>
    <p:sldLayoutId id="2147483697" r:id="rId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3635F-F666-D948-9C17-2D6F56D90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51DC4-4BB9-3F4D-80B5-6598E590A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Advanced Plugins</a:t>
            </a:r>
          </a:p>
        </p:txBody>
      </p:sp>
    </p:spTree>
    <p:extLst>
      <p:ext uri="{BB962C8B-B14F-4D97-AF65-F5344CB8AC3E}">
        <p14:creationId xmlns:p14="http://schemas.microsoft.com/office/powerpoint/2010/main" val="379807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B13E7-75B1-9D40-A3EA-DE01A568A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File Importer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940E90-3622-DB46-841B-842915A8EE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Allows dragging files into Content window or using Import button.</a:t>
            </a:r>
          </a:p>
          <a:p>
            <a:pPr lvl="1"/>
            <a:r>
              <a:rPr lang="en-US" dirty="0"/>
              <a:t>Class derived from </a:t>
            </a:r>
            <a:r>
              <a:rPr lang="en-US" dirty="0" err="1"/>
              <a:t>UFactory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Override </a:t>
            </a:r>
            <a:r>
              <a:rPr lang="en-US" dirty="0" err="1"/>
              <a:t>UFactory</a:t>
            </a:r>
            <a:r>
              <a:rPr lang="en-US" dirty="0"/>
              <a:t> import functions.</a:t>
            </a:r>
          </a:p>
          <a:p>
            <a:pPr lvl="1"/>
            <a:r>
              <a:rPr lang="en-US" dirty="0"/>
              <a:t>Register extensions supported in constructor.</a:t>
            </a:r>
          </a:p>
          <a:p>
            <a:r>
              <a:rPr lang="en-US" dirty="0"/>
              <a:t>No template for this one, but can look for existing plugins that add new file importers. GLTF is one example. From that, look for other plugins with </a:t>
            </a:r>
            <a:r>
              <a:rPr lang="en-US" dirty="0" err="1"/>
              <a:t>FactoryCreateFile</a:t>
            </a:r>
            <a:endParaRPr lang="en-US" dirty="0"/>
          </a:p>
          <a:p>
            <a:pPr lvl="1"/>
            <a:r>
              <a:rPr lang="en-US" dirty="0" err="1"/>
              <a:t>AlembicImporter</a:t>
            </a:r>
            <a:endParaRPr lang="en-US" dirty="0"/>
          </a:p>
          <a:p>
            <a:pPr lvl="1"/>
            <a:r>
              <a:rPr lang="en-US" dirty="0" err="1"/>
              <a:t>MagicLeapMedia</a:t>
            </a:r>
            <a:endParaRPr lang="en-US" dirty="0"/>
          </a:p>
          <a:p>
            <a:pPr lvl="1"/>
            <a:r>
              <a:rPr lang="en-US" dirty="0" err="1"/>
              <a:t>USDImporter</a:t>
            </a:r>
            <a:endParaRPr lang="en-US" dirty="0"/>
          </a:p>
          <a:p>
            <a:pPr lvl="1"/>
            <a:r>
              <a:rPr lang="en-US" dirty="0"/>
              <a:t>Several in Media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97219-5059-E446-B96C-C73D65EE1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65"/>
          <a:stretch/>
        </p:blipFill>
        <p:spPr>
          <a:xfrm>
            <a:off x="10796995" y="235615"/>
            <a:ext cx="13317040" cy="105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4313C-C03E-7145-A8BD-B3F11C896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3646" y="96182"/>
            <a:ext cx="7566796" cy="1352363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D8F8EBD-E753-9748-96F9-14EB12E2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Actions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7953B5-313C-BF4F-9DEE-0D3DAD7CE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 can add new operations on existing assets, available through the right-click context menu.</a:t>
            </a:r>
          </a:p>
          <a:p>
            <a:pPr lvl="1"/>
            <a:r>
              <a:rPr lang="en-US" dirty="0"/>
              <a:t>Create a new class derived from </a:t>
            </a:r>
            <a:r>
              <a:rPr lang="en-US" dirty="0" err="1"/>
              <a:t>IAssetTypeActions</a:t>
            </a:r>
            <a:r>
              <a:rPr lang="en-US" dirty="0"/>
              <a:t> or </a:t>
            </a:r>
            <a:r>
              <a:rPr lang="en-US" dirty="0" err="1"/>
              <a:t>FAssetTypeActions_Base</a:t>
            </a:r>
            <a:endParaRPr lang="en-US" dirty="0"/>
          </a:p>
          <a:p>
            <a:pPr lvl="1"/>
            <a:r>
              <a:rPr lang="en-US" dirty="0"/>
              <a:t>Override </a:t>
            </a:r>
            <a:r>
              <a:rPr lang="en-US" dirty="0" err="1"/>
              <a:t>GetActions</a:t>
            </a:r>
            <a:endParaRPr lang="en-US" dirty="0"/>
          </a:p>
          <a:p>
            <a:r>
              <a:rPr lang="en-US" dirty="0"/>
              <a:t>How to find: </a:t>
            </a:r>
          </a:p>
          <a:p>
            <a:pPr lvl="1"/>
            <a:r>
              <a:rPr lang="en-US" dirty="0"/>
              <a:t>Find an example like Paper2D.</a:t>
            </a:r>
          </a:p>
          <a:p>
            <a:pPr lvl="1"/>
            <a:r>
              <a:rPr lang="en-US" dirty="0"/>
              <a:t>Search for the action name in the menu, with spaces removed (</a:t>
            </a:r>
            <a:r>
              <a:rPr lang="en-US" dirty="0" err="1"/>
              <a:t>CreateTileMap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Leads to example at </a:t>
            </a:r>
            <a:r>
              <a:rPr lang="en-US" dirty="0" err="1"/>
              <a:t>FTileSetAssetTypeActions</a:t>
            </a:r>
            <a:endParaRPr lang="en-US" dirty="0"/>
          </a:p>
          <a:p>
            <a:pPr lvl="1"/>
            <a:r>
              <a:rPr lang="en-US" dirty="0"/>
              <a:t>Given that, search for </a:t>
            </a:r>
            <a:r>
              <a:rPr lang="en-US" dirty="0" err="1"/>
              <a:t>GetActions</a:t>
            </a:r>
            <a:r>
              <a:rPr lang="en-US" dirty="0"/>
              <a:t> for examples in other Plugins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D4BE48-76F8-6840-811D-8B1628351A24}"/>
              </a:ext>
            </a:extLst>
          </p:cNvPr>
          <p:cNvSpPr/>
          <p:nvPr/>
        </p:nvSpPr>
        <p:spPr>
          <a:xfrm>
            <a:off x="17112340" y="195893"/>
            <a:ext cx="4911649" cy="14500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CD4B50-FA77-814E-B143-0A7CC3B6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7676651"/>
            <a:ext cx="11925300" cy="31051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01265A-71F0-8848-83C6-D45DBC3F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Asset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86F8-7EDE-1046-AD03-D218AB8F1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These can appear in the Content window and be used by actors and components.</a:t>
            </a:r>
          </a:p>
          <a:p>
            <a:pPr lvl="1"/>
            <a:r>
              <a:rPr lang="en-US" dirty="0"/>
              <a:t>Derive from </a:t>
            </a:r>
            <a:r>
              <a:rPr lang="en-US" dirty="0" err="1"/>
              <a:t>UObject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UFactory</a:t>
            </a:r>
            <a:r>
              <a:rPr lang="en-US" dirty="0"/>
              <a:t> class implementing </a:t>
            </a:r>
            <a:r>
              <a:rPr lang="en-US" dirty="0" err="1"/>
              <a:t>FactoryCreateNew</a:t>
            </a:r>
            <a:r>
              <a:rPr lang="en-US" dirty="0"/>
              <a:t> and/or importer Factory.</a:t>
            </a:r>
          </a:p>
          <a:p>
            <a:pPr lvl="1"/>
            <a:r>
              <a:rPr lang="en-US" dirty="0"/>
              <a:t>Optional: </a:t>
            </a:r>
            <a:r>
              <a:rPr lang="en-US" dirty="0" err="1"/>
              <a:t>ShouldShowInNewMenu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IAssetTypeActions</a:t>
            </a:r>
            <a:r>
              <a:rPr lang="en-US" dirty="0"/>
              <a:t> class to customize name.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UThumbnailRenderer</a:t>
            </a:r>
            <a:r>
              <a:rPr lang="en-US" dirty="0"/>
              <a:t> class if you want a custom icon.</a:t>
            </a:r>
          </a:p>
          <a:p>
            <a:r>
              <a:rPr lang="en-US" dirty="0"/>
              <a:t>How to find?</a:t>
            </a:r>
          </a:p>
          <a:p>
            <a:pPr lvl="1"/>
            <a:r>
              <a:rPr lang="en-US" dirty="0"/>
              <a:t>Paper2D is a good starting example again.</a:t>
            </a:r>
          </a:p>
          <a:p>
            <a:pPr lvl="1"/>
            <a:r>
              <a:rPr lang="en-US" dirty="0"/>
              <a:t>Once found, there are 50+ other plugin types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57393-AF03-7B4F-A584-92D32709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4650" y="11228281"/>
            <a:ext cx="1841500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92C54-360B-D242-B5A1-C9E9870DA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8732" y="927462"/>
            <a:ext cx="7924800" cy="1581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AD4D0-B99A-794A-9802-61631214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4128" y="3097160"/>
            <a:ext cx="7353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36A0-138B-D240-A67B-1F252854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Editor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3C33B-06EF-2146-BD6F-74EACA6E5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Any new asset gets a default asset editor window that just opens a </a:t>
            </a:r>
            <a:r>
              <a:rPr lang="en-US" i="1" dirty="0"/>
              <a:t>Details</a:t>
            </a:r>
            <a:r>
              <a:rPr lang="en-US" dirty="0"/>
              <a:t> window on any exposed UPROPERTY data. </a:t>
            </a:r>
          </a:p>
          <a:p>
            <a:pPr lvl="1"/>
            <a:r>
              <a:rPr lang="en-US" dirty="0"/>
              <a:t>Use the </a:t>
            </a:r>
            <a:r>
              <a:rPr lang="en-US" dirty="0" err="1"/>
              <a:t>hidecategories</a:t>
            </a:r>
            <a:r>
              <a:rPr lang="en-US" dirty="0"/>
              <a:t> UCLASS tag to hide properties you don’t want to show up, like parent class properties.</a:t>
            </a:r>
          </a:p>
          <a:p>
            <a:r>
              <a:rPr lang="en-US" dirty="0"/>
              <a:t>You can make a new </a:t>
            </a:r>
            <a:r>
              <a:rPr lang="en-US" b="1" dirty="0"/>
              <a:t>custom</a:t>
            </a:r>
            <a:r>
              <a:rPr lang="en-US" dirty="0"/>
              <a:t> asset editor by extending </a:t>
            </a:r>
            <a:r>
              <a:rPr lang="en-US" dirty="0" err="1"/>
              <a:t>FAssetEditorToolkit</a:t>
            </a:r>
            <a:r>
              <a:rPr lang="en-US" dirty="0"/>
              <a:t>. </a:t>
            </a:r>
          </a:p>
          <a:p>
            <a:r>
              <a:rPr lang="en-US" dirty="0"/>
              <a:t>Building a new asset editors can be quite involved, essentially a mini-app for editing an asset, with its own window, tabs, and widgets.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C5C3D-479D-3E4C-A3B2-E2873B04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966" y="1281059"/>
            <a:ext cx="11305065" cy="2611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61C1B8-1047-8C4D-8CE8-2431B5530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472" y="5713413"/>
            <a:ext cx="10378416" cy="62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12AD7-CCC5-BE4C-B1B9-CA365E891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Details Panel </a:t>
            </a:r>
            <a:r>
              <a:rPr lang="en-US" dirty="0" err="1"/>
              <a:t>WIdgets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03868-11FD-8349-81B9-A48C2B6A2B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Instead of a full asset editor, for simple types you can create a new details panel widget.</a:t>
            </a:r>
          </a:p>
          <a:p>
            <a:pPr lvl="1"/>
            <a:r>
              <a:rPr lang="en-US" dirty="0"/>
              <a:t>Derive a new class from </a:t>
            </a:r>
            <a:r>
              <a:rPr lang="en-US" dirty="0" err="1"/>
              <a:t>IPropertyTypeCustomization</a:t>
            </a:r>
            <a:endParaRPr lang="en-US" dirty="0"/>
          </a:p>
          <a:p>
            <a:pPr lvl="1"/>
            <a:r>
              <a:rPr lang="en-US" dirty="0"/>
              <a:t>Register by calling </a:t>
            </a:r>
            <a:r>
              <a:rPr lang="en-US" sz="2800" dirty="0" err="1"/>
              <a:t>RegisterCustomPropertyTypeLayout</a:t>
            </a:r>
            <a:endParaRPr lang="en-US" sz="2800" dirty="0"/>
          </a:p>
          <a:p>
            <a:r>
              <a:rPr lang="en-US" sz="2800" dirty="0"/>
              <a:t>Good examples in </a:t>
            </a:r>
            <a:r>
              <a:rPr lang="en-US" sz="2800" dirty="0" err="1"/>
              <a:t>GameplayTagsEditor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E67A7-9808-024D-B71D-BA3443B9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9336677"/>
            <a:ext cx="73152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34B3F-131E-4045-BB6F-E58B52A19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90"/>
          <a:stretch/>
        </p:blipFill>
        <p:spPr>
          <a:xfrm>
            <a:off x="10783766" y="2445706"/>
            <a:ext cx="12990634" cy="54102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4EADE0-BEEB-0E4E-8377-F019EB8A5EF5}"/>
              </a:ext>
            </a:extLst>
          </p:cNvPr>
          <p:cNvSpPr/>
          <p:nvPr/>
        </p:nvSpPr>
        <p:spPr>
          <a:xfrm>
            <a:off x="12192000" y="4746044"/>
            <a:ext cx="11556274" cy="3745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4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EF76F2-C623-3D4B-BA6C-8E2031B6B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060" y="194001"/>
            <a:ext cx="8590234" cy="551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58A18-5261-4D4C-B560-A277AF02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3F86A-0DCA-ED4E-8105-C0E615F92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Look through the Plugins and Engine Modules for other things that can be extended with plugins</a:t>
            </a:r>
          </a:p>
          <a:p>
            <a:pPr lvl="1"/>
            <a:r>
              <a:rPr lang="en-US" dirty="0"/>
              <a:t>New snapping modes</a:t>
            </a:r>
          </a:p>
          <a:p>
            <a:pPr lvl="2"/>
            <a:r>
              <a:rPr lang="en-US" dirty="0"/>
              <a:t>See Paper2D</a:t>
            </a:r>
          </a:p>
          <a:p>
            <a:pPr lvl="1"/>
            <a:r>
              <a:rPr lang="en-US" dirty="0"/>
              <a:t>New viewport buttons</a:t>
            </a:r>
          </a:p>
          <a:p>
            <a:pPr lvl="2"/>
            <a:r>
              <a:rPr lang="en-US" dirty="0"/>
              <a:t>See </a:t>
            </a:r>
            <a:r>
              <a:rPr lang="en-US" dirty="0" err="1"/>
              <a:t>RenderDoc</a:t>
            </a:r>
            <a:endParaRPr lang="en-US" dirty="0"/>
          </a:p>
          <a:p>
            <a:pPr lvl="1"/>
            <a:r>
              <a:rPr lang="en-US" dirty="0"/>
              <a:t>New components</a:t>
            </a:r>
          </a:p>
          <a:p>
            <a:pPr lvl="2"/>
            <a:r>
              <a:rPr lang="en-US" dirty="0"/>
              <a:t>See Custom Mesh Component</a:t>
            </a:r>
          </a:p>
          <a:p>
            <a:pPr lvl="1"/>
            <a:r>
              <a:rPr lang="en-US" dirty="0"/>
              <a:t>Postprocessing</a:t>
            </a:r>
          </a:p>
          <a:p>
            <a:pPr lvl="2"/>
            <a:r>
              <a:rPr lang="en-US" dirty="0"/>
              <a:t>Composure</a:t>
            </a:r>
          </a:p>
          <a:p>
            <a:pPr lvl="2"/>
            <a:r>
              <a:rPr lang="en-US" dirty="0"/>
              <a:t>VR plugins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FC1EBE-B6A6-7242-A193-037B05DBCD34}"/>
              </a:ext>
            </a:extLst>
          </p:cNvPr>
          <p:cNvSpPr/>
          <p:nvPr/>
        </p:nvSpPr>
        <p:spPr>
          <a:xfrm>
            <a:off x="21441905" y="240224"/>
            <a:ext cx="1046136" cy="2944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4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548AE-23A3-4942-BAF0-ABE9983FC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E21C1-147E-564B-8BA1-2F21826C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and Plugins</a:t>
            </a:r>
          </a:p>
        </p:txBody>
      </p:sp>
    </p:spTree>
    <p:extLst>
      <p:ext uri="{BB962C8B-B14F-4D97-AF65-F5344CB8AC3E}">
        <p14:creationId xmlns:p14="http://schemas.microsoft.com/office/powerpoint/2010/main" val="408442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643E-84CB-354A-885F-D769E9A5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C82E8-319A-0543-9138-C39F467DF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6572" y="41564"/>
            <a:ext cx="12000944" cy="136328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E1EDE-BA89-3A43-A48F-EA6115C9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Unreal Engine is structured as modules, each compiled separately and dynamically loaded.</a:t>
            </a:r>
          </a:p>
          <a:p>
            <a:r>
              <a:rPr lang="en-US" dirty="0"/>
              <a:t>(Most) modules can be loaded, unloaded, or recompiled without needing to restart the engine.</a:t>
            </a:r>
          </a:p>
          <a:p>
            <a:r>
              <a:rPr lang="en-US" dirty="0"/>
              <a:t>Each module has its own </a:t>
            </a:r>
            <a:r>
              <a:rPr lang="en-US" dirty="0" err="1"/>
              <a:t>Build.cs</a:t>
            </a:r>
            <a:r>
              <a:rPr lang="en-US" dirty="0"/>
              <a:t> file, an interface derived from </a:t>
            </a:r>
            <a:r>
              <a:rPr lang="en-US" dirty="0" err="1"/>
              <a:t>IModuleInterface</a:t>
            </a:r>
            <a:r>
              <a:rPr lang="en-US" dirty="0"/>
              <a:t>, and uses the IMPLEMENT_MODULE macro to declare the module name and add the necessary initialization code.</a:t>
            </a:r>
          </a:p>
        </p:txBody>
      </p:sp>
    </p:spTree>
    <p:extLst>
      <p:ext uri="{BB962C8B-B14F-4D97-AF65-F5344CB8AC3E}">
        <p14:creationId xmlns:p14="http://schemas.microsoft.com/office/powerpoint/2010/main" val="16328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E937-7843-B04C-B391-A8893221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Discovery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56000-4EF2-7144-879E-12C3A6E22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So… how does the other engine code know what is in a module?</a:t>
            </a:r>
          </a:p>
          <a:p>
            <a:r>
              <a:rPr lang="en-US" dirty="0" err="1"/>
              <a:t>Explicity</a:t>
            </a:r>
            <a:r>
              <a:rPr lang="en-US" dirty="0"/>
              <a:t> use functions or classes in other modules. You </a:t>
            </a:r>
            <a:r>
              <a:rPr lang="en-US" b="1" dirty="0"/>
              <a:t>must</a:t>
            </a:r>
            <a:r>
              <a:rPr lang="en-US" dirty="0"/>
              <a:t> add the other module as a dependency in your </a:t>
            </a:r>
            <a:r>
              <a:rPr lang="en-US" dirty="0" err="1"/>
              <a:t>Build.cs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Look for a MODULE_API macro, #include of a module interface header, or </a:t>
            </a:r>
            <a:r>
              <a:rPr lang="en-US" dirty="0" err="1"/>
              <a:t>Build.cs</a:t>
            </a:r>
            <a:r>
              <a:rPr lang="en-US" dirty="0"/>
              <a:t> to find the module name.</a:t>
            </a:r>
          </a:p>
          <a:p>
            <a:r>
              <a:rPr lang="en-US" dirty="0"/>
              <a:t>Many modules rely on automatic discovery:</a:t>
            </a:r>
          </a:p>
          <a:p>
            <a:pPr lvl="1"/>
            <a:r>
              <a:rPr lang="en-US" dirty="0"/>
              <a:t>Register delegate functions on load</a:t>
            </a:r>
          </a:p>
          <a:p>
            <a:pPr lvl="2"/>
            <a:r>
              <a:rPr lang="en-US" dirty="0"/>
              <a:t>A Default Object is constructed for every </a:t>
            </a:r>
            <a:r>
              <a:rPr lang="en-US" dirty="0" err="1"/>
              <a:t>UObject</a:t>
            </a:r>
            <a:r>
              <a:rPr lang="en-US" dirty="0"/>
              <a:t>. Registration code in the constructor will be run on load.</a:t>
            </a:r>
          </a:p>
          <a:p>
            <a:pPr lvl="2"/>
            <a:r>
              <a:rPr lang="en-US" dirty="0"/>
              <a:t>Can also do it in </a:t>
            </a:r>
            <a:r>
              <a:rPr lang="en-US" dirty="0" err="1"/>
              <a:t>StartupModule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Register directly with another module.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UnrealBuildTool</a:t>
            </a:r>
            <a:r>
              <a:rPr lang="en-US" dirty="0"/>
              <a:t> reflection macros, which generates registration code.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2CB74-91EA-BC49-BDCB-1F1BDEB7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78" y="854494"/>
            <a:ext cx="75438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95A31-3F7C-7F46-AA6C-DBCBAEFDD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78" y="4374847"/>
            <a:ext cx="10801350" cy="3143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9523E-A767-3E4A-A705-593D0B27C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778" y="8595315"/>
            <a:ext cx="68580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6D0169-DC2C-404C-A8F4-87B456642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778" y="10418371"/>
            <a:ext cx="9753600" cy="2019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34B8D8-4C51-CD4F-AAC0-B3017D099952}"/>
              </a:ext>
            </a:extLst>
          </p:cNvPr>
          <p:cNvSpPr txBox="1"/>
          <p:nvPr/>
        </p:nvSpPr>
        <p:spPr>
          <a:xfrm>
            <a:off x="12732327" y="269719"/>
            <a:ext cx="1165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In </a:t>
            </a:r>
            <a:r>
              <a:rPr lang="en-US" sz="3200" dirty="0" err="1"/>
              <a:t>RenderInterface.h</a:t>
            </a:r>
            <a:r>
              <a:rPr lang="en-US" sz="3200" dirty="0"/>
              <a:t>: Interface derived from </a:t>
            </a:r>
            <a:r>
              <a:rPr lang="en-US" sz="3200" dirty="0" err="1"/>
              <a:t>IModuleInterface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A97A9-7A14-B644-893D-DB6DB8D0D4E1}"/>
              </a:ext>
            </a:extLst>
          </p:cNvPr>
          <p:cNvSpPr txBox="1"/>
          <p:nvPr/>
        </p:nvSpPr>
        <p:spPr>
          <a:xfrm>
            <a:off x="12732327" y="3297629"/>
            <a:ext cx="1165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In </a:t>
            </a:r>
            <a:r>
              <a:rPr lang="en-US" sz="3200" dirty="0" err="1"/>
              <a:t>RenderModule.h</a:t>
            </a:r>
            <a:r>
              <a:rPr lang="en-US" sz="3200" dirty="0"/>
              <a:t>: Module class, including overrides for </a:t>
            </a:r>
            <a:r>
              <a:rPr lang="en-US" sz="3200" dirty="0" err="1"/>
              <a:t>StartupModule</a:t>
            </a:r>
            <a:r>
              <a:rPr lang="en-US" sz="3200" dirty="0"/>
              <a:t> and </a:t>
            </a:r>
            <a:r>
              <a:rPr lang="en-US" sz="3200" dirty="0" err="1"/>
              <a:t>ShutdownModule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4B79FD-ED06-8F4D-96BB-68BB284FAD21}"/>
              </a:ext>
            </a:extLst>
          </p:cNvPr>
          <p:cNvSpPr txBox="1"/>
          <p:nvPr/>
        </p:nvSpPr>
        <p:spPr>
          <a:xfrm>
            <a:off x="12731778" y="7948984"/>
            <a:ext cx="116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Renderer.cpp</a:t>
            </a:r>
            <a:r>
              <a:rPr lang="en-US" sz="3600" dirty="0"/>
              <a:t>: Add module implementation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CA612-DECE-7949-B35F-A9305CF1EB3D}"/>
              </a:ext>
            </a:extLst>
          </p:cNvPr>
          <p:cNvSpPr txBox="1"/>
          <p:nvPr/>
        </p:nvSpPr>
        <p:spPr>
          <a:xfrm>
            <a:off x="12731778" y="9803909"/>
            <a:ext cx="116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Renderer.Build.cs</a:t>
            </a:r>
            <a:r>
              <a:rPr lang="en-US" sz="3600" dirty="0"/>
              <a:t>: module build code</a:t>
            </a:r>
          </a:p>
        </p:txBody>
      </p:sp>
    </p:spTree>
    <p:extLst>
      <p:ext uri="{BB962C8B-B14F-4D97-AF65-F5344CB8AC3E}">
        <p14:creationId xmlns:p14="http://schemas.microsoft.com/office/powerpoint/2010/main" val="81404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EB33-6B71-5D40-B02E-469907C6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and Plugins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84AE3-1027-A54C-84AF-265BF17A2A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Plugins are modules, and add functionality in the same way as core engine modules:</a:t>
            </a:r>
          </a:p>
          <a:p>
            <a:pPr lvl="1"/>
            <a:r>
              <a:rPr lang="en-US" dirty="0"/>
              <a:t>Declare functions another module can call</a:t>
            </a:r>
          </a:p>
          <a:p>
            <a:pPr lvl="1"/>
            <a:r>
              <a:rPr lang="en-US" dirty="0"/>
              <a:t>Declare types or functions that will be found through one of the engine discovery methods (unreal build tool macros, new delegates, etc.)</a:t>
            </a:r>
          </a:p>
          <a:p>
            <a:r>
              <a:rPr lang="en-US" dirty="0"/>
              <a:t>Most plugins will either be a single module, or one for code only needed in the editor, and a separate one for code needed at game runtime.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7C4E3-12F6-2E41-B906-BEFCD1ED8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88"/>
          <a:stretch/>
        </p:blipFill>
        <p:spPr>
          <a:xfrm>
            <a:off x="12192000" y="399680"/>
            <a:ext cx="11164389" cy="662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02C96-C5C9-5545-93DA-A17EE1AC2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5968"/>
          <a:stretch/>
        </p:blipFill>
        <p:spPr>
          <a:xfrm>
            <a:off x="13132525" y="5713413"/>
            <a:ext cx="10981509" cy="758190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8C772A-715A-F24B-A3D7-B48B552FF80E}"/>
              </a:ext>
            </a:extLst>
          </p:cNvPr>
          <p:cNvCxnSpPr/>
          <p:nvPr/>
        </p:nvCxnSpPr>
        <p:spPr>
          <a:xfrm>
            <a:off x="17687109" y="1436914"/>
            <a:ext cx="9927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BC0F8-8977-B349-91DB-ABEA2FFADE04}"/>
              </a:ext>
            </a:extLst>
          </p:cNvPr>
          <p:cNvCxnSpPr>
            <a:cxnSpLocks/>
          </p:cNvCxnSpPr>
          <p:nvPr/>
        </p:nvCxnSpPr>
        <p:spPr>
          <a:xfrm flipV="1">
            <a:off x="18549258" y="6775267"/>
            <a:ext cx="831669" cy="43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5331E9B-59EB-E140-86B9-21E3BAA53D6C}"/>
              </a:ext>
            </a:extLst>
          </p:cNvPr>
          <p:cNvSpPr/>
          <p:nvPr/>
        </p:nvSpPr>
        <p:spPr>
          <a:xfrm>
            <a:off x="15597051" y="9588138"/>
            <a:ext cx="4911635" cy="3396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7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472B1C-901E-5948-804F-0F4C88059A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8B10A-7E1B-6D46-B194-131B8AFA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Plugins Do?</a:t>
            </a:r>
          </a:p>
        </p:txBody>
      </p:sp>
    </p:spTree>
    <p:extLst>
      <p:ext uri="{BB962C8B-B14F-4D97-AF65-F5344CB8AC3E}">
        <p14:creationId xmlns:p14="http://schemas.microsoft.com/office/powerpoint/2010/main" val="355236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0A28-185C-2442-A0E5-B191AF51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Plugins by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8412-2A23-8748-A0BB-0DBBB8C65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AppleVision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ChaosCloth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StereoPanorama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CodeEditor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BackChannel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BlueprintStats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Experimental/Shotgun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SkeletalReduction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VirtualProductionUtilities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PythonScriptPlugin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AlembicImporter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ChaosNiagara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FieldSystemPlugin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ChaosSolverPlugin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Phya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ImagePlate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SimpleHMD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PixelStreaming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VirtualCamera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ProxyLODPlugin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ControlRig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BlastPlugin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Experimental/Gauntlet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PlatformCrypto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RemoteSession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AppleImageUtils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GeometryCache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CharacterAI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Experimental/HTML5Networking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RawInput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GeometryCollectionPlugin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Experimental/CodeView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AnimationSharing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CodeLiteSourceCodeAccess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KDevelopSourceCodeAccess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Developer/Concert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ActorLayerUtilities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RenderDocPlugin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BlankPlugin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UObjectPlugin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VisualStudioCodeSourceCodeAccess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VisualStudioSourceCodeAccess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SubversionSourceControl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CLionSourceCodeAccess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OneSkyLocalizationService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XCodeSourceCodeAccess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PerforceSourceControl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NullSourceCodeAccess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GitSourceControl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Blendables</a:t>
            </a:r>
            <a:r>
              <a:rPr lang="en-US" dirty="0"/>
              <a:t>/</a:t>
            </a:r>
            <a:r>
              <a:rPr lang="en-US" dirty="0" err="1"/>
              <a:t>LightPropagationVolume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Portal/</a:t>
            </a:r>
            <a:r>
              <a:rPr lang="en-US" dirty="0" err="1"/>
              <a:t>LauncherChunkInstaller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ScriptGeneratorPlugin</a:t>
            </a:r>
            <a:r>
              <a:rPr lang="en-US" dirty="0"/>
              <a:t>/Resources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ActorSequence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MatineeToLevelSequence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SequencerScripting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LevelSequenceEditor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Enterprise/</a:t>
            </a:r>
            <a:r>
              <a:rPr lang="en-US" dirty="0" err="1"/>
              <a:t>DatasmithContent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Enterprise/</a:t>
            </a:r>
            <a:r>
              <a:rPr lang="en-US" dirty="0" err="1"/>
              <a:t>VariantManagerContent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MagicLeapCamera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MagicLeapScreens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Importers/</a:t>
            </a:r>
            <a:r>
              <a:rPr lang="en-US" dirty="0" err="1"/>
              <a:t>USDImporter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VirtualProduction</a:t>
            </a:r>
            <a:r>
              <a:rPr lang="en-US" dirty="0"/>
              <a:t>/Takes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FX/Niagara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</a:t>
            </a:r>
            <a:r>
              <a:rPr lang="en-US" dirty="0" err="1"/>
              <a:t>HoudiniNiagara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</a:t>
            </a:r>
            <a:r>
              <a:rPr lang="en-US" dirty="0" err="1"/>
              <a:t>NiagaraExtras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CableComponent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RuntimePhysXCooking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LeapMotion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Runtime/Database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ProceduralMeshComponent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WindowsMixedReality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Runtime/Spatialization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ResonanceAudio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WebMMoviePlayer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Runtime/Steam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SunPosition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MixedRealityCaptureFramework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OpenXR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LocationServicesIOSImpl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WebBrowserWidget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ApexDestruction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CustomMeshComponent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AndroidPermission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Runtime/Oculus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EditableMesh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Runtime/Synthesis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ReplicationGraph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LocationServicesAndroidImpl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MobilePatchingUtils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Runtime/Firebase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SoundMod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Runtime/Nvidia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PreLoadScreenMoviePlayer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HTTPChunkInstaller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MeshReconstruction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nDisplay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AudioCapture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OptionalMobileFeaturesBPLibrary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SignificanceManager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Runtime/Advertising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GameplayAbilities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MIDIDevice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AnimDistanceMatching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ExampleDeviceProfileSelector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SoundVisualizations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IOSDeviceProfileSelector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PhysXVehicles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AppleMoviePlayer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LinuxDeviceProfileSelector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LocationServicesBPLibrary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ArchVisCharacter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PacketHandlers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GoogleVR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GoogleCloudMessaging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TimeSynth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Runtime/Analytics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AnimationBudgetAllocator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FbxAutomationTestBuilder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ScreenshotTools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EditorTests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RuntimeTests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FunctionalTestingEditor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Animation/</a:t>
            </a:r>
            <a:r>
              <a:rPr lang="en-US" dirty="0" err="1"/>
              <a:t>LiveLink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Animation/</a:t>
            </a:r>
            <a:r>
              <a:rPr lang="en-US" dirty="0" err="1"/>
              <a:t>LiveLinkCurveDebugUI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Slate/</a:t>
            </a:r>
            <a:r>
              <a:rPr lang="en-US" dirty="0" err="1"/>
              <a:t>SlateRemote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NetcodeUnitTest</a:t>
            </a:r>
            <a:r>
              <a:rPr lang="en-US" dirty="0"/>
              <a:t>/</a:t>
            </a:r>
            <a:r>
              <a:rPr lang="en-US" dirty="0" err="1"/>
              <a:t>NetcodeUnitTest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NetcodeUnitTest</a:t>
            </a:r>
            <a:r>
              <a:rPr lang="en-US" dirty="0"/>
              <a:t>/NUTUnrealEngine4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OpenColorIO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Compositing/Composure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LensDistortion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OpenCVLensDistortion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/Source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/Binaries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/Intermediate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AI/</a:t>
            </a:r>
            <a:r>
              <a:rPr lang="en-US" dirty="0" err="1"/>
              <a:t>AISupport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AI/</a:t>
            </a:r>
            <a:r>
              <a:rPr lang="en-US" dirty="0" err="1"/>
              <a:t>HTNPlanner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OnlineSubsystemOculus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OnlineSubsystemGoogle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OnlineSubsystemAmazon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Online/IOS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Online/Android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OnlineSubsystemTwitch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OnlineSubsystemSteam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VoiceChat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OnlineSubsystemFacebook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OnlineSubsystemNull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Performance/</a:t>
            </a:r>
            <a:r>
              <a:rPr lang="en-US" dirty="0" err="1"/>
              <a:t>PerformanceMonitor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2D/Paper2D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MessagingDebugger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TcpMessaging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UdpMessaging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FacialAnimation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SequenceRecorder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MobileLauncherProfileWizard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MaterialAnalyzer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BlueprintMaterialTextureNodes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AssetManagerEditor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GameplayTagsEditor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EditorScriptingUtilities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CryptoKeys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MeshEditor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MacGraphicsSwitching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PluginBrowser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GLTFImporter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SpeedTreeImporter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DataValidation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AndroidMedia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MediaCompositing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TimecodeSynchronizer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MediaPlayerEditor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MediaFrameworkUtilities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AudioCaptureTimecodeProvider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ImgMedia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MediaIOFramework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LinearTimecode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WmfMedia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AvfMedia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WebMMedia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AndroidCamera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C63FD-4005-ED4E-8D9F-3D03795CD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best way to see what is possible, and how to do it, is to look at the many engine plugins in Engine/Plugins.</a:t>
            </a:r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Find a plugin that does what you want.</a:t>
            </a:r>
          </a:p>
          <a:p>
            <a:pPr lvl="1"/>
            <a:r>
              <a:rPr lang="en-US" dirty="0"/>
              <a:t>Look at its code to see what functions and/or </a:t>
            </a:r>
            <a:r>
              <a:rPr lang="en-US" dirty="0" err="1"/>
              <a:t>UObject</a:t>
            </a:r>
            <a:r>
              <a:rPr lang="en-US" dirty="0"/>
              <a:t> classes it uses or extends.</a:t>
            </a:r>
          </a:p>
          <a:p>
            <a:pPr lvl="1"/>
            <a:r>
              <a:rPr lang="en-US" dirty="0"/>
              <a:t>Search the rest of the plugins and core engine for more examples using the same.</a:t>
            </a:r>
          </a:p>
          <a:p>
            <a:pPr lvl="1"/>
            <a:r>
              <a:rPr lang="en-US" dirty="0"/>
              <a:t>Look for common code (and identify what code you don’t need).</a:t>
            </a:r>
          </a:p>
          <a:p>
            <a:pPr lvl="2"/>
            <a:r>
              <a:rPr lang="en-US" dirty="0"/>
              <a:t>Multiple examples help show what is necessary.</a:t>
            </a:r>
          </a:p>
          <a:p>
            <a:pPr lvl="1"/>
            <a:r>
              <a:rPr lang="en-US" dirty="0"/>
              <a:t>Look for simple examples, or ones closest to what you plan.</a:t>
            </a:r>
          </a:p>
        </p:txBody>
      </p:sp>
    </p:spTree>
    <p:extLst>
      <p:ext uri="{BB962C8B-B14F-4D97-AF65-F5344CB8AC3E}">
        <p14:creationId xmlns:p14="http://schemas.microsoft.com/office/powerpoint/2010/main" val="183472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E60547-678E-5840-BC94-265F359C0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Toolbar Button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F5B8-4CC2-214E-9DD1-1E8CBE9EF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New button in the top toolbar</a:t>
            </a:r>
          </a:p>
          <a:p>
            <a:r>
              <a:rPr lang="en-US" dirty="0"/>
              <a:t>This one has a plugin template. Easiest way to get the basics is to look at the template code.</a:t>
            </a:r>
          </a:p>
          <a:p>
            <a:pPr lvl="1"/>
            <a:r>
              <a:rPr lang="en-US" dirty="0"/>
              <a:t>Derive a class from </a:t>
            </a:r>
            <a:r>
              <a:rPr lang="en-US" sz="2800" dirty="0" err="1"/>
              <a:t>TCommands</a:t>
            </a:r>
            <a:r>
              <a:rPr lang="en-US" sz="2800" dirty="0"/>
              <a:t>&lt;</a:t>
            </a:r>
            <a:r>
              <a:rPr lang="en-US" sz="2800" dirty="0" err="1"/>
              <a:t>FToolbarCommands</a:t>
            </a:r>
            <a:r>
              <a:rPr lang="en-US" sz="2800" dirty="0"/>
              <a:t>&gt;</a:t>
            </a:r>
          </a:p>
          <a:p>
            <a:pPr lvl="1"/>
            <a:r>
              <a:rPr lang="en-US" dirty="0"/>
              <a:t>Register in </a:t>
            </a:r>
            <a:r>
              <a:rPr lang="en-US" dirty="0" err="1"/>
              <a:t>StartupModule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B35C-74A5-B14D-A522-A492B6A7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586" y="9124950"/>
            <a:ext cx="11658600" cy="9525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B66B86-3EF7-2644-99FC-9E46BE80BBA3}"/>
              </a:ext>
            </a:extLst>
          </p:cNvPr>
          <p:cNvSpPr/>
          <p:nvPr/>
        </p:nvSpPr>
        <p:spPr>
          <a:xfrm>
            <a:off x="16328572" y="9124951"/>
            <a:ext cx="809897" cy="9525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0AA7C-3669-9D40-BC7A-25F213CE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436" y="850900"/>
            <a:ext cx="12534900" cy="60071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646B3FA-7CB2-3545-840B-CF57496D2346}"/>
              </a:ext>
            </a:extLst>
          </p:cNvPr>
          <p:cNvSpPr/>
          <p:nvPr/>
        </p:nvSpPr>
        <p:spPr>
          <a:xfrm>
            <a:off x="11185957" y="3396343"/>
            <a:ext cx="6788534" cy="13758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2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39DAD-BA85-5241-AAF1-D19C5D44C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Editor Mode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51F25-D23E-D348-B6FF-35B118D4A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new editor mode, like Foliage, etc.</a:t>
            </a:r>
          </a:p>
          <a:p>
            <a:r>
              <a:rPr lang="en-US" dirty="0"/>
              <a:t>This one also has a template when creating a new plugin.</a:t>
            </a:r>
          </a:p>
          <a:p>
            <a:pPr lvl="1"/>
            <a:r>
              <a:rPr lang="en-US" dirty="0"/>
              <a:t>Derive classes from </a:t>
            </a:r>
            <a:r>
              <a:rPr lang="en-US" dirty="0" err="1"/>
              <a:t>FEdMode</a:t>
            </a:r>
            <a:r>
              <a:rPr lang="en-US" dirty="0"/>
              <a:t> and </a:t>
            </a:r>
            <a:r>
              <a:rPr lang="en-US" dirty="0" err="1"/>
              <a:t>FModeToolkit</a:t>
            </a:r>
            <a:r>
              <a:rPr lang="en-US" dirty="0"/>
              <a:t>.</a:t>
            </a:r>
          </a:p>
          <a:p>
            <a:r>
              <a:rPr lang="en-US" dirty="0"/>
              <a:t>Search for these in Engine plugins to find other, more complete examples</a:t>
            </a:r>
          </a:p>
          <a:p>
            <a:pPr lvl="1"/>
            <a:r>
              <a:rPr lang="en-US" dirty="0" err="1"/>
              <a:t>MeshEditor</a:t>
            </a:r>
            <a:endParaRPr lang="en-US" dirty="0"/>
          </a:p>
          <a:p>
            <a:pPr lvl="1"/>
            <a:r>
              <a:rPr lang="en-US" dirty="0" err="1"/>
              <a:t>ControlRig</a:t>
            </a:r>
            <a:endParaRPr lang="en-US" dirty="0"/>
          </a:p>
          <a:p>
            <a:pPr lvl="1"/>
            <a:r>
              <a:rPr lang="en-US" dirty="0" err="1"/>
              <a:t>SteamAudio</a:t>
            </a:r>
            <a:endParaRPr lang="en-US" dirty="0"/>
          </a:p>
          <a:p>
            <a:pPr lvl="1"/>
            <a:r>
              <a:rPr lang="en-US" dirty="0"/>
              <a:t>Paper2D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9911C-832F-F341-9C19-18C62815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648" y="876300"/>
            <a:ext cx="12573000" cy="598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BABA4-2463-EB46-93EA-5A1E72FA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272" y="7703457"/>
            <a:ext cx="4838700" cy="431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CCE0E2-ED32-E547-BCDB-4177841D0D98}"/>
              </a:ext>
            </a:extLst>
          </p:cNvPr>
          <p:cNvSpPr/>
          <p:nvPr/>
        </p:nvSpPr>
        <p:spPr>
          <a:xfrm>
            <a:off x="11625943" y="3291840"/>
            <a:ext cx="10136777" cy="16981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B205F09-55BA-9541-904F-9AAC331DE3E6}"/>
              </a:ext>
            </a:extLst>
          </p:cNvPr>
          <p:cNvSpPr/>
          <p:nvPr/>
        </p:nvSpPr>
        <p:spPr>
          <a:xfrm>
            <a:off x="17896114" y="7994469"/>
            <a:ext cx="701040" cy="6792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11046"/>
      </p:ext>
    </p:extLst>
  </p:cSld>
  <p:clrMapOvr>
    <a:masterClrMapping/>
  </p:clrMapOvr>
</p:sld>
</file>

<file path=ppt/theme/theme1.xml><?xml version="1.0" encoding="utf-8"?>
<a:theme xmlns:a="http://schemas.openxmlformats.org/drawingml/2006/main" name="EpicTheme">
  <a:themeElements>
    <a:clrScheme name="Epic">
      <a:dk1>
        <a:srgbClr val="27292E"/>
      </a:dk1>
      <a:lt1>
        <a:srgbClr val="FFFFFF"/>
      </a:lt1>
      <a:dk2>
        <a:srgbClr val="323233"/>
      </a:dk2>
      <a:lt2>
        <a:srgbClr val="EDEFF3"/>
      </a:lt2>
      <a:accent1>
        <a:srgbClr val="F7941E"/>
      </a:accent1>
      <a:accent2>
        <a:srgbClr val="D9821D"/>
      </a:accent2>
      <a:accent3>
        <a:srgbClr val="A44724"/>
      </a:accent3>
      <a:accent4>
        <a:srgbClr val="F7941E"/>
      </a:accent4>
      <a:accent5>
        <a:srgbClr val="007EBF"/>
      </a:accent5>
      <a:accent6>
        <a:srgbClr val="00B0F0"/>
      </a:accent6>
      <a:hlink>
        <a:srgbClr val="F7941E"/>
      </a:hlink>
      <a:folHlink>
        <a:srgbClr val="A44724"/>
      </a:folHlink>
    </a:clrScheme>
    <a:fontScheme name="Epic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3F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15557</TotalTime>
  <Words>1475</Words>
  <Application>Microsoft Macintosh PowerPoint</Application>
  <PresentationFormat>Custom</PresentationFormat>
  <Paragraphs>293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EpicTheme</vt:lpstr>
      <vt:lpstr>PowerPoint Presentation</vt:lpstr>
      <vt:lpstr>Modules and Plugins</vt:lpstr>
      <vt:lpstr>Modules</vt:lpstr>
      <vt:lpstr>Module Discovery</vt:lpstr>
      <vt:lpstr>Modules and Plugins</vt:lpstr>
      <vt:lpstr>What can Plugins Do?</vt:lpstr>
      <vt:lpstr>Plugins by Example</vt:lpstr>
      <vt:lpstr>PowerPoint Presentation</vt:lpstr>
      <vt:lpstr>PowerPoint Presentation</vt:lpstr>
      <vt:lpstr>PowerPoint Presentation</vt:lpstr>
      <vt:lpstr>Asset Actions</vt:lpstr>
      <vt:lpstr>New Asset Type</vt:lpstr>
      <vt:lpstr>Asset Editor</vt:lpstr>
      <vt:lpstr>PowerPoint Presentation</vt:lpstr>
      <vt:lpstr>More…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Nikdel</dc:creator>
  <cp:lastModifiedBy>Marc Olano</cp:lastModifiedBy>
  <cp:revision>190</cp:revision>
  <cp:lastPrinted>2019-10-31T17:20:39Z</cp:lastPrinted>
  <dcterms:modified xsi:type="dcterms:W3CDTF">2019-10-31T20:27:47Z</dcterms:modified>
</cp:coreProperties>
</file>