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4" r:id="rId3"/>
    <p:sldId id="285" r:id="rId4"/>
    <p:sldId id="287" r:id="rId5"/>
    <p:sldId id="257" r:id="rId6"/>
    <p:sldId id="258" r:id="rId7"/>
    <p:sldId id="259" r:id="rId8"/>
    <p:sldId id="260" r:id="rId9"/>
    <p:sldId id="264" r:id="rId10"/>
    <p:sldId id="297" r:id="rId11"/>
    <p:sldId id="268" r:id="rId12"/>
    <p:sldId id="269" r:id="rId13"/>
    <p:sldId id="295" r:id="rId14"/>
    <p:sldId id="270" r:id="rId15"/>
    <p:sldId id="271" r:id="rId16"/>
    <p:sldId id="272" r:id="rId17"/>
    <p:sldId id="286" r:id="rId18"/>
    <p:sldId id="290" r:id="rId19"/>
    <p:sldId id="291" r:id="rId20"/>
    <p:sldId id="292" r:id="rId21"/>
    <p:sldId id="293" r:id="rId22"/>
    <p:sldId id="294" r:id="rId23"/>
    <p:sldId id="274" r:id="rId24"/>
    <p:sldId id="275" r:id="rId25"/>
    <p:sldId id="276" r:id="rId26"/>
    <p:sldId id="277" r:id="rId27"/>
    <p:sldId id="278" r:id="rId28"/>
    <p:sldId id="288" r:id="rId29"/>
    <p:sldId id="279" r:id="rId30"/>
    <p:sldId id="280" r:id="rId31"/>
    <p:sldId id="281" r:id="rId32"/>
    <p:sldId id="282" r:id="rId33"/>
    <p:sldId id="283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UMBC Graphics for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D821F68-FCE0-F344-9236-5DDC21E5AA6C}"/>
              </a:ext>
            </a:extLst>
          </p:cNvPr>
          <p:cNvSpPr/>
          <p:nvPr/>
        </p:nvSpPr>
        <p:spPr>
          <a:xfrm>
            <a:off x="3281356" y="4031395"/>
            <a:ext cx="1538562" cy="816274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AD7B34-4861-0247-AC4B-C82F245B90C0}"/>
              </a:ext>
            </a:extLst>
          </p:cNvPr>
          <p:cNvSpPr/>
          <p:nvPr/>
        </p:nvSpPr>
        <p:spPr>
          <a:xfrm>
            <a:off x="7683060" y="2326093"/>
            <a:ext cx="2191616" cy="1411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Texture/Buffer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7B08396-08BC-A647-A465-4EAF3533844F}"/>
              </a:ext>
            </a:extLst>
          </p:cNvPr>
          <p:cNvSpPr/>
          <p:nvPr/>
        </p:nvSpPr>
        <p:spPr>
          <a:xfrm>
            <a:off x="10174652" y="2616002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927C3B7-AA86-DE41-8A3D-46D2025D1F4C}"/>
              </a:ext>
            </a:extLst>
          </p:cNvPr>
          <p:cNvSpPr/>
          <p:nvPr/>
        </p:nvSpPr>
        <p:spPr>
          <a:xfrm>
            <a:off x="2298597" y="4519638"/>
            <a:ext cx="1538562" cy="816274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8C8171B-EF15-6644-8827-2E703950077B}"/>
              </a:ext>
            </a:extLst>
          </p:cNvPr>
          <p:cNvCxnSpPr>
            <a:cxnSpLocks/>
            <a:stCxn id="26" idx="3"/>
            <a:endCxn id="97" idx="1"/>
          </p:cNvCxnSpPr>
          <p:nvPr/>
        </p:nvCxnSpPr>
        <p:spPr>
          <a:xfrm>
            <a:off x="9874676" y="3031749"/>
            <a:ext cx="29997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CCE1BC27-7134-124E-8E71-1918985EFA6C}"/>
              </a:ext>
            </a:extLst>
          </p:cNvPr>
          <p:cNvCxnSpPr>
            <a:cxnSpLocks/>
            <a:stCxn id="63" idx="3"/>
            <a:endCxn id="26" idx="2"/>
          </p:cNvCxnSpPr>
          <p:nvPr/>
        </p:nvCxnSpPr>
        <p:spPr>
          <a:xfrm flipV="1">
            <a:off x="4819918" y="3737405"/>
            <a:ext cx="3958950" cy="702127"/>
          </a:xfrm>
          <a:prstGeom prst="bent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229D605-B222-0343-813A-BEC0E95252D2}"/>
              </a:ext>
            </a:extLst>
          </p:cNvPr>
          <p:cNvSpPr/>
          <p:nvPr/>
        </p:nvSpPr>
        <p:spPr>
          <a:xfrm>
            <a:off x="1442635" y="5007880"/>
            <a:ext cx="1527279" cy="816274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Primitive</a:t>
            </a:r>
          </a:p>
          <a:p>
            <a:pPr algn="ctr"/>
            <a:r>
              <a:rPr lang="en-US" sz="2400" dirty="0"/>
              <a:t>Assembly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225EE-00E7-1C42-8F5E-FC0E2C2B2BC9}"/>
              </a:ext>
            </a:extLst>
          </p:cNvPr>
          <p:cNvSpPr/>
          <p:nvPr/>
        </p:nvSpPr>
        <p:spPr>
          <a:xfrm>
            <a:off x="746484" y="2240464"/>
            <a:ext cx="4724400" cy="15861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D54A59-FC7A-3D41-8D68-8FD820FB3A0A}"/>
              </a:ext>
            </a:extLst>
          </p:cNvPr>
          <p:cNvSpPr/>
          <p:nvPr/>
        </p:nvSpPr>
        <p:spPr>
          <a:xfrm>
            <a:off x="2796645" y="3129594"/>
            <a:ext cx="2502201" cy="4478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B25B65-7100-CB4F-9479-57907878E156}"/>
              </a:ext>
            </a:extLst>
          </p:cNvPr>
          <p:cNvSpPr/>
          <p:nvPr/>
        </p:nvSpPr>
        <p:spPr>
          <a:xfrm>
            <a:off x="1813886" y="2759742"/>
            <a:ext cx="2502201" cy="4478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Geometry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A7121A-45E5-4A43-84F1-7B2BEE37CD17}"/>
              </a:ext>
            </a:extLst>
          </p:cNvPr>
          <p:cNvSpPr/>
          <p:nvPr/>
        </p:nvSpPr>
        <p:spPr>
          <a:xfrm>
            <a:off x="960955" y="2406920"/>
            <a:ext cx="2502201" cy="4478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5BD6ACF7-3082-0F4B-8685-4A4F1080C19B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 rot="16200000" flipH="1">
            <a:off x="2410404" y="3862163"/>
            <a:ext cx="1312057" cy="289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E5025AE7-EFAA-FF48-9B51-D2B06BAF5E5C}"/>
              </a:ext>
            </a:extLst>
          </p:cNvPr>
          <p:cNvCxnSpPr>
            <a:cxnSpLocks/>
            <a:stCxn id="46" idx="2"/>
            <a:endCxn id="64" idx="0"/>
          </p:cNvCxnSpPr>
          <p:nvPr/>
        </p:nvCxnSpPr>
        <p:spPr>
          <a:xfrm rot="5400000">
            <a:off x="1132606" y="3928429"/>
            <a:ext cx="2153121" cy="578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82659B11-A48F-984F-8FDA-57969666F3C6}"/>
              </a:ext>
            </a:extLst>
          </p:cNvPr>
          <p:cNvCxnSpPr>
            <a:cxnSpLocks/>
          </p:cNvCxnSpPr>
          <p:nvPr/>
        </p:nvCxnSpPr>
        <p:spPr>
          <a:xfrm flipV="1">
            <a:off x="5470884" y="2726825"/>
            <a:ext cx="2212176" cy="18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7D474DA4-C7FE-684B-A0E1-048617DF3B60}"/>
              </a:ext>
            </a:extLst>
          </p:cNvPr>
          <p:cNvCxnSpPr>
            <a:cxnSpLocks/>
            <a:stCxn id="25" idx="2"/>
            <a:endCxn id="63" idx="0"/>
          </p:cNvCxnSpPr>
          <p:nvPr/>
        </p:nvCxnSpPr>
        <p:spPr>
          <a:xfrm rot="16200000" flipH="1">
            <a:off x="3822210" y="3802968"/>
            <a:ext cx="453962" cy="289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C8806749-1DBA-A04E-AFAE-F1976C55CD93}"/>
              </a:ext>
            </a:extLst>
          </p:cNvPr>
          <p:cNvCxnSpPr>
            <a:cxnSpLocks/>
            <a:stCxn id="36" idx="3"/>
            <a:endCxn id="26" idx="2"/>
          </p:cNvCxnSpPr>
          <p:nvPr/>
        </p:nvCxnSpPr>
        <p:spPr>
          <a:xfrm flipV="1">
            <a:off x="3837159" y="3737405"/>
            <a:ext cx="4941709" cy="1190370"/>
          </a:xfrm>
          <a:prstGeom prst="bent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EDE7B876-3935-284E-B538-2B2ED8AC7993}"/>
              </a:ext>
            </a:extLst>
          </p:cNvPr>
          <p:cNvCxnSpPr>
            <a:cxnSpLocks/>
            <a:stCxn id="64" idx="3"/>
            <a:endCxn id="26" idx="2"/>
          </p:cNvCxnSpPr>
          <p:nvPr/>
        </p:nvCxnSpPr>
        <p:spPr>
          <a:xfrm flipV="1">
            <a:off x="2969914" y="3737405"/>
            <a:ext cx="5808954" cy="1678612"/>
          </a:xfrm>
          <a:prstGeom prst="bent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D6BF11B8-E5CD-214A-A1C3-06E920FF6D1B}"/>
              </a:ext>
            </a:extLst>
          </p:cNvPr>
          <p:cNvCxnSpPr>
            <a:cxnSpLocks/>
            <a:stCxn id="26" idx="0"/>
            <a:endCxn id="57" idx="0"/>
          </p:cNvCxnSpPr>
          <p:nvPr/>
        </p:nvCxnSpPr>
        <p:spPr>
          <a:xfrm rot="16200000" flipV="1">
            <a:off x="5900962" y="-551813"/>
            <a:ext cx="85629" cy="5670184"/>
          </a:xfrm>
          <a:prstGeom prst="bentConnector3">
            <a:avLst>
              <a:gd name="adj1" fmla="val 366966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C3BEF6CF-772A-7447-8C9E-C9D0038F9B7D}"/>
              </a:ext>
            </a:extLst>
          </p:cNvPr>
          <p:cNvSpPr/>
          <p:nvPr/>
        </p:nvSpPr>
        <p:spPr>
          <a:xfrm>
            <a:off x="5848550" y="2921131"/>
            <a:ext cx="1538562" cy="816274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Sampler</a:t>
            </a:r>
          </a:p>
        </p:txBody>
      </p: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1B8CAF0C-C2C6-1147-A11E-94D293D7EAD4}"/>
              </a:ext>
            </a:extLst>
          </p:cNvPr>
          <p:cNvCxnSpPr>
            <a:cxnSpLocks/>
            <a:endCxn id="124" idx="3"/>
          </p:cNvCxnSpPr>
          <p:nvPr/>
        </p:nvCxnSpPr>
        <p:spPr>
          <a:xfrm rot="10800000" flipV="1">
            <a:off x="7387112" y="3329266"/>
            <a:ext cx="295948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06860430-2525-744F-A39F-CD52C22BE87D}"/>
              </a:ext>
            </a:extLst>
          </p:cNvPr>
          <p:cNvCxnSpPr>
            <a:cxnSpLocks/>
            <a:stCxn id="124" idx="1"/>
          </p:cNvCxnSpPr>
          <p:nvPr/>
        </p:nvCxnSpPr>
        <p:spPr>
          <a:xfrm rot="10800000" flipV="1">
            <a:off x="5470884" y="3329267"/>
            <a:ext cx="37766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98228" y="6520280"/>
            <a:ext cx="4997132" cy="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03213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One set of threads</a:t>
            </a:r>
          </a:p>
          <a:p>
            <a:pPr lvl="1"/>
            <a:r>
              <a:rPr lang="en-US" dirty="0"/>
              <a:t>Warp (NVIDIA), </a:t>
            </a:r>
            <a:r>
              <a:rPr lang="en-US" dirty="0" err="1"/>
              <a:t>Wavefront</a:t>
            </a:r>
            <a:r>
              <a:rPr lang="en-US" dirty="0"/>
              <a:t> (AMD)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  <a:p>
            <a:r>
              <a:rPr lang="en-US" dirty="0"/>
              <a:t>8 Load/Store memory access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8 Special Function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General Purpose Register (SGPR)</a:t>
            </a:r>
          </a:p>
          <a:p>
            <a:pPr lvl="1"/>
            <a:r>
              <a:rPr lang="en-US" dirty="0"/>
              <a:t>Same value for all threads</a:t>
            </a:r>
          </a:p>
          <a:p>
            <a:pPr lvl="1"/>
            <a:r>
              <a:rPr lang="en-US" dirty="0"/>
              <a:t>AMD term, Pixar’s </a:t>
            </a:r>
            <a:r>
              <a:rPr lang="en-US" dirty="0" err="1"/>
              <a:t>Renderman</a:t>
            </a:r>
            <a:r>
              <a:rPr lang="en-US" dirty="0"/>
              <a:t> (&amp; GLSL) </a:t>
            </a:r>
            <a:br>
              <a:rPr lang="en-US" dirty="0"/>
            </a:br>
            <a:r>
              <a:rPr lang="en-US" dirty="0"/>
              <a:t>called these </a:t>
            </a:r>
            <a:r>
              <a:rPr lang="en-US" i="1" dirty="0"/>
              <a:t>uniform</a:t>
            </a:r>
          </a:p>
          <a:p>
            <a:r>
              <a:rPr lang="en-US" dirty="0"/>
              <a:t>Vector General Purpose Registers (VGPR)</a:t>
            </a:r>
          </a:p>
          <a:p>
            <a:pPr lvl="1"/>
            <a:r>
              <a:rPr lang="en-US" dirty="0"/>
              <a:t>Different value in every thread</a:t>
            </a:r>
          </a:p>
          <a:p>
            <a:pPr lvl="1"/>
            <a:r>
              <a:rPr lang="en-US" dirty="0"/>
              <a:t>AMD term, Pixar &amp; GLSL called these </a:t>
            </a:r>
            <a:r>
              <a:rPr lang="en-US" i="1" dirty="0"/>
              <a:t>varying</a:t>
            </a:r>
            <a:endParaRPr lang="en-US" dirty="0"/>
          </a:p>
          <a:p>
            <a:pPr lvl="1"/>
            <a:r>
              <a:rPr lang="en-US" dirty="0"/>
              <a:t># </a:t>
            </a:r>
            <a:r>
              <a:rPr lang="en-US" dirty="0" err="1"/>
              <a:t>wavefronts</a:t>
            </a:r>
            <a:r>
              <a:rPr lang="en-US" dirty="0"/>
              <a:t> usually limited by VGPR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SIMD blocks</a:t>
            </a:r>
          </a:p>
          <a:p>
            <a:r>
              <a:rPr lang="en-US" dirty="0"/>
              <a:t>Share L1 Caches</a:t>
            </a:r>
          </a:p>
          <a:p>
            <a:r>
              <a:rPr lang="en-US" dirty="0"/>
              <a:t>Share memory</a:t>
            </a:r>
          </a:p>
          <a:p>
            <a:pPr lvl="1"/>
            <a:r>
              <a:rPr lang="en-US" dirty="0"/>
              <a:t>Communication through this shared memory</a:t>
            </a:r>
            <a:br>
              <a:rPr lang="en-US" dirty="0"/>
            </a:br>
            <a:r>
              <a:rPr lang="en-US" dirty="0"/>
              <a:t>is fast</a:t>
            </a:r>
          </a:p>
          <a:p>
            <a:r>
              <a:rPr lang="en-US" dirty="0"/>
              <a:t>Share tessellation HW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76201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SMM</a:t>
            </a:r>
          </a:p>
          <a:p>
            <a:r>
              <a:rPr lang="en-US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97000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GPC</a:t>
            </a:r>
          </a:p>
          <a:p>
            <a:r>
              <a:rPr lang="en-US" dirty="0"/>
              <a:t>Share L2</a:t>
            </a:r>
          </a:p>
          <a:p>
            <a:r>
              <a:rPr lang="en-US" dirty="0"/>
              <a:t>Share dispatch</a:t>
            </a:r>
          </a:p>
          <a:p>
            <a:pPr lvl="1"/>
            <a:r>
              <a:rPr lang="en-US" dirty="0"/>
              <a:t>Decides which threads</a:t>
            </a:r>
            <a:br>
              <a:rPr lang="en-US" dirty="0"/>
            </a:br>
            <a:r>
              <a:rPr lang="en-US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526" y="1303213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73" y="1292087"/>
            <a:ext cx="8929064" cy="5227776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4448" y="6519863"/>
            <a:ext cx="5035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/>
              <a:t>[NVIDIA, NVIDIA </a:t>
            </a:r>
            <a:r>
              <a:rPr lang="en-US" sz="1600" dirty="0"/>
              <a:t>TESLA V100 GPU ARCHITECTURE]</a:t>
            </a:r>
          </a:p>
        </p:txBody>
      </p:sp>
    </p:spTree>
    <p:extLst>
      <p:ext uri="{BB962C8B-B14F-4D97-AF65-F5344CB8AC3E}">
        <p14:creationId xmlns:p14="http://schemas.microsoft.com/office/powerpoint/2010/main" val="179163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4B12-9801-5044-AD9A-971112BD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Feeding of a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FE69-533D-C749-A106-D9B8613C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4CE-AF42-A543-9AF3-0ED9B01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F689-DBCF-464F-82F7-E1DC80E5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OpenGL and DX11 had a 1-CPU thread bottleneck to the GPU</a:t>
            </a:r>
          </a:p>
          <a:p>
            <a:r>
              <a:rPr lang="en-US" dirty="0"/>
              <a:t>DX12, Vulkan and Metal are designed for multiple CPU cores to simultaneously submit work to a single GPU</a:t>
            </a:r>
          </a:p>
          <a:p>
            <a:endParaRPr lang="en-US" dirty="0"/>
          </a:p>
          <a:p>
            <a:r>
              <a:rPr lang="en-US" dirty="0"/>
              <a:t>Build a </a:t>
            </a:r>
            <a:r>
              <a:rPr lang="en-US" i="1" dirty="0"/>
              <a:t>Command List</a:t>
            </a:r>
            <a:r>
              <a:rPr lang="en-US" dirty="0"/>
              <a:t>, submit to GPU when ready</a:t>
            </a:r>
          </a:p>
          <a:p>
            <a:r>
              <a:rPr lang="en-US" i="1" dirty="0"/>
              <a:t>Command List</a:t>
            </a:r>
            <a:r>
              <a:rPr lang="en-US" dirty="0"/>
              <a:t> includes all necessary state, can execute in any order</a:t>
            </a:r>
          </a:p>
          <a:p>
            <a:r>
              <a:rPr lang="en-US" dirty="0"/>
              <a:t>Tell GPU about resource dependencies (</a:t>
            </a:r>
            <a:r>
              <a:rPr lang="en-US" i="1" dirty="0"/>
              <a:t>Barriers / Transitions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Enforces partial ordering of command list execution</a:t>
            </a:r>
          </a:p>
        </p:txBody>
      </p:sp>
    </p:spTree>
    <p:extLst>
      <p:ext uri="{BB962C8B-B14F-4D97-AF65-F5344CB8AC3E}">
        <p14:creationId xmlns:p14="http://schemas.microsoft.com/office/powerpoint/2010/main" val="215235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Architecture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1-4 instructions per cycle</a:t>
            </a:r>
          </a:p>
          <a:p>
            <a:r>
              <a:rPr lang="en-US" dirty="0"/>
              <a:t>Pipelined, takes 8-16 cycles to complete</a:t>
            </a:r>
          </a:p>
          <a:p>
            <a:r>
              <a:rPr lang="en-US" dirty="0"/>
              <a:t>Memory is slow</a:t>
            </a:r>
          </a:p>
          <a:p>
            <a:pPr lvl="1"/>
            <a:r>
              <a:rPr lang="en-US" dirty="0"/>
              <a:t>1 cycle for registers			~2</a:t>
            </a:r>
            <a:r>
              <a:rPr lang="en-US" baseline="30000" dirty="0"/>
              <a:t>0</a:t>
            </a:r>
          </a:p>
          <a:p>
            <a:pPr lvl="1"/>
            <a:r>
              <a:rPr lang="en-US" dirty="0"/>
              <a:t>2-4 cycles for L1 cache			~2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10-20 cycles for L2 cache		~2</a:t>
            </a:r>
            <a:r>
              <a:rPr lang="en-US" baseline="30000" dirty="0"/>
              <a:t>4</a:t>
            </a:r>
          </a:p>
          <a:p>
            <a:pPr lvl="1"/>
            <a:r>
              <a:rPr lang="en-US" dirty="0"/>
              <a:t>50-70 cycles for L3 cache		~2</a:t>
            </a:r>
            <a:r>
              <a:rPr lang="en-US" baseline="30000" dirty="0"/>
              <a:t>6</a:t>
            </a:r>
          </a:p>
          <a:p>
            <a:pPr lvl="1"/>
            <a:r>
              <a:rPr lang="en-US" dirty="0"/>
              <a:t>200-300 cycles for memory		~2</a:t>
            </a:r>
            <a:r>
              <a:rPr lang="en-US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597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4989-D143-CD4A-A49A-3BAF1D5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293-14C8-064C-BEC9-22DD5A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kind of memory operations does this buffer need to support?</a:t>
            </a:r>
          </a:p>
          <a:p>
            <a:pPr lvl="1"/>
            <a:r>
              <a:rPr lang="en-US" dirty="0"/>
              <a:t>(CPU/GPU) (read/write) (once/many times)</a:t>
            </a:r>
          </a:p>
          <a:p>
            <a:pPr lvl="1"/>
            <a:r>
              <a:rPr lang="en-US" dirty="0"/>
              <a:t>CPU write once, GPU read once; GPU write once, GPU read many times; …</a:t>
            </a:r>
          </a:p>
          <a:p>
            <a:r>
              <a:rPr lang="en-US" dirty="0"/>
              <a:t>Source/Target stage for the transition</a:t>
            </a:r>
          </a:p>
          <a:p>
            <a:pPr lvl="1"/>
            <a:r>
              <a:rPr lang="en-US" dirty="0"/>
              <a:t>When is it ready? When will it be used?</a:t>
            </a:r>
          </a:p>
          <a:p>
            <a:r>
              <a:rPr lang="en-US" dirty="0"/>
              <a:t>What use should it be optimized for?</a:t>
            </a:r>
          </a:p>
          <a:p>
            <a:pPr lvl="1"/>
            <a:r>
              <a:rPr lang="en-US" dirty="0"/>
              <a:t>CPU staging, Texture, Render Target, Depth Buffer, Vertex Buffer, Index Buffer,</a:t>
            </a:r>
            <a:br>
              <a:rPr lang="en-US" dirty="0"/>
            </a:br>
            <a:r>
              <a:rPr lang="en-US" dirty="0"/>
              <a:t>Graphics read/write </a:t>
            </a:r>
            <a:r>
              <a:rPr lang="en-US" i="1" dirty="0"/>
              <a:t>unordered access view</a:t>
            </a:r>
            <a:r>
              <a:rPr lang="en-US" dirty="0"/>
              <a:t> (UAV), Compute buffer, …</a:t>
            </a:r>
          </a:p>
          <a:p>
            <a:r>
              <a:rPr lang="en-US" dirty="0"/>
              <a:t>Explicitly transition between these</a:t>
            </a:r>
          </a:p>
          <a:p>
            <a:pPr lvl="1"/>
            <a:r>
              <a:rPr lang="en-US" dirty="0"/>
              <a:t>E.g. between render target write in pass A and texture read in pass B</a:t>
            </a:r>
          </a:p>
        </p:txBody>
      </p:sp>
    </p:spTree>
    <p:extLst>
      <p:ext uri="{BB962C8B-B14F-4D97-AF65-F5344CB8AC3E}">
        <p14:creationId xmlns:p14="http://schemas.microsoft.com/office/powerpoint/2010/main" val="3161816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D9C0-E0E9-7B4A-9410-4283AD2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5B6-514A-D042-8A04-F73A532C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write?</a:t>
            </a:r>
          </a:p>
          <a:p>
            <a:pPr lvl="1"/>
            <a:r>
              <a:rPr lang="en-US" dirty="0"/>
              <a:t>Render Targets, UAVs</a:t>
            </a:r>
          </a:p>
          <a:p>
            <a:pPr lvl="1"/>
            <a:r>
              <a:rPr lang="en-US" dirty="0"/>
              <a:t>Transition to make sure anyone reading them is done</a:t>
            </a:r>
          </a:p>
          <a:p>
            <a:r>
              <a:rPr lang="en-US" dirty="0"/>
              <a:t>What do I read?</a:t>
            </a:r>
          </a:p>
          <a:p>
            <a:pPr lvl="1"/>
            <a:r>
              <a:rPr lang="en-US" dirty="0"/>
              <a:t>Transition if just written or in a different format</a:t>
            </a:r>
          </a:p>
          <a:p>
            <a:r>
              <a:rPr lang="en-US" dirty="0"/>
              <a:t>What shader(s) am I using?</a:t>
            </a:r>
          </a:p>
          <a:p>
            <a:r>
              <a:rPr lang="en-US" dirty="0"/>
              <a:t>What shader parameter blocks?</a:t>
            </a:r>
          </a:p>
          <a:p>
            <a:pPr lvl="1"/>
            <a:r>
              <a:rPr lang="en-US" dirty="0"/>
              <a:t>Given by </a:t>
            </a:r>
            <a:r>
              <a:rPr lang="en-US" i="1" dirty="0"/>
              <a:t>Descriptors</a:t>
            </a:r>
            <a:r>
              <a:rPr lang="en-US" dirty="0"/>
              <a:t> &amp; </a:t>
            </a:r>
            <a:r>
              <a:rPr lang="en-US" i="1" dirty="0"/>
              <a:t>Root Signature</a:t>
            </a:r>
          </a:p>
        </p:txBody>
      </p:sp>
    </p:spTree>
    <p:extLst>
      <p:ext uri="{BB962C8B-B14F-4D97-AF65-F5344CB8AC3E}">
        <p14:creationId xmlns:p14="http://schemas.microsoft.com/office/powerpoint/2010/main" val="20096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F7B0-8DA4-4F40-8265-444720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Graphics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F310-2F69-C247-895E-59F2E1D7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Pass / End Pass</a:t>
            </a:r>
          </a:p>
          <a:p>
            <a:pPr lvl="1"/>
            <a:r>
              <a:rPr lang="en-US" dirty="0"/>
              <a:t>Primarily necessary for batching on mobile</a:t>
            </a:r>
          </a:p>
          <a:p>
            <a:r>
              <a:rPr lang="en-US" dirty="0"/>
              <a:t>Rendering Graphics Pipeline State Object (PSO)</a:t>
            </a:r>
          </a:p>
          <a:p>
            <a:pPr lvl="1"/>
            <a:r>
              <a:rPr lang="en-US" dirty="0"/>
              <a:t>Primitive Type: triangle list, fan, strip, quad, points, …</a:t>
            </a:r>
          </a:p>
          <a:p>
            <a:pPr lvl="1"/>
            <a:r>
              <a:rPr lang="en-US" dirty="0"/>
              <a:t>Rasterizer State: Solid/wire frame, two sided / CW side / CCW side, MSAA</a:t>
            </a:r>
          </a:p>
          <a:p>
            <a:pPr lvl="1"/>
            <a:r>
              <a:rPr lang="en-US" dirty="0"/>
              <a:t>Depth/Stencil State: Comparison (&lt;, ≤,=,≠, ≥, &gt;), update?</a:t>
            </a:r>
          </a:p>
          <a:p>
            <a:pPr lvl="1"/>
            <a:r>
              <a:rPr lang="en-US" dirty="0"/>
              <a:t>Blend State: 𝛼 * </a:t>
            </a:r>
            <a:r>
              <a:rPr lang="en-US" i="1" dirty="0"/>
              <a:t>new</a:t>
            </a:r>
            <a:r>
              <a:rPr lang="en-US" dirty="0"/>
              <a:t> </a:t>
            </a:r>
            <a:r>
              <a:rPr lang="en-US" sz="1800" dirty="0"/>
              <a:t>+</a:t>
            </a:r>
            <a:r>
              <a:rPr lang="en-US" dirty="0"/>
              <a:t> (1 - 𝛼) * </a:t>
            </a:r>
            <a:r>
              <a:rPr lang="en-US" i="1" dirty="0"/>
              <a:t>old</a:t>
            </a:r>
          </a:p>
          <a:p>
            <a:pPr lvl="2"/>
            <a:r>
              <a:rPr lang="en-US" dirty="0"/>
              <a:t>Generalize to (</a:t>
            </a:r>
            <a:r>
              <a:rPr lang="en-US" i="1" dirty="0"/>
              <a:t>a</a:t>
            </a:r>
            <a:r>
              <a:rPr lang="en-US" dirty="0"/>
              <a:t> * new </a:t>
            </a:r>
            <a:r>
              <a:rPr lang="en-US" baseline="30000" dirty="0"/>
              <a:t>(op)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* old) for limited selection 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(op)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92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76500" y="1937658"/>
            <a:ext cx="1676400" cy="957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765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3147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2019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1943100" y="5548314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6134100" y="5548313"/>
            <a:ext cx="42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6896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4457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7467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30099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8115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7620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7772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9458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9396414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53266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Communication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Results Derails the train…..</a:t>
            </a:r>
          </a:p>
          <a:p>
            <a:pPr lvl="1"/>
            <a:r>
              <a:rPr lang="en-US" dirty="0"/>
              <a:t>Occlusion Queries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Death</a:t>
            </a:r>
          </a:p>
          <a:p>
            <a:pPr lvl="2"/>
            <a:r>
              <a:rPr lang="en-US" dirty="0">
                <a:sym typeface="Wingdings" charset="0"/>
              </a:rPr>
              <a:t>When used poorly: don’t ask for the answer for 2-3 frames</a:t>
            </a:r>
          </a:p>
          <a:p>
            <a:pPr lvl="1"/>
            <a:r>
              <a:rPr lang="en-US" dirty="0"/>
              <a:t>Framebuffer reads </a:t>
            </a:r>
            <a:r>
              <a:rPr lang="en-US" b="1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b="1" dirty="0">
                <a:sym typeface="Wingdings" charset="0"/>
              </a:rPr>
              <a:t> DEATH!!!</a:t>
            </a:r>
          </a:p>
          <a:p>
            <a:pPr lvl="2"/>
            <a:r>
              <a:rPr lang="en-US" dirty="0">
                <a:sym typeface="Wingdings" charset="0"/>
              </a:rPr>
              <a:t>Almost always…</a:t>
            </a:r>
          </a:p>
          <a:p>
            <a:r>
              <a:rPr lang="en-US" dirty="0"/>
              <a:t>CPU</a:t>
            </a:r>
            <a:r>
              <a:rPr lang="en-US" dirty="0">
                <a:sym typeface="Wingdings" charset="0"/>
              </a:rPr>
              <a:t>-</a:t>
            </a:r>
            <a:r>
              <a:rPr lang="en-US" dirty="0"/>
              <a:t>GPU communication should be one way</a:t>
            </a:r>
          </a:p>
          <a:p>
            <a:pPr lvl="1"/>
            <a:r>
              <a:rPr lang="en-US" dirty="0"/>
              <a:t>If you must read, do it a few frames later…</a:t>
            </a:r>
          </a:p>
        </p:txBody>
      </p:sp>
    </p:spTree>
    <p:extLst>
      <p:ext uri="{BB962C8B-B14F-4D97-AF65-F5344CB8AC3E}">
        <p14:creationId xmlns:p14="http://schemas.microsoft.com/office/powerpoint/2010/main" val="177762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API &amp; Driver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</a:t>
            </a:r>
            <a:r>
              <a:rPr lang="en-US" dirty="0" err="1"/>
              <a:t>shader</a:t>
            </a:r>
            <a:r>
              <a:rPr lang="en-US" dirty="0"/>
              <a:t>/texture/constant changes</a:t>
            </a:r>
          </a:p>
          <a:p>
            <a:pPr lvl="1"/>
            <a:r>
              <a:rPr lang="en-US" dirty="0"/>
              <a:t>Flush pipeline, change state, restart</a:t>
            </a:r>
          </a:p>
          <a:p>
            <a:r>
              <a:rPr lang="en-US" dirty="0"/>
              <a:t>Minimize Draw calls</a:t>
            </a:r>
          </a:p>
          <a:p>
            <a:pPr lvl="1"/>
            <a:r>
              <a:rPr lang="en-US" dirty="0"/>
              <a:t>One instanced draw is much more efficient than many static draws</a:t>
            </a:r>
          </a:p>
          <a:p>
            <a:r>
              <a:rPr lang="en-US" dirty="0"/>
              <a:t>Minimize CPU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</a:t>
            </a:r>
            <a:r>
              <a:rPr lang="en-US" dirty="0"/>
              <a:t>GPU traffic</a:t>
            </a:r>
          </a:p>
          <a:p>
            <a:pPr lvl="1"/>
            <a:r>
              <a:rPr lang="en-US" dirty="0"/>
              <a:t>Use static vertex / index buffers if you can</a:t>
            </a:r>
          </a:p>
          <a:p>
            <a:pPr lvl="1"/>
            <a:r>
              <a:rPr lang="en-US" dirty="0"/>
              <a:t>Use dynamic buffers if you must</a:t>
            </a:r>
          </a:p>
          <a:p>
            <a:pPr lvl="2"/>
            <a:r>
              <a:rPr lang="en-US" dirty="0"/>
              <a:t>With discarding locks: region being used, region in queue, region being updated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Shaders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unnecessary work!</a:t>
            </a:r>
          </a:p>
          <a:p>
            <a:pPr lvl="1"/>
            <a:r>
              <a:rPr lang="en-US" dirty="0"/>
              <a:t>Precompute constant expressions</a:t>
            </a:r>
          </a:p>
          <a:p>
            <a:pPr lvl="1"/>
            <a:r>
              <a:rPr lang="en-US" dirty="0"/>
              <a:t>Divide by constant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/>
              <a:t> Multiply by reciprocal</a:t>
            </a:r>
          </a:p>
          <a:p>
            <a:pPr lvl="2"/>
            <a:r>
              <a:rPr lang="en-US" dirty="0"/>
              <a:t>Use x*(1./3.) vs. x/3.</a:t>
            </a:r>
          </a:p>
          <a:p>
            <a:pPr lvl="2"/>
            <a:r>
              <a:rPr lang="en-US" dirty="0"/>
              <a:t>Not always the same in float math, compiler is not </a:t>
            </a:r>
            <a:r>
              <a:rPr lang="en-US" i="1" dirty="0"/>
              <a:t>allowed</a:t>
            </a:r>
            <a:r>
              <a:rPr lang="en-US" dirty="0"/>
              <a:t> to make that optimization</a:t>
            </a:r>
          </a:p>
          <a:p>
            <a:r>
              <a:rPr lang="en-US" dirty="0"/>
              <a:t>Minimize fetches</a:t>
            </a:r>
          </a:p>
          <a:p>
            <a:pPr lvl="1"/>
            <a:r>
              <a:rPr lang="en-US" dirty="0"/>
              <a:t>Prefer compute (generally)</a:t>
            </a:r>
          </a:p>
          <a:p>
            <a:pPr lvl="1"/>
            <a:r>
              <a:rPr lang="en-US" dirty="0"/>
              <a:t>If ALU/TEX &lt; 4+, ALU is under-utilized</a:t>
            </a:r>
          </a:p>
          <a:p>
            <a:pPr lvl="1"/>
            <a:r>
              <a:rPr lang="en-US" dirty="0"/>
              <a:t>If combining static textures, bake it all down…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</a:t>
            </a:r>
            <a:r>
              <a:rPr lang="en-US" dirty="0" err="1"/>
              <a:t>Shader</a:t>
            </a:r>
            <a:r>
              <a:rPr lang="en-US" dirty="0"/>
              <a:t> Occupancy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what’s limiting you</a:t>
            </a:r>
          </a:p>
          <a:p>
            <a:pPr lvl="1"/>
            <a:r>
              <a:rPr lang="en-US" dirty="0"/>
              <a:t>Occupancy only helps when stall limited (typically memory stalls)</a:t>
            </a:r>
          </a:p>
          <a:p>
            <a:pPr lvl="1"/>
            <a:r>
              <a:rPr lang="en-US" dirty="0"/>
              <a:t>Often VGPR limited</a:t>
            </a:r>
          </a:p>
          <a:p>
            <a:pPr lvl="1"/>
            <a:r>
              <a:rPr lang="en-US" dirty="0"/>
              <a:t>Could be local/shared memory</a:t>
            </a:r>
          </a:p>
          <a:p>
            <a:r>
              <a:rPr lang="en-US" dirty="0"/>
              <a:t>Limit VGPR usage by specializing shaders</a:t>
            </a:r>
          </a:p>
          <a:p>
            <a:pPr lvl="1"/>
            <a:r>
              <a:rPr lang="en-US" dirty="0"/>
              <a:t>In UE4, ifdefs in shaders</a:t>
            </a:r>
          </a:p>
          <a:p>
            <a:r>
              <a:rPr lang="en-US" dirty="0"/>
              <a:t>Limit VGPR usage with computation that’s constant across the warp</a:t>
            </a:r>
          </a:p>
        </p:txBody>
      </p:sp>
    </p:spTree>
    <p:extLst>
      <p:ext uri="{BB962C8B-B14F-4D97-AF65-F5344CB8AC3E}">
        <p14:creationId xmlns:p14="http://schemas.microsoft.com/office/powerpoint/2010/main" val="2119863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Shaders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with flow control</a:t>
            </a:r>
          </a:p>
          <a:p>
            <a:pPr lvl="1"/>
            <a:r>
              <a:rPr lang="en-US" dirty="0"/>
              <a:t>Avoid divergence</a:t>
            </a:r>
          </a:p>
          <a:p>
            <a:pPr lvl="1"/>
            <a:r>
              <a:rPr lang="en-US" dirty="0"/>
              <a:t>Flatten small branches</a:t>
            </a:r>
          </a:p>
          <a:p>
            <a:pPr lvl="1"/>
            <a:r>
              <a:rPr lang="en-US" dirty="0"/>
              <a:t>Prefer simple control structure</a:t>
            </a:r>
          </a:p>
          <a:p>
            <a:pPr lvl="1"/>
            <a:r>
              <a:rPr lang="en-US" dirty="0"/>
              <a:t>Specialize </a:t>
            </a:r>
            <a:r>
              <a:rPr lang="en-US" dirty="0" err="1"/>
              <a:t>shader</a:t>
            </a:r>
            <a:r>
              <a:rPr lang="en-US" dirty="0"/>
              <a:t> (though can lead to 1000’s of </a:t>
            </a:r>
            <a:r>
              <a:rPr lang="en-US" dirty="0" err="1"/>
              <a:t>shaders</a:t>
            </a:r>
            <a:r>
              <a:rPr lang="en-US" dirty="0"/>
              <a:t>)</a:t>
            </a:r>
          </a:p>
          <a:p>
            <a:r>
              <a:rPr lang="en-US" dirty="0"/>
              <a:t>Double-check the compiler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compilers are getting better…</a:t>
            </a:r>
          </a:p>
          <a:p>
            <a:r>
              <a:rPr lang="en-US" dirty="0"/>
              <a:t>Look over artists</a:t>
            </a:r>
            <a:r>
              <a:rPr lang="ja-JP" altLang="en-US" dirty="0"/>
              <a:t>’</a:t>
            </a:r>
            <a:r>
              <a:rPr lang="en-US" altLang="ja-JP" dirty="0"/>
              <a:t> </a:t>
            </a:r>
            <a:r>
              <a:rPr lang="en-US" dirty="0"/>
              <a:t>shoulders</a:t>
            </a:r>
          </a:p>
          <a:p>
            <a:pPr lvl="1"/>
            <a:r>
              <a:rPr lang="en-US" dirty="0"/>
              <a:t>Material editors give them lots of rope….</a:t>
            </a:r>
          </a:p>
        </p:txBody>
      </p:sp>
    </p:spTree>
    <p:extLst>
      <p:ext uri="{BB962C8B-B14F-4D97-AF65-F5344CB8AC3E}">
        <p14:creationId xmlns:p14="http://schemas.microsoft.com/office/powerpoint/2010/main" val="1288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Goals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one thread go very fast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pipeline stalls</a:t>
            </a:r>
          </a:p>
          <a:p>
            <a:r>
              <a:rPr lang="en-US" dirty="0"/>
              <a:t>Branch prediction</a:t>
            </a:r>
          </a:p>
          <a:p>
            <a:pPr lvl="1"/>
            <a:r>
              <a:rPr lang="en-US" dirty="0"/>
              <a:t>Misprediction up to ~64 instruction penalty</a:t>
            </a:r>
          </a:p>
          <a:p>
            <a:r>
              <a:rPr lang="en-US" dirty="0"/>
              <a:t>Out-of-order execution</a:t>
            </a:r>
          </a:p>
          <a:p>
            <a:pPr lvl="1"/>
            <a:r>
              <a:rPr lang="en-US" dirty="0"/>
              <a:t>Don’t wait for one instruction to finish before starting others</a:t>
            </a:r>
          </a:p>
          <a:p>
            <a:r>
              <a:rPr lang="en-US" dirty="0"/>
              <a:t>Memory </a:t>
            </a:r>
            <a:r>
              <a:rPr lang="en-US" dirty="0" err="1"/>
              <a:t>prefetch</a:t>
            </a:r>
            <a:endParaRPr lang="en-US" dirty="0"/>
          </a:p>
          <a:p>
            <a:pPr lvl="1"/>
            <a:r>
              <a:rPr lang="en-US" dirty="0"/>
              <a:t>Recognize access patterns, get data to fast levels of cache early</a:t>
            </a:r>
          </a:p>
          <a:p>
            <a:r>
              <a:rPr lang="en-US" dirty="0"/>
              <a:t>Big caches</a:t>
            </a:r>
          </a:p>
          <a:p>
            <a:pPr lvl="1"/>
            <a:r>
              <a:rPr lang="en-US" dirty="0"/>
              <a:t>Though bigger caches add latency</a:t>
            </a:r>
          </a:p>
        </p:txBody>
      </p:sp>
    </p:spTree>
    <p:extLst>
      <p:ext uri="{BB962C8B-B14F-4D97-AF65-F5344CB8AC3E}">
        <p14:creationId xmlns:p14="http://schemas.microsoft.com/office/powerpoint/2010/main" val="884197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Vertices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the right data format</a:t>
            </a:r>
          </a:p>
          <a:p>
            <a:pPr lvl="1"/>
            <a:r>
              <a:rPr lang="en-US"/>
              <a:t>Cache-optimized index buffer </a:t>
            </a:r>
          </a:p>
          <a:p>
            <a:pPr lvl="1"/>
            <a:r>
              <a:rPr lang="en-US"/>
              <a:t>Small, 16-byte aligned vertices</a:t>
            </a:r>
          </a:p>
          <a:p>
            <a:r>
              <a:rPr lang="en-US"/>
              <a:t>Cull invisible geometry</a:t>
            </a:r>
          </a:p>
          <a:p>
            <a:pPr lvl="1"/>
            <a:r>
              <a:rPr lang="en-US"/>
              <a:t>Coarse-grained (few thousand triangles) is enough</a:t>
            </a:r>
          </a:p>
          <a:p>
            <a:pPr lvl="1"/>
            <a:r>
              <a:rPr lang="ja-JP" altLang="en-US"/>
              <a:t>“</a:t>
            </a:r>
            <a:r>
              <a:rPr lang="en-US"/>
              <a:t>Heavy</a:t>
            </a:r>
            <a:r>
              <a:rPr lang="ja-JP" altLang="en-US"/>
              <a:t>”</a:t>
            </a:r>
            <a:r>
              <a:rPr lang="en-US"/>
              <a:t> Geometry load is ~2MTris and 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77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Pixels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triangles hurt performance</a:t>
            </a:r>
          </a:p>
          <a:p>
            <a:pPr lvl="1"/>
            <a:r>
              <a:rPr lang="en-US" dirty="0"/>
              <a:t>GPU always renders 2x2 pixel blocks (for texture filtering)</a:t>
            </a:r>
          </a:p>
          <a:p>
            <a:pPr lvl="1"/>
            <a:r>
              <a:rPr lang="en-US" dirty="0"/>
              <a:t>Renders extra “fake” pixels to fill block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Waste at triangle edges</a:t>
            </a:r>
            <a:endParaRPr lang="en-US" dirty="0"/>
          </a:p>
          <a:p>
            <a:r>
              <a:rPr lang="en-US" dirty="0"/>
              <a:t>Respect the texture cache</a:t>
            </a:r>
          </a:p>
          <a:p>
            <a:pPr lvl="1"/>
            <a:r>
              <a:rPr lang="en-US" dirty="0"/>
              <a:t>Adjacent pixels should touch same or adjacent </a:t>
            </a:r>
            <a:r>
              <a:rPr lang="en-US" dirty="0" err="1"/>
              <a:t>texels</a:t>
            </a:r>
            <a:endParaRPr lang="en-US" dirty="0"/>
          </a:p>
          <a:p>
            <a:pPr lvl="1"/>
            <a:r>
              <a:rPr lang="en-US" dirty="0"/>
              <a:t>Use the smallest possible texture format</a:t>
            </a:r>
          </a:p>
          <a:p>
            <a:pPr lvl="1"/>
            <a:r>
              <a:rPr lang="en-US" dirty="0"/>
              <a:t>Avoid incoherent texture reads</a:t>
            </a:r>
          </a:p>
          <a:p>
            <a:r>
              <a:rPr lang="en-US" dirty="0"/>
              <a:t>Do work per vertex </a:t>
            </a:r>
          </a:p>
          <a:p>
            <a:pPr lvl="1"/>
            <a:r>
              <a:rPr lang="en-US" dirty="0"/>
              <a:t>There’s usually less of those (see small triangles)</a:t>
            </a:r>
          </a:p>
        </p:txBody>
      </p:sp>
    </p:spTree>
    <p:extLst>
      <p:ext uri="{BB962C8B-B14F-4D97-AF65-F5344CB8AC3E}">
        <p14:creationId xmlns:p14="http://schemas.microsoft.com/office/powerpoint/2010/main" val="340664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Pixels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is very good at Z culling</a:t>
            </a:r>
          </a:p>
          <a:p>
            <a:pPr lvl="1"/>
            <a:r>
              <a:rPr lang="en-US" dirty="0"/>
              <a:t>Early Z, Hierarchical Z</a:t>
            </a:r>
          </a:p>
          <a:p>
            <a:r>
              <a:rPr lang="en-US" dirty="0"/>
              <a:t>If possible, submit geometry front to back</a:t>
            </a:r>
          </a:p>
          <a:p>
            <a:r>
              <a:rPr lang="ja-JP" altLang="en-US" dirty="0"/>
              <a:t>“</a:t>
            </a:r>
            <a:r>
              <a:rPr lang="en-US" dirty="0"/>
              <a:t>Z Priming</a:t>
            </a:r>
            <a:r>
              <a:rPr lang="ja-JP" altLang="en-US" dirty="0"/>
              <a:t>”</a:t>
            </a:r>
            <a:r>
              <a:rPr lang="en-US" dirty="0"/>
              <a:t> is commonplace (UE4 does this)</a:t>
            </a:r>
          </a:p>
          <a:p>
            <a:pPr lvl="1"/>
            <a:r>
              <a:rPr lang="en-US" dirty="0"/>
              <a:t>Render with simple </a:t>
            </a:r>
            <a:r>
              <a:rPr lang="en-US" dirty="0" err="1"/>
              <a:t>shader</a:t>
            </a:r>
            <a:r>
              <a:rPr lang="en-US" dirty="0"/>
              <a:t> to z-buffer</a:t>
            </a:r>
          </a:p>
          <a:p>
            <a:pPr lvl="1"/>
            <a:r>
              <a:rPr lang="en-US" dirty="0"/>
              <a:t>Then render with real </a:t>
            </a:r>
            <a:r>
              <a:rPr lang="en-US" dirty="0" err="1"/>
              <a:t>shader</a:t>
            </a:r>
            <a:endParaRPr lang="en-US" dirty="0"/>
          </a:p>
          <a:p>
            <a:pPr lvl="1"/>
            <a:r>
              <a:rPr lang="en-US" dirty="0"/>
              <a:t>Helps a </a:t>
            </a:r>
            <a:r>
              <a:rPr lang="en-US" i="1" dirty="0"/>
              <a:t>ton</a:t>
            </a:r>
            <a:r>
              <a:rPr lang="en-US" dirty="0"/>
              <a:t> for complex forward </a:t>
            </a:r>
            <a:r>
              <a:rPr lang="en-US" dirty="0" err="1"/>
              <a:t>shaders</a:t>
            </a:r>
            <a:r>
              <a:rPr lang="en-US" dirty="0"/>
              <a:t>, but useful even for g-buffer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Frame Buffer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off what you don’t need</a:t>
            </a:r>
          </a:p>
          <a:p>
            <a:pPr lvl="1"/>
            <a:r>
              <a:rPr lang="en-US" dirty="0"/>
              <a:t>Alpha blending</a:t>
            </a:r>
          </a:p>
          <a:p>
            <a:pPr lvl="1"/>
            <a:r>
              <a:rPr lang="en-US" dirty="0"/>
              <a:t>Color/Z writes</a:t>
            </a:r>
          </a:p>
          <a:p>
            <a:r>
              <a:rPr lang="en-US" dirty="0"/>
              <a:t>Minimize redundant passes</a:t>
            </a:r>
          </a:p>
          <a:p>
            <a:pPr lvl="1"/>
            <a:r>
              <a:rPr lang="en-US" dirty="0"/>
              <a:t>Multiple lights/textures in one pass</a:t>
            </a:r>
          </a:p>
          <a:p>
            <a:pPr lvl="1"/>
            <a:r>
              <a:rPr lang="en-US" dirty="0"/>
              <a:t>As long as it doesn’t kill your occupancy</a:t>
            </a:r>
          </a:p>
          <a:p>
            <a:r>
              <a:rPr lang="en-US" dirty="0"/>
              <a:t>Use the smallest possible pixel format</a:t>
            </a:r>
          </a:p>
          <a:p>
            <a:r>
              <a:rPr lang="en-US" dirty="0"/>
              <a:t>Consider clip/discard in transparent regions</a:t>
            </a:r>
          </a:p>
          <a:p>
            <a:pPr lvl="1"/>
            <a:r>
              <a:rPr lang="en-US" dirty="0"/>
              <a:t>Throws out pixels</a:t>
            </a:r>
          </a:p>
        </p:txBody>
      </p:sp>
    </p:spTree>
    <p:extLst>
      <p:ext uri="{BB962C8B-B14F-4D97-AF65-F5344CB8AC3E}">
        <p14:creationId xmlns:p14="http://schemas.microsoft.com/office/powerpoint/2010/main" val="615816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as much as possible about GPU internals</a:t>
            </a:r>
          </a:p>
          <a:p>
            <a:pPr lvl="1"/>
            <a:r>
              <a:rPr lang="en-US" dirty="0"/>
              <a:t>Use that to guide your optimization decisions</a:t>
            </a:r>
          </a:p>
          <a:p>
            <a:r>
              <a:rPr lang="en-US" dirty="0"/>
              <a:t>Benchmark, don’t assume</a:t>
            </a:r>
          </a:p>
          <a:p>
            <a:pPr lvl="1"/>
            <a:r>
              <a:rPr lang="en-US" dirty="0"/>
              <a:t>Complex interrelationships can surprise you</a:t>
            </a:r>
          </a:p>
          <a:p>
            <a:pPr lvl="1"/>
            <a:r>
              <a:rPr lang="en-US" dirty="0"/>
              <a:t>Build a good A/B test timing framework</a:t>
            </a:r>
          </a:p>
          <a:p>
            <a:r>
              <a:rPr lang="en-US" dirty="0"/>
              <a:t>Do at least big-picture </a:t>
            </a:r>
            <a:r>
              <a:rPr lang="en-US"/>
              <a:t>optimizations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1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Performance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Avoid unpredictable branches</a:t>
            </a:r>
          </a:p>
          <a:p>
            <a:pPr lvl="1"/>
            <a:r>
              <a:rPr lang="en-US" dirty="0"/>
              <a:t>Specialize code</a:t>
            </a:r>
          </a:p>
          <a:p>
            <a:pPr lvl="1"/>
            <a:r>
              <a:rPr lang="en-US" dirty="0"/>
              <a:t>Avoid virtual functions when possible</a:t>
            </a:r>
          </a:p>
          <a:p>
            <a:pPr lvl="1"/>
            <a:r>
              <a:rPr lang="en-US" dirty="0"/>
              <a:t>Sort similar cases together</a:t>
            </a:r>
          </a:p>
          <a:p>
            <a:r>
              <a:rPr lang="en-US" dirty="0"/>
              <a:t>Avoid caching data you don’t use</a:t>
            </a:r>
          </a:p>
          <a:p>
            <a:pPr lvl="1"/>
            <a:r>
              <a:rPr lang="en-US" dirty="0"/>
              <a:t>Core of data oriented design / </a:t>
            </a:r>
            <a:r>
              <a:rPr lang="en-US" i="1" dirty="0"/>
              <a:t>Structure of Arrays</a:t>
            </a:r>
            <a:r>
              <a:rPr lang="en-US" dirty="0"/>
              <a:t> organization</a:t>
            </a:r>
          </a:p>
          <a:p>
            <a:r>
              <a:rPr lang="en-US" dirty="0"/>
              <a:t>Avoid unpredictable access</a:t>
            </a:r>
          </a:p>
          <a:p>
            <a:pPr lvl="1"/>
            <a:r>
              <a:rPr lang="en-US" dirty="0"/>
              <a:t>O(N) linear search faster than O(log N) binary up to 50-100 elements</a:t>
            </a:r>
          </a:p>
          <a:p>
            <a:pPr lvl="2"/>
            <a:r>
              <a:rPr lang="en-US" dirty="0"/>
              <a:t>Linear access = can prefetch; branch predictable until final </a:t>
            </a:r>
            <a:r>
              <a:rPr lang="en-US" i="1" dirty="0"/>
              <a:t>found it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Asymptotically worse, but for small N, constants matter</a:t>
            </a:r>
          </a:p>
          <a:p>
            <a:pPr lvl="1"/>
            <a:r>
              <a:rPr lang="en-US" dirty="0"/>
              <a:t>Don’t underestimate how big </a:t>
            </a:r>
            <a:r>
              <a:rPr lang="en-US" i="1" dirty="0"/>
              <a:t>small N </a:t>
            </a:r>
            <a:r>
              <a:rPr lang="en-US" dirty="0"/>
              <a:t>can be</a:t>
            </a:r>
          </a:p>
        </p:txBody>
      </p:sp>
    </p:spTree>
    <p:extLst>
      <p:ext uri="{BB962C8B-B14F-4D97-AF65-F5344CB8AC3E}">
        <p14:creationId xmlns:p14="http://schemas.microsoft.com/office/powerpoint/2010/main" val="10229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Goals</a:t>
            </a: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1000’s of threads running the same program go very fast</a:t>
            </a:r>
          </a:p>
          <a:p>
            <a:pPr lvl="1"/>
            <a:r>
              <a:rPr lang="en-US" b="1" dirty="0"/>
              <a:t>Hide</a:t>
            </a:r>
            <a:r>
              <a:rPr lang="en-US" dirty="0"/>
              <a:t> stalls</a:t>
            </a:r>
          </a:p>
          <a:p>
            <a:r>
              <a:rPr lang="en-US" dirty="0"/>
              <a:t>Share hardware</a:t>
            </a:r>
          </a:p>
          <a:p>
            <a:pPr lvl="1"/>
            <a:r>
              <a:rPr lang="en-US" dirty="0"/>
              <a:t>All running the same program</a:t>
            </a:r>
          </a:p>
          <a:p>
            <a:r>
              <a:rPr lang="en-US" dirty="0"/>
              <a:t>Swap threads to hide stalls</a:t>
            </a:r>
          </a:p>
          <a:p>
            <a:pPr lvl="1"/>
            <a:r>
              <a:rPr lang="en-US" dirty="0"/>
              <a:t>Large, flexible register set</a:t>
            </a:r>
          </a:p>
          <a:p>
            <a:pPr lvl="1"/>
            <a:r>
              <a:rPr lang="en-US" dirty="0"/>
              <a:t>Enough for active and stalled threads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(MIMD vs SIMD)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09800" y="2667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4114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4114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2209800" y="32766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4114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114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2209800" y="3886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7696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220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8458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9220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9220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8458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8458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9220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209800" y="2133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7696200" y="21336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2209800" y="44958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3505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905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8458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905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Ease of Use</a:t>
            </a:r>
          </a:p>
        </p:txBody>
      </p: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6705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6705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6705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6705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6705600" y="4587876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Threads disagree, issue if THEN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6705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6705600" y="5937504"/>
            <a:ext cx="3048000" cy="381000"/>
            <a:chOff x="3264" y="3408"/>
            <a:chExt cx="1920" cy="240"/>
          </a:xfrm>
        </p:grpSpPr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all run </a:t>
            </a:r>
            <a:r>
              <a:rPr lang="ja-JP" altLang="en-US" dirty="0"/>
              <a:t>‘</a:t>
            </a:r>
            <a:r>
              <a:rPr lang="en-US" dirty="0"/>
              <a:t>till the last one’s done….</a:t>
            </a: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6705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6705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8229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8610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937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8991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6705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6705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6705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6705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37376" y="1143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37376" y="6096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123176" y="60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123176" y="106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339328" y="609600"/>
            <a:ext cx="420624" cy="1081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06256" y="888534"/>
            <a:ext cx="3273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% Useful = Utilization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Programming Model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E0FB78-338B-3E4B-9D66-C98BA0C6D85C}"/>
              </a:ext>
            </a:extLst>
          </p:cNvPr>
          <p:cNvGrpSpPr/>
          <p:nvPr/>
        </p:nvGrpSpPr>
        <p:grpSpPr>
          <a:xfrm>
            <a:off x="1944128" y="1701234"/>
            <a:ext cx="8303743" cy="3681828"/>
            <a:chOff x="1944128" y="1701234"/>
            <a:chExt cx="8303743" cy="36818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832D50-185D-D441-8032-27088C39D22B}"/>
                </a:ext>
              </a:extLst>
            </p:cNvPr>
            <p:cNvSpPr/>
            <p:nvPr/>
          </p:nvSpPr>
          <p:spPr>
            <a:xfrm>
              <a:off x="1944128" y="2553801"/>
              <a:ext cx="2502200" cy="4478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Geometry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692EC5-4B09-944A-9BBF-A180408B4DA0}"/>
                </a:ext>
              </a:extLst>
            </p:cNvPr>
            <p:cNvSpPr/>
            <p:nvPr/>
          </p:nvSpPr>
          <p:spPr>
            <a:xfrm>
              <a:off x="1944134" y="4080391"/>
              <a:ext cx="2502200" cy="4478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Pixel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18D3168-D9A8-1F43-939D-D00F8BA360BE}"/>
                </a:ext>
              </a:extLst>
            </p:cNvPr>
            <p:cNvSpPr/>
            <p:nvPr/>
          </p:nvSpPr>
          <p:spPr>
            <a:xfrm>
              <a:off x="5595179" y="1701234"/>
              <a:ext cx="2191616" cy="141131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Texture/Buffer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1B0FC7AF-0609-964C-9D09-5532468141D2}"/>
                </a:ext>
              </a:extLst>
            </p:cNvPr>
            <p:cNvCxnSpPr>
              <a:cxnSpLocks/>
              <a:stCxn id="31" idx="1"/>
              <a:endCxn id="28" idx="3"/>
            </p:cNvCxnSpPr>
            <p:nvPr/>
          </p:nvCxnSpPr>
          <p:spPr>
            <a:xfrm rot="10800000" flipV="1">
              <a:off x="4446328" y="2406889"/>
              <a:ext cx="1148851" cy="37083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ADEFA687-6F9D-2045-BE31-0BC46121E235}"/>
                </a:ext>
              </a:extLst>
            </p:cNvPr>
            <p:cNvCxnSpPr>
              <a:cxnSpLocks/>
              <a:stCxn id="31" idx="1"/>
              <a:endCxn id="30" idx="3"/>
            </p:cNvCxnSpPr>
            <p:nvPr/>
          </p:nvCxnSpPr>
          <p:spPr>
            <a:xfrm rot="10800000" flipV="1">
              <a:off x="4446335" y="2406889"/>
              <a:ext cx="1148846" cy="189742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CA620B7E-65E1-D541-A869-F10B88C553B7}"/>
                </a:ext>
              </a:extLst>
            </p:cNvPr>
            <p:cNvCxnSpPr>
              <a:cxnSpLocks/>
              <a:stCxn id="30" idx="2"/>
              <a:endCxn id="48" idx="1"/>
            </p:cNvCxnSpPr>
            <p:nvPr/>
          </p:nvCxnSpPr>
          <p:spPr>
            <a:xfrm rot="16200000" flipH="1">
              <a:off x="3223561" y="4499902"/>
              <a:ext cx="517765" cy="574419"/>
            </a:xfrm>
            <a:prstGeom prst="bentConnector2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E7634FA-C115-6C4F-8787-EE4824FCDD5C}"/>
                </a:ext>
              </a:extLst>
            </p:cNvPr>
            <p:cNvCxnSpPr>
              <a:cxnSpLocks/>
              <a:stCxn id="28" idx="2"/>
              <a:endCxn id="41" idx="0"/>
            </p:cNvCxnSpPr>
            <p:nvPr/>
          </p:nvCxnSpPr>
          <p:spPr>
            <a:xfrm>
              <a:off x="3195228" y="3001640"/>
              <a:ext cx="3" cy="31545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E0B1C90-F40C-224B-8494-723B2671AD82}"/>
                </a:ext>
              </a:extLst>
            </p:cNvPr>
            <p:cNvCxnSpPr>
              <a:cxnSpLocks/>
              <a:stCxn id="41" idx="2"/>
              <a:endCxn id="30" idx="0"/>
            </p:cNvCxnSpPr>
            <p:nvPr/>
          </p:nvCxnSpPr>
          <p:spPr>
            <a:xfrm>
              <a:off x="3195231" y="3764935"/>
              <a:ext cx="3" cy="31545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3E3BB4C-FA98-9E4B-AFAB-3CF58C8FCCE7}"/>
                </a:ext>
              </a:extLst>
            </p:cNvPr>
            <p:cNvSpPr/>
            <p:nvPr/>
          </p:nvSpPr>
          <p:spPr>
            <a:xfrm>
              <a:off x="1944131" y="3317095"/>
              <a:ext cx="2502200" cy="447839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Rasterize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A25A86-11D0-CD4A-AC6B-9C499046A882}"/>
                </a:ext>
              </a:extLst>
            </p:cNvPr>
            <p:cNvSpPr/>
            <p:nvPr/>
          </p:nvSpPr>
          <p:spPr>
            <a:xfrm>
              <a:off x="1944128" y="1790506"/>
              <a:ext cx="2502200" cy="4478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Vertex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163D0F-0B69-3742-91DC-775717E78D0E}"/>
                </a:ext>
              </a:extLst>
            </p:cNvPr>
            <p:cNvSpPr/>
            <p:nvPr/>
          </p:nvSpPr>
          <p:spPr>
            <a:xfrm>
              <a:off x="8593468" y="1991144"/>
              <a:ext cx="1654403" cy="8314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Displayed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Pixels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D5E9EA6-4A54-CD42-BDBB-50E7DE35A2F5}"/>
                </a:ext>
              </a:extLst>
            </p:cNvPr>
            <p:cNvCxnSpPr>
              <a:cxnSpLocks/>
              <a:stCxn id="42" idx="2"/>
              <a:endCxn id="28" idx="0"/>
            </p:cNvCxnSpPr>
            <p:nvPr/>
          </p:nvCxnSpPr>
          <p:spPr>
            <a:xfrm>
              <a:off x="3195228" y="2238346"/>
              <a:ext cx="0" cy="315456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ED6E4F0E-B22F-6A42-98B3-02DEECD10E9E}"/>
                </a:ext>
              </a:extLst>
            </p:cNvPr>
            <p:cNvCxnSpPr>
              <a:cxnSpLocks/>
              <a:stCxn id="31" idx="1"/>
              <a:endCxn id="42" idx="3"/>
            </p:cNvCxnSpPr>
            <p:nvPr/>
          </p:nvCxnSpPr>
          <p:spPr>
            <a:xfrm rot="10800000">
              <a:off x="4446329" y="2014427"/>
              <a:ext cx="1148851" cy="39246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1FD7EFE-99F0-3C45-AC19-D0CAD83721B5}"/>
                </a:ext>
              </a:extLst>
            </p:cNvPr>
            <p:cNvCxnSpPr>
              <a:cxnSpLocks/>
              <a:stCxn id="31" idx="3"/>
              <a:endCxn id="43" idx="1"/>
            </p:cNvCxnSpPr>
            <p:nvPr/>
          </p:nvCxnSpPr>
          <p:spPr>
            <a:xfrm>
              <a:off x="7786795" y="2406892"/>
              <a:ext cx="806673" cy="1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A5773DF-901E-1D4C-8EF0-E8EF01246E55}"/>
                </a:ext>
              </a:extLst>
            </p:cNvPr>
            <p:cNvSpPr/>
            <p:nvPr/>
          </p:nvSpPr>
          <p:spPr>
            <a:xfrm>
              <a:off x="3769653" y="4708927"/>
              <a:ext cx="2502200" cy="674135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Z-buffer/</a:t>
              </a:r>
              <a:br>
                <a:rPr lang="en-US" sz="2400" dirty="0"/>
              </a:br>
              <a:r>
                <a:rPr lang="en-US" sz="2400" dirty="0"/>
                <a:t>Blend</a:t>
              </a:r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C54FE9D0-555A-D54B-B279-4BA0E6FE7CE8}"/>
                </a:ext>
              </a:extLst>
            </p:cNvPr>
            <p:cNvCxnSpPr>
              <a:cxnSpLocks/>
              <a:stCxn id="48" idx="3"/>
              <a:endCxn id="31" idx="2"/>
            </p:cNvCxnSpPr>
            <p:nvPr/>
          </p:nvCxnSpPr>
          <p:spPr>
            <a:xfrm flipV="1">
              <a:off x="6271853" y="3112546"/>
              <a:ext cx="419134" cy="1933449"/>
            </a:xfrm>
            <a:prstGeom prst="bentConnector2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12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20854</TotalTime>
  <Words>1566</Words>
  <Application>Microsoft Macintosh PowerPoint</Application>
  <PresentationFormat>Widescreen</PresentationFormat>
  <Paragraphs>289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Times</vt:lpstr>
      <vt:lpstr>Office Theme</vt:lpstr>
      <vt:lpstr>Graphics Hardware</vt:lpstr>
      <vt:lpstr>CPU Architecture</vt:lpstr>
      <vt:lpstr>CPU Goals</vt:lpstr>
      <vt:lpstr>CPU Performance Tips</vt:lpstr>
      <vt:lpstr>GPU Goals</vt:lpstr>
      <vt:lpstr>Architecture (MIMD vs SIMD)</vt:lpstr>
      <vt:lpstr>SIMD Branching</vt:lpstr>
      <vt:lpstr>SIMD Looping</vt:lpstr>
      <vt:lpstr>GPU Programming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NVIDIA Volta</vt:lpstr>
      <vt:lpstr>Care and Feeding of a GPU</vt:lpstr>
      <vt:lpstr>Parallel Submission</vt:lpstr>
      <vt:lpstr>Resource Transitions</vt:lpstr>
      <vt:lpstr>Setting up a Command List</vt:lpstr>
      <vt:lpstr>Setting up a Graphics Command List</vt:lpstr>
      <vt:lpstr>GPU Performance Tips</vt:lpstr>
      <vt:lpstr>Graphics System Architecture</vt:lpstr>
      <vt:lpstr>GPU Performance Tips: Communication</vt:lpstr>
      <vt:lpstr>GPU Performance Tips: API &amp; Driver</vt:lpstr>
      <vt:lpstr>GPU Performance Tips: Shaders</vt:lpstr>
      <vt:lpstr>GPU Performance Tips: Shader Occupancy</vt:lpstr>
      <vt:lpstr>GPU Performance Tips: Shaders</vt:lpstr>
      <vt:lpstr>GPU Performance Tips: Vertices</vt:lpstr>
      <vt:lpstr>GPU Performance Tips: Pixels</vt:lpstr>
      <vt:lpstr>GPU Performance Tips: Pixels</vt:lpstr>
      <vt:lpstr>GPU Performance Tips: Frame Buffer</vt:lpstr>
      <vt:lpstr>GPU Performance Tips: Overall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249</cp:revision>
  <dcterms:created xsi:type="dcterms:W3CDTF">2017-09-07T12:57:46Z</dcterms:created>
  <dcterms:modified xsi:type="dcterms:W3CDTF">2019-12-05T20:55:43Z</dcterms:modified>
</cp:coreProperties>
</file>