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8" r:id="rId1"/>
  </p:sldMasterIdLst>
  <p:notesMasterIdLst>
    <p:notesMasterId r:id="rId29"/>
  </p:notesMasterIdLst>
  <p:sldIdLst>
    <p:sldId id="256" r:id="rId2"/>
    <p:sldId id="289" r:id="rId3"/>
    <p:sldId id="257" r:id="rId4"/>
    <p:sldId id="265" r:id="rId5"/>
    <p:sldId id="290" r:id="rId6"/>
    <p:sldId id="267" r:id="rId7"/>
    <p:sldId id="268" r:id="rId8"/>
    <p:sldId id="271" r:id="rId9"/>
    <p:sldId id="269" r:id="rId10"/>
    <p:sldId id="270"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3F3F3F"/>
    <a:srgbClr val="FFD966"/>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3" autoAdjust="0"/>
    <p:restoredTop sz="94660"/>
  </p:normalViewPr>
  <p:slideViewPr>
    <p:cSldViewPr snapToGrid="0" showGuides="1">
      <p:cViewPr varScale="1">
        <p:scale>
          <a:sx n="62" d="100"/>
          <a:sy n="62" d="100"/>
        </p:scale>
        <p:origin x="504" y="200"/>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77E9E2-F0F1-BB4A-8079-6CFA29B13859}"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4E5964DD-5485-7E4E-BF02-23C12E6486F0}">
      <dgm:prSet phldrT="[Text]"/>
      <dgm:spPr/>
      <dgm:t>
        <a:bodyPr/>
        <a:lstStyle/>
        <a:p>
          <a:r>
            <a:rPr lang="en-US" dirty="0"/>
            <a:t>Big Picture</a:t>
          </a:r>
        </a:p>
      </dgm:t>
    </dgm:pt>
    <dgm:pt modelId="{41D8A45E-B666-3A4F-89CA-18B648E47E47}" type="parTrans" cxnId="{B39B9119-94F6-7E4D-A600-BF73DD16AC0B}">
      <dgm:prSet/>
      <dgm:spPr/>
      <dgm:t>
        <a:bodyPr/>
        <a:lstStyle/>
        <a:p>
          <a:endParaRPr lang="en-US"/>
        </a:p>
      </dgm:t>
    </dgm:pt>
    <dgm:pt modelId="{73825046-9297-D140-A065-EC0BC2754337}" type="sibTrans" cxnId="{B39B9119-94F6-7E4D-A600-BF73DD16AC0B}">
      <dgm:prSet/>
      <dgm:spPr/>
      <dgm:t>
        <a:bodyPr/>
        <a:lstStyle/>
        <a:p>
          <a:endParaRPr lang="en-US"/>
        </a:p>
      </dgm:t>
    </dgm:pt>
    <dgm:pt modelId="{AC4233A5-4A21-A64D-B817-77C773D998F7}">
      <dgm:prSet phldrT="[Text]"/>
      <dgm:spPr/>
      <dgm:t>
        <a:bodyPr/>
        <a:lstStyle/>
        <a:p>
          <a:r>
            <a:rPr lang="en-US" dirty="0"/>
            <a:t>Broad understanding of how a large component of the code works.</a:t>
          </a:r>
        </a:p>
      </dgm:t>
    </dgm:pt>
    <dgm:pt modelId="{C8105A9E-E8ED-C84D-B5E4-85487EE0FD31}" type="parTrans" cxnId="{0F94501D-1DA4-F24B-A6B4-68E2C1B10DF2}">
      <dgm:prSet/>
      <dgm:spPr/>
      <dgm:t>
        <a:bodyPr/>
        <a:lstStyle/>
        <a:p>
          <a:endParaRPr lang="en-US"/>
        </a:p>
      </dgm:t>
    </dgm:pt>
    <dgm:pt modelId="{C79D978E-E5E1-434D-9C39-C905BA2F6AFA}" type="sibTrans" cxnId="{0F94501D-1DA4-F24B-A6B4-68E2C1B10DF2}">
      <dgm:prSet/>
      <dgm:spPr/>
      <dgm:t>
        <a:bodyPr/>
        <a:lstStyle/>
        <a:p>
          <a:endParaRPr lang="en-US"/>
        </a:p>
      </dgm:t>
    </dgm:pt>
    <dgm:pt modelId="{4456329B-1F83-6847-A6A5-9F2076F3436A}">
      <dgm:prSet phldrT="[Text]"/>
      <dgm:spPr/>
      <dgm:t>
        <a:bodyPr/>
        <a:lstStyle/>
        <a:p>
          <a:r>
            <a:rPr lang="en-US" dirty="0"/>
            <a:t>Local View</a:t>
          </a:r>
        </a:p>
      </dgm:t>
    </dgm:pt>
    <dgm:pt modelId="{63157CCB-D9B1-1A43-80CD-8B4716B6C563}" type="parTrans" cxnId="{340E1E0C-57FE-DC42-8170-3847F0C7694D}">
      <dgm:prSet/>
      <dgm:spPr/>
      <dgm:t>
        <a:bodyPr/>
        <a:lstStyle/>
        <a:p>
          <a:endParaRPr lang="en-US"/>
        </a:p>
      </dgm:t>
    </dgm:pt>
    <dgm:pt modelId="{785CEB8C-7B5B-1343-B9BF-6E2D11C34422}" type="sibTrans" cxnId="{340E1E0C-57FE-DC42-8170-3847F0C7694D}">
      <dgm:prSet/>
      <dgm:spPr/>
      <dgm:t>
        <a:bodyPr/>
        <a:lstStyle/>
        <a:p>
          <a:endParaRPr lang="en-US"/>
        </a:p>
      </dgm:t>
    </dgm:pt>
    <dgm:pt modelId="{B0812585-7902-0343-A162-1348EEC4BE9E}">
      <dgm:prSet phldrT="[Text]"/>
      <dgm:spPr/>
      <dgm:t>
        <a:bodyPr/>
        <a:lstStyle/>
        <a:p>
          <a:r>
            <a:rPr lang="en-US" dirty="0"/>
            <a:t>Detailed understanding of a small part of the code to make changes.</a:t>
          </a:r>
        </a:p>
      </dgm:t>
    </dgm:pt>
    <dgm:pt modelId="{C0DACAAA-4249-E84F-9755-E2C8E081201D}" type="parTrans" cxnId="{7DAAA33B-6F8E-0E47-945E-00DCE9EF340A}">
      <dgm:prSet/>
      <dgm:spPr/>
      <dgm:t>
        <a:bodyPr/>
        <a:lstStyle/>
        <a:p>
          <a:endParaRPr lang="en-US"/>
        </a:p>
      </dgm:t>
    </dgm:pt>
    <dgm:pt modelId="{5C3F7BAA-52A2-7548-9B46-9E5207960F49}" type="sibTrans" cxnId="{7DAAA33B-6F8E-0E47-945E-00DCE9EF340A}">
      <dgm:prSet/>
      <dgm:spPr/>
      <dgm:t>
        <a:bodyPr/>
        <a:lstStyle/>
        <a:p>
          <a:endParaRPr lang="en-US"/>
        </a:p>
      </dgm:t>
    </dgm:pt>
    <dgm:pt modelId="{B495C043-158F-B748-AD96-0B0917E13262}" type="pres">
      <dgm:prSet presAssocID="{DB77E9E2-F0F1-BB4A-8079-6CFA29B13859}" presName="linear" presStyleCnt="0">
        <dgm:presLayoutVars>
          <dgm:animLvl val="lvl"/>
          <dgm:resizeHandles val="exact"/>
        </dgm:presLayoutVars>
      </dgm:prSet>
      <dgm:spPr/>
    </dgm:pt>
    <dgm:pt modelId="{9AD7A64C-A673-4542-BE81-ACBA725C2B3B}" type="pres">
      <dgm:prSet presAssocID="{4E5964DD-5485-7E4E-BF02-23C12E6486F0}" presName="parentText" presStyleLbl="node1" presStyleIdx="0" presStyleCnt="2">
        <dgm:presLayoutVars>
          <dgm:chMax val="0"/>
          <dgm:bulletEnabled val="1"/>
        </dgm:presLayoutVars>
      </dgm:prSet>
      <dgm:spPr/>
    </dgm:pt>
    <dgm:pt modelId="{471E19CF-6BE1-974F-A8C7-97DA4A939059}" type="pres">
      <dgm:prSet presAssocID="{4E5964DD-5485-7E4E-BF02-23C12E6486F0}" presName="childText" presStyleLbl="revTx" presStyleIdx="0" presStyleCnt="2">
        <dgm:presLayoutVars>
          <dgm:bulletEnabled val="1"/>
        </dgm:presLayoutVars>
      </dgm:prSet>
      <dgm:spPr/>
    </dgm:pt>
    <dgm:pt modelId="{2AA439D8-374D-5044-B010-47BA2D7DB22A}" type="pres">
      <dgm:prSet presAssocID="{4456329B-1F83-6847-A6A5-9F2076F3436A}" presName="parentText" presStyleLbl="node1" presStyleIdx="1" presStyleCnt="2">
        <dgm:presLayoutVars>
          <dgm:chMax val="0"/>
          <dgm:bulletEnabled val="1"/>
        </dgm:presLayoutVars>
      </dgm:prSet>
      <dgm:spPr/>
    </dgm:pt>
    <dgm:pt modelId="{3647EF6A-9B63-D147-B6C0-0EDC6ED8BEC4}" type="pres">
      <dgm:prSet presAssocID="{4456329B-1F83-6847-A6A5-9F2076F3436A}" presName="childText" presStyleLbl="revTx" presStyleIdx="1" presStyleCnt="2">
        <dgm:presLayoutVars>
          <dgm:bulletEnabled val="1"/>
        </dgm:presLayoutVars>
      </dgm:prSet>
      <dgm:spPr/>
    </dgm:pt>
  </dgm:ptLst>
  <dgm:cxnLst>
    <dgm:cxn modelId="{340E1E0C-57FE-DC42-8170-3847F0C7694D}" srcId="{DB77E9E2-F0F1-BB4A-8079-6CFA29B13859}" destId="{4456329B-1F83-6847-A6A5-9F2076F3436A}" srcOrd="1" destOrd="0" parTransId="{63157CCB-D9B1-1A43-80CD-8B4716B6C563}" sibTransId="{785CEB8C-7B5B-1343-B9BF-6E2D11C34422}"/>
    <dgm:cxn modelId="{B39B9119-94F6-7E4D-A600-BF73DD16AC0B}" srcId="{DB77E9E2-F0F1-BB4A-8079-6CFA29B13859}" destId="{4E5964DD-5485-7E4E-BF02-23C12E6486F0}" srcOrd="0" destOrd="0" parTransId="{41D8A45E-B666-3A4F-89CA-18B648E47E47}" sibTransId="{73825046-9297-D140-A065-EC0BC2754337}"/>
    <dgm:cxn modelId="{0F94501D-1DA4-F24B-A6B4-68E2C1B10DF2}" srcId="{4E5964DD-5485-7E4E-BF02-23C12E6486F0}" destId="{AC4233A5-4A21-A64D-B817-77C773D998F7}" srcOrd="0" destOrd="0" parTransId="{C8105A9E-E8ED-C84D-B5E4-85487EE0FD31}" sibTransId="{C79D978E-E5E1-434D-9C39-C905BA2F6AFA}"/>
    <dgm:cxn modelId="{D16E7630-B385-4E4E-9508-55EA50E14194}" type="presOf" srcId="{4456329B-1F83-6847-A6A5-9F2076F3436A}" destId="{2AA439D8-374D-5044-B010-47BA2D7DB22A}" srcOrd="0" destOrd="0" presId="urn:microsoft.com/office/officeart/2005/8/layout/vList2"/>
    <dgm:cxn modelId="{7DAAA33B-6F8E-0E47-945E-00DCE9EF340A}" srcId="{4456329B-1F83-6847-A6A5-9F2076F3436A}" destId="{B0812585-7902-0343-A162-1348EEC4BE9E}" srcOrd="0" destOrd="0" parTransId="{C0DACAAA-4249-E84F-9755-E2C8E081201D}" sibTransId="{5C3F7BAA-52A2-7548-9B46-9E5207960F49}"/>
    <dgm:cxn modelId="{2721AC54-F661-9240-B5ED-18D31105FD64}" type="presOf" srcId="{B0812585-7902-0343-A162-1348EEC4BE9E}" destId="{3647EF6A-9B63-D147-B6C0-0EDC6ED8BEC4}" srcOrd="0" destOrd="0" presId="urn:microsoft.com/office/officeart/2005/8/layout/vList2"/>
    <dgm:cxn modelId="{3B297C5F-9DF7-B04B-B68A-0B894D542357}" type="presOf" srcId="{DB77E9E2-F0F1-BB4A-8079-6CFA29B13859}" destId="{B495C043-158F-B748-AD96-0B0917E13262}" srcOrd="0" destOrd="0" presId="urn:microsoft.com/office/officeart/2005/8/layout/vList2"/>
    <dgm:cxn modelId="{69D556EC-4C60-DB4A-911B-A2320FCF8F63}" type="presOf" srcId="{4E5964DD-5485-7E4E-BF02-23C12E6486F0}" destId="{9AD7A64C-A673-4542-BE81-ACBA725C2B3B}" srcOrd="0" destOrd="0" presId="urn:microsoft.com/office/officeart/2005/8/layout/vList2"/>
    <dgm:cxn modelId="{677C35FF-5EA1-A04C-AA14-8C7A7FE9C1A0}" type="presOf" srcId="{AC4233A5-4A21-A64D-B817-77C773D998F7}" destId="{471E19CF-6BE1-974F-A8C7-97DA4A939059}" srcOrd="0" destOrd="0" presId="urn:microsoft.com/office/officeart/2005/8/layout/vList2"/>
    <dgm:cxn modelId="{F4A14B70-C18A-BC4E-8FAF-4FE645BEEF7B}" type="presParOf" srcId="{B495C043-158F-B748-AD96-0B0917E13262}" destId="{9AD7A64C-A673-4542-BE81-ACBA725C2B3B}" srcOrd="0" destOrd="0" presId="urn:microsoft.com/office/officeart/2005/8/layout/vList2"/>
    <dgm:cxn modelId="{9F5039D0-4568-794A-B3DF-58CA3FC774BA}" type="presParOf" srcId="{B495C043-158F-B748-AD96-0B0917E13262}" destId="{471E19CF-6BE1-974F-A8C7-97DA4A939059}" srcOrd="1" destOrd="0" presId="urn:microsoft.com/office/officeart/2005/8/layout/vList2"/>
    <dgm:cxn modelId="{0F485A52-46FF-0F46-AE97-B054ACC762F1}" type="presParOf" srcId="{B495C043-158F-B748-AD96-0B0917E13262}" destId="{2AA439D8-374D-5044-B010-47BA2D7DB22A}" srcOrd="2" destOrd="0" presId="urn:microsoft.com/office/officeart/2005/8/layout/vList2"/>
    <dgm:cxn modelId="{0981F34C-77DE-5349-A35F-FFFB575D8A79}" type="presParOf" srcId="{B495C043-158F-B748-AD96-0B0917E13262}" destId="{3647EF6A-9B63-D147-B6C0-0EDC6ED8BEC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7A64C-A673-4542-BE81-ACBA725C2B3B}">
      <dsp:nvSpPr>
        <dsp:cNvPr id="0" name=""/>
        <dsp:cNvSpPr/>
      </dsp:nvSpPr>
      <dsp:spPr>
        <a:xfrm>
          <a:off x="0" y="2666241"/>
          <a:ext cx="12178145" cy="1406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Big Picture</a:t>
          </a:r>
        </a:p>
      </dsp:txBody>
      <dsp:txXfrm>
        <a:off x="68680" y="2734921"/>
        <a:ext cx="12040785" cy="1269564"/>
      </dsp:txXfrm>
    </dsp:sp>
    <dsp:sp modelId="{471E19CF-6BE1-974F-A8C7-97DA4A939059}">
      <dsp:nvSpPr>
        <dsp:cNvPr id="0" name=""/>
        <dsp:cNvSpPr/>
      </dsp:nvSpPr>
      <dsp:spPr>
        <a:xfrm>
          <a:off x="0" y="4073166"/>
          <a:ext cx="12178145" cy="134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656"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n-US" sz="5100" kern="1200" dirty="0"/>
            <a:t>Broad understanding of how a large component of the code works.</a:t>
          </a:r>
        </a:p>
      </dsp:txBody>
      <dsp:txXfrm>
        <a:off x="0" y="4073166"/>
        <a:ext cx="12178145" cy="1345500"/>
      </dsp:txXfrm>
    </dsp:sp>
    <dsp:sp modelId="{2AA439D8-374D-5044-B010-47BA2D7DB22A}">
      <dsp:nvSpPr>
        <dsp:cNvPr id="0" name=""/>
        <dsp:cNvSpPr/>
      </dsp:nvSpPr>
      <dsp:spPr>
        <a:xfrm>
          <a:off x="0" y="5418666"/>
          <a:ext cx="12178145" cy="1406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Local View</a:t>
          </a:r>
        </a:p>
      </dsp:txBody>
      <dsp:txXfrm>
        <a:off x="68680" y="5487346"/>
        <a:ext cx="12040785" cy="1269564"/>
      </dsp:txXfrm>
    </dsp:sp>
    <dsp:sp modelId="{3647EF6A-9B63-D147-B6C0-0EDC6ED8BEC4}">
      <dsp:nvSpPr>
        <dsp:cNvPr id="0" name=""/>
        <dsp:cNvSpPr/>
      </dsp:nvSpPr>
      <dsp:spPr>
        <a:xfrm>
          <a:off x="0" y="6825591"/>
          <a:ext cx="12178145" cy="134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656"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n-US" sz="5100" kern="1200" dirty="0"/>
            <a:t>Detailed understanding of a small part of the code to make changes.</a:t>
          </a:r>
        </a:p>
      </dsp:txBody>
      <dsp:txXfrm>
        <a:off x="0" y="6825591"/>
        <a:ext cx="12178145" cy="1345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5744947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1676400" y="10845298"/>
            <a:ext cx="21031200" cy="1387475"/>
          </a:xfrm>
        </p:spPr>
        <p:txBody>
          <a:bodyPr anchor="t" anchorCtr="1">
            <a:noAutofit/>
          </a:bodyPr>
          <a:lstStyle>
            <a:lvl1pPr marL="0" indent="0" algn="l">
              <a:buFont typeface="Arial" panose="020B0604020202020204" pitchFamily="34" charset="0"/>
              <a:buNone/>
              <a:defRPr lang="en-US" sz="8500" baseline="0" dirty="0" smtClean="0">
                <a:solidFill>
                  <a:schemeClr val="bg2"/>
                </a:solidFill>
                <a:latin typeface="+mj-lt"/>
                <a:sym typeface="Arial"/>
              </a:defRPr>
            </a:lvl1pPr>
          </a:lstStyle>
          <a:p>
            <a:pPr algn="ctr"/>
            <a:endParaRPr lang="en-US" sz="8000" dirty="0">
              <a:solidFill>
                <a:srgbClr val="FFFFFF"/>
              </a:solidFill>
              <a:latin typeface="+mn-lt"/>
              <a:cs typeface="Arial"/>
              <a:sym typeface="Arial"/>
            </a:endParaRPr>
          </a:p>
        </p:txBody>
      </p:sp>
      <p:sp>
        <p:nvSpPr>
          <p:cNvPr id="21" name="Text Placeholder 20"/>
          <p:cNvSpPr>
            <a:spLocks noGrp="1"/>
          </p:cNvSpPr>
          <p:nvPr>
            <p:ph type="body" sz="quarter" idx="11"/>
          </p:nvPr>
        </p:nvSpPr>
        <p:spPr>
          <a:xfrm>
            <a:off x="1676400" y="7094538"/>
            <a:ext cx="21031199" cy="3750760"/>
          </a:xfrm>
        </p:spPr>
        <p:txBody>
          <a:bodyPr anchor="b">
            <a:normAutofit/>
          </a:bodyPr>
          <a:lstStyle>
            <a:lvl1pPr marL="0" indent="0" algn="ctr">
              <a:buNone/>
              <a:defRPr sz="12000" cap="all" baseline="0">
                <a:solidFill>
                  <a:srgbClr val="FFD966"/>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endParaRPr lang="en-US" dirty="0"/>
          </a:p>
        </p:txBody>
      </p:sp>
    </p:spTree>
    <p:extLst>
      <p:ext uri="{BB962C8B-B14F-4D97-AF65-F5344CB8AC3E}">
        <p14:creationId xmlns:p14="http://schemas.microsoft.com/office/powerpoint/2010/main" val="219512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29292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676400" y="7550515"/>
            <a:ext cx="21031200" cy="2217738"/>
          </a:xfrm>
        </p:spPr>
        <p:txBody>
          <a:bodyPr>
            <a:noAutofit/>
          </a:bodyPr>
          <a:lstStyle>
            <a:lvl1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1pPr>
            <a:lvl2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2pPr>
            <a:lvl3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3pPr>
            <a:lvl4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4pPr>
            <a:lvl5pPr algn="ctr">
              <a:defRPr kumimoji="0" lang="en-US" sz="6000" b="0" i="0" u="none" strike="noStrike" cap="none" spc="0" normalizeH="0" baseline="0" dirty="0">
                <a:ln>
                  <a:noFill/>
                </a:ln>
                <a:solidFill>
                  <a:srgbClr val="FFFFFF"/>
                </a:solidFill>
                <a:effectLst/>
                <a:uFillTx/>
                <a:latin typeface="Helvetica"/>
                <a:ea typeface="Helvetica"/>
                <a:cs typeface="Helvetica"/>
                <a:sym typeface="Helvetica"/>
              </a:defRPr>
            </a:lvl5pPr>
          </a:lstStyle>
          <a:p>
            <a:pPr lvl="0"/>
            <a:r>
              <a:rPr lang="en-US" dirty="0"/>
              <a:t>Subtitle (optional)</a:t>
            </a:r>
          </a:p>
        </p:txBody>
      </p:sp>
      <p:sp>
        <p:nvSpPr>
          <p:cNvPr id="2" name="Title 1"/>
          <p:cNvSpPr>
            <a:spLocks noGrp="1"/>
          </p:cNvSpPr>
          <p:nvPr>
            <p:ph type="title"/>
          </p:nvPr>
        </p:nvSpPr>
        <p:spPr>
          <a:xfrm>
            <a:off x="1676400" y="4488288"/>
            <a:ext cx="21031200" cy="2651126"/>
          </a:xfrm>
        </p:spPr>
        <p:txBody>
          <a:bodyPr anchor="b" anchorCtr="1">
            <a:normAutofit/>
          </a:bodyPr>
          <a:lstStyle>
            <a:lvl1pPr algn="ctr">
              <a:defRPr kumimoji="0" lang="en-US" sz="8000" b="1" i="0" u="none" strike="noStrike" cap="all" spc="1800" normalizeH="0" baseline="0" dirty="0">
                <a:ln>
                  <a:noFill/>
                </a:ln>
                <a:solidFill>
                  <a:srgbClr val="FFD966"/>
                </a:solidFill>
                <a:effectLst/>
                <a:uFillTx/>
                <a:latin typeface="Helvetica"/>
                <a:ea typeface="Helvetica"/>
                <a:cs typeface="Helvetica"/>
                <a:sym typeface="Helvetica"/>
              </a:defRPr>
            </a:lvl1pPr>
          </a:lstStyle>
          <a:p>
            <a:r>
              <a:rPr lang="en-US" dirty="0"/>
              <a:t>Click to edit Master title style</a:t>
            </a:r>
          </a:p>
        </p:txBody>
      </p:sp>
    </p:spTree>
    <p:extLst>
      <p:ext uri="{BB962C8B-B14F-4D97-AF65-F5344CB8AC3E}">
        <p14:creationId xmlns:p14="http://schemas.microsoft.com/office/powerpoint/2010/main" val="29012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2129796" y="0"/>
            <a:ext cx="12254204"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79576" y="914399"/>
            <a:ext cx="9046123" cy="4365523"/>
          </a:xfrm>
        </p:spPr>
        <p:txBody>
          <a:bodyPr anchor="b">
            <a:normAutofit/>
          </a:bodyPr>
          <a:lstStyle>
            <a:lvl1pPr algn="l">
              <a:defRPr sz="5000" b="1" cap="all" baseline="0"/>
            </a:lvl1pPr>
          </a:lstStyle>
          <a:p>
            <a:r>
              <a:rPr lang="en-US" dirty="0"/>
              <a:t>One Picture Slide</a:t>
            </a:r>
          </a:p>
        </p:txBody>
      </p:sp>
      <p:sp>
        <p:nvSpPr>
          <p:cNvPr id="3" name="Content Placeholder 2"/>
          <p:cNvSpPr>
            <a:spLocks noGrp="1"/>
          </p:cNvSpPr>
          <p:nvPr>
            <p:ph idx="1"/>
          </p:nvPr>
        </p:nvSpPr>
        <p:spPr>
          <a:xfrm>
            <a:off x="12129796" y="0"/>
            <a:ext cx="12254204" cy="13716000"/>
          </a:xfrm>
        </p:spPr>
        <p:txBody>
          <a:bodyPr>
            <a:normAutofit/>
          </a:bodyPr>
          <a:lstStyle>
            <a:lvl1pPr>
              <a:defRPr sz="3200"/>
            </a:lvl1pPr>
            <a:lvl2pPr>
              <a:defRPr sz="2800"/>
            </a:lvl2pPr>
            <a:lvl3pPr>
              <a:defRPr sz="2000"/>
            </a:lvl3pPr>
            <a:lvl4pPr>
              <a:defRPr sz="1600"/>
            </a:lvl4pPr>
            <a:lvl5pPr>
              <a:defRPr sz="1600"/>
            </a:lvl5pPr>
            <a:lvl6pPr>
              <a:defRPr sz="4000"/>
            </a:lvl6pPr>
            <a:lvl7pPr>
              <a:defRPr sz="4000"/>
            </a:lvl7pPr>
            <a:lvl8pPr>
              <a:defRPr sz="4000"/>
            </a:lvl8pPr>
            <a:lvl9pPr>
              <a:defRPr sz="4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p:cNvSpPr/>
          <p:nvPr userDrawn="1"/>
        </p:nvSpPr>
        <p:spPr>
          <a:xfrm>
            <a:off x="1752108" y="5586815"/>
            <a:ext cx="8973592" cy="127365"/>
          </a:xfrm>
          <a:prstGeom prst="rect">
            <a:avLst/>
          </a:prstGeom>
          <a:solidFill>
            <a:srgbClr val="FFD966"/>
          </a:solidFill>
          <a:ln w="12700">
            <a:miter lim="400000"/>
          </a:ln>
        </p:spPr>
        <p:txBody>
          <a:bodyPr lIns="50800" tIns="50800" rIns="50800" bIns="50800" anchor="ctr"/>
          <a:lstStyle/>
          <a:p>
            <a:pPr algn="ctr" defTabSz="825500" hangingPunct="0">
              <a:defRPr sz="3200">
                <a:solidFill>
                  <a:srgbClr val="FFFFFF"/>
                </a:solidFill>
                <a:latin typeface="Helvetica"/>
                <a:ea typeface="Helvetica"/>
                <a:cs typeface="Helvetica"/>
                <a:sym typeface="Helvetica"/>
              </a:defRPr>
            </a:pPr>
            <a:endParaRPr sz="3200" kern="0">
              <a:solidFill>
                <a:srgbClr val="FFFFFF"/>
              </a:solidFill>
              <a:latin typeface="Helvetica"/>
              <a:ea typeface="Helvetica"/>
              <a:cs typeface="Helvetica"/>
              <a:sym typeface="Helvetica"/>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sp>
        <p:nvSpPr>
          <p:cNvPr id="12" name="Text Placeholder 11"/>
          <p:cNvSpPr>
            <a:spLocks noGrp="1"/>
          </p:cNvSpPr>
          <p:nvPr>
            <p:ph type="body" sz="quarter" idx="10"/>
          </p:nvPr>
        </p:nvSpPr>
        <p:spPr>
          <a:xfrm>
            <a:off x="1679575" y="5713413"/>
            <a:ext cx="9045575" cy="8002587"/>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714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icture TypeA">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24384000" cy="13716000"/>
          </a:xfrm>
        </p:spPr>
        <p:txBody>
          <a:bodyPr/>
          <a:lstStyle/>
          <a:p>
            <a:endParaRPr lang="en-US"/>
          </a:p>
        </p:txBody>
      </p:sp>
      <p:sp>
        <p:nvSpPr>
          <p:cNvPr id="3" name="Rectangle"/>
          <p:cNvSpPr/>
          <p:nvPr userDrawn="1"/>
        </p:nvSpPr>
        <p:spPr>
          <a:xfrm>
            <a:off x="1400175" y="-1"/>
            <a:ext cx="7765125" cy="13716001"/>
          </a:xfrm>
          <a:prstGeom prst="rect">
            <a:avLst/>
          </a:prstGeom>
          <a:solidFill>
            <a:srgbClr val="FFD966">
              <a:alpha val="77000"/>
            </a:srgb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3969372" y="386276"/>
            <a:ext cx="2626729" cy="2683625"/>
          </a:xfrm>
          <a:prstGeom prst="rect">
            <a:avLst/>
          </a:prstGeom>
        </p:spPr>
      </p:pic>
      <p:sp>
        <p:nvSpPr>
          <p:cNvPr id="9" name="Text Placeholder 8"/>
          <p:cNvSpPr>
            <a:spLocks noGrp="1"/>
          </p:cNvSpPr>
          <p:nvPr>
            <p:ph type="body" sz="quarter" idx="10" hasCustomPrompt="1"/>
          </p:nvPr>
        </p:nvSpPr>
        <p:spPr>
          <a:xfrm>
            <a:off x="2003755" y="4183930"/>
            <a:ext cx="6557962" cy="9135028"/>
          </a:xfrm>
        </p:spPr>
        <p:txBody>
          <a:bodyPr wrap="square">
            <a:normAutofit/>
          </a:bodyPr>
          <a:lstStyle>
            <a:lvl1pPr marL="0" indent="0" algn="r">
              <a:lnSpc>
                <a:spcPct val="100000"/>
              </a:lnSpc>
              <a:spcBef>
                <a:spcPts val="0"/>
              </a:spcBef>
              <a:buNone/>
              <a:defRPr sz="4800" b="1" cap="all" baseline="0"/>
            </a:lvl1pPr>
          </a:lstStyle>
          <a:p>
            <a:r>
              <a:rPr lang="en-US" sz="3600" dirty="0"/>
              <a:t>Important point, approximately one or two sentences. </a:t>
            </a:r>
          </a:p>
        </p:txBody>
      </p:sp>
    </p:spTree>
    <p:extLst>
      <p:ext uri="{BB962C8B-B14F-4D97-AF65-F5344CB8AC3E}">
        <p14:creationId xmlns:p14="http://schemas.microsoft.com/office/powerpoint/2010/main" val="246238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Picture TypeB">
    <p:spTree>
      <p:nvGrpSpPr>
        <p:cNvPr id="1" name=""/>
        <p:cNvGrpSpPr/>
        <p:nvPr/>
      </p:nvGrpSpPr>
      <p:grpSpPr>
        <a:xfrm>
          <a:off x="0" y="0"/>
          <a:ext cx="0" cy="0"/>
          <a:chOff x="0" y="0"/>
          <a:chExt cx="0" cy="0"/>
        </a:xfrm>
      </p:grpSpPr>
      <p:sp>
        <p:nvSpPr>
          <p:cNvPr id="8" name="Freeform: Shape 13"/>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3" y="0"/>
            <a:ext cx="15079790" cy="13716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rgbClr val="3F3F3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0" name="Freeform: Shape 15"/>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1" y="0"/>
            <a:ext cx="14185970" cy="13716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3" name="Rectangle"/>
          <p:cNvSpPr/>
          <p:nvPr userDrawn="1"/>
        </p:nvSpPr>
        <p:spPr>
          <a:xfrm>
            <a:off x="756714" y="4841453"/>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910162" y="387999"/>
            <a:ext cx="2626729" cy="2683625"/>
          </a:xfrm>
          <a:prstGeom prst="rect">
            <a:avLst/>
          </a:prstGeom>
        </p:spPr>
      </p:pic>
      <p:sp>
        <p:nvSpPr>
          <p:cNvPr id="15" name="Title 1"/>
          <p:cNvSpPr>
            <a:spLocks noGrp="1"/>
          </p:cNvSpPr>
          <p:nvPr>
            <p:ph type="title" hasCustomPrompt="1"/>
          </p:nvPr>
        </p:nvSpPr>
        <p:spPr>
          <a:xfrm>
            <a:off x="756714" y="387999"/>
            <a:ext cx="9395380" cy="4365523"/>
          </a:xfrm>
        </p:spPr>
        <p:txBody>
          <a:bodyPr anchor="b">
            <a:normAutofit/>
          </a:bodyPr>
          <a:lstStyle>
            <a:lvl1pPr algn="l">
              <a:defRPr sz="5000" b="1" cap="all" baseline="0"/>
            </a:lvl1pPr>
          </a:lstStyle>
          <a:p>
            <a:r>
              <a:rPr lang="en-US" dirty="0"/>
              <a:t>One Picture Slide</a:t>
            </a:r>
          </a:p>
        </p:txBody>
      </p:sp>
      <p:sp>
        <p:nvSpPr>
          <p:cNvPr id="16" name="Text Placeholder 11"/>
          <p:cNvSpPr>
            <a:spLocks noGrp="1"/>
          </p:cNvSpPr>
          <p:nvPr>
            <p:ph type="body" sz="quarter" idx="10"/>
          </p:nvPr>
        </p:nvSpPr>
        <p:spPr>
          <a:xfrm>
            <a:off x="756714" y="5233467"/>
            <a:ext cx="9045575" cy="8002587"/>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510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Content Slide">
    <p:bg>
      <p:bgPr>
        <a:solidFill>
          <a:srgbClr val="F3F3F3"/>
        </a:solidFill>
        <a:effectLst/>
      </p:bgPr>
    </p:bg>
    <p:spTree>
      <p:nvGrpSpPr>
        <p:cNvPr id="1" name=""/>
        <p:cNvGrpSpPr/>
        <p:nvPr/>
      </p:nvGrpSpPr>
      <p:grpSpPr>
        <a:xfrm>
          <a:off x="0" y="0"/>
          <a:ext cx="0" cy="0"/>
          <a:chOff x="0" y="0"/>
          <a:chExt cx="0" cy="0"/>
        </a:xfrm>
      </p:grpSpPr>
      <p:sp>
        <p:nvSpPr>
          <p:cNvPr id="7" name="Rectangle"/>
          <p:cNvSpPr/>
          <p:nvPr userDrawn="1"/>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8" name="Rectangle"/>
          <p:cNvSpPr/>
          <p:nvPr userDrawn="1"/>
        </p:nvSpPr>
        <p:spPr>
          <a:xfrm>
            <a:off x="2869459" y="4420829"/>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9" name="Text Placeholder 8"/>
          <p:cNvSpPr>
            <a:spLocks noGrp="1"/>
          </p:cNvSpPr>
          <p:nvPr>
            <p:ph type="body" sz="quarter" idx="10" hasCustomPrompt="1"/>
          </p:nvPr>
        </p:nvSpPr>
        <p:spPr>
          <a:xfrm>
            <a:off x="2869459" y="2178424"/>
            <a:ext cx="7008270" cy="2070682"/>
          </a:xfrm>
        </p:spPr>
        <p:txBody>
          <a:bodyPr wrap="square" anchor="b" anchorCtr="0">
            <a:normAutofit/>
          </a:bodyPr>
          <a:lstStyle>
            <a:lvl1pPr marL="0" indent="0" algn="l">
              <a:lnSpc>
                <a:spcPct val="100000"/>
              </a:lnSpc>
              <a:spcBef>
                <a:spcPts val="0"/>
              </a:spcBef>
              <a:buNone/>
              <a:defRPr sz="5000" b="1" cap="all" baseline="0"/>
            </a:lvl1pPr>
          </a:lstStyle>
          <a:p>
            <a:r>
              <a:rPr lang="en-US" sz="3600" dirty="0"/>
              <a:t>Small Volume of Content</a:t>
            </a:r>
          </a:p>
        </p:txBody>
      </p:sp>
      <p:sp>
        <p:nvSpPr>
          <p:cNvPr id="14" name="Text Placeholder 11"/>
          <p:cNvSpPr>
            <a:spLocks noGrp="1"/>
          </p:cNvSpPr>
          <p:nvPr>
            <p:ph type="body" sz="quarter" idx="12"/>
          </p:nvPr>
        </p:nvSpPr>
        <p:spPr>
          <a:xfrm>
            <a:off x="2869460" y="4719918"/>
            <a:ext cx="7008270" cy="8996082"/>
          </a:xfrm>
        </p:spPr>
        <p:txBody>
          <a:bodyPr>
            <a:normAutofit/>
          </a:bodyPr>
          <a:lstStyle>
            <a:lvl1pPr marL="0" indent="0">
              <a:lnSpc>
                <a:spcPct val="100000"/>
              </a:lnSpc>
              <a:buNone/>
              <a:defRPr sz="3200"/>
            </a:lvl1pPr>
            <a:lvl2pPr marL="746125" indent="-288925">
              <a:lnSpc>
                <a:spcPct val="100000"/>
              </a:lnSpc>
              <a:defRPr sz="3200"/>
            </a:lvl2pPr>
            <a:lvl3pPr marL="1143000" indent="-228600">
              <a:lnSpc>
                <a:spcPct val="100000"/>
              </a:lnSpc>
              <a:defRPr sz="2400"/>
            </a:lvl3pPr>
            <a:lvl4pPr marL="1600200" indent="-228600">
              <a:lnSpc>
                <a:spcPct val="100000"/>
              </a:lnSpc>
              <a:defRPr sz="2000"/>
            </a:lvl4pPr>
            <a:lvl5pPr marL="2057400" indent="-228600">
              <a:lnSpc>
                <a:spcPct val="1000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Tree>
    <p:extLst>
      <p:ext uri="{BB962C8B-B14F-4D97-AF65-F5344CB8AC3E}">
        <p14:creationId xmlns:p14="http://schemas.microsoft.com/office/powerpoint/2010/main" val="38829923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oals and Outcomes">
    <p:spTree>
      <p:nvGrpSpPr>
        <p:cNvPr id="1" name=""/>
        <p:cNvGrpSpPr/>
        <p:nvPr/>
      </p:nvGrpSpPr>
      <p:grpSpPr>
        <a:xfrm>
          <a:off x="0" y="0"/>
          <a:ext cx="0" cy="0"/>
          <a:chOff x="0" y="0"/>
          <a:chExt cx="0" cy="0"/>
        </a:xfrm>
      </p:grpSpPr>
      <p:sp>
        <p:nvSpPr>
          <p:cNvPr id="2" name="Title 1"/>
          <p:cNvSpPr>
            <a:spLocks noGrp="1"/>
          </p:cNvSpPr>
          <p:nvPr>
            <p:ph type="title"/>
          </p:nvPr>
        </p:nvSpPr>
        <p:spPr>
          <a:xfrm>
            <a:off x="1676400" y="105786"/>
            <a:ext cx="21031200" cy="2651126"/>
          </a:xfrm>
        </p:spPr>
        <p:txBody>
          <a:bodyPr>
            <a:normAutofit/>
          </a:bodyPr>
          <a:lstStyle>
            <a:lvl1pPr>
              <a:defRPr kumimoji="0" lang="en-US" sz="2500" b="1" i="0" u="none" strike="noStrike" cap="all" spc="0" normalizeH="0" baseline="0" dirty="0">
                <a:ln>
                  <a:noFill/>
                </a:ln>
                <a:solidFill>
                  <a:srgbClr val="000000"/>
                </a:solidFill>
                <a:effectLst/>
                <a:uFillTx/>
                <a:latin typeface="Helvetica"/>
                <a:ea typeface="Helvetica"/>
                <a:cs typeface="Helvetica"/>
                <a:sym typeface="Helvetica"/>
              </a:defRPr>
            </a:lvl1pPr>
          </a:lstStyle>
          <a:p>
            <a:r>
              <a:rPr lang="en-US" dirty="0"/>
              <a:t>Click to edit Master title style</a:t>
            </a:r>
          </a:p>
        </p:txBody>
      </p:sp>
      <p:sp>
        <p:nvSpPr>
          <p:cNvPr id="5" name="The Picture slide"/>
          <p:cNvSpPr txBox="1"/>
          <p:nvPr userDrawn="1"/>
        </p:nvSpPr>
        <p:spPr>
          <a:xfrm>
            <a:off x="13454825" y="3658325"/>
            <a:ext cx="261129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Outcomes</a:t>
            </a:r>
            <a:endParaRPr sz="4000" dirty="0">
              <a:solidFill>
                <a:schemeClr val="tx1">
                  <a:lumMod val="50000"/>
                  <a:lumOff val="50000"/>
                </a:schemeClr>
              </a:solidFill>
            </a:endParaRPr>
          </a:p>
        </p:txBody>
      </p:sp>
      <p:sp>
        <p:nvSpPr>
          <p:cNvPr id="7" name="The Picture slide"/>
          <p:cNvSpPr txBox="1"/>
          <p:nvPr userDrawn="1"/>
        </p:nvSpPr>
        <p:spPr>
          <a:xfrm>
            <a:off x="1752109" y="3658325"/>
            <a:ext cx="152766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Goals</a:t>
            </a:r>
            <a:endParaRPr sz="4000" dirty="0">
              <a:solidFill>
                <a:schemeClr val="tx1">
                  <a:lumMod val="50000"/>
                  <a:lumOff val="50000"/>
                </a:schemeClr>
              </a:solidFill>
            </a:endParaRPr>
          </a:p>
        </p:txBody>
      </p:sp>
      <p:sp>
        <p:nvSpPr>
          <p:cNvPr id="8" name="Rectangle"/>
          <p:cNvSpPr/>
          <p:nvPr userDrawn="1"/>
        </p:nvSpPr>
        <p:spPr>
          <a:xfrm>
            <a:off x="1752108" y="447579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sp>
        <p:nvSpPr>
          <p:cNvPr id="9" name="Rectangle"/>
          <p:cNvSpPr/>
          <p:nvPr userDrawn="1"/>
        </p:nvSpPr>
        <p:spPr>
          <a:xfrm>
            <a:off x="13454824" y="444853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3" y="11032377"/>
            <a:ext cx="2626730" cy="2683626"/>
          </a:xfrm>
          <a:prstGeom prst="rect">
            <a:avLst/>
          </a:prstGeom>
        </p:spPr>
      </p:pic>
      <p:sp>
        <p:nvSpPr>
          <p:cNvPr id="11" name="Text Placeholder 11"/>
          <p:cNvSpPr>
            <a:spLocks noGrp="1"/>
          </p:cNvSpPr>
          <p:nvPr>
            <p:ph type="body" sz="quarter" idx="10"/>
          </p:nvPr>
        </p:nvSpPr>
        <p:spPr>
          <a:xfrm>
            <a:off x="1752108" y="4766538"/>
            <a:ext cx="9438184" cy="8949462"/>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p:nvPr>
        </p:nvSpPr>
        <p:spPr>
          <a:xfrm>
            <a:off x="13454824" y="4766538"/>
            <a:ext cx="9438184" cy="8949462"/>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435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dirty="0"/>
              <a:t>Click to 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algn="r">
              <a:buSzPct val="25000"/>
            </a:pPr>
            <a:fld id="{00000000-1234-1234-1234-123412341234}" type="slidenum">
              <a:rPr lang="en-US" sz="2400" smtClean="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5589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15186"/>
      </p:ext>
    </p:extLst>
  </p:cSld>
  <p:clrMap bg1="lt1" tx1="dk1" bg2="lt2" tx2="dk2" accent1="accent1" accent2="accent2" accent3="accent3" accent4="accent4" accent5="accent5" accent6="accent6" hlink="hlink" folHlink="folHlink"/>
  <p:sldLayoutIdLst>
    <p:sldLayoutId id="2147483689" r:id="rId1"/>
    <p:sldLayoutId id="2147483706" r:id="rId2"/>
    <p:sldLayoutId id="2147483696" r:id="rId3"/>
    <p:sldLayoutId id="2147483703" r:id="rId4"/>
    <p:sldLayoutId id="2147483704" r:id="rId5"/>
    <p:sldLayoutId id="2147483705" r:id="rId6"/>
    <p:sldLayoutId id="2147483707" r:id="rId7"/>
    <p:sldLayoutId id="2147483697"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828800" rtl="0" eaLnBrk="1" latinLnBrk="0" hangingPunct="1">
        <a:lnSpc>
          <a:spcPct val="90000"/>
        </a:lnSpc>
        <a:spcBef>
          <a:spcPts val="2000"/>
        </a:spcBef>
        <a:buFont typeface="Arial" panose="020B0604020202020204" pitchFamily="34" charset="0"/>
        <a:buNone/>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ocs.unrealengine.com/en-US/Programming/Rendering/index.html" TargetMode="Externa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s://medium.com/@lordn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32E42D-7BB8-584F-B685-5A73A2FBB27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975410F-8B1E-4F4D-9EF6-45264CA123C1}"/>
              </a:ext>
            </a:extLst>
          </p:cNvPr>
          <p:cNvSpPr>
            <a:spLocks noGrp="1"/>
          </p:cNvSpPr>
          <p:nvPr>
            <p:ph type="body" sz="quarter" idx="11"/>
          </p:nvPr>
        </p:nvSpPr>
        <p:spPr/>
        <p:txBody>
          <a:bodyPr/>
          <a:lstStyle/>
          <a:p>
            <a:r>
              <a:rPr lang="en-US" dirty="0"/>
              <a:t>Navigating a Large Codebase</a:t>
            </a:r>
          </a:p>
        </p:txBody>
      </p:sp>
    </p:spTree>
    <p:extLst>
      <p:ext uri="{BB962C8B-B14F-4D97-AF65-F5344CB8AC3E}">
        <p14:creationId xmlns:p14="http://schemas.microsoft.com/office/powerpoint/2010/main" val="1909899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CA25-4C2E-824C-AD07-447D7BB659D4}"/>
              </a:ext>
            </a:extLst>
          </p:cNvPr>
          <p:cNvSpPr>
            <a:spLocks noGrp="1"/>
          </p:cNvSpPr>
          <p:nvPr>
            <p:ph type="title"/>
          </p:nvPr>
        </p:nvSpPr>
        <p:spPr/>
        <p:txBody>
          <a:bodyPr/>
          <a:lstStyle/>
          <a:p>
            <a:r>
              <a:rPr lang="en-US" dirty="0"/>
              <a:t>Big Picture</a:t>
            </a:r>
          </a:p>
        </p:txBody>
      </p:sp>
      <p:sp>
        <p:nvSpPr>
          <p:cNvPr id="3" name="Text Placeholder 2">
            <a:extLst>
              <a:ext uri="{FF2B5EF4-FFF2-40B4-BE49-F238E27FC236}">
                <a16:creationId xmlns:a16="http://schemas.microsoft.com/office/drawing/2014/main" id="{453C6070-AD4F-504D-80E0-E39BC4882E21}"/>
              </a:ext>
            </a:extLst>
          </p:cNvPr>
          <p:cNvSpPr>
            <a:spLocks noGrp="1"/>
          </p:cNvSpPr>
          <p:nvPr>
            <p:ph type="body" sz="quarter" idx="10"/>
          </p:nvPr>
        </p:nvSpPr>
        <p:spPr/>
        <p:txBody>
          <a:bodyPr>
            <a:normAutofit/>
          </a:bodyPr>
          <a:lstStyle/>
          <a:p>
            <a:r>
              <a:rPr lang="en-US" sz="3200" dirty="0"/>
              <a:t>Get the basic idea of a what the application as a whole or a single system does.</a:t>
            </a:r>
          </a:p>
          <a:p>
            <a:r>
              <a:rPr lang="en-US" sz="3200" dirty="0"/>
              <a:t>Don’t sweat the details.</a:t>
            </a:r>
          </a:p>
          <a:p>
            <a:r>
              <a:rPr lang="en-US" sz="3200" dirty="0"/>
              <a:t>Good to start with a basic idea of what you expect to see. What algorithms do you expect? What data, inputs, and outputs?</a:t>
            </a:r>
          </a:p>
        </p:txBody>
      </p:sp>
      <p:pic>
        <p:nvPicPr>
          <p:cNvPr id="4" name="Picture 3">
            <a:extLst>
              <a:ext uri="{FF2B5EF4-FFF2-40B4-BE49-F238E27FC236}">
                <a16:creationId xmlns:a16="http://schemas.microsoft.com/office/drawing/2014/main" id="{0A6CD72A-FFDD-49CC-8EC3-8D435D1EFD2E}"/>
              </a:ext>
            </a:extLst>
          </p:cNvPr>
          <p:cNvPicPr>
            <a:picLocks noChangeAspect="1"/>
          </p:cNvPicPr>
          <p:nvPr/>
        </p:nvPicPr>
        <p:blipFill rotWithShape="1">
          <a:blip r:embed="rId2">
            <a:extLst>
              <a:ext uri="{28A0092B-C50C-407E-A947-70E740481C1C}">
                <a14:useLocalDpi xmlns:a14="http://schemas.microsoft.com/office/drawing/2010/main" val="0"/>
              </a:ext>
            </a:extLst>
          </a:blip>
          <a:srcRect l="-867" r="1" b="-703"/>
          <a:stretch/>
        </p:blipFill>
        <p:spPr>
          <a:xfrm>
            <a:off x="13341247" y="3822491"/>
            <a:ext cx="10770698" cy="7101559"/>
          </a:xfrm>
          <a:prstGeom prst="roundRect">
            <a:avLst/>
          </a:prstGeom>
        </p:spPr>
      </p:pic>
    </p:spTree>
    <p:extLst>
      <p:ext uri="{BB962C8B-B14F-4D97-AF65-F5344CB8AC3E}">
        <p14:creationId xmlns:p14="http://schemas.microsoft.com/office/powerpoint/2010/main" val="141383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9B39D5F-5053-5E42-8745-DA3AF16B6655}"/>
              </a:ext>
            </a:extLst>
          </p:cNvPr>
          <p:cNvSpPr>
            <a:spLocks noGrp="1"/>
          </p:cNvSpPr>
          <p:nvPr>
            <p:ph type="pic" sz="quarter" idx="11"/>
          </p:nvPr>
        </p:nvSpPr>
        <p:spPr/>
      </p:sp>
      <p:sp>
        <p:nvSpPr>
          <p:cNvPr id="3" name="Text Placeholder 2">
            <a:extLst>
              <a:ext uri="{FF2B5EF4-FFF2-40B4-BE49-F238E27FC236}">
                <a16:creationId xmlns:a16="http://schemas.microsoft.com/office/drawing/2014/main" id="{91D199C7-188A-F642-AF16-077F1ABD5B95}"/>
              </a:ext>
            </a:extLst>
          </p:cNvPr>
          <p:cNvSpPr>
            <a:spLocks noGrp="1"/>
          </p:cNvSpPr>
          <p:nvPr>
            <p:ph type="body" sz="quarter" idx="10"/>
          </p:nvPr>
        </p:nvSpPr>
        <p:spPr/>
        <p:txBody>
          <a:bodyPr/>
          <a:lstStyle/>
          <a:p>
            <a:r>
              <a:rPr lang="en-US" dirty="0"/>
              <a:t>Big-Picture Example: Rendering</a:t>
            </a:r>
          </a:p>
        </p:txBody>
      </p:sp>
    </p:spTree>
    <p:extLst>
      <p:ext uri="{BB962C8B-B14F-4D97-AF65-F5344CB8AC3E}">
        <p14:creationId xmlns:p14="http://schemas.microsoft.com/office/powerpoint/2010/main" val="1648825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6495-40F9-964C-8B12-1EF84EEEA9EB}"/>
              </a:ext>
            </a:extLst>
          </p:cNvPr>
          <p:cNvSpPr>
            <a:spLocks noGrp="1"/>
          </p:cNvSpPr>
          <p:nvPr>
            <p:ph type="title"/>
          </p:nvPr>
        </p:nvSpPr>
        <p:spPr/>
        <p:txBody>
          <a:bodyPr/>
          <a:lstStyle/>
          <a:p>
            <a:r>
              <a:rPr lang="en-US" dirty="0"/>
              <a:t>Rendering Algorithms</a:t>
            </a:r>
          </a:p>
        </p:txBody>
      </p:sp>
      <p:pic>
        <p:nvPicPr>
          <p:cNvPr id="5" name="Content Placeholder 4">
            <a:extLst>
              <a:ext uri="{FF2B5EF4-FFF2-40B4-BE49-F238E27FC236}">
                <a16:creationId xmlns:a16="http://schemas.microsoft.com/office/drawing/2014/main" id="{7CD3C1E7-3EC2-438B-BE62-4F1D8A064ABD}"/>
              </a:ext>
            </a:extLst>
          </p:cNvPr>
          <p:cNvPicPr>
            <a:picLocks noGrp="1" noChangeAspect="1"/>
          </p:cNvPicPr>
          <p:nvPr>
            <p:ph idx="1"/>
          </p:nvPr>
        </p:nvPicPr>
        <p:blipFill>
          <a:blip r:embed="rId2"/>
          <a:stretch>
            <a:fillRect/>
          </a:stretch>
        </p:blipFill>
        <p:spPr>
          <a:xfrm>
            <a:off x="13371687" y="1275907"/>
            <a:ext cx="9770714" cy="11164186"/>
          </a:xfrm>
          <a:prstGeom prst="rect">
            <a:avLst/>
          </a:prstGeom>
        </p:spPr>
      </p:pic>
      <p:sp>
        <p:nvSpPr>
          <p:cNvPr id="4" name="Text Placeholder 3">
            <a:extLst>
              <a:ext uri="{FF2B5EF4-FFF2-40B4-BE49-F238E27FC236}">
                <a16:creationId xmlns:a16="http://schemas.microsoft.com/office/drawing/2014/main" id="{9F9B6AA4-6C6D-CF4E-A46B-0F8F8608508D}"/>
              </a:ext>
            </a:extLst>
          </p:cNvPr>
          <p:cNvSpPr>
            <a:spLocks noGrp="1"/>
          </p:cNvSpPr>
          <p:nvPr>
            <p:ph type="body" sz="quarter" idx="10"/>
          </p:nvPr>
        </p:nvSpPr>
        <p:spPr/>
        <p:txBody>
          <a:bodyPr>
            <a:normAutofit/>
          </a:bodyPr>
          <a:lstStyle/>
          <a:p>
            <a:r>
              <a:rPr lang="en-US" sz="3200" dirty="0"/>
              <a:t>There are two common strategies for rendering in a game engine: Forward Shading and Deferred Shading. UE4 supports both.</a:t>
            </a:r>
          </a:p>
          <a:p>
            <a:r>
              <a:rPr lang="en-US" sz="3200" dirty="0"/>
              <a:t>How would you know that? Take a class on real-time graphics. Watch some Game Developer’s Conference presentations. Read some online blogs. You will need some subject-area knowledge.</a:t>
            </a:r>
          </a:p>
        </p:txBody>
      </p:sp>
    </p:spTree>
    <p:extLst>
      <p:ext uri="{BB962C8B-B14F-4D97-AF65-F5344CB8AC3E}">
        <p14:creationId xmlns:p14="http://schemas.microsoft.com/office/powerpoint/2010/main" val="3296173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D8F3C-0A45-0140-9934-8890DAFFABF4}"/>
              </a:ext>
            </a:extLst>
          </p:cNvPr>
          <p:cNvSpPr>
            <a:spLocks noGrp="1"/>
          </p:cNvSpPr>
          <p:nvPr>
            <p:ph type="title"/>
          </p:nvPr>
        </p:nvSpPr>
        <p:spPr/>
        <p:txBody>
          <a:bodyPr/>
          <a:lstStyle/>
          <a:p>
            <a:r>
              <a:rPr lang="en-US" dirty="0"/>
              <a:t>Forward Shading</a:t>
            </a:r>
          </a:p>
        </p:txBody>
      </p:sp>
      <p:sp>
        <p:nvSpPr>
          <p:cNvPr id="3" name="Content Placeholder 2">
            <a:extLst>
              <a:ext uri="{FF2B5EF4-FFF2-40B4-BE49-F238E27FC236}">
                <a16:creationId xmlns:a16="http://schemas.microsoft.com/office/drawing/2014/main" id="{4681B201-FDFC-2D42-8FDB-119FB943E714}"/>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86A6990C-27EB-7B40-AAB8-FB2E3391C5BE}"/>
              </a:ext>
            </a:extLst>
          </p:cNvPr>
          <p:cNvSpPr>
            <a:spLocks noGrp="1"/>
          </p:cNvSpPr>
          <p:nvPr>
            <p:ph type="body" sz="quarter" idx="10"/>
          </p:nvPr>
        </p:nvSpPr>
        <p:spPr/>
        <p:txBody>
          <a:bodyPr>
            <a:normAutofit/>
          </a:bodyPr>
          <a:lstStyle/>
          <a:p>
            <a:r>
              <a:rPr lang="en-US" sz="3200" dirty="0"/>
              <a:t>Forward shading computes per-pixel shading </a:t>
            </a:r>
            <a:r>
              <a:rPr lang="en-US" sz="3200" b="1" dirty="0"/>
              <a:t>while</a:t>
            </a:r>
            <a:r>
              <a:rPr lang="en-US" sz="3200" dirty="0"/>
              <a:t> rendering objects.</a:t>
            </a:r>
          </a:p>
          <a:p>
            <a:r>
              <a:rPr lang="en-US" sz="3200" dirty="0"/>
              <a:t>It does redundant shading computation for pixels that are overwritten, but gives more per-object control over how the shading is done.</a:t>
            </a:r>
          </a:p>
          <a:p>
            <a:r>
              <a:rPr lang="en-US" sz="3200" dirty="0"/>
              <a:t>It can support transparency if the objects are sorted from back to front.</a:t>
            </a:r>
          </a:p>
          <a:p>
            <a:r>
              <a:rPr lang="en-US" sz="3200" dirty="0"/>
              <a:t>There are usually limits on the number and types of lights it can support, mostly because many lights will make the per-object shading functions too complex.</a:t>
            </a:r>
          </a:p>
          <a:p>
            <a:endParaRPr lang="en-US" sz="3200" dirty="0"/>
          </a:p>
          <a:p>
            <a:endParaRPr lang="en-US" sz="3200" dirty="0"/>
          </a:p>
        </p:txBody>
      </p:sp>
      <p:pic>
        <p:nvPicPr>
          <p:cNvPr id="5" name="Content Placeholder 4">
            <a:extLst>
              <a:ext uri="{FF2B5EF4-FFF2-40B4-BE49-F238E27FC236}">
                <a16:creationId xmlns:a16="http://schemas.microsoft.com/office/drawing/2014/main" id="{7E43AA21-1D63-4302-BED0-B69B176423D9}"/>
              </a:ext>
            </a:extLst>
          </p:cNvPr>
          <p:cNvPicPr>
            <a:picLocks noChangeAspect="1"/>
          </p:cNvPicPr>
          <p:nvPr/>
        </p:nvPicPr>
        <p:blipFill>
          <a:blip r:embed="rId2"/>
          <a:stretch>
            <a:fillRect/>
          </a:stretch>
        </p:blipFill>
        <p:spPr>
          <a:xfrm>
            <a:off x="12764135" y="2371061"/>
            <a:ext cx="10985818" cy="8973878"/>
          </a:xfrm>
          <a:prstGeom prst="rect">
            <a:avLst/>
          </a:prstGeom>
        </p:spPr>
      </p:pic>
      <p:sp>
        <p:nvSpPr>
          <p:cNvPr id="6" name="Rectangle: Rounded Corners 5">
            <a:extLst>
              <a:ext uri="{FF2B5EF4-FFF2-40B4-BE49-F238E27FC236}">
                <a16:creationId xmlns:a16="http://schemas.microsoft.com/office/drawing/2014/main" id="{DB5987F8-CB6B-4091-A3E0-3F0795EE7F16}"/>
              </a:ext>
            </a:extLst>
          </p:cNvPr>
          <p:cNvSpPr/>
          <p:nvPr/>
        </p:nvSpPr>
        <p:spPr>
          <a:xfrm>
            <a:off x="18000921" y="6858000"/>
            <a:ext cx="3625702" cy="8931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85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57D2-CC08-C94B-B4ED-5AE454ECBD41}"/>
              </a:ext>
            </a:extLst>
          </p:cNvPr>
          <p:cNvSpPr>
            <a:spLocks noGrp="1"/>
          </p:cNvSpPr>
          <p:nvPr>
            <p:ph type="title"/>
          </p:nvPr>
        </p:nvSpPr>
        <p:spPr/>
        <p:txBody>
          <a:bodyPr/>
          <a:lstStyle/>
          <a:p>
            <a:r>
              <a:rPr lang="en-US" dirty="0"/>
              <a:t>Deferred Shading</a:t>
            </a:r>
          </a:p>
        </p:txBody>
      </p:sp>
      <p:sp>
        <p:nvSpPr>
          <p:cNvPr id="4" name="Text Placeholder 3">
            <a:extLst>
              <a:ext uri="{FF2B5EF4-FFF2-40B4-BE49-F238E27FC236}">
                <a16:creationId xmlns:a16="http://schemas.microsoft.com/office/drawing/2014/main" id="{7ACA15BD-DCCA-9845-BF28-D5008EE3B652}"/>
              </a:ext>
            </a:extLst>
          </p:cNvPr>
          <p:cNvSpPr>
            <a:spLocks noGrp="1"/>
          </p:cNvSpPr>
          <p:nvPr>
            <p:ph type="body" sz="quarter" idx="10"/>
          </p:nvPr>
        </p:nvSpPr>
        <p:spPr/>
        <p:txBody>
          <a:bodyPr>
            <a:normAutofit/>
          </a:bodyPr>
          <a:lstStyle/>
          <a:p>
            <a:r>
              <a:rPr lang="en-US" sz="3200" dirty="0"/>
              <a:t>In contrast, deferred shading </a:t>
            </a:r>
            <a:r>
              <a:rPr lang="en-US" sz="3200"/>
              <a:t>just saves </a:t>
            </a:r>
            <a:r>
              <a:rPr lang="en-US" sz="3200" dirty="0"/>
              <a:t>shading </a:t>
            </a:r>
            <a:r>
              <a:rPr lang="en-US" sz="3200" b="1" dirty="0"/>
              <a:t>parameters</a:t>
            </a:r>
            <a:r>
              <a:rPr lang="en-US" sz="3200" dirty="0"/>
              <a:t> per-pixel when doing the initial render.</a:t>
            </a:r>
          </a:p>
          <a:p>
            <a:r>
              <a:rPr lang="en-US" sz="3200" dirty="0"/>
              <a:t>In later a pass, it applies shading and lighting computations per pixel across all of the pixels at once, but this only needs to run for the objects that were finally visible at each pixel. </a:t>
            </a:r>
          </a:p>
          <a:p>
            <a:r>
              <a:rPr lang="en-US" sz="3200" dirty="0"/>
              <a:t>The base shading code does need to be similar for all of the objects. This has been made easier by the rise of </a:t>
            </a:r>
            <a:r>
              <a:rPr lang="en-US" sz="3200" i="1" dirty="0"/>
              <a:t>Physically-Based Shading Models</a:t>
            </a:r>
            <a:r>
              <a:rPr lang="en-US" sz="3200" dirty="0"/>
              <a:t> in games, which more naturally deal with differing lighting situations with a single shader.</a:t>
            </a:r>
          </a:p>
          <a:p>
            <a:r>
              <a:rPr lang="en-US" sz="3200" dirty="0"/>
              <a:t>Culling lights by coverage allows tons of lights.</a:t>
            </a:r>
          </a:p>
          <a:p>
            <a:r>
              <a:rPr lang="en-US" sz="3200" dirty="0"/>
              <a:t>Transparent objects have to be handled in a separate forward shading pass.</a:t>
            </a:r>
          </a:p>
          <a:p>
            <a:endParaRPr lang="en-US" sz="3200" dirty="0"/>
          </a:p>
          <a:p>
            <a:endParaRPr lang="en-US" sz="3200" dirty="0"/>
          </a:p>
        </p:txBody>
      </p:sp>
      <p:pic>
        <p:nvPicPr>
          <p:cNvPr id="3" name="Content Placeholder 2">
            <a:extLst>
              <a:ext uri="{FF2B5EF4-FFF2-40B4-BE49-F238E27FC236}">
                <a16:creationId xmlns:a16="http://schemas.microsoft.com/office/drawing/2014/main" id="{3002533D-DA9C-4FAB-8A04-C4E14417A0D2}"/>
              </a:ext>
            </a:extLst>
          </p:cNvPr>
          <p:cNvPicPr>
            <a:picLocks noGrp="1" noChangeAspect="1"/>
          </p:cNvPicPr>
          <p:nvPr>
            <p:ph idx="1"/>
          </p:nvPr>
        </p:nvPicPr>
        <p:blipFill>
          <a:blip r:embed="rId2"/>
          <a:stretch>
            <a:fillRect/>
          </a:stretch>
        </p:blipFill>
        <p:spPr>
          <a:xfrm>
            <a:off x="12293157" y="2594345"/>
            <a:ext cx="11927774" cy="8527310"/>
          </a:xfrm>
          <a:prstGeom prst="rect">
            <a:avLst/>
          </a:prstGeom>
        </p:spPr>
      </p:pic>
    </p:spTree>
    <p:extLst>
      <p:ext uri="{BB962C8B-B14F-4D97-AF65-F5344CB8AC3E}">
        <p14:creationId xmlns:p14="http://schemas.microsoft.com/office/powerpoint/2010/main" val="9543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B36B-9A62-D443-A9B6-911B8E932C15}"/>
              </a:ext>
            </a:extLst>
          </p:cNvPr>
          <p:cNvSpPr>
            <a:spLocks noGrp="1"/>
          </p:cNvSpPr>
          <p:nvPr>
            <p:ph type="title"/>
          </p:nvPr>
        </p:nvSpPr>
        <p:spPr/>
        <p:txBody>
          <a:bodyPr/>
          <a:lstStyle/>
          <a:p>
            <a:r>
              <a:rPr lang="en-US" dirty="0"/>
              <a:t>Look for Documentation</a:t>
            </a:r>
          </a:p>
        </p:txBody>
      </p:sp>
      <p:pic>
        <p:nvPicPr>
          <p:cNvPr id="5" name="Content Placeholder 4">
            <a:extLst>
              <a:ext uri="{FF2B5EF4-FFF2-40B4-BE49-F238E27FC236}">
                <a16:creationId xmlns:a16="http://schemas.microsoft.com/office/drawing/2014/main" id="{BD07D5D5-7580-4663-BC90-486663AD45B9}"/>
              </a:ext>
            </a:extLst>
          </p:cNvPr>
          <p:cNvPicPr>
            <a:picLocks noGrp="1" noChangeAspect="1"/>
          </p:cNvPicPr>
          <p:nvPr>
            <p:ph idx="1"/>
          </p:nvPr>
        </p:nvPicPr>
        <p:blipFill rotWithShape="1">
          <a:blip r:embed="rId2"/>
          <a:srcRect b="8219"/>
          <a:stretch/>
        </p:blipFill>
        <p:spPr>
          <a:xfrm>
            <a:off x="12192000" y="-1"/>
            <a:ext cx="12192000" cy="13716001"/>
          </a:xfrm>
          <a:prstGeom prst="rect">
            <a:avLst/>
          </a:prstGeom>
        </p:spPr>
      </p:pic>
      <p:sp>
        <p:nvSpPr>
          <p:cNvPr id="4" name="Text Placeholder 3">
            <a:extLst>
              <a:ext uri="{FF2B5EF4-FFF2-40B4-BE49-F238E27FC236}">
                <a16:creationId xmlns:a16="http://schemas.microsoft.com/office/drawing/2014/main" id="{428D258C-EDC6-F54E-B043-2325443ED349}"/>
              </a:ext>
            </a:extLst>
          </p:cNvPr>
          <p:cNvSpPr>
            <a:spLocks noGrp="1"/>
          </p:cNvSpPr>
          <p:nvPr>
            <p:ph type="body" sz="quarter" idx="10"/>
          </p:nvPr>
        </p:nvSpPr>
        <p:spPr/>
        <p:txBody>
          <a:bodyPr>
            <a:normAutofit/>
          </a:bodyPr>
          <a:lstStyle/>
          <a:p>
            <a:r>
              <a:rPr lang="en-US" sz="3200" dirty="0"/>
              <a:t>The next step is to see what, if anything, is available to guide your search. For UE4 rendering, there’s some </a:t>
            </a:r>
            <a:r>
              <a:rPr lang="en-US" sz="3200" dirty="0">
                <a:hlinkClick r:id="rId3"/>
              </a:rPr>
              <a:t>overview documentation</a:t>
            </a:r>
            <a:r>
              <a:rPr lang="en-US" sz="3200" dirty="0"/>
              <a:t>.</a:t>
            </a:r>
          </a:p>
          <a:p>
            <a:r>
              <a:rPr lang="en-US" sz="3200" dirty="0"/>
              <a:t>For a publicly available engine like UE4, you can look for </a:t>
            </a:r>
            <a:r>
              <a:rPr lang="en-US" sz="3200" dirty="0">
                <a:hlinkClick r:id="rId4"/>
              </a:rPr>
              <a:t>blog posts</a:t>
            </a:r>
            <a:r>
              <a:rPr lang="en-US" sz="3200" dirty="0"/>
              <a:t> by others who have taken this journey before you.</a:t>
            </a:r>
          </a:p>
          <a:p>
            <a:r>
              <a:rPr lang="en-US" sz="3200" dirty="0"/>
              <a:t>Especially at a game studio, you can ask others on the team.</a:t>
            </a:r>
          </a:p>
        </p:txBody>
      </p:sp>
    </p:spTree>
    <p:extLst>
      <p:ext uri="{BB962C8B-B14F-4D97-AF65-F5344CB8AC3E}">
        <p14:creationId xmlns:p14="http://schemas.microsoft.com/office/powerpoint/2010/main" val="276421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7E00-F09F-B24C-B436-CA2545624550}"/>
              </a:ext>
            </a:extLst>
          </p:cNvPr>
          <p:cNvSpPr>
            <a:spLocks noGrp="1"/>
          </p:cNvSpPr>
          <p:nvPr>
            <p:ph type="title"/>
          </p:nvPr>
        </p:nvSpPr>
        <p:spPr/>
        <p:txBody>
          <a:bodyPr/>
          <a:lstStyle/>
          <a:p>
            <a:r>
              <a:rPr lang="en-US" dirty="0"/>
              <a:t>See What it Does</a:t>
            </a:r>
          </a:p>
        </p:txBody>
      </p:sp>
      <p:sp>
        <p:nvSpPr>
          <p:cNvPr id="4" name="Text Placeholder 3">
            <a:extLst>
              <a:ext uri="{FF2B5EF4-FFF2-40B4-BE49-F238E27FC236}">
                <a16:creationId xmlns:a16="http://schemas.microsoft.com/office/drawing/2014/main" id="{14131816-2A1F-B642-9960-370CC5551CC1}"/>
              </a:ext>
            </a:extLst>
          </p:cNvPr>
          <p:cNvSpPr>
            <a:spLocks noGrp="1"/>
          </p:cNvSpPr>
          <p:nvPr>
            <p:ph type="body" sz="quarter" idx="10"/>
          </p:nvPr>
        </p:nvSpPr>
        <p:spPr/>
        <p:txBody>
          <a:bodyPr>
            <a:normAutofit/>
          </a:bodyPr>
          <a:lstStyle/>
          <a:p>
            <a:r>
              <a:rPr lang="en-US" sz="3200" dirty="0"/>
              <a:t>For Rendering, </a:t>
            </a:r>
            <a:r>
              <a:rPr lang="en-US" sz="3200" dirty="0" err="1"/>
              <a:t>RenderDoc</a:t>
            </a:r>
            <a:r>
              <a:rPr lang="en-US" sz="3200" dirty="0"/>
              <a:t> and PIX can capture every graphics operation during a frame and let you analyze the effect of each independently. There are several online sites that specialize in doing </a:t>
            </a:r>
            <a:r>
              <a:rPr lang="en-US" sz="3200" dirty="0" err="1"/>
              <a:t>RenderDoc</a:t>
            </a:r>
            <a:r>
              <a:rPr lang="en-US" sz="3200" dirty="0"/>
              <a:t> breakdowns of how different games render, without any need for access to the game code.</a:t>
            </a:r>
          </a:p>
          <a:p>
            <a:r>
              <a:rPr lang="en-US" sz="3200" dirty="0"/>
              <a:t>In UE4, you can open the console (` key) or Output window and use the </a:t>
            </a:r>
            <a:r>
              <a:rPr lang="en-US" sz="3200" dirty="0" err="1">
                <a:latin typeface="Courier" pitchFamily="2" charset="0"/>
              </a:rPr>
              <a:t>r.CompositionGraphDebug</a:t>
            </a:r>
            <a:r>
              <a:rPr lang="en-US" dirty="0"/>
              <a:t> </a:t>
            </a:r>
            <a:r>
              <a:rPr lang="en-US" sz="3200" dirty="0"/>
              <a:t>command to get a dump of every rendering pass. The </a:t>
            </a:r>
            <a:r>
              <a:rPr lang="en-US" sz="3200" dirty="0">
                <a:latin typeface="Courier" pitchFamily="2" charset="0"/>
              </a:rPr>
              <a:t>vis</a:t>
            </a:r>
            <a:r>
              <a:rPr lang="en-US" sz="3200" dirty="0"/>
              <a:t> console command will allow you to look at the results from each of those passes in turn.</a:t>
            </a:r>
          </a:p>
        </p:txBody>
      </p:sp>
      <p:pic>
        <p:nvPicPr>
          <p:cNvPr id="9" name="Content Placeholder 8">
            <a:extLst>
              <a:ext uri="{FF2B5EF4-FFF2-40B4-BE49-F238E27FC236}">
                <a16:creationId xmlns:a16="http://schemas.microsoft.com/office/drawing/2014/main" id="{EEDEDDC5-4A81-4726-89EF-9717F2AB29E1}"/>
              </a:ext>
            </a:extLst>
          </p:cNvPr>
          <p:cNvPicPr>
            <a:picLocks noGrp="1" noChangeAspect="1"/>
          </p:cNvPicPr>
          <p:nvPr>
            <p:ph idx="1"/>
          </p:nvPr>
        </p:nvPicPr>
        <p:blipFill>
          <a:blip r:embed="rId2"/>
          <a:stretch>
            <a:fillRect/>
          </a:stretch>
        </p:blipFill>
        <p:spPr>
          <a:xfrm>
            <a:off x="12565815" y="2928909"/>
            <a:ext cx="11382458" cy="7858182"/>
          </a:xfrm>
          <a:prstGeom prst="rect">
            <a:avLst/>
          </a:prstGeom>
        </p:spPr>
      </p:pic>
    </p:spTree>
    <p:extLst>
      <p:ext uri="{BB962C8B-B14F-4D97-AF65-F5344CB8AC3E}">
        <p14:creationId xmlns:p14="http://schemas.microsoft.com/office/powerpoint/2010/main" val="145134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D4B4-D419-9C45-9B1C-9281D323FE2B}"/>
              </a:ext>
            </a:extLst>
          </p:cNvPr>
          <p:cNvSpPr>
            <a:spLocks noGrp="1"/>
          </p:cNvSpPr>
          <p:nvPr>
            <p:ph type="title"/>
          </p:nvPr>
        </p:nvSpPr>
        <p:spPr/>
        <p:txBody>
          <a:bodyPr/>
          <a:lstStyle/>
          <a:p>
            <a:r>
              <a:rPr lang="en-US" dirty="0"/>
              <a:t>Locate Some Code</a:t>
            </a:r>
          </a:p>
        </p:txBody>
      </p:sp>
      <p:pic>
        <p:nvPicPr>
          <p:cNvPr id="5" name="Content Placeholder 4">
            <a:extLst>
              <a:ext uri="{FF2B5EF4-FFF2-40B4-BE49-F238E27FC236}">
                <a16:creationId xmlns:a16="http://schemas.microsoft.com/office/drawing/2014/main" id="{BD3A45A8-B74D-4028-AEC8-4C62D096ED7E}"/>
              </a:ext>
            </a:extLst>
          </p:cNvPr>
          <p:cNvPicPr>
            <a:picLocks noGrp="1" noChangeAspect="1"/>
          </p:cNvPicPr>
          <p:nvPr>
            <p:ph idx="1"/>
          </p:nvPr>
        </p:nvPicPr>
        <p:blipFill>
          <a:blip r:embed="rId2"/>
          <a:stretch>
            <a:fillRect/>
          </a:stretch>
        </p:blipFill>
        <p:spPr>
          <a:xfrm>
            <a:off x="12517456" y="1515980"/>
            <a:ext cx="11497576" cy="9896656"/>
          </a:xfrm>
          <a:prstGeom prst="rect">
            <a:avLst/>
          </a:prstGeom>
        </p:spPr>
      </p:pic>
      <p:sp>
        <p:nvSpPr>
          <p:cNvPr id="4" name="Text Placeholder 3">
            <a:extLst>
              <a:ext uri="{FF2B5EF4-FFF2-40B4-BE49-F238E27FC236}">
                <a16:creationId xmlns:a16="http://schemas.microsoft.com/office/drawing/2014/main" id="{221778D6-B81A-0F4A-9D44-43187465E444}"/>
              </a:ext>
            </a:extLst>
          </p:cNvPr>
          <p:cNvSpPr>
            <a:spLocks noGrp="1"/>
          </p:cNvSpPr>
          <p:nvPr>
            <p:ph type="body" sz="quarter" idx="10"/>
          </p:nvPr>
        </p:nvSpPr>
        <p:spPr/>
        <p:txBody>
          <a:bodyPr>
            <a:normAutofit/>
          </a:bodyPr>
          <a:lstStyle/>
          <a:p>
            <a:r>
              <a:rPr lang="en-US" sz="3200" dirty="0"/>
              <a:t>Constrain the level you care about. Find a promising function and set a breakpoint. </a:t>
            </a:r>
          </a:p>
          <a:p>
            <a:r>
              <a:rPr lang="en-US" sz="3200" dirty="0"/>
              <a:t>Searching just the header files </a:t>
            </a:r>
            <a:r>
              <a:rPr lang="en-US" sz="3200" dirty="0" err="1"/>
              <a:t>ForwardShading</a:t>
            </a:r>
            <a:r>
              <a:rPr lang="en-US" sz="3200" dirty="0"/>
              <a:t>, appears in 16 files, </a:t>
            </a:r>
            <a:r>
              <a:rPr lang="en-US" sz="3200" dirty="0" err="1"/>
              <a:t>DeferredShading</a:t>
            </a:r>
            <a:r>
              <a:rPr lang="en-US" sz="3200" dirty="0"/>
              <a:t> in 6. If you don’t find any hits on the first thing you search, or find too many, try another search term. With only a few, </a:t>
            </a:r>
            <a:r>
              <a:rPr lang="en-US" sz="3200" dirty="0" err="1">
                <a:latin typeface="Courier" pitchFamily="2" charset="0"/>
              </a:rPr>
              <a:t>DeferredShadingSceneRenderer</a:t>
            </a:r>
            <a:r>
              <a:rPr lang="en-US" sz="3200" dirty="0"/>
              <a:t> sounds promising. Of its member functions, </a:t>
            </a:r>
            <a:r>
              <a:rPr lang="en-US" sz="3200" dirty="0">
                <a:latin typeface="Courier" pitchFamily="2" charset="0"/>
              </a:rPr>
              <a:t>Render</a:t>
            </a:r>
            <a:r>
              <a:rPr lang="en-US" sz="3200" dirty="0"/>
              <a:t> looks good.</a:t>
            </a:r>
          </a:p>
          <a:p>
            <a:r>
              <a:rPr lang="en-US" sz="3200" dirty="0"/>
              <a:t>Read through this function to see what operations it performs and in what order.</a:t>
            </a:r>
          </a:p>
        </p:txBody>
      </p:sp>
    </p:spTree>
    <p:extLst>
      <p:ext uri="{BB962C8B-B14F-4D97-AF65-F5344CB8AC3E}">
        <p14:creationId xmlns:p14="http://schemas.microsoft.com/office/powerpoint/2010/main" val="1586794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F999-D843-5245-B995-321C5E114EC3}"/>
              </a:ext>
            </a:extLst>
          </p:cNvPr>
          <p:cNvSpPr>
            <a:spLocks noGrp="1"/>
          </p:cNvSpPr>
          <p:nvPr>
            <p:ph type="title"/>
          </p:nvPr>
        </p:nvSpPr>
        <p:spPr/>
        <p:txBody>
          <a:bodyPr/>
          <a:lstStyle/>
          <a:p>
            <a:r>
              <a:rPr lang="en-US" dirty="0"/>
              <a:t>Enabling Debugging</a:t>
            </a:r>
          </a:p>
        </p:txBody>
      </p:sp>
      <p:pic>
        <p:nvPicPr>
          <p:cNvPr id="5" name="Content Placeholder 4">
            <a:extLst>
              <a:ext uri="{FF2B5EF4-FFF2-40B4-BE49-F238E27FC236}">
                <a16:creationId xmlns:a16="http://schemas.microsoft.com/office/drawing/2014/main" id="{6BBE0B1E-8219-428C-8FCA-8DC847276CBC}"/>
              </a:ext>
            </a:extLst>
          </p:cNvPr>
          <p:cNvPicPr>
            <a:picLocks noGrp="1" noChangeAspect="1"/>
          </p:cNvPicPr>
          <p:nvPr>
            <p:ph idx="1"/>
          </p:nvPr>
        </p:nvPicPr>
        <p:blipFill rotWithShape="1">
          <a:blip r:embed="rId2"/>
          <a:srcRect r="24299"/>
          <a:stretch/>
        </p:blipFill>
        <p:spPr>
          <a:xfrm>
            <a:off x="12397360" y="0"/>
            <a:ext cx="11986640" cy="13716000"/>
          </a:xfrm>
          <a:prstGeom prst="rect">
            <a:avLst/>
          </a:prstGeom>
        </p:spPr>
      </p:pic>
      <p:sp>
        <p:nvSpPr>
          <p:cNvPr id="4" name="Text Placeholder 3">
            <a:extLst>
              <a:ext uri="{FF2B5EF4-FFF2-40B4-BE49-F238E27FC236}">
                <a16:creationId xmlns:a16="http://schemas.microsoft.com/office/drawing/2014/main" id="{1AD8FA6C-A712-3444-BA0D-4F1492EF5912}"/>
              </a:ext>
            </a:extLst>
          </p:cNvPr>
          <p:cNvSpPr>
            <a:spLocks noGrp="1"/>
          </p:cNvSpPr>
          <p:nvPr>
            <p:ph type="body" sz="quarter" idx="10"/>
          </p:nvPr>
        </p:nvSpPr>
        <p:spPr/>
        <p:txBody>
          <a:bodyPr>
            <a:normAutofit/>
          </a:bodyPr>
          <a:lstStyle/>
          <a:p>
            <a:r>
              <a:rPr lang="en-US" sz="3200" dirty="0"/>
              <a:t>To get a better understanding, you’ll want to step through line-by-line. The </a:t>
            </a:r>
            <a:r>
              <a:rPr lang="en-US" sz="3200" i="1" dirty="0"/>
              <a:t>Development</a:t>
            </a:r>
            <a:r>
              <a:rPr lang="en-US" sz="3200" dirty="0"/>
              <a:t> build of the Editor includes optimization that make debugging difficult. You can turn it off at the top of a file, and turn it back on again at the bottom:</a:t>
            </a:r>
          </a:p>
          <a:p>
            <a:pPr marL="457200" indent="-457200">
              <a:buFont typeface="Arial" panose="020B0604020202020204" pitchFamily="34" charset="0"/>
              <a:buChar char="•"/>
            </a:pPr>
            <a:r>
              <a:rPr lang="en-US" sz="3200" dirty="0"/>
              <a:t>In Visual Studio</a:t>
            </a:r>
          </a:p>
          <a:p>
            <a:pPr marL="1203325" lvl="1" indent="-457200"/>
            <a:r>
              <a:rPr lang="en-US" dirty="0">
                <a:latin typeface="Courier" pitchFamily="2" charset="0"/>
              </a:rPr>
              <a:t>#pragma optimize("", off)</a:t>
            </a:r>
          </a:p>
          <a:p>
            <a:pPr marL="1203325" lvl="1" indent="-457200"/>
            <a:r>
              <a:rPr lang="en-US" dirty="0">
                <a:latin typeface="Courier" pitchFamily="2" charset="0"/>
              </a:rPr>
              <a:t>#pragma optimize("", on)</a:t>
            </a:r>
          </a:p>
          <a:p>
            <a:pPr marL="457200" indent="-457200">
              <a:buFont typeface="Arial" panose="020B0604020202020204" pitchFamily="34" charset="0"/>
              <a:buChar char="•"/>
            </a:pPr>
            <a:r>
              <a:rPr lang="en-US" sz="3200" dirty="0"/>
              <a:t>In </a:t>
            </a:r>
            <a:r>
              <a:rPr lang="en-US" sz="3200" dirty="0" err="1"/>
              <a:t>Xcode</a:t>
            </a:r>
            <a:endParaRPr lang="en-US" sz="3200" dirty="0"/>
          </a:p>
          <a:p>
            <a:pPr marL="1203325" lvl="1" indent="-457200"/>
            <a:r>
              <a:rPr lang="en-US" sz="3200" dirty="0">
                <a:latin typeface="Courier" pitchFamily="2" charset="0"/>
              </a:rPr>
              <a:t>#pragma clang optimize off</a:t>
            </a:r>
          </a:p>
          <a:p>
            <a:pPr marL="1203325" lvl="1" indent="-457200"/>
            <a:r>
              <a:rPr lang="en-US" dirty="0">
                <a:latin typeface="Courier" pitchFamily="2" charset="0"/>
              </a:rPr>
              <a:t>#pragma clang optimize on</a:t>
            </a:r>
            <a:endParaRPr lang="en-US" sz="3200" dirty="0">
              <a:latin typeface="Courier" pitchFamily="2" charset="0"/>
            </a:endParaRPr>
          </a:p>
          <a:p>
            <a:pPr marL="457200" indent="-457200"/>
            <a:r>
              <a:rPr lang="en-US" sz="3200" b="1" dirty="0"/>
              <a:t>Don’t check this in!</a:t>
            </a:r>
          </a:p>
          <a:p>
            <a:pPr marL="457200" indent="-457200"/>
            <a:endParaRPr lang="en-US" sz="3200" dirty="0">
              <a:latin typeface="Courier" pitchFamily="2" charset="0"/>
            </a:endParaRP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026908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A9BA-5268-F140-B389-1C6A2D6E9C70}"/>
              </a:ext>
            </a:extLst>
          </p:cNvPr>
          <p:cNvSpPr>
            <a:spLocks noGrp="1"/>
          </p:cNvSpPr>
          <p:nvPr>
            <p:ph type="title"/>
          </p:nvPr>
        </p:nvSpPr>
        <p:spPr/>
        <p:txBody>
          <a:bodyPr/>
          <a:lstStyle/>
          <a:p>
            <a:r>
              <a:rPr lang="en-US" dirty="0"/>
              <a:t>Step through the Code</a:t>
            </a:r>
          </a:p>
        </p:txBody>
      </p:sp>
      <p:sp>
        <p:nvSpPr>
          <p:cNvPr id="4" name="Text Placeholder 3">
            <a:extLst>
              <a:ext uri="{FF2B5EF4-FFF2-40B4-BE49-F238E27FC236}">
                <a16:creationId xmlns:a16="http://schemas.microsoft.com/office/drawing/2014/main" id="{B91DFAD9-BC34-9842-B4A1-ABBB9FD07E82}"/>
              </a:ext>
            </a:extLst>
          </p:cNvPr>
          <p:cNvSpPr>
            <a:spLocks noGrp="1"/>
          </p:cNvSpPr>
          <p:nvPr>
            <p:ph type="body" sz="quarter" idx="10"/>
          </p:nvPr>
        </p:nvSpPr>
        <p:spPr/>
        <p:txBody>
          <a:bodyPr>
            <a:normAutofit/>
          </a:bodyPr>
          <a:lstStyle/>
          <a:p>
            <a:r>
              <a:rPr lang="en-US" sz="3200" dirty="0"/>
              <a:t>Rebuild with optimization off only in </a:t>
            </a:r>
            <a:r>
              <a:rPr lang="en-US" sz="3200" dirty="0" err="1"/>
              <a:t>DeferredShadingRenderer.cpp</a:t>
            </a:r>
            <a:r>
              <a:rPr lang="en-US" sz="3200" dirty="0"/>
              <a:t>. This should be quick, since it only has to rebuild the one file and repackage the rendering library.</a:t>
            </a:r>
          </a:p>
          <a:p>
            <a:r>
              <a:rPr lang="en-US" sz="3200" dirty="0"/>
              <a:t>Set a breakpoint in the Render function. Look at the call stack to see where this fits into the other operations. Step through the functions. You can step into some, but mostly for a big picture view you just want to see what code path is being used.</a:t>
            </a:r>
          </a:p>
        </p:txBody>
      </p:sp>
      <p:pic>
        <p:nvPicPr>
          <p:cNvPr id="5" name="Content Placeholder 13">
            <a:extLst>
              <a:ext uri="{FF2B5EF4-FFF2-40B4-BE49-F238E27FC236}">
                <a16:creationId xmlns:a16="http://schemas.microsoft.com/office/drawing/2014/main" id="{BC98010B-1CAA-4959-BA85-FFBB8E6962E6}"/>
              </a:ext>
            </a:extLst>
          </p:cNvPr>
          <p:cNvPicPr>
            <a:picLocks noGrp="1" noChangeAspect="1"/>
          </p:cNvPicPr>
          <p:nvPr>
            <p:ph idx="1"/>
          </p:nvPr>
        </p:nvPicPr>
        <p:blipFill rotWithShape="1">
          <a:blip r:embed="rId2"/>
          <a:srcRect r="18460"/>
          <a:stretch/>
        </p:blipFill>
        <p:spPr>
          <a:xfrm>
            <a:off x="12192000" y="34842"/>
            <a:ext cx="12161057" cy="13681158"/>
          </a:xfrm>
          <a:prstGeom prst="rect">
            <a:avLst/>
          </a:prstGeom>
        </p:spPr>
      </p:pic>
    </p:spTree>
    <p:extLst>
      <p:ext uri="{BB962C8B-B14F-4D97-AF65-F5344CB8AC3E}">
        <p14:creationId xmlns:p14="http://schemas.microsoft.com/office/powerpoint/2010/main" val="2974104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F27EA-1D7A-D046-ACAA-6A0699B5AA4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C7BFFC9-8BB0-7543-8D42-EB99A560D2C4}"/>
              </a:ext>
            </a:extLst>
          </p:cNvPr>
          <p:cNvSpPr>
            <a:spLocks noGrp="1"/>
          </p:cNvSpPr>
          <p:nvPr>
            <p:ph type="body" sz="quarter" idx="10"/>
          </p:nvPr>
        </p:nvSpPr>
        <p:spPr/>
        <p:txBody>
          <a:bodyPr/>
          <a:lstStyle/>
          <a:p>
            <a:r>
              <a:rPr lang="en-US" dirty="0"/>
              <a:t>The goals of this lecture are to</a:t>
            </a:r>
          </a:p>
          <a:p>
            <a:pPr lvl="1"/>
            <a:r>
              <a:rPr lang="en-US" dirty="0"/>
              <a:t>Learn skills for finding things in a large source code project like the Unreal Engine.</a:t>
            </a:r>
          </a:p>
          <a:p>
            <a:pPr lvl="1"/>
            <a:r>
              <a:rPr lang="en-US" dirty="0"/>
              <a:t>Learn how to get a big picture idea of how one part of a big project like UE4 works.</a:t>
            </a:r>
          </a:p>
          <a:p>
            <a:pPr lvl="1"/>
            <a:r>
              <a:rPr lang="en-US" dirty="0"/>
              <a:t>Learn how to develop detailed knowledge to change or duplicate one small component of a large software project like UE4.</a:t>
            </a:r>
          </a:p>
        </p:txBody>
      </p:sp>
      <p:sp>
        <p:nvSpPr>
          <p:cNvPr id="4" name="Text Placeholder 3">
            <a:extLst>
              <a:ext uri="{FF2B5EF4-FFF2-40B4-BE49-F238E27FC236}">
                <a16:creationId xmlns:a16="http://schemas.microsoft.com/office/drawing/2014/main" id="{1FC45BC8-AF66-F443-B248-5650287A64A2}"/>
              </a:ext>
            </a:extLst>
          </p:cNvPr>
          <p:cNvSpPr>
            <a:spLocks noGrp="1"/>
          </p:cNvSpPr>
          <p:nvPr>
            <p:ph type="body" sz="quarter" idx="11"/>
          </p:nvPr>
        </p:nvSpPr>
        <p:spPr/>
        <p:txBody>
          <a:bodyPr/>
          <a:lstStyle/>
          <a:p>
            <a:r>
              <a:rPr lang="en-US" dirty="0"/>
              <a:t>By the end of this lecture, you will be able to</a:t>
            </a:r>
          </a:p>
          <a:p>
            <a:pPr lvl="1"/>
            <a:r>
              <a:rPr lang="en-US" dirty="0"/>
              <a:t>Search the UE4 source to find relevant points in the code.</a:t>
            </a:r>
          </a:p>
          <a:p>
            <a:pPr lvl="1"/>
            <a:r>
              <a:rPr lang="en-US" dirty="0"/>
              <a:t>Combine knowledge about algorithms with stepping through the code to get a high-level understanding of one part of UE4.</a:t>
            </a:r>
          </a:p>
          <a:p>
            <a:pPr lvl="1"/>
            <a:r>
              <a:rPr lang="en-US" dirty="0"/>
              <a:t>Understand the basics of finding </a:t>
            </a:r>
            <a:r>
              <a:rPr lang="en-US"/>
              <a:t>and duplicating </a:t>
            </a:r>
            <a:r>
              <a:rPr lang="en-US" dirty="0"/>
              <a:t>sample code.</a:t>
            </a:r>
          </a:p>
          <a:p>
            <a:pPr lvl="1"/>
            <a:endParaRPr lang="en-US" dirty="0"/>
          </a:p>
        </p:txBody>
      </p:sp>
    </p:spTree>
    <p:extLst>
      <p:ext uri="{BB962C8B-B14F-4D97-AF65-F5344CB8AC3E}">
        <p14:creationId xmlns:p14="http://schemas.microsoft.com/office/powerpoint/2010/main" val="431278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B9D195-5492-BF43-AE78-6E2B4B687A81}"/>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13DC935D-CB04-F044-99C9-BAE2DC95B5C3}"/>
              </a:ext>
            </a:extLst>
          </p:cNvPr>
          <p:cNvSpPr>
            <a:spLocks noGrp="1"/>
          </p:cNvSpPr>
          <p:nvPr>
            <p:ph type="title"/>
          </p:nvPr>
        </p:nvSpPr>
        <p:spPr/>
        <p:txBody>
          <a:bodyPr/>
          <a:lstStyle/>
          <a:p>
            <a:r>
              <a:rPr lang="en-US" dirty="0"/>
              <a:t>Delving into the Details</a:t>
            </a:r>
          </a:p>
        </p:txBody>
      </p:sp>
    </p:spTree>
    <p:extLst>
      <p:ext uri="{BB962C8B-B14F-4D97-AF65-F5344CB8AC3E}">
        <p14:creationId xmlns:p14="http://schemas.microsoft.com/office/powerpoint/2010/main" val="4192576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E49441-1329-E940-80AD-D8708046A6C2}"/>
              </a:ext>
            </a:extLst>
          </p:cNvPr>
          <p:cNvSpPr>
            <a:spLocks noGrp="1"/>
          </p:cNvSpPr>
          <p:nvPr>
            <p:ph type="title"/>
          </p:nvPr>
        </p:nvSpPr>
        <p:spPr/>
        <p:txBody>
          <a:bodyPr/>
          <a:lstStyle/>
          <a:p>
            <a:r>
              <a:rPr lang="en-US" dirty="0"/>
              <a:t>Local View</a:t>
            </a:r>
          </a:p>
        </p:txBody>
      </p:sp>
      <p:sp>
        <p:nvSpPr>
          <p:cNvPr id="6" name="Text Placeholder 5">
            <a:extLst>
              <a:ext uri="{FF2B5EF4-FFF2-40B4-BE49-F238E27FC236}">
                <a16:creationId xmlns:a16="http://schemas.microsoft.com/office/drawing/2014/main" id="{20CE04A1-F92E-7B44-A01B-36C151CFEECF}"/>
              </a:ext>
            </a:extLst>
          </p:cNvPr>
          <p:cNvSpPr>
            <a:spLocks noGrp="1"/>
          </p:cNvSpPr>
          <p:nvPr>
            <p:ph type="body" sz="quarter" idx="10"/>
          </p:nvPr>
        </p:nvSpPr>
        <p:spPr/>
        <p:txBody>
          <a:bodyPr>
            <a:normAutofit/>
          </a:bodyPr>
          <a:lstStyle/>
          <a:p>
            <a:r>
              <a:rPr lang="en-US" sz="3200" dirty="0"/>
              <a:t>Understand how </a:t>
            </a:r>
            <a:r>
              <a:rPr lang="en-US" sz="3200" b="1" dirty="0"/>
              <a:t>one thing</a:t>
            </a:r>
            <a:r>
              <a:rPr lang="en-US" sz="3200" dirty="0"/>
              <a:t> works, usually to make changes there, or to use it as a model for creating something similar.</a:t>
            </a:r>
          </a:p>
          <a:p>
            <a:r>
              <a:rPr lang="en-US" sz="3200" dirty="0"/>
              <a:t>You need to find and understand the local code.</a:t>
            </a:r>
          </a:p>
          <a:p>
            <a:r>
              <a:rPr lang="en-US" sz="3200" dirty="0"/>
              <a:t>You want to understand who calls it, and with what assumptions.</a:t>
            </a:r>
          </a:p>
          <a:p>
            <a:r>
              <a:rPr lang="en-US" sz="3200" dirty="0"/>
              <a:t>You want to understand what it calls, and what they do (but not necessarily how).</a:t>
            </a:r>
          </a:p>
        </p:txBody>
      </p:sp>
      <p:pic>
        <p:nvPicPr>
          <p:cNvPr id="4" name="Picture 3">
            <a:extLst>
              <a:ext uri="{FF2B5EF4-FFF2-40B4-BE49-F238E27FC236}">
                <a16:creationId xmlns:a16="http://schemas.microsoft.com/office/drawing/2014/main" id="{40284D2A-140A-448F-9C22-A44A46E79B27}"/>
              </a:ext>
            </a:extLst>
          </p:cNvPr>
          <p:cNvPicPr>
            <a:picLocks noChangeAspect="1"/>
          </p:cNvPicPr>
          <p:nvPr/>
        </p:nvPicPr>
        <p:blipFill rotWithShape="1">
          <a:blip r:embed="rId2">
            <a:extLst>
              <a:ext uri="{28A0092B-C50C-407E-A947-70E740481C1C}">
                <a14:useLocalDpi xmlns:a14="http://schemas.microsoft.com/office/drawing/2010/main" val="0"/>
              </a:ext>
            </a:extLst>
          </a:blip>
          <a:srcRect l="37608" t="56864" r="37180" b="17952"/>
          <a:stretch/>
        </p:blipFill>
        <p:spPr>
          <a:xfrm>
            <a:off x="13341247" y="3822491"/>
            <a:ext cx="10770698" cy="7101559"/>
          </a:xfrm>
          <a:prstGeom prst="roundRect">
            <a:avLst/>
          </a:prstGeom>
        </p:spPr>
      </p:pic>
    </p:spTree>
    <p:extLst>
      <p:ext uri="{BB962C8B-B14F-4D97-AF65-F5344CB8AC3E}">
        <p14:creationId xmlns:p14="http://schemas.microsoft.com/office/powerpoint/2010/main" val="2213709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D8CD591-4568-0345-B901-E00E9CAE9F0B}"/>
              </a:ext>
            </a:extLst>
          </p:cNvPr>
          <p:cNvSpPr>
            <a:spLocks noGrp="1"/>
          </p:cNvSpPr>
          <p:nvPr>
            <p:ph type="pic" sz="quarter" idx="11"/>
          </p:nvPr>
        </p:nvSpPr>
        <p:spPr/>
      </p:sp>
      <p:sp>
        <p:nvSpPr>
          <p:cNvPr id="3" name="Text Placeholder 2">
            <a:extLst>
              <a:ext uri="{FF2B5EF4-FFF2-40B4-BE49-F238E27FC236}">
                <a16:creationId xmlns:a16="http://schemas.microsoft.com/office/drawing/2014/main" id="{69F85A5C-F312-F74F-8E1A-5CCC2C80F20E}"/>
              </a:ext>
            </a:extLst>
          </p:cNvPr>
          <p:cNvSpPr>
            <a:spLocks noGrp="1"/>
          </p:cNvSpPr>
          <p:nvPr>
            <p:ph type="body" sz="quarter" idx="10"/>
          </p:nvPr>
        </p:nvSpPr>
        <p:spPr/>
        <p:txBody>
          <a:bodyPr/>
          <a:lstStyle/>
          <a:p>
            <a:r>
              <a:rPr lang="en-US" dirty="0"/>
              <a:t>Local Details Example: Rendering</a:t>
            </a:r>
          </a:p>
        </p:txBody>
      </p:sp>
    </p:spTree>
    <p:extLst>
      <p:ext uri="{BB962C8B-B14F-4D97-AF65-F5344CB8AC3E}">
        <p14:creationId xmlns:p14="http://schemas.microsoft.com/office/powerpoint/2010/main" val="2147985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66AD-6DE1-1947-B1EC-25E9E582EC40}"/>
              </a:ext>
            </a:extLst>
          </p:cNvPr>
          <p:cNvSpPr>
            <a:spLocks noGrp="1"/>
          </p:cNvSpPr>
          <p:nvPr>
            <p:ph type="title"/>
          </p:nvPr>
        </p:nvSpPr>
        <p:spPr/>
        <p:txBody>
          <a:bodyPr/>
          <a:lstStyle/>
          <a:p>
            <a:r>
              <a:rPr lang="en-US" dirty="0"/>
              <a:t>new Material Node</a:t>
            </a:r>
          </a:p>
        </p:txBody>
      </p:sp>
      <p:pic>
        <p:nvPicPr>
          <p:cNvPr id="5" name="Content Placeholder 4">
            <a:extLst>
              <a:ext uri="{FF2B5EF4-FFF2-40B4-BE49-F238E27FC236}">
                <a16:creationId xmlns:a16="http://schemas.microsoft.com/office/drawing/2014/main" id="{82AA3524-006D-457F-9D54-2FA6BB6A72A0}"/>
              </a:ext>
            </a:extLst>
          </p:cNvPr>
          <p:cNvPicPr>
            <a:picLocks noGrp="1" noChangeAspect="1"/>
          </p:cNvPicPr>
          <p:nvPr>
            <p:ph idx="1"/>
          </p:nvPr>
        </p:nvPicPr>
        <p:blipFill>
          <a:blip r:embed="rId2"/>
          <a:stretch>
            <a:fillRect/>
          </a:stretch>
        </p:blipFill>
        <p:spPr>
          <a:xfrm>
            <a:off x="19469717" y="443329"/>
            <a:ext cx="2567733" cy="1639181"/>
          </a:xfrm>
          <a:prstGeom prst="rect">
            <a:avLst/>
          </a:prstGeom>
        </p:spPr>
      </p:pic>
      <p:sp>
        <p:nvSpPr>
          <p:cNvPr id="4" name="Text Placeholder 3">
            <a:extLst>
              <a:ext uri="{FF2B5EF4-FFF2-40B4-BE49-F238E27FC236}">
                <a16:creationId xmlns:a16="http://schemas.microsoft.com/office/drawing/2014/main" id="{6738EC5F-6179-CD48-AB08-A3A63D3B0943}"/>
              </a:ext>
            </a:extLst>
          </p:cNvPr>
          <p:cNvSpPr>
            <a:spLocks noGrp="1"/>
          </p:cNvSpPr>
          <p:nvPr>
            <p:ph type="body" sz="quarter" idx="10"/>
          </p:nvPr>
        </p:nvSpPr>
        <p:spPr/>
        <p:txBody>
          <a:bodyPr>
            <a:normAutofit/>
          </a:bodyPr>
          <a:lstStyle/>
          <a:p>
            <a:r>
              <a:rPr lang="en-US" sz="3200" dirty="0"/>
              <a:t>Find a uniquely named one, similar to what you want</a:t>
            </a:r>
          </a:p>
          <a:p>
            <a:r>
              <a:rPr lang="en-US" sz="3200" dirty="0"/>
              <a:t>Copy &amp; rename everything it does</a:t>
            </a:r>
          </a:p>
          <a:p>
            <a:r>
              <a:rPr lang="en-US" sz="3200" dirty="0"/>
              <a:t>Modify to your new purpose</a:t>
            </a:r>
          </a:p>
        </p:txBody>
      </p:sp>
      <p:pic>
        <p:nvPicPr>
          <p:cNvPr id="6" name="Picture 5">
            <a:extLst>
              <a:ext uri="{FF2B5EF4-FFF2-40B4-BE49-F238E27FC236}">
                <a16:creationId xmlns:a16="http://schemas.microsoft.com/office/drawing/2014/main" id="{7136DE38-8575-4F80-A386-193FCDE6B1E5}"/>
              </a:ext>
            </a:extLst>
          </p:cNvPr>
          <p:cNvPicPr>
            <a:picLocks noChangeAspect="1"/>
          </p:cNvPicPr>
          <p:nvPr/>
        </p:nvPicPr>
        <p:blipFill>
          <a:blip r:embed="rId3"/>
          <a:stretch>
            <a:fillRect/>
          </a:stretch>
        </p:blipFill>
        <p:spPr>
          <a:xfrm>
            <a:off x="13904111" y="12277223"/>
            <a:ext cx="9305994" cy="1210901"/>
          </a:xfrm>
          <a:prstGeom prst="rect">
            <a:avLst/>
          </a:prstGeom>
        </p:spPr>
      </p:pic>
      <p:sp>
        <p:nvSpPr>
          <p:cNvPr id="7" name="TextBox 6">
            <a:extLst>
              <a:ext uri="{FF2B5EF4-FFF2-40B4-BE49-F238E27FC236}">
                <a16:creationId xmlns:a16="http://schemas.microsoft.com/office/drawing/2014/main" id="{B54134D2-9061-42F8-A10B-11E1EBAEAFF3}"/>
              </a:ext>
            </a:extLst>
          </p:cNvPr>
          <p:cNvSpPr txBox="1"/>
          <p:nvPr/>
        </p:nvSpPr>
        <p:spPr>
          <a:xfrm>
            <a:off x="13904111" y="11747989"/>
            <a:ext cx="5270733" cy="584775"/>
          </a:xfrm>
          <a:prstGeom prst="rect">
            <a:avLst/>
          </a:prstGeom>
          <a:noFill/>
        </p:spPr>
        <p:txBody>
          <a:bodyPr wrap="square" rtlCol="0">
            <a:spAutoFit/>
          </a:bodyPr>
          <a:lstStyle/>
          <a:p>
            <a:pPr algn="l"/>
            <a:r>
              <a:rPr lang="en-US" sz="3200" dirty="0"/>
              <a:t>HLSLMaterialTranslator.cpp</a:t>
            </a:r>
          </a:p>
        </p:txBody>
      </p:sp>
      <p:pic>
        <p:nvPicPr>
          <p:cNvPr id="10" name="Picture 9">
            <a:extLst>
              <a:ext uri="{FF2B5EF4-FFF2-40B4-BE49-F238E27FC236}">
                <a16:creationId xmlns:a16="http://schemas.microsoft.com/office/drawing/2014/main" id="{04A3F7BB-5B4F-4150-9708-20D855405C33}"/>
              </a:ext>
            </a:extLst>
          </p:cNvPr>
          <p:cNvPicPr>
            <a:picLocks noChangeAspect="1"/>
          </p:cNvPicPr>
          <p:nvPr/>
        </p:nvPicPr>
        <p:blipFill>
          <a:blip r:embed="rId4"/>
          <a:stretch>
            <a:fillRect/>
          </a:stretch>
        </p:blipFill>
        <p:spPr>
          <a:xfrm>
            <a:off x="12367564" y="4081204"/>
            <a:ext cx="9614131" cy="7566497"/>
          </a:xfrm>
          <a:prstGeom prst="rect">
            <a:avLst/>
          </a:prstGeom>
        </p:spPr>
      </p:pic>
      <p:sp>
        <p:nvSpPr>
          <p:cNvPr id="11" name="TextBox 10">
            <a:extLst>
              <a:ext uri="{FF2B5EF4-FFF2-40B4-BE49-F238E27FC236}">
                <a16:creationId xmlns:a16="http://schemas.microsoft.com/office/drawing/2014/main" id="{81737B36-384E-4407-8062-26AC8909B4DE}"/>
              </a:ext>
            </a:extLst>
          </p:cNvPr>
          <p:cNvSpPr txBox="1"/>
          <p:nvPr/>
        </p:nvSpPr>
        <p:spPr>
          <a:xfrm>
            <a:off x="12331467" y="3560631"/>
            <a:ext cx="7138250" cy="584775"/>
          </a:xfrm>
          <a:prstGeom prst="rect">
            <a:avLst/>
          </a:prstGeom>
          <a:noFill/>
        </p:spPr>
        <p:txBody>
          <a:bodyPr wrap="square" rtlCol="0">
            <a:spAutoFit/>
          </a:bodyPr>
          <a:lstStyle/>
          <a:p>
            <a:pPr algn="l"/>
            <a:r>
              <a:rPr lang="en-US" sz="3200" dirty="0"/>
              <a:t>MaterialExpressions.cpp</a:t>
            </a:r>
          </a:p>
        </p:txBody>
      </p:sp>
      <p:pic>
        <p:nvPicPr>
          <p:cNvPr id="12" name="Picture 11">
            <a:extLst>
              <a:ext uri="{FF2B5EF4-FFF2-40B4-BE49-F238E27FC236}">
                <a16:creationId xmlns:a16="http://schemas.microsoft.com/office/drawing/2014/main" id="{699FCE86-5987-47D2-9795-373B2013A1DB}"/>
              </a:ext>
            </a:extLst>
          </p:cNvPr>
          <p:cNvPicPr>
            <a:picLocks noChangeAspect="1"/>
          </p:cNvPicPr>
          <p:nvPr/>
        </p:nvPicPr>
        <p:blipFill>
          <a:blip r:embed="rId5"/>
          <a:stretch>
            <a:fillRect/>
          </a:stretch>
        </p:blipFill>
        <p:spPr>
          <a:xfrm>
            <a:off x="15104238" y="351528"/>
            <a:ext cx="3784439" cy="3175449"/>
          </a:xfrm>
          <a:prstGeom prst="rect">
            <a:avLst/>
          </a:prstGeom>
        </p:spPr>
      </p:pic>
      <p:sp>
        <p:nvSpPr>
          <p:cNvPr id="16" name="Rectangle: Rounded Corners 15">
            <a:extLst>
              <a:ext uri="{FF2B5EF4-FFF2-40B4-BE49-F238E27FC236}">
                <a16:creationId xmlns:a16="http://schemas.microsoft.com/office/drawing/2014/main" id="{2EEF04CD-0153-4C79-8AFC-75B9C94454C0}"/>
              </a:ext>
            </a:extLst>
          </p:cNvPr>
          <p:cNvSpPr/>
          <p:nvPr/>
        </p:nvSpPr>
        <p:spPr>
          <a:xfrm>
            <a:off x="15328232" y="1624263"/>
            <a:ext cx="2598821" cy="4582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8424B14-7CA9-4B04-980D-23B2204E1248}"/>
              </a:ext>
            </a:extLst>
          </p:cNvPr>
          <p:cNvSpPr/>
          <p:nvPr/>
        </p:nvSpPr>
        <p:spPr>
          <a:xfrm>
            <a:off x="17421726" y="4023486"/>
            <a:ext cx="1600200" cy="3439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251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B6D1-8B4F-5C46-9E33-2088D7020C8A}"/>
              </a:ext>
            </a:extLst>
          </p:cNvPr>
          <p:cNvSpPr>
            <a:spLocks noGrp="1"/>
          </p:cNvSpPr>
          <p:nvPr>
            <p:ph type="title"/>
          </p:nvPr>
        </p:nvSpPr>
        <p:spPr/>
        <p:txBody>
          <a:bodyPr/>
          <a:lstStyle/>
          <a:p>
            <a:r>
              <a:rPr lang="en-US" dirty="0"/>
              <a:t>New Blueprint Node</a:t>
            </a:r>
          </a:p>
        </p:txBody>
      </p:sp>
      <p:pic>
        <p:nvPicPr>
          <p:cNvPr id="5" name="Content Placeholder 4">
            <a:extLst>
              <a:ext uri="{FF2B5EF4-FFF2-40B4-BE49-F238E27FC236}">
                <a16:creationId xmlns:a16="http://schemas.microsoft.com/office/drawing/2014/main" id="{EAC2282F-4E38-CF43-A78E-ED17A389B2ED}"/>
              </a:ext>
            </a:extLst>
          </p:cNvPr>
          <p:cNvPicPr>
            <a:picLocks noGrp="1" noChangeAspect="1"/>
          </p:cNvPicPr>
          <p:nvPr>
            <p:ph idx="1"/>
          </p:nvPr>
        </p:nvPicPr>
        <p:blipFill>
          <a:blip r:embed="rId2"/>
          <a:stretch>
            <a:fillRect/>
          </a:stretch>
        </p:blipFill>
        <p:spPr>
          <a:xfrm>
            <a:off x="12191995" y="1723179"/>
            <a:ext cx="11912600" cy="5778500"/>
          </a:xfrm>
          <a:prstGeom prst="rect">
            <a:avLst/>
          </a:prstGeom>
        </p:spPr>
      </p:pic>
      <p:sp>
        <p:nvSpPr>
          <p:cNvPr id="4" name="Text Placeholder 3">
            <a:extLst>
              <a:ext uri="{FF2B5EF4-FFF2-40B4-BE49-F238E27FC236}">
                <a16:creationId xmlns:a16="http://schemas.microsoft.com/office/drawing/2014/main" id="{DC2ECCCE-BA6E-BB4C-8BDB-C51BE118DF70}"/>
              </a:ext>
            </a:extLst>
          </p:cNvPr>
          <p:cNvSpPr>
            <a:spLocks noGrp="1"/>
          </p:cNvSpPr>
          <p:nvPr>
            <p:ph type="body" sz="quarter" idx="10"/>
          </p:nvPr>
        </p:nvSpPr>
        <p:spPr>
          <a:xfrm>
            <a:off x="1679575" y="5713413"/>
            <a:ext cx="9045575" cy="8002587"/>
          </a:xfrm>
        </p:spPr>
        <p:txBody>
          <a:bodyPr>
            <a:normAutofit/>
          </a:bodyPr>
          <a:lstStyle/>
          <a:p>
            <a:r>
              <a:rPr lang="en-US" sz="3200" dirty="0"/>
              <a:t>Find a uniquely named one, similar to what you want</a:t>
            </a:r>
          </a:p>
          <a:p>
            <a:r>
              <a:rPr lang="en-US" sz="3200" dirty="0"/>
              <a:t>Copy &amp; rename everything it does</a:t>
            </a:r>
          </a:p>
          <a:p>
            <a:r>
              <a:rPr lang="en-US" sz="3200" dirty="0"/>
              <a:t>Modify to new purpose</a:t>
            </a:r>
          </a:p>
          <a:p>
            <a:endParaRPr lang="en-US" dirty="0"/>
          </a:p>
          <a:p>
            <a:r>
              <a:rPr lang="en-US" sz="3200" dirty="0"/>
              <a:t>Though generally it is preferable to put code for new blueprint nodes into a plugin.</a:t>
            </a:r>
          </a:p>
        </p:txBody>
      </p:sp>
      <p:pic>
        <p:nvPicPr>
          <p:cNvPr id="6" name="Picture 5">
            <a:extLst>
              <a:ext uri="{FF2B5EF4-FFF2-40B4-BE49-F238E27FC236}">
                <a16:creationId xmlns:a16="http://schemas.microsoft.com/office/drawing/2014/main" id="{19324FF9-C692-0F49-BA55-AA077D679B04}"/>
              </a:ext>
            </a:extLst>
          </p:cNvPr>
          <p:cNvPicPr>
            <a:picLocks noChangeAspect="1"/>
          </p:cNvPicPr>
          <p:nvPr/>
        </p:nvPicPr>
        <p:blipFill>
          <a:blip r:embed="rId3"/>
          <a:stretch>
            <a:fillRect/>
          </a:stretch>
        </p:blipFill>
        <p:spPr>
          <a:xfrm>
            <a:off x="12191997" y="8852371"/>
            <a:ext cx="11912599" cy="981038"/>
          </a:xfrm>
          <a:prstGeom prst="rect">
            <a:avLst/>
          </a:prstGeom>
        </p:spPr>
      </p:pic>
      <p:sp>
        <p:nvSpPr>
          <p:cNvPr id="7" name="TextBox 6">
            <a:extLst>
              <a:ext uri="{FF2B5EF4-FFF2-40B4-BE49-F238E27FC236}">
                <a16:creationId xmlns:a16="http://schemas.microsoft.com/office/drawing/2014/main" id="{74D96FFE-57EC-1445-ADD1-CADC2B382D7C}"/>
              </a:ext>
            </a:extLst>
          </p:cNvPr>
          <p:cNvSpPr txBox="1"/>
          <p:nvPr/>
        </p:nvSpPr>
        <p:spPr>
          <a:xfrm>
            <a:off x="12191997" y="8267596"/>
            <a:ext cx="7138250" cy="584775"/>
          </a:xfrm>
          <a:prstGeom prst="rect">
            <a:avLst/>
          </a:prstGeom>
          <a:noFill/>
        </p:spPr>
        <p:txBody>
          <a:bodyPr wrap="square" rtlCol="0">
            <a:spAutoFit/>
          </a:bodyPr>
          <a:lstStyle/>
          <a:p>
            <a:pPr algn="l"/>
            <a:r>
              <a:rPr lang="en-US" sz="3200" dirty="0" err="1"/>
              <a:t>KismetMathLibrary.h</a:t>
            </a:r>
            <a:endParaRPr lang="en-US" sz="3200" dirty="0"/>
          </a:p>
        </p:txBody>
      </p:sp>
      <p:pic>
        <p:nvPicPr>
          <p:cNvPr id="8" name="Picture 7">
            <a:extLst>
              <a:ext uri="{FF2B5EF4-FFF2-40B4-BE49-F238E27FC236}">
                <a16:creationId xmlns:a16="http://schemas.microsoft.com/office/drawing/2014/main" id="{EC86BF5B-E012-3245-B940-43B23F442560}"/>
              </a:ext>
            </a:extLst>
          </p:cNvPr>
          <p:cNvPicPr>
            <a:picLocks noChangeAspect="1"/>
          </p:cNvPicPr>
          <p:nvPr/>
        </p:nvPicPr>
        <p:blipFill>
          <a:blip r:embed="rId4"/>
          <a:stretch>
            <a:fillRect/>
          </a:stretch>
        </p:blipFill>
        <p:spPr>
          <a:xfrm>
            <a:off x="12191996" y="10948448"/>
            <a:ext cx="11912599" cy="1103277"/>
          </a:xfrm>
          <a:prstGeom prst="rect">
            <a:avLst/>
          </a:prstGeom>
        </p:spPr>
      </p:pic>
      <p:sp>
        <p:nvSpPr>
          <p:cNvPr id="9" name="TextBox 8">
            <a:extLst>
              <a:ext uri="{FF2B5EF4-FFF2-40B4-BE49-F238E27FC236}">
                <a16:creationId xmlns:a16="http://schemas.microsoft.com/office/drawing/2014/main" id="{D1490C01-4886-744F-AACB-7BDABB8E5557}"/>
              </a:ext>
            </a:extLst>
          </p:cNvPr>
          <p:cNvSpPr txBox="1"/>
          <p:nvPr/>
        </p:nvSpPr>
        <p:spPr>
          <a:xfrm>
            <a:off x="12191997" y="10366560"/>
            <a:ext cx="7138250" cy="584775"/>
          </a:xfrm>
          <a:prstGeom prst="rect">
            <a:avLst/>
          </a:prstGeom>
          <a:noFill/>
        </p:spPr>
        <p:txBody>
          <a:bodyPr wrap="square" rtlCol="0">
            <a:spAutoFit/>
          </a:bodyPr>
          <a:lstStyle/>
          <a:p>
            <a:pPr algn="l"/>
            <a:r>
              <a:rPr lang="en-US" sz="3200" dirty="0" err="1"/>
              <a:t>KismetMathLibrary.cpp</a:t>
            </a:r>
            <a:endParaRPr lang="en-US" sz="3200" dirty="0"/>
          </a:p>
        </p:txBody>
      </p:sp>
      <p:sp>
        <p:nvSpPr>
          <p:cNvPr id="10" name="Rounded Rectangle 9">
            <a:extLst>
              <a:ext uri="{FF2B5EF4-FFF2-40B4-BE49-F238E27FC236}">
                <a16:creationId xmlns:a16="http://schemas.microsoft.com/office/drawing/2014/main" id="{CD96CA91-7D83-C148-A20B-BDB60D448D0E}"/>
              </a:ext>
            </a:extLst>
          </p:cNvPr>
          <p:cNvSpPr/>
          <p:nvPr/>
        </p:nvSpPr>
        <p:spPr>
          <a:xfrm>
            <a:off x="15300406" y="3487743"/>
            <a:ext cx="3616036" cy="1767795"/>
          </a:xfrm>
          <a:prstGeom prst="roundRect">
            <a:avLst>
              <a:gd name="adj" fmla="val 381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796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9A13-37C5-FC4E-9348-4F68AA579DF4}"/>
              </a:ext>
            </a:extLst>
          </p:cNvPr>
          <p:cNvSpPr>
            <a:spLocks noGrp="1"/>
          </p:cNvSpPr>
          <p:nvPr>
            <p:ph type="title"/>
          </p:nvPr>
        </p:nvSpPr>
        <p:spPr/>
        <p:txBody>
          <a:bodyPr/>
          <a:lstStyle/>
          <a:p>
            <a:r>
              <a:rPr lang="en-US" dirty="0"/>
              <a:t>New Postprocessing Pass</a:t>
            </a:r>
          </a:p>
        </p:txBody>
      </p:sp>
      <p:pic>
        <p:nvPicPr>
          <p:cNvPr id="5" name="Content Placeholder 4">
            <a:extLst>
              <a:ext uri="{FF2B5EF4-FFF2-40B4-BE49-F238E27FC236}">
                <a16:creationId xmlns:a16="http://schemas.microsoft.com/office/drawing/2014/main" id="{891D7CE5-8126-F644-99A5-38989BB82595}"/>
              </a:ext>
            </a:extLst>
          </p:cNvPr>
          <p:cNvPicPr>
            <a:picLocks noGrp="1" noChangeAspect="1"/>
          </p:cNvPicPr>
          <p:nvPr>
            <p:ph idx="1"/>
          </p:nvPr>
        </p:nvPicPr>
        <p:blipFill>
          <a:blip r:embed="rId2"/>
          <a:stretch>
            <a:fillRect/>
          </a:stretch>
        </p:blipFill>
        <p:spPr>
          <a:xfrm>
            <a:off x="12198927" y="2043351"/>
            <a:ext cx="12116234" cy="9629298"/>
          </a:xfrm>
          <a:prstGeom prst="rect">
            <a:avLst/>
          </a:prstGeom>
        </p:spPr>
      </p:pic>
      <p:sp>
        <p:nvSpPr>
          <p:cNvPr id="4" name="Text Placeholder 3">
            <a:extLst>
              <a:ext uri="{FF2B5EF4-FFF2-40B4-BE49-F238E27FC236}">
                <a16:creationId xmlns:a16="http://schemas.microsoft.com/office/drawing/2014/main" id="{5B0D4171-AE0D-AE4E-8CD1-21EF3C7C3C62}"/>
              </a:ext>
            </a:extLst>
          </p:cNvPr>
          <p:cNvSpPr>
            <a:spLocks noGrp="1"/>
          </p:cNvSpPr>
          <p:nvPr>
            <p:ph type="body" sz="quarter" idx="10"/>
          </p:nvPr>
        </p:nvSpPr>
        <p:spPr/>
        <p:txBody>
          <a:bodyPr>
            <a:normAutofit/>
          </a:bodyPr>
          <a:lstStyle/>
          <a:p>
            <a:r>
              <a:rPr lang="en-US" sz="3200" dirty="0"/>
              <a:t>Find a uniquely named one, similar to what you want</a:t>
            </a:r>
          </a:p>
          <a:p>
            <a:r>
              <a:rPr lang="en-US" sz="3200" dirty="0"/>
              <a:t>Copy &amp; rename everything it does</a:t>
            </a:r>
          </a:p>
          <a:p>
            <a:r>
              <a:rPr lang="en-US" sz="3200" dirty="0"/>
              <a:t>Modify to new purpose</a:t>
            </a:r>
          </a:p>
          <a:p>
            <a:endParaRPr lang="en-US" sz="3200" dirty="0"/>
          </a:p>
          <a:p>
            <a:r>
              <a:rPr lang="en-US" sz="3200" dirty="0"/>
              <a:t>…</a:t>
            </a:r>
          </a:p>
          <a:p>
            <a:endParaRPr lang="en-US" sz="3200" dirty="0"/>
          </a:p>
          <a:p>
            <a:r>
              <a:rPr lang="en-US" sz="3200" dirty="0"/>
              <a:t>You get the idea</a:t>
            </a:r>
          </a:p>
        </p:txBody>
      </p:sp>
    </p:spTree>
    <p:extLst>
      <p:ext uri="{BB962C8B-B14F-4D97-AF65-F5344CB8AC3E}">
        <p14:creationId xmlns:p14="http://schemas.microsoft.com/office/powerpoint/2010/main" val="3689624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AC3194-CE84-474D-9ACB-B1423A9E81FF}"/>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62D03BF2-615A-434B-9BEF-4DC13666FDC3}"/>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289439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4E04-DCEE-4947-A0CF-1103FF7BA1D6}"/>
              </a:ext>
            </a:extLst>
          </p:cNvPr>
          <p:cNvSpPr>
            <a:spLocks noGrp="1"/>
          </p:cNvSpPr>
          <p:nvPr>
            <p:ph type="title"/>
          </p:nvPr>
        </p:nvSpPr>
        <p:spPr/>
        <p:txBody>
          <a:bodyPr/>
          <a:lstStyle/>
          <a:p>
            <a:r>
              <a:rPr lang="en-US" dirty="0"/>
              <a:t>Navigating UE4 Code</a:t>
            </a:r>
          </a:p>
        </p:txBody>
      </p:sp>
      <p:pic>
        <p:nvPicPr>
          <p:cNvPr id="5" name="Content Placeholder 4">
            <a:extLst>
              <a:ext uri="{FF2B5EF4-FFF2-40B4-BE49-F238E27FC236}">
                <a16:creationId xmlns:a16="http://schemas.microsoft.com/office/drawing/2014/main" id="{3D3874EA-EE71-4A7E-A4C4-E67398C5818D}"/>
              </a:ext>
            </a:extLst>
          </p:cNvPr>
          <p:cNvPicPr>
            <a:picLocks noGrp="1" noChangeAspect="1"/>
          </p:cNvPicPr>
          <p:nvPr>
            <p:ph idx="1"/>
          </p:nvPr>
        </p:nvPicPr>
        <p:blipFill rotWithShape="1">
          <a:blip r:embed="rId2"/>
          <a:srcRect l="13616" r="4011"/>
          <a:stretch/>
        </p:blipFill>
        <p:spPr>
          <a:xfrm>
            <a:off x="12192000" y="0"/>
            <a:ext cx="12192000" cy="13716000"/>
          </a:xfrm>
          <a:prstGeom prst="rect">
            <a:avLst/>
          </a:prstGeom>
        </p:spPr>
      </p:pic>
      <p:sp>
        <p:nvSpPr>
          <p:cNvPr id="4" name="Text Placeholder 3">
            <a:extLst>
              <a:ext uri="{FF2B5EF4-FFF2-40B4-BE49-F238E27FC236}">
                <a16:creationId xmlns:a16="http://schemas.microsoft.com/office/drawing/2014/main" id="{54847FCD-9D72-E74D-94BD-D8984A9CF96F}"/>
              </a:ext>
            </a:extLst>
          </p:cNvPr>
          <p:cNvSpPr>
            <a:spLocks noGrp="1"/>
          </p:cNvSpPr>
          <p:nvPr>
            <p:ph type="body" sz="quarter" idx="10"/>
          </p:nvPr>
        </p:nvSpPr>
        <p:spPr/>
        <p:txBody>
          <a:bodyPr>
            <a:normAutofit/>
          </a:bodyPr>
          <a:lstStyle/>
          <a:p>
            <a:r>
              <a:rPr lang="en-US" sz="3200" dirty="0"/>
              <a:t>Learn about the problem domain, and what algorithms might be used.</a:t>
            </a:r>
          </a:p>
          <a:p>
            <a:r>
              <a:rPr lang="en-US" sz="3200" dirty="0"/>
              <a:t>Look for external resources as a guide. These are helpful, but not necessary.</a:t>
            </a:r>
          </a:p>
          <a:p>
            <a:r>
              <a:rPr lang="en-US" sz="3200" dirty="0"/>
              <a:t>Search for algorithm names, message text, node names from the editor, or anything to get a foothold on where to start exploring.</a:t>
            </a:r>
          </a:p>
          <a:p>
            <a:r>
              <a:rPr lang="en-US" sz="3200" dirty="0"/>
              <a:t>Use your debugger, and take notes as you step through the code to build a local understanding.</a:t>
            </a:r>
          </a:p>
          <a:p>
            <a:r>
              <a:rPr lang="en-US" sz="3200" dirty="0"/>
              <a:t>Constrain any exploration to 1-2 layers and one system. You don’t need to understand everything to </a:t>
            </a:r>
            <a:r>
              <a:rPr lang="en-US" sz="3200"/>
              <a:t>start making changes.</a:t>
            </a:r>
            <a:endParaRPr lang="en-US" sz="3200" dirty="0"/>
          </a:p>
        </p:txBody>
      </p:sp>
    </p:spTree>
    <p:extLst>
      <p:ext uri="{BB962C8B-B14F-4D97-AF65-F5344CB8AC3E}">
        <p14:creationId xmlns:p14="http://schemas.microsoft.com/office/powerpoint/2010/main" val="145075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EA8DE2-F1BE-E347-9C3D-4F6AC403CE5B}"/>
              </a:ext>
            </a:extLst>
          </p:cNvPr>
          <p:cNvSpPr>
            <a:spLocks noGrp="1"/>
          </p:cNvSpPr>
          <p:nvPr>
            <p:ph type="title"/>
          </p:nvPr>
        </p:nvSpPr>
        <p:spPr>
          <a:xfrm>
            <a:off x="756714" y="387999"/>
            <a:ext cx="9395380" cy="4365523"/>
          </a:xfrm>
        </p:spPr>
        <p:txBody>
          <a:bodyPr/>
          <a:lstStyle/>
          <a:p>
            <a:r>
              <a:rPr lang="en-US"/>
              <a:t>What Is a “Large” Codebase</a:t>
            </a:r>
            <a:endParaRPr lang="en-US" dirty="0"/>
          </a:p>
        </p:txBody>
      </p:sp>
      <p:sp>
        <p:nvSpPr>
          <p:cNvPr id="3" name="Text Placeholder 2">
            <a:extLst>
              <a:ext uri="{FF2B5EF4-FFF2-40B4-BE49-F238E27FC236}">
                <a16:creationId xmlns:a16="http://schemas.microsoft.com/office/drawing/2014/main" id="{841E8C02-8ACD-A24E-9AA8-B057B3C25F4A}"/>
              </a:ext>
            </a:extLst>
          </p:cNvPr>
          <p:cNvSpPr>
            <a:spLocks noGrp="1"/>
          </p:cNvSpPr>
          <p:nvPr>
            <p:ph type="body" sz="quarter" idx="10"/>
          </p:nvPr>
        </p:nvSpPr>
        <p:spPr>
          <a:xfrm>
            <a:off x="756714" y="5233467"/>
            <a:ext cx="9045575" cy="8002587"/>
          </a:xfrm>
        </p:spPr>
        <p:txBody>
          <a:bodyPr>
            <a:normAutofit/>
          </a:bodyPr>
          <a:lstStyle/>
          <a:p>
            <a:r>
              <a:rPr lang="en-US" sz="3200"/>
              <a:t>The Unreal Engine is:</a:t>
            </a:r>
          </a:p>
          <a:p>
            <a:r>
              <a:rPr lang="en-US" sz="3200"/>
              <a:t>7.7M lines of C++ in 73K files</a:t>
            </a:r>
          </a:p>
          <a:p>
            <a:r>
              <a:rPr lang="en-US" sz="3200"/>
              <a:t>560K lines of C# in 2000 files</a:t>
            </a:r>
          </a:p>
          <a:p>
            <a:r>
              <a:rPr lang="en-US" sz="3200"/>
              <a:t>54K lines of shader code in over 400 files</a:t>
            </a:r>
          </a:p>
          <a:p>
            <a:endParaRPr lang="en-US" sz="3200"/>
          </a:p>
          <a:p>
            <a:r>
              <a:rPr lang="en-US" sz="3200"/>
              <a:t>And you didn’t write it.</a:t>
            </a:r>
          </a:p>
          <a:p>
            <a:r>
              <a:rPr lang="en-US" sz="3200"/>
              <a:t>No one person did.</a:t>
            </a:r>
            <a:endParaRPr lang="en-US" sz="3200" dirty="0"/>
          </a:p>
        </p:txBody>
      </p:sp>
      <p:pic>
        <p:nvPicPr>
          <p:cNvPr id="4" name="Picture 3">
            <a:extLst>
              <a:ext uri="{FF2B5EF4-FFF2-40B4-BE49-F238E27FC236}">
                <a16:creationId xmlns:a16="http://schemas.microsoft.com/office/drawing/2014/main" id="{F8B81F49-D0B1-2D4E-8BA7-66DCCD0C3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6768" y="0"/>
            <a:ext cx="23614584" cy="15570055"/>
          </a:xfrm>
          <a:prstGeom prst="parallelogram">
            <a:avLst>
              <a:gd name="adj" fmla="val 45757"/>
            </a:avLst>
          </a:prstGeom>
        </p:spPr>
      </p:pic>
    </p:spTree>
    <p:extLst>
      <p:ext uri="{BB962C8B-B14F-4D97-AF65-F5344CB8AC3E}">
        <p14:creationId xmlns:p14="http://schemas.microsoft.com/office/powerpoint/2010/main" val="301594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106EA7-3BD6-A246-AD96-26D955EB20B1}"/>
              </a:ext>
            </a:extLst>
          </p:cNvPr>
          <p:cNvSpPr>
            <a:spLocks noGrp="1"/>
          </p:cNvSpPr>
          <p:nvPr>
            <p:ph type="body" sz="quarter" idx="12"/>
          </p:nvPr>
        </p:nvSpPr>
        <p:spPr/>
        <p:txBody>
          <a:bodyPr/>
          <a:lstStyle/>
          <a:p>
            <a:r>
              <a:rPr lang="en-US" dirty="0"/>
              <a:t>Two possible goals: </a:t>
            </a:r>
          </a:p>
          <a:p>
            <a:r>
              <a:rPr lang="en-US" dirty="0"/>
              <a:t>Develop a </a:t>
            </a:r>
            <a:r>
              <a:rPr lang="en-US" i="1" u="sng" dirty="0"/>
              <a:t>big picture </a:t>
            </a:r>
            <a:r>
              <a:rPr lang="en-US" dirty="0"/>
              <a:t>understanding</a:t>
            </a:r>
            <a:r>
              <a:rPr lang="en-US"/>
              <a:t>, or </a:t>
            </a:r>
            <a:r>
              <a:rPr lang="en-US" dirty="0"/>
              <a:t>a </a:t>
            </a:r>
            <a:r>
              <a:rPr lang="en-US" i="1" u="sng" dirty="0"/>
              <a:t>local view</a:t>
            </a:r>
          </a:p>
        </p:txBody>
      </p:sp>
      <p:graphicFrame>
        <p:nvGraphicFramePr>
          <p:cNvPr id="4" name="Diagram 3">
            <a:extLst>
              <a:ext uri="{FF2B5EF4-FFF2-40B4-BE49-F238E27FC236}">
                <a16:creationId xmlns:a16="http://schemas.microsoft.com/office/drawing/2014/main" id="{9DA877AE-283C-3148-97A6-D971532851B7}"/>
              </a:ext>
            </a:extLst>
          </p:cNvPr>
          <p:cNvGraphicFramePr/>
          <p:nvPr/>
        </p:nvGraphicFramePr>
        <p:xfrm>
          <a:off x="11242963" y="1439333"/>
          <a:ext cx="12178145"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607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8E9A75-89B2-D348-A17E-DA4BEBB8AF2D}"/>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675D1484-FBE5-FA4E-A24B-3292EBF57762}"/>
              </a:ext>
            </a:extLst>
          </p:cNvPr>
          <p:cNvSpPr>
            <a:spLocks noGrp="1"/>
          </p:cNvSpPr>
          <p:nvPr>
            <p:ph type="title"/>
          </p:nvPr>
        </p:nvSpPr>
        <p:spPr/>
        <p:txBody>
          <a:bodyPr/>
          <a:lstStyle/>
          <a:p>
            <a:r>
              <a:rPr lang="en-US"/>
              <a:t>Tools of the Trade</a:t>
            </a:r>
          </a:p>
        </p:txBody>
      </p:sp>
    </p:spTree>
    <p:extLst>
      <p:ext uri="{BB962C8B-B14F-4D97-AF65-F5344CB8AC3E}">
        <p14:creationId xmlns:p14="http://schemas.microsoft.com/office/powerpoint/2010/main" val="174932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5D7C-2506-7B43-90E0-01932A69F1B1}"/>
              </a:ext>
            </a:extLst>
          </p:cNvPr>
          <p:cNvSpPr>
            <a:spLocks noGrp="1"/>
          </p:cNvSpPr>
          <p:nvPr>
            <p:ph type="title"/>
          </p:nvPr>
        </p:nvSpPr>
        <p:spPr/>
        <p:txBody>
          <a:bodyPr/>
          <a:lstStyle/>
          <a:p>
            <a:r>
              <a:rPr lang="en-US" dirty="0"/>
              <a:t>Notepad</a:t>
            </a:r>
          </a:p>
        </p:txBody>
      </p:sp>
      <p:sp>
        <p:nvSpPr>
          <p:cNvPr id="4" name="Text Placeholder 3">
            <a:extLst>
              <a:ext uri="{FF2B5EF4-FFF2-40B4-BE49-F238E27FC236}">
                <a16:creationId xmlns:a16="http://schemas.microsoft.com/office/drawing/2014/main" id="{93DEA249-69C4-8B44-ADDD-33E72CB430E2}"/>
              </a:ext>
            </a:extLst>
          </p:cNvPr>
          <p:cNvSpPr>
            <a:spLocks noGrp="1"/>
          </p:cNvSpPr>
          <p:nvPr>
            <p:ph type="body" sz="quarter" idx="10"/>
          </p:nvPr>
        </p:nvSpPr>
        <p:spPr/>
        <p:txBody>
          <a:bodyPr>
            <a:normAutofit/>
          </a:bodyPr>
          <a:lstStyle/>
          <a:p>
            <a:r>
              <a:rPr lang="en-US" sz="3200" dirty="0"/>
              <a:t>You’ll need </a:t>
            </a:r>
            <a:r>
              <a:rPr lang="en-US" sz="3200" b="1" dirty="0"/>
              <a:t>Paper</a:t>
            </a:r>
            <a:r>
              <a:rPr lang="en-US" sz="3200" dirty="0"/>
              <a:t> or </a:t>
            </a:r>
            <a:r>
              <a:rPr lang="en-US" sz="3200" b="1" dirty="0"/>
              <a:t>text editor </a:t>
            </a:r>
            <a:r>
              <a:rPr lang="en-US" sz="3200" dirty="0"/>
              <a:t>for notes</a:t>
            </a:r>
          </a:p>
          <a:p>
            <a:r>
              <a:rPr lang="en-US" sz="3200" dirty="0"/>
              <a:t>Write down what’s going on, sequence of operations, interesting files &amp; functions, etc. It’s hard keep everything in your head, especially when first figuring something out, so notes can serve as that storage and reminders.</a:t>
            </a:r>
          </a:p>
          <a:p>
            <a:r>
              <a:rPr lang="en-US" sz="3200" dirty="0"/>
              <a:t>Consider writing it as a blog post or wiki to your future self.</a:t>
            </a:r>
          </a:p>
          <a:p>
            <a:r>
              <a:rPr lang="en-US" sz="3200" dirty="0"/>
              <a:t>Also, can bookmark locations in your IDE. </a:t>
            </a:r>
          </a:p>
          <a:p>
            <a:pPr marL="457200" indent="-457200">
              <a:buFont typeface="Arial" panose="020B0604020202020204" pitchFamily="34" charset="0"/>
              <a:buChar char="•"/>
            </a:pPr>
            <a:r>
              <a:rPr lang="en-US" sz="3200" dirty="0"/>
              <a:t>In Visual Studio, set a bookmark with Ctrl-K Ctrl-K. Navigate bookmarks with Ctrl-K Ctrl-N or Ctrl-K Ctrl-P.</a:t>
            </a:r>
          </a:p>
        </p:txBody>
      </p:sp>
      <p:pic>
        <p:nvPicPr>
          <p:cNvPr id="7" name="Content Placeholder 5">
            <a:extLst>
              <a:ext uri="{FF2B5EF4-FFF2-40B4-BE49-F238E27FC236}">
                <a16:creationId xmlns:a16="http://schemas.microsoft.com/office/drawing/2014/main" id="{DC2BC56F-77B6-43A6-9BBB-08D1BACCB90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792" t="27364" r="21522" b="32297"/>
          <a:stretch/>
        </p:blipFill>
        <p:spPr>
          <a:xfrm>
            <a:off x="12192000" y="-1"/>
            <a:ext cx="12192000" cy="13822327"/>
          </a:xfrm>
        </p:spPr>
      </p:pic>
    </p:spTree>
    <p:extLst>
      <p:ext uri="{BB962C8B-B14F-4D97-AF65-F5344CB8AC3E}">
        <p14:creationId xmlns:p14="http://schemas.microsoft.com/office/powerpoint/2010/main" val="132850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AB15A-6A0F-FD41-8D11-09D25E7EF63B}"/>
              </a:ext>
            </a:extLst>
          </p:cNvPr>
          <p:cNvSpPr>
            <a:spLocks noGrp="1"/>
          </p:cNvSpPr>
          <p:nvPr>
            <p:ph type="title"/>
          </p:nvPr>
        </p:nvSpPr>
        <p:spPr/>
        <p:txBody>
          <a:bodyPr/>
          <a:lstStyle/>
          <a:p>
            <a:r>
              <a:rPr lang="en-US" dirty="0"/>
              <a:t>Search Tool</a:t>
            </a:r>
          </a:p>
        </p:txBody>
      </p:sp>
      <p:sp>
        <p:nvSpPr>
          <p:cNvPr id="2" name="Text Placeholder 1">
            <a:extLst>
              <a:ext uri="{FF2B5EF4-FFF2-40B4-BE49-F238E27FC236}">
                <a16:creationId xmlns:a16="http://schemas.microsoft.com/office/drawing/2014/main" id="{9F68EC4E-64BE-D64A-BFBC-5FBE50F71793}"/>
              </a:ext>
            </a:extLst>
          </p:cNvPr>
          <p:cNvSpPr>
            <a:spLocks noGrp="1"/>
          </p:cNvSpPr>
          <p:nvPr>
            <p:ph type="body" sz="quarter" idx="10"/>
          </p:nvPr>
        </p:nvSpPr>
        <p:spPr/>
        <p:txBody>
          <a:bodyPr>
            <a:normAutofit fontScale="92500" lnSpcReduction="20000"/>
          </a:bodyPr>
          <a:lstStyle/>
          <a:p>
            <a:r>
              <a:rPr lang="en-US" sz="3200" dirty="0"/>
              <a:t>One of the most valuable skills for finding your way around new code is </a:t>
            </a:r>
            <a:r>
              <a:rPr lang="en-US" sz="3200" b="1" dirty="0"/>
              <a:t>searching through the source files</a:t>
            </a:r>
          </a:p>
          <a:p>
            <a:r>
              <a:rPr lang="en-US" sz="3200" dirty="0"/>
              <a:t>In your IDE</a:t>
            </a:r>
          </a:p>
          <a:p>
            <a:pPr marL="457200" indent="-457200">
              <a:buFont typeface="Arial" panose="020B0604020202020204" pitchFamily="34" charset="0"/>
              <a:buChar char="•"/>
            </a:pPr>
            <a:r>
              <a:rPr lang="en-US" sz="3200" dirty="0"/>
              <a:t>Visual Studio Find in Files (Ctrl-Shift-F)</a:t>
            </a:r>
          </a:p>
          <a:p>
            <a:pPr marL="457200" indent="-457200">
              <a:buFont typeface="Arial" panose="020B0604020202020204" pitchFamily="34" charset="0"/>
              <a:buChar char="•"/>
            </a:pPr>
            <a:r>
              <a:rPr lang="en-US" sz="3200" dirty="0" err="1"/>
              <a:t>Xcode</a:t>
            </a:r>
            <a:r>
              <a:rPr lang="en-US" sz="3200" dirty="0"/>
              <a:t> search (magnifying glass tool)</a:t>
            </a:r>
          </a:p>
          <a:p>
            <a:pPr marL="457200" indent="-457200">
              <a:buFont typeface="Arial" panose="020B0604020202020204" pitchFamily="34" charset="0"/>
              <a:buChar char="•"/>
            </a:pPr>
            <a:r>
              <a:rPr lang="en-US" sz="3200" dirty="0"/>
              <a:t>Add-on (e.g. Visual Assist Extension / VAX)</a:t>
            </a:r>
          </a:p>
          <a:p>
            <a:pPr marL="457200" indent="-457200">
              <a:buFont typeface="Arial" panose="020B0604020202020204" pitchFamily="34" charset="0"/>
              <a:buChar char="•"/>
            </a:pPr>
            <a:r>
              <a:rPr lang="en-US" sz="3200" dirty="0"/>
              <a:t>External tool (e.g. command line </a:t>
            </a:r>
            <a:r>
              <a:rPr lang="en-US" sz="3200" dirty="0" err="1"/>
              <a:t>ripgrep</a:t>
            </a:r>
            <a:r>
              <a:rPr lang="en-US" sz="3200" dirty="0"/>
              <a:t>)</a:t>
            </a:r>
          </a:p>
          <a:p>
            <a:r>
              <a:rPr lang="en-US" sz="3200" dirty="0"/>
              <a:t>Strategies to get a handful of </a:t>
            </a:r>
            <a:r>
              <a:rPr lang="en-US" sz="3200" i="1" dirty="0"/>
              <a:t>useful</a:t>
            </a:r>
            <a:r>
              <a:rPr lang="en-US" sz="3200" dirty="0"/>
              <a:t> results</a:t>
            </a:r>
          </a:p>
          <a:p>
            <a:pPr marL="457200" indent="-457200">
              <a:buFont typeface="Arial" panose="020B0604020202020204" pitchFamily="34" charset="0"/>
              <a:buChar char="•"/>
            </a:pPr>
            <a:r>
              <a:rPr lang="en-US" sz="3200" dirty="0"/>
              <a:t>Limit files (single file, project, full solution)</a:t>
            </a:r>
          </a:p>
          <a:p>
            <a:pPr marL="457200" indent="-457200">
              <a:buFont typeface="Arial" panose="020B0604020202020204" pitchFamily="34" charset="0"/>
              <a:buChar char="•"/>
            </a:pPr>
            <a:r>
              <a:rPr lang="en-US" sz="3200" dirty="0"/>
              <a:t>Limit file types (h, </a:t>
            </a:r>
            <a:r>
              <a:rPr lang="en-US" sz="3200" dirty="0" err="1"/>
              <a:t>cpp</a:t>
            </a:r>
            <a:r>
              <a:rPr lang="en-US" sz="3200" dirty="0"/>
              <a:t>, </a:t>
            </a:r>
            <a:r>
              <a:rPr lang="en-US" sz="3200" dirty="0" err="1"/>
              <a:t>ush</a:t>
            </a:r>
            <a:r>
              <a:rPr lang="en-US" sz="3200" dirty="0"/>
              <a:t>, </a:t>
            </a:r>
            <a:r>
              <a:rPr lang="en-US" sz="3200" dirty="0" err="1"/>
              <a:t>usf</a:t>
            </a:r>
            <a:r>
              <a:rPr lang="en-US" sz="3200" dirty="0"/>
              <a:t>)</a:t>
            </a:r>
          </a:p>
          <a:p>
            <a:pPr marL="457200" indent="-457200">
              <a:buFont typeface="Arial" panose="020B0604020202020204" pitchFamily="34" charset="0"/>
              <a:buChar char="•"/>
            </a:pPr>
            <a:r>
              <a:rPr lang="en-US" sz="3200" dirty="0"/>
              <a:t>Search for exact text of a message</a:t>
            </a:r>
          </a:p>
          <a:p>
            <a:pPr marL="457200" indent="-457200">
              <a:buFont typeface="Arial" panose="020B0604020202020204" pitchFamily="34" charset="0"/>
              <a:buChar char="•"/>
            </a:pPr>
            <a:r>
              <a:rPr lang="en-US" dirty="0"/>
              <a:t>Search for</a:t>
            </a:r>
            <a:r>
              <a:rPr lang="en-US" sz="3200" dirty="0"/>
              <a:t> an Editor node name with spaces removed (“Vector Noise” node will be “</a:t>
            </a:r>
            <a:r>
              <a:rPr lang="en-US" sz="3200" dirty="0" err="1"/>
              <a:t>VectorNoise</a:t>
            </a:r>
            <a:r>
              <a:rPr lang="en-US" dirty="0"/>
              <a:t>” in the code)</a:t>
            </a:r>
            <a:endParaRPr lang="en-US" sz="3200" dirty="0"/>
          </a:p>
        </p:txBody>
      </p:sp>
      <p:pic>
        <p:nvPicPr>
          <p:cNvPr id="8" name="Content Placeholder 7">
            <a:extLst>
              <a:ext uri="{FF2B5EF4-FFF2-40B4-BE49-F238E27FC236}">
                <a16:creationId xmlns:a16="http://schemas.microsoft.com/office/drawing/2014/main" id="{A7930D35-0D87-4581-A58D-B2386455098F}"/>
              </a:ext>
            </a:extLst>
          </p:cNvPr>
          <p:cNvPicPr>
            <a:picLocks noGrp="1" noChangeAspect="1"/>
          </p:cNvPicPr>
          <p:nvPr>
            <p:ph idx="1"/>
          </p:nvPr>
        </p:nvPicPr>
        <p:blipFill rotWithShape="1">
          <a:blip r:embed="rId2"/>
          <a:srcRect l="14563" r="29884"/>
          <a:stretch/>
        </p:blipFill>
        <p:spPr>
          <a:xfrm>
            <a:off x="12192000" y="-1"/>
            <a:ext cx="12192000" cy="13716001"/>
          </a:xfrm>
          <a:prstGeom prst="rect">
            <a:avLst/>
          </a:prstGeom>
        </p:spPr>
      </p:pic>
    </p:spTree>
    <p:extLst>
      <p:ext uri="{BB962C8B-B14F-4D97-AF65-F5344CB8AC3E}">
        <p14:creationId xmlns:p14="http://schemas.microsoft.com/office/powerpoint/2010/main" val="1414243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B66F-D448-9942-B0A6-79437E9E0ECE}"/>
              </a:ext>
            </a:extLst>
          </p:cNvPr>
          <p:cNvSpPr>
            <a:spLocks noGrp="1"/>
          </p:cNvSpPr>
          <p:nvPr>
            <p:ph type="title"/>
          </p:nvPr>
        </p:nvSpPr>
        <p:spPr/>
        <p:txBody>
          <a:bodyPr/>
          <a:lstStyle/>
          <a:p>
            <a:r>
              <a:rPr lang="en-US" dirty="0"/>
              <a:t>Debugger</a:t>
            </a:r>
          </a:p>
        </p:txBody>
      </p:sp>
      <p:sp>
        <p:nvSpPr>
          <p:cNvPr id="4" name="Text Placeholder 3">
            <a:extLst>
              <a:ext uri="{FF2B5EF4-FFF2-40B4-BE49-F238E27FC236}">
                <a16:creationId xmlns:a16="http://schemas.microsoft.com/office/drawing/2014/main" id="{52768E3F-4CB3-D04D-96EF-7BC685D4916F}"/>
              </a:ext>
            </a:extLst>
          </p:cNvPr>
          <p:cNvSpPr>
            <a:spLocks noGrp="1"/>
          </p:cNvSpPr>
          <p:nvPr>
            <p:ph type="body" sz="quarter" idx="10"/>
          </p:nvPr>
        </p:nvSpPr>
        <p:spPr/>
        <p:txBody>
          <a:bodyPr>
            <a:normAutofit/>
          </a:bodyPr>
          <a:lstStyle/>
          <a:p>
            <a:r>
              <a:rPr lang="en-US" sz="3200" dirty="0"/>
              <a:t>A </a:t>
            </a:r>
            <a:r>
              <a:rPr lang="en-US" sz="3200" b="1" dirty="0"/>
              <a:t>Debugger</a:t>
            </a:r>
            <a:r>
              <a:rPr lang="en-US" sz="3200" dirty="0"/>
              <a:t> (also known as an integrated development environment or IDE – Visual Studio or </a:t>
            </a:r>
            <a:r>
              <a:rPr lang="en-US" sz="3200" dirty="0" err="1"/>
              <a:t>Xcode</a:t>
            </a:r>
            <a:r>
              <a:rPr lang="en-US" sz="3200" dirty="0"/>
              <a:t>), is one of the most powerful tools you have for understanding. Try to become an expert at what you can do.</a:t>
            </a:r>
          </a:p>
          <a:p>
            <a:r>
              <a:rPr lang="en-US" sz="3200" dirty="0"/>
              <a:t>Set a </a:t>
            </a:r>
            <a:r>
              <a:rPr lang="en-US" sz="3200" i="1" dirty="0"/>
              <a:t>breakpoint</a:t>
            </a:r>
            <a:r>
              <a:rPr lang="en-US" sz="3200" dirty="0"/>
              <a:t>. Look at the </a:t>
            </a:r>
            <a:r>
              <a:rPr lang="en-US" sz="3200" i="1" dirty="0"/>
              <a:t>call stack </a:t>
            </a:r>
            <a:r>
              <a:rPr lang="en-US" sz="3200" dirty="0"/>
              <a:t>to see how you got there. </a:t>
            </a:r>
            <a:r>
              <a:rPr lang="en-US" sz="3200" i="1" dirty="0"/>
              <a:t>Step</a:t>
            </a:r>
            <a:r>
              <a:rPr lang="en-US" sz="3200" dirty="0"/>
              <a:t> through the execution to see what happens. Jump ahead by running to your cursor location or until the current function returns.</a:t>
            </a:r>
          </a:p>
          <a:p>
            <a:r>
              <a:rPr lang="en-US" sz="3200" i="1" dirty="0"/>
              <a:t>Watch</a:t>
            </a:r>
            <a:r>
              <a:rPr lang="en-US" sz="3200" dirty="0"/>
              <a:t> variables as you step through the code or even change their values to see what happens. Change values and move the execution pointer forward or back within the current function to see what happens.</a:t>
            </a:r>
          </a:p>
        </p:txBody>
      </p:sp>
      <p:pic>
        <p:nvPicPr>
          <p:cNvPr id="14" name="Content Placeholder 13">
            <a:extLst>
              <a:ext uri="{FF2B5EF4-FFF2-40B4-BE49-F238E27FC236}">
                <a16:creationId xmlns:a16="http://schemas.microsoft.com/office/drawing/2014/main" id="{F210C71F-2A9F-4220-8E09-44341AC93B91}"/>
              </a:ext>
            </a:extLst>
          </p:cNvPr>
          <p:cNvPicPr>
            <a:picLocks noGrp="1" noChangeAspect="1"/>
          </p:cNvPicPr>
          <p:nvPr>
            <p:ph idx="1"/>
          </p:nvPr>
        </p:nvPicPr>
        <p:blipFill rotWithShape="1">
          <a:blip r:embed="rId2"/>
          <a:srcRect r="18460"/>
          <a:stretch/>
        </p:blipFill>
        <p:spPr>
          <a:xfrm>
            <a:off x="12192001" y="0"/>
            <a:ext cx="12192000" cy="13716000"/>
          </a:xfrm>
          <a:prstGeom prst="rect">
            <a:avLst/>
          </a:prstGeom>
        </p:spPr>
      </p:pic>
    </p:spTree>
    <p:extLst>
      <p:ext uri="{BB962C8B-B14F-4D97-AF65-F5344CB8AC3E}">
        <p14:creationId xmlns:p14="http://schemas.microsoft.com/office/powerpoint/2010/main" val="3526399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788021-396C-084F-8F80-B2E5BE13743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9D2C24D8-0D22-2A4E-B0C5-D1F1FA254AF4}"/>
              </a:ext>
            </a:extLst>
          </p:cNvPr>
          <p:cNvSpPr>
            <a:spLocks noGrp="1"/>
          </p:cNvSpPr>
          <p:nvPr>
            <p:ph type="title"/>
          </p:nvPr>
        </p:nvSpPr>
        <p:spPr/>
        <p:txBody>
          <a:bodyPr/>
          <a:lstStyle/>
          <a:p>
            <a:r>
              <a:rPr lang="en-US" dirty="0"/>
              <a:t>Understanding the </a:t>
            </a:r>
            <a:br>
              <a:rPr lang="en-US" dirty="0"/>
            </a:br>
            <a:r>
              <a:rPr lang="en-US" dirty="0"/>
              <a:t>Big Picture</a:t>
            </a:r>
          </a:p>
        </p:txBody>
      </p:sp>
    </p:spTree>
    <p:extLst>
      <p:ext uri="{BB962C8B-B14F-4D97-AF65-F5344CB8AC3E}">
        <p14:creationId xmlns:p14="http://schemas.microsoft.com/office/powerpoint/2010/main" val="2879373987"/>
      </p:ext>
    </p:extLst>
  </p:cSld>
  <p:clrMapOvr>
    <a:masterClrMapping/>
  </p:clrMapOvr>
</p:sld>
</file>

<file path=ppt/theme/theme1.xml><?xml version="1.0" encoding="utf-8"?>
<a:theme xmlns:a="http://schemas.openxmlformats.org/drawingml/2006/main" name="EpicTheme">
  <a:themeElements>
    <a:clrScheme name="Epic">
      <a:dk1>
        <a:srgbClr val="27292E"/>
      </a:dk1>
      <a:lt1>
        <a:srgbClr val="FFFFFF"/>
      </a:lt1>
      <a:dk2>
        <a:srgbClr val="323233"/>
      </a:dk2>
      <a:lt2>
        <a:srgbClr val="EDEFF3"/>
      </a:lt2>
      <a:accent1>
        <a:srgbClr val="F7941E"/>
      </a:accent1>
      <a:accent2>
        <a:srgbClr val="D9821D"/>
      </a:accent2>
      <a:accent3>
        <a:srgbClr val="A44724"/>
      </a:accent3>
      <a:accent4>
        <a:srgbClr val="F7941E"/>
      </a:accent4>
      <a:accent5>
        <a:srgbClr val="007EBF"/>
      </a:accent5>
      <a:accent6>
        <a:srgbClr val="00B0F0"/>
      </a:accent6>
      <a:hlink>
        <a:srgbClr val="F7941E"/>
      </a:hlink>
      <a:folHlink>
        <a:srgbClr val="A44724"/>
      </a:folHlink>
    </a:clrScheme>
    <a:fontScheme name="Epic 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3F3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13573</TotalTime>
  <Words>1579</Words>
  <Application>Microsoft Macintosh PowerPoint</Application>
  <PresentationFormat>Custom</PresentationFormat>
  <Paragraphs>125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vt:lpstr>
      <vt:lpstr>Helvetica</vt:lpstr>
      <vt:lpstr>Helvetica Neue</vt:lpstr>
      <vt:lpstr>EpicTheme</vt:lpstr>
      <vt:lpstr>PowerPoint Presentation</vt:lpstr>
      <vt:lpstr>PowerPoint Presentation</vt:lpstr>
      <vt:lpstr>What Is a “Large” Codebase</vt:lpstr>
      <vt:lpstr>PowerPoint Presentation</vt:lpstr>
      <vt:lpstr>Tools of the Trade</vt:lpstr>
      <vt:lpstr>Notepad</vt:lpstr>
      <vt:lpstr>Search Tool</vt:lpstr>
      <vt:lpstr>Debugger</vt:lpstr>
      <vt:lpstr>Understanding the  Big Picture</vt:lpstr>
      <vt:lpstr>Big Picture</vt:lpstr>
      <vt:lpstr>PowerPoint Presentation</vt:lpstr>
      <vt:lpstr>Rendering Algorithms</vt:lpstr>
      <vt:lpstr>Forward Shading</vt:lpstr>
      <vt:lpstr>Deferred Shading</vt:lpstr>
      <vt:lpstr>Look for Documentation</vt:lpstr>
      <vt:lpstr>See What it Does</vt:lpstr>
      <vt:lpstr>Locate Some Code</vt:lpstr>
      <vt:lpstr>Enabling Debugging</vt:lpstr>
      <vt:lpstr>Step through the Code</vt:lpstr>
      <vt:lpstr>Delving into the Details</vt:lpstr>
      <vt:lpstr>Local View</vt:lpstr>
      <vt:lpstr>PowerPoint Presentation</vt:lpstr>
      <vt:lpstr>new Material Node</vt:lpstr>
      <vt:lpstr>New Blueprint Node</vt:lpstr>
      <vt:lpstr>New Postprocessing Pass</vt:lpstr>
      <vt:lpstr>Summary</vt:lpstr>
      <vt:lpstr>Navigating UE4 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Nikdel</dc:creator>
  <cp:lastModifiedBy>Marc Olano</cp:lastModifiedBy>
  <cp:revision>109</cp:revision>
  <dcterms:modified xsi:type="dcterms:W3CDTF">2019-09-24T15:56:22Z</dcterms:modified>
</cp:coreProperties>
</file>