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7" r:id="rId17"/>
    <p:sldId id="269" r:id="rId18"/>
    <p:sldId id="276" r:id="rId19"/>
    <p:sldId id="270" r:id="rId20"/>
    <p:sldId id="271" r:id="rId21"/>
    <p:sldId id="272" r:id="rId22"/>
    <p:sldId id="27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96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713413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746125" indent="-288925">
              <a:lnSpc>
                <a:spcPct val="100000"/>
              </a:lnSpc>
              <a:defRPr sz="3200"/>
            </a:lvl2pPr>
            <a:lvl3pPr marL="1143000" indent="-228600">
              <a:lnSpc>
                <a:spcPct val="100000"/>
              </a:lnSpc>
              <a:defRPr sz="2400"/>
            </a:lvl3pPr>
            <a:lvl4pPr marL="1600200" indent="-228600">
              <a:lnSpc>
                <a:spcPct val="100000"/>
              </a:lnSpc>
              <a:defRPr sz="2000"/>
            </a:lvl4pPr>
            <a:lvl5pPr marL="2057400" indent="-228600"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Programming/UnrealArchitecture/Reference/Functions/index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unrealengine.com/en-US/Programming/UnrealArchitecture/Reference/Metadata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3635F-F666-D948-9C17-2D6F56D9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51DC4-4BB9-3F4D-80B5-6598E590A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</p:spTree>
    <p:extLst>
      <p:ext uri="{BB962C8B-B14F-4D97-AF65-F5344CB8AC3E}">
        <p14:creationId xmlns:p14="http://schemas.microsoft.com/office/powerpoint/2010/main" val="37980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create several files for you (where </a:t>
            </a:r>
            <a:r>
              <a:rPr lang="en-US" dirty="0" err="1"/>
              <a:t>PluginName</a:t>
            </a:r>
            <a:r>
              <a:rPr lang="en-US" dirty="0"/>
              <a:t> is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lvl="1"/>
            <a:r>
              <a:rPr lang="en-US" b="1" i="1" dirty="0" err="1"/>
              <a:t>PluginName</a:t>
            </a:r>
            <a:r>
              <a:rPr lang="en-US" b="1" dirty="0" err="1"/>
              <a:t>.Build.cs</a:t>
            </a:r>
            <a:endParaRPr lang="en-US" b="1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5" y="12016771"/>
            <a:ext cx="11180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Include paths and external libraries needed</a:t>
            </a:r>
          </a:p>
          <a:p>
            <a:pPr algn="l"/>
            <a:r>
              <a:rPr lang="en-US" sz="4000" dirty="0"/>
              <a:t>Dependencies on other modules and plugins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48351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dirty="0"/>
              <a:t>Source/</a:t>
            </a:r>
            <a:r>
              <a:rPr lang="en-US" sz="4400" i="1" dirty="0" err="1"/>
              <a:t>PluginName</a:t>
            </a:r>
            <a:r>
              <a:rPr lang="en-US" sz="4400" dirty="0"/>
              <a:t>/</a:t>
            </a:r>
            <a:r>
              <a:rPr lang="en-US" sz="4400" i="1" dirty="0" err="1"/>
              <a:t>PluginName</a:t>
            </a:r>
            <a:r>
              <a:rPr lang="en-US" sz="4400" dirty="0" err="1"/>
              <a:t>.Build.cs</a:t>
            </a:r>
            <a:endParaRPr lang="en-US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4FEFAD-6B82-A64F-BC31-9B740229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944" y="1936750"/>
            <a:ext cx="10490200" cy="98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9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create several files for you (where </a:t>
            </a:r>
            <a:r>
              <a:rPr lang="en-US" dirty="0" err="1"/>
              <a:t>PluginName</a:t>
            </a:r>
            <a:r>
              <a:rPr lang="en-US" dirty="0"/>
              <a:t> is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lvl="1"/>
            <a:r>
              <a:rPr lang="en-US" b="1" i="1" dirty="0" err="1"/>
              <a:t>PluginName</a:t>
            </a:r>
            <a:r>
              <a:rPr lang="en-US" b="1" dirty="0" err="1"/>
              <a:t>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4" y="9413452"/>
            <a:ext cx="11180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Module initialization code (if needed)</a:t>
            </a:r>
          </a:p>
          <a:p>
            <a:pPr algn="l"/>
            <a:r>
              <a:rPr lang="en-US" sz="4000" dirty="0"/>
              <a:t>Code to set it up as a module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Blueprint modules usually won’t need to change much here unless using an external library that has to be initialized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483512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dirty="0"/>
              <a:t>Source/</a:t>
            </a:r>
            <a:r>
              <a:rPr lang="en-US" sz="4400" i="1" dirty="0" err="1"/>
              <a:t>PluginName</a:t>
            </a:r>
            <a:r>
              <a:rPr lang="en-US" sz="4400" dirty="0"/>
              <a:t>/Public/</a:t>
            </a:r>
            <a:r>
              <a:rPr lang="en-US" sz="4400" i="1" dirty="0" err="1"/>
              <a:t>PluginName</a:t>
            </a:r>
            <a:r>
              <a:rPr lang="en-US" sz="4400" dirty="0" err="1"/>
              <a:t>.h</a:t>
            </a:r>
            <a:br>
              <a:rPr lang="en-US" sz="4400" dirty="0"/>
            </a:br>
            <a:r>
              <a:rPr lang="en-US" sz="4400" dirty="0"/>
              <a:t>Source/</a:t>
            </a:r>
            <a:r>
              <a:rPr lang="en-US" sz="4400" i="1" dirty="0" err="1"/>
              <a:t>PluginName</a:t>
            </a:r>
            <a:r>
              <a:rPr lang="en-US" sz="4400" dirty="0"/>
              <a:t>/Private/</a:t>
            </a:r>
            <a:r>
              <a:rPr lang="en-US" sz="4400" i="1" dirty="0" err="1"/>
              <a:t>PluginName</a:t>
            </a:r>
            <a:r>
              <a:rPr lang="en-US" sz="4400" dirty="0" err="1"/>
              <a:t>.cpp</a:t>
            </a:r>
            <a:endParaRPr lang="en-US" sz="4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C93A3E-4927-8E44-A6CD-80B04691B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8744" y="2409722"/>
            <a:ext cx="5867400" cy="287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75DE0-1DC4-4741-A862-38BD2FF6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834" y="3844822"/>
            <a:ext cx="6184900" cy="472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708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create several files for you (where </a:t>
            </a:r>
            <a:r>
              <a:rPr lang="en-US" dirty="0" err="1"/>
              <a:t>PluginName</a:t>
            </a:r>
            <a:r>
              <a:rPr lang="en-US" dirty="0"/>
              <a:t> is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b="1" i="1" dirty="0" err="1"/>
              <a:t>PluginName</a:t>
            </a:r>
            <a:r>
              <a:rPr lang="en-US" b="1" dirty="0" err="1"/>
              <a:t>BPLibrary.h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321524" y="9413452"/>
            <a:ext cx="11180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Declaration and implementation of actual Blueprint library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483512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dirty="0"/>
              <a:t>…/Public/</a:t>
            </a:r>
            <a:r>
              <a:rPr lang="en-US" sz="4400" i="1" dirty="0" err="1"/>
              <a:t>PluginName</a:t>
            </a:r>
            <a:r>
              <a:rPr lang="en-US" sz="4400" dirty="0" err="1"/>
              <a:t>BPLibrary.h</a:t>
            </a:r>
            <a:br>
              <a:rPr lang="en-US" sz="4400" dirty="0"/>
            </a:br>
            <a:r>
              <a:rPr lang="en-US" sz="4400" dirty="0"/>
              <a:t>…/Private/</a:t>
            </a:r>
            <a:r>
              <a:rPr lang="en-US" sz="4400" i="1" dirty="0" err="1"/>
              <a:t>PluginName</a:t>
            </a:r>
            <a:r>
              <a:rPr lang="en-US" sz="4400" dirty="0" err="1"/>
              <a:t>BPLibrary.cpp</a:t>
            </a:r>
            <a:endParaRPr lang="en-US" sz="4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863E3C-11BC-CF49-B8EA-10FB1225D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935" y="2719007"/>
            <a:ext cx="74168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84F48-0BE6-874B-95F0-1088E4BD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169" y="4857513"/>
            <a:ext cx="8999690" cy="35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8ED7-1ECD-CA43-997F-92E5476E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74033-6359-5C41-A6E7-E77C6CBCE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Library is a class, tagged </a:t>
            </a:r>
            <a:r>
              <a:rPr lang="en-US" i="1" dirty="0"/>
              <a:t>UCLASS()</a:t>
            </a:r>
          </a:p>
          <a:p>
            <a:pPr lvl="1"/>
            <a:r>
              <a:rPr lang="en-US" dirty="0"/>
              <a:t>Derive from </a:t>
            </a:r>
            <a:r>
              <a:rPr lang="en-US" i="1" dirty="0" err="1"/>
              <a:t>UBlueprintFunctionLibrary</a:t>
            </a:r>
            <a:endParaRPr lang="en-US" i="1" dirty="0"/>
          </a:p>
          <a:p>
            <a:pPr lvl="1"/>
            <a:r>
              <a:rPr lang="en-US" dirty="0"/>
              <a:t>Needs </a:t>
            </a:r>
            <a:r>
              <a:rPr lang="en-US" i="1" dirty="0"/>
              <a:t>GENERATED_UCLASS_BODY()</a:t>
            </a:r>
            <a:endParaRPr lang="en-US" dirty="0"/>
          </a:p>
          <a:p>
            <a:pPr indent="-288925"/>
            <a:r>
              <a:rPr lang="en-US" dirty="0"/>
              <a:t>Actual Blueprint functions are </a:t>
            </a:r>
            <a:r>
              <a:rPr lang="en-US" b="1" dirty="0"/>
              <a:t>static</a:t>
            </a:r>
            <a:r>
              <a:rPr lang="en-US" dirty="0"/>
              <a:t> class member functions</a:t>
            </a:r>
          </a:p>
          <a:p>
            <a:pPr lvl="1"/>
            <a:r>
              <a:rPr lang="en-US" dirty="0"/>
              <a:t>So can be called as </a:t>
            </a:r>
            <a:r>
              <a:rPr lang="en-US" dirty="0" err="1"/>
              <a:t>ClassName</a:t>
            </a:r>
            <a:r>
              <a:rPr lang="en-US" dirty="0"/>
              <a:t>::Function() without needing an instance of the class.</a:t>
            </a:r>
          </a:p>
          <a:p>
            <a:r>
              <a:rPr lang="en-US" dirty="0"/>
              <a:t>As with blueprint functions in actor code, these should be </a:t>
            </a:r>
            <a:r>
              <a:rPr lang="en-US" i="1" dirty="0"/>
              <a:t>UFUNCTION(</a:t>
            </a:r>
            <a:r>
              <a:rPr lang="en-US" i="1" dirty="0" err="1"/>
              <a:t>BlueprintCallable</a:t>
            </a:r>
            <a:r>
              <a:rPr lang="en-US" i="1" dirty="0"/>
              <a:t>)</a:t>
            </a:r>
            <a:r>
              <a:rPr lang="en-US" dirty="0"/>
              <a:t>, but will be available to </a:t>
            </a:r>
            <a:r>
              <a:rPr lang="en-US" b="1" dirty="0"/>
              <a:t>all</a:t>
            </a:r>
            <a:r>
              <a:rPr lang="en-US" dirty="0"/>
              <a:t> blueprints, not just derived blueprint actor classes.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4F7D9-AEE0-474C-A50D-69AF8557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094" y="1396947"/>
            <a:ext cx="11645900" cy="34004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BAE31A-3C55-6C47-BDE4-73E6E0EF2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3944" y="6206127"/>
            <a:ext cx="6426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9CE38-88F2-6348-84E4-63F05F571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5C954-AE9F-FE4E-A292-23DE06FD95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Function return values shows up as an output pin, and const references show up as input pins, but values returned by (non-const) reference will appear as additional outputs. </a:t>
            </a:r>
          </a:p>
          <a:p>
            <a:r>
              <a:rPr lang="en-US" dirty="0"/>
              <a:t>If you want a reference parameter to appear as an input, tag that parameter with </a:t>
            </a:r>
            <a:r>
              <a:rPr lang="en-US" i="1" dirty="0"/>
              <a:t>UPARAM(ref)</a:t>
            </a:r>
            <a:r>
              <a:rPr lang="en-US" dirty="0"/>
              <a:t>. In this case, as with any C++ reference, the parameter can be both read and changed.</a:t>
            </a:r>
            <a:endParaRPr lang="en-US" i="1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85B4C-8192-A64B-91A6-3B283657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619" y="1758920"/>
            <a:ext cx="13068300" cy="81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8FD50-AEC5-FD4D-B2A9-6ECD4F87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619" y="7482636"/>
            <a:ext cx="12037060" cy="81788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037095-745B-1340-846D-7995B551C3AC}"/>
              </a:ext>
            </a:extLst>
          </p:cNvPr>
          <p:cNvSpPr/>
          <p:nvPr/>
        </p:nvSpPr>
        <p:spPr>
          <a:xfrm>
            <a:off x="16931242" y="1975429"/>
            <a:ext cx="2976551" cy="549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081091-EDAB-6E47-8283-6AFEBF151BC3}"/>
              </a:ext>
            </a:extLst>
          </p:cNvPr>
          <p:cNvSpPr/>
          <p:nvPr/>
        </p:nvSpPr>
        <p:spPr>
          <a:xfrm>
            <a:off x="14472054" y="7777148"/>
            <a:ext cx="4355678" cy="4449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E69F7-8B80-194A-B526-648E5489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096" y="8654961"/>
            <a:ext cx="6172200" cy="378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BCCE2-D8B1-A14B-98BD-0DAC95155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4096" y="2741058"/>
            <a:ext cx="6223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35788-3D9A-8A4F-876B-D2B3E1EAD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Hiding Input Pins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210366-BC51-6645-9A7D-832A02D170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can permanently hide input pins (say if only useful when directly called from C++) by giving a default value and adding the </a:t>
            </a:r>
            <a:r>
              <a:rPr lang="en-US" i="1" dirty="0"/>
              <a:t>meta=(</a:t>
            </a:r>
            <a:r>
              <a:rPr lang="en-US" i="1" dirty="0" err="1"/>
              <a:t>HidePin</a:t>
            </a:r>
            <a:r>
              <a:rPr lang="en-US" i="1" dirty="0"/>
              <a:t>=“</a:t>
            </a:r>
            <a:r>
              <a:rPr lang="en-US" i="1" dirty="0" err="1"/>
              <a:t>PinName</a:t>
            </a:r>
            <a:r>
              <a:rPr lang="en-US" i="1" dirty="0"/>
              <a:t>”) </a:t>
            </a:r>
            <a:r>
              <a:rPr lang="en-US" dirty="0"/>
              <a:t>tag.</a:t>
            </a:r>
          </a:p>
          <a:p>
            <a:r>
              <a:rPr lang="en-US" dirty="0"/>
              <a:t>For seldom used pins, put them at the end of the argument list, with reasonable defaults, and use the </a:t>
            </a:r>
            <a:r>
              <a:rPr lang="en-US" i="1" dirty="0"/>
              <a:t>meta=(</a:t>
            </a:r>
            <a:r>
              <a:rPr lang="en-US" i="1" dirty="0" err="1"/>
              <a:t>AdvancedDisplay</a:t>
            </a:r>
            <a:r>
              <a:rPr lang="en-US" i="1" dirty="0"/>
              <a:t>=Num) </a:t>
            </a:r>
            <a:r>
              <a:rPr lang="en-US" dirty="0"/>
              <a:t>tag, where </a:t>
            </a:r>
            <a:r>
              <a:rPr lang="en-US" i="1" dirty="0"/>
              <a:t>Num</a:t>
            </a:r>
            <a:r>
              <a:rPr lang="en-US" dirty="0"/>
              <a:t> is the parameter number starting at 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C8CCB-17E4-D742-9385-1F87F956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896" y="820971"/>
            <a:ext cx="12334240" cy="873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0A67EC-DD94-2149-9ACE-972F7A64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6" y="4847029"/>
            <a:ext cx="10078720" cy="140208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1AFC74-9948-4B46-BAAE-CF1F77CD632D}"/>
              </a:ext>
            </a:extLst>
          </p:cNvPr>
          <p:cNvSpPr/>
          <p:nvPr/>
        </p:nvSpPr>
        <p:spPr>
          <a:xfrm>
            <a:off x="17472205" y="820971"/>
            <a:ext cx="4043089" cy="46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822DB9-12A8-D745-985F-E51CE959CEFB}"/>
              </a:ext>
            </a:extLst>
          </p:cNvPr>
          <p:cNvSpPr/>
          <p:nvPr/>
        </p:nvSpPr>
        <p:spPr>
          <a:xfrm>
            <a:off x="16378773" y="4847028"/>
            <a:ext cx="4469547" cy="49567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44F09-39F9-D746-A5B8-30493F5AC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341" y="1944017"/>
            <a:ext cx="5467350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8E350-972A-0A4D-B2F9-EE35B1FE8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4896" y="6747608"/>
            <a:ext cx="5314950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F223D-CCEE-8C4F-AF18-2CDFA743F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016" y="6747608"/>
            <a:ext cx="5867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76E-4258-9841-89D7-084BC0CB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Context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3FF1B-FBB0-6E46-9344-2066F56AE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Blueprint nodes defined in an actor have access to their actor’s </a:t>
            </a:r>
            <a:r>
              <a:rPr lang="en-US" i="1" dirty="0" err="1"/>
              <a:t>GetWorld</a:t>
            </a:r>
            <a:r>
              <a:rPr lang="en-US" i="1" dirty="0"/>
              <a:t>()</a:t>
            </a:r>
            <a:r>
              <a:rPr lang="en-US" dirty="0"/>
              <a:t> function, but if a global static blueprint function needs access to the world context object, it has to be declared as a parameter. </a:t>
            </a:r>
          </a:p>
          <a:p>
            <a:r>
              <a:rPr lang="en-US" dirty="0"/>
              <a:t>If this parameter is tagged with the </a:t>
            </a:r>
            <a:r>
              <a:rPr lang="en-US" dirty="0" err="1"/>
              <a:t>WorldContext</a:t>
            </a:r>
            <a:r>
              <a:rPr lang="en-US" dirty="0"/>
              <a:t> meta tag, it will be hidden and automatically filled in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C84E0-9D26-994B-980B-349EA80A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097160"/>
            <a:ext cx="11887200" cy="16764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E93208-CA70-D946-AFA3-0F09A2DE2F92}"/>
              </a:ext>
            </a:extLst>
          </p:cNvPr>
          <p:cNvSpPr/>
          <p:nvPr/>
        </p:nvSpPr>
        <p:spPr>
          <a:xfrm>
            <a:off x="13219612" y="3631474"/>
            <a:ext cx="9248502" cy="4963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8EC0D-3032-7549-A028-63C02E60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0" y="5901691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76E-4258-9841-89D7-084BC0CB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BP 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3FF1B-FBB0-6E46-9344-2066F56AE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Blueprint nodes defined in an actor has access to the actor data through its </a:t>
            </a:r>
            <a:r>
              <a:rPr lang="en-US" i="1" dirty="0"/>
              <a:t>this</a:t>
            </a:r>
            <a:r>
              <a:rPr lang="en-US" dirty="0"/>
              <a:t> pointer. If a plugin Blueprint node needs similar actor data access, it will need to declare an explicit </a:t>
            </a:r>
            <a:r>
              <a:rPr lang="en-US" dirty="0" err="1"/>
              <a:t>paramater</a:t>
            </a:r>
            <a:r>
              <a:rPr lang="en-US" dirty="0"/>
              <a:t>. </a:t>
            </a:r>
          </a:p>
          <a:p>
            <a:r>
              <a:rPr lang="en-US" dirty="0"/>
              <a:t>This parameter can be hidden (using </a:t>
            </a:r>
            <a:r>
              <a:rPr lang="en-US" i="1" dirty="0" err="1"/>
              <a:t>HidePin</a:t>
            </a:r>
            <a:r>
              <a:rPr lang="en-US" dirty="0"/>
              <a:t>) and/or filled by default (using </a:t>
            </a:r>
            <a:r>
              <a:rPr lang="en-US" i="1" dirty="0" err="1"/>
              <a:t>DefaultToSelf</a:t>
            </a:r>
            <a:r>
              <a:rPr lang="en-US" dirty="0"/>
              <a:t>)</a:t>
            </a:r>
          </a:p>
          <a:p>
            <a:r>
              <a:rPr lang="en-US" dirty="0"/>
              <a:t>If not hidden, the Blueprint can apply the node to a different actor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14E082-C0A1-0A44-8CC3-9C5692E5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123" y="9896933"/>
            <a:ext cx="3556000" cy="218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589FCD-B99F-974C-844A-30A674F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123" y="1334870"/>
            <a:ext cx="7600950" cy="137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1BD7F-D1E9-4B48-B758-BD6D06C3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125" y="7681651"/>
            <a:ext cx="7689850" cy="177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50F5D-A53C-6747-A73D-A32CA714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123" y="3128714"/>
            <a:ext cx="3530600" cy="28956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1C7B4D-DF47-A54E-8E82-D6FAF6C4DA56}"/>
              </a:ext>
            </a:extLst>
          </p:cNvPr>
          <p:cNvSpPr/>
          <p:nvPr/>
        </p:nvSpPr>
        <p:spPr>
          <a:xfrm>
            <a:off x="13324115" y="1693601"/>
            <a:ext cx="5956662" cy="448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965773-E529-4D44-8ACB-706985DA2771}"/>
              </a:ext>
            </a:extLst>
          </p:cNvPr>
          <p:cNvSpPr/>
          <p:nvPr/>
        </p:nvSpPr>
        <p:spPr>
          <a:xfrm>
            <a:off x="13324115" y="8095818"/>
            <a:ext cx="5956662" cy="8914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2C8BA4-7F78-0D41-883A-BBAD5EC2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69" y="6441803"/>
            <a:ext cx="112268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BD407-5C0F-A34F-96A9-44BCF078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269" y="2341997"/>
            <a:ext cx="6680200" cy="317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76B5D-0CD5-114C-8E2A-335B2A90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ED13-BB42-E842-A4E2-B983C3028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err="1"/>
              <a:t>BlueprintCallable</a:t>
            </a:r>
            <a:r>
              <a:rPr lang="en-US" dirty="0"/>
              <a:t> functions will have the white sequence pins and in a Blueprint will be called in order. Functions with visible state changes should always be </a:t>
            </a:r>
            <a:r>
              <a:rPr lang="en-US" i="1" dirty="0" err="1"/>
              <a:t>BlueprintCallable</a:t>
            </a:r>
            <a:r>
              <a:rPr lang="en-US" dirty="0"/>
              <a:t>.</a:t>
            </a:r>
          </a:p>
          <a:p>
            <a:r>
              <a:rPr lang="en-US" i="1" dirty="0" err="1"/>
              <a:t>BlueprintPure</a:t>
            </a:r>
            <a:r>
              <a:rPr lang="en-US" dirty="0"/>
              <a:t> functions do not make guarantees on their execution order. They may be called anytime between the time the inputs are ready and when the output is </a:t>
            </a:r>
            <a:r>
              <a:rPr lang="en-US"/>
              <a:t>needed.</a:t>
            </a:r>
            <a:endParaRPr lang="en-US" dirty="0"/>
          </a:p>
          <a:p>
            <a:r>
              <a:rPr lang="en-US" i="1" dirty="0" err="1"/>
              <a:t>BlueprintPure</a:t>
            </a:r>
            <a:r>
              <a:rPr lang="en-US" dirty="0"/>
              <a:t> can be used for true pure functions, but also for any function where the outputs are consistent for a given set of inputs and execution order does not matter (e.g. including some internal caching).</a:t>
            </a:r>
            <a:endParaRPr lang="en-US" i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0AED23-7B3F-A64C-8EFB-5EFD10DE965B}"/>
              </a:ext>
            </a:extLst>
          </p:cNvPr>
          <p:cNvSpPr/>
          <p:nvPr/>
        </p:nvSpPr>
        <p:spPr>
          <a:xfrm>
            <a:off x="13306302" y="3491354"/>
            <a:ext cx="623455" cy="5403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7295E-3DAD-6E4B-9999-0549EAFAE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769" y="953081"/>
            <a:ext cx="10363200" cy="11938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68DC33-0E2C-A045-9BA2-DC12654875FA}"/>
              </a:ext>
            </a:extLst>
          </p:cNvPr>
          <p:cNvSpPr/>
          <p:nvPr/>
        </p:nvSpPr>
        <p:spPr>
          <a:xfrm>
            <a:off x="15187352" y="957155"/>
            <a:ext cx="3962797" cy="6103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584582-AE0B-9446-B692-31886CAB41C4}"/>
              </a:ext>
            </a:extLst>
          </p:cNvPr>
          <p:cNvSpPr/>
          <p:nvPr/>
        </p:nvSpPr>
        <p:spPr>
          <a:xfrm>
            <a:off x="15187352" y="6432552"/>
            <a:ext cx="3100649" cy="5944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12F0F8-17F8-A04B-96BF-D0369D84C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269" y="7927118"/>
            <a:ext cx="6146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D6EA-8B66-7E44-8F84-0983CA54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Enumerated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4E29-E8EE-754E-B503-813C6782A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can create new </a:t>
            </a:r>
            <a:r>
              <a:rPr lang="en-US" b="1" dirty="0" err="1"/>
              <a:t>enum</a:t>
            </a:r>
            <a:r>
              <a:rPr lang="en-US" dirty="0"/>
              <a:t> types by declaring them with </a:t>
            </a:r>
            <a:r>
              <a:rPr lang="en-US" i="1" dirty="0"/>
              <a:t>UENUM(</a:t>
            </a:r>
            <a:r>
              <a:rPr lang="en-US" i="1" dirty="0" err="1"/>
              <a:t>BlueprintType</a:t>
            </a:r>
            <a:r>
              <a:rPr lang="en-US" i="1" dirty="0"/>
              <a:t>)</a:t>
            </a:r>
            <a:r>
              <a:rPr lang="en-US" dirty="0"/>
              <a:t>. UENUM type names should start with an </a:t>
            </a:r>
            <a:r>
              <a:rPr lang="en-US" b="1" dirty="0"/>
              <a:t>E</a:t>
            </a:r>
            <a:r>
              <a:rPr lang="en-US" dirty="0"/>
              <a:t>.</a:t>
            </a:r>
          </a:p>
          <a:p>
            <a:r>
              <a:rPr lang="en-US" dirty="0"/>
              <a:t>These will appear as a drop-down selection in the Blueprint node</a:t>
            </a:r>
          </a:p>
          <a:p>
            <a:r>
              <a:rPr lang="en-US" dirty="0" err="1"/>
              <a:t>Enums</a:t>
            </a:r>
            <a:r>
              <a:rPr lang="en-US" dirty="0"/>
              <a:t> declared this way can also be stored in a Blueprint variable, and made visible in the Details pane for the actor using the Blueprint.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D89D1-4A88-884D-A6D3-23E7DE8A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45" y="5713412"/>
            <a:ext cx="7264519" cy="7195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099D5-4AD8-DA44-9230-A546E7F2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300" y="525319"/>
            <a:ext cx="4447492" cy="2342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90BBD-679E-A249-906A-ECDFBE36B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230" y="1613487"/>
            <a:ext cx="6468215" cy="7972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C227A4-11E6-8B4A-8A46-885A44D54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529624" y="2660070"/>
            <a:ext cx="68961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C63CB-B057-2C40-80BC-79D64E97E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500" y="6061878"/>
            <a:ext cx="7048500" cy="23812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E0102-CDD0-0247-A677-FBA61B401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9205" y="8791593"/>
            <a:ext cx="6094788" cy="46617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16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61DC-C27F-E546-BE1B-317ED377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UE4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FB27-A04C-1E47-94B6-650D4BCBC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Unreal Engine has a very flexible </a:t>
            </a:r>
            <a:r>
              <a:rPr lang="en-US" i="1" dirty="0"/>
              <a:t>Plugin</a:t>
            </a:r>
            <a:r>
              <a:rPr lang="en-US" dirty="0"/>
              <a:t> system for making a fairly wide range of engine extensions having to actually make a custom engine build.</a:t>
            </a:r>
          </a:p>
          <a:p>
            <a:r>
              <a:rPr lang="en-US" dirty="0"/>
              <a:t>Plugins can</a:t>
            </a:r>
          </a:p>
          <a:p>
            <a:pPr lvl="1"/>
            <a:r>
              <a:rPr lang="en-US" dirty="0"/>
              <a:t>Add content, including functions created in blueprint or the material editor.</a:t>
            </a:r>
          </a:p>
          <a:p>
            <a:pPr lvl="1"/>
            <a:r>
              <a:rPr lang="en-US" dirty="0"/>
              <a:t>Add new blueprint nodes and types</a:t>
            </a:r>
          </a:p>
          <a:p>
            <a:pPr lvl="1"/>
            <a:r>
              <a:rPr lang="en-US" dirty="0"/>
              <a:t>Add editor tools</a:t>
            </a:r>
          </a:p>
          <a:p>
            <a:pPr lvl="1"/>
            <a:r>
              <a:rPr lang="en-US" dirty="0"/>
              <a:t>Add editing modes</a:t>
            </a:r>
          </a:p>
          <a:p>
            <a:pPr lvl="1"/>
            <a:r>
              <a:rPr lang="en-US" dirty="0"/>
              <a:t>Add new importers or asset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128896-86AF-A846-AD3B-5D4680F5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5444" y="4248150"/>
            <a:ext cx="10363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50BE6-ADD1-1D49-B230-A92B912A7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491" y="324008"/>
            <a:ext cx="8077200" cy="527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FCA52-FFFD-694A-8FEA-158FDF5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Struct/Class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48204-0A75-8142-84CC-B5AC7CA5A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group related data or state together, you can declare a struct with </a:t>
            </a:r>
            <a:r>
              <a:rPr lang="en-US" i="1" dirty="0"/>
              <a:t>USTRUCT(</a:t>
            </a:r>
            <a:r>
              <a:rPr lang="en-US" i="1" dirty="0" err="1"/>
              <a:t>BlueprintType</a:t>
            </a:r>
            <a:r>
              <a:rPr lang="en-US" dirty="0"/>
              <a:t>) or </a:t>
            </a:r>
            <a:r>
              <a:rPr lang="en-US" i="1" dirty="0"/>
              <a:t>UCLASS(</a:t>
            </a:r>
            <a:r>
              <a:rPr lang="en-US" i="1" dirty="0" err="1"/>
              <a:t>BlueprintType</a:t>
            </a:r>
            <a:r>
              <a:rPr lang="en-US" i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Like UENUM, the struct can be used as the input or output of a Blueprint function, and stored in a Blueprint variable.</a:t>
            </a:r>
          </a:p>
          <a:p>
            <a:r>
              <a:rPr lang="en-US" dirty="0"/>
              <a:t>Don’t forget to tag any member data that should be serialized with UPROPERTY()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F517F-EC35-1D45-A8DF-F782F027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531" y="3606800"/>
            <a:ext cx="8420100" cy="838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ACAD97-C4A7-594F-B13D-E500A4C6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403" y="5930900"/>
            <a:ext cx="88138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7EE7-9145-064A-9504-C3CDF16C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Make and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DBE92-7AFB-2C4E-8DFA-1E111C58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Blueprint type </a:t>
            </a:r>
            <a:r>
              <a:rPr lang="en-US" b="1" dirty="0"/>
              <a:t>make</a:t>
            </a:r>
            <a:r>
              <a:rPr lang="en-US" dirty="0"/>
              <a:t> function builds a variable of that type, while a </a:t>
            </a:r>
            <a:r>
              <a:rPr lang="en-US" b="1" dirty="0"/>
              <a:t>break</a:t>
            </a:r>
            <a:r>
              <a:rPr lang="en-US" dirty="0"/>
              <a:t> function returns the construction parameters given the variable.</a:t>
            </a:r>
          </a:p>
          <a:p>
            <a:r>
              <a:rPr lang="en-US" dirty="0"/>
              <a:t>Ideally, the break should return everything needed by the make, so break/make is the same as using the original variable.</a:t>
            </a:r>
          </a:p>
          <a:p>
            <a:r>
              <a:rPr lang="en-US" dirty="0"/>
              <a:t>Tag the functions</a:t>
            </a:r>
          </a:p>
          <a:p>
            <a:pPr lvl="1"/>
            <a:r>
              <a:rPr lang="en-US" i="1" dirty="0"/>
              <a:t>UFUNCTION(</a:t>
            </a:r>
            <a:r>
              <a:rPr lang="en-US" i="1" dirty="0" err="1"/>
              <a:t>BlueprintPure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meta=(</a:t>
            </a:r>
            <a:r>
              <a:rPr lang="en-US" i="1" dirty="0" err="1"/>
              <a:t>NativeMakeFunc</a:t>
            </a:r>
            <a:r>
              <a:rPr lang="en-US" i="1" dirty="0"/>
              <a:t>))</a:t>
            </a:r>
          </a:p>
          <a:p>
            <a:pPr lvl="1"/>
            <a:r>
              <a:rPr lang="en-US" i="1" dirty="0"/>
              <a:t>UFUNCTION(</a:t>
            </a:r>
            <a:r>
              <a:rPr lang="en-US" i="1" dirty="0" err="1"/>
              <a:t>BlueprintPure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meta=(</a:t>
            </a:r>
            <a:r>
              <a:rPr lang="en-US" i="1" dirty="0" err="1"/>
              <a:t>NativeBreakFunc</a:t>
            </a:r>
            <a:r>
              <a:rPr lang="en-US" i="1" dirty="0"/>
              <a:t>))</a:t>
            </a:r>
          </a:p>
          <a:p>
            <a:r>
              <a:rPr lang="en-US" dirty="0"/>
              <a:t>Also, the USTRUCT() should have meta tags</a:t>
            </a:r>
          </a:p>
          <a:p>
            <a:pPr lvl="1"/>
            <a:r>
              <a:rPr lang="en-US" i="1" dirty="0" err="1"/>
              <a:t>HasNativeMake</a:t>
            </a:r>
            <a:r>
              <a:rPr lang="en-US" i="1" dirty="0"/>
              <a:t> =“</a:t>
            </a:r>
            <a:r>
              <a:rPr lang="en-US" i="1" dirty="0" err="1"/>
              <a:t>Module.Class.Func</a:t>
            </a:r>
            <a:r>
              <a:rPr lang="en-US" i="1" dirty="0"/>
              <a:t>”, </a:t>
            </a:r>
            <a:br>
              <a:rPr lang="en-US" i="1" dirty="0"/>
            </a:br>
            <a:r>
              <a:rPr lang="en-US" i="1" dirty="0" err="1"/>
              <a:t>HasNativeBreak</a:t>
            </a:r>
            <a:r>
              <a:rPr lang="en-US" i="1" dirty="0"/>
              <a:t>=“</a:t>
            </a:r>
            <a:r>
              <a:rPr lang="en-US" i="1" dirty="0" err="1"/>
              <a:t>Module.Class.Func</a:t>
            </a:r>
            <a:r>
              <a:rPr lang="en-US" i="1" dirty="0"/>
              <a:t>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3CC65-2B53-7543-9194-68E2CA28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368" y="581892"/>
            <a:ext cx="9969895" cy="2202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509F94-56FF-C44A-A184-F8D87BD1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366" y="4382835"/>
            <a:ext cx="11544300" cy="186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93DE3-87FC-6A47-A9EA-F37B8E49D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366" y="6858000"/>
            <a:ext cx="114476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99B8-C094-C54F-BC25-1080081C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E86A4-7B1D-C843-AE4D-B243A6C76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27"/>
          <a:stretch/>
        </p:blipFill>
        <p:spPr>
          <a:xfrm>
            <a:off x="12192000" y="52252"/>
            <a:ext cx="12192000" cy="136637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798DD-F4D4-7049-A9EE-9E32DDFEB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Online documentation</a:t>
            </a:r>
          </a:p>
          <a:p>
            <a:pPr lvl="1"/>
            <a:r>
              <a:rPr lang="en-US" dirty="0">
                <a:hlinkClick r:id="rId3"/>
              </a:rPr>
              <a:t>UFUNCTION options</a:t>
            </a:r>
            <a:endParaRPr lang="en-US" dirty="0"/>
          </a:p>
          <a:p>
            <a:pPr lvl="1" algn="just"/>
            <a:r>
              <a:rPr lang="en-US" dirty="0">
                <a:hlinkClick r:id="rId4"/>
              </a:rPr>
              <a:t>Meta tag options</a:t>
            </a:r>
            <a:endParaRPr lang="en-US" dirty="0"/>
          </a:p>
          <a:p>
            <a:pPr algn="just"/>
            <a:r>
              <a:rPr lang="en-US" dirty="0"/>
              <a:t>Examples</a:t>
            </a:r>
          </a:p>
          <a:p>
            <a:pPr lvl="1" algn="just"/>
            <a:r>
              <a:rPr lang="en-US" dirty="0"/>
              <a:t>Look code for existing Blueprint nodes</a:t>
            </a:r>
          </a:p>
          <a:p>
            <a:pPr lvl="1" algn="just"/>
            <a:r>
              <a:rPr lang="en-US" dirty="0"/>
              <a:t>Look at code for existing </a:t>
            </a:r>
            <a:r>
              <a:rPr lang="en-US" i="1" dirty="0" err="1"/>
              <a:t>BlueprintTypes</a:t>
            </a:r>
            <a:r>
              <a:rPr lang="en-US" i="1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8178-CB36-5648-8289-7FE928E2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vs. 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DEA8C-A317-9C47-AFFF-693F96BA6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All project and engine code in UE4 is divided into independent modules. When you create a C++ code project, it puts the code into a single module with its own</a:t>
            </a:r>
          </a:p>
          <a:p>
            <a:pPr lvl="1"/>
            <a:r>
              <a:rPr lang="en-US" dirty="0" err="1"/>
              <a:t>build.cs</a:t>
            </a:r>
            <a:r>
              <a:rPr lang="en-US" dirty="0"/>
              <a:t> file, with dependencies and build settings</a:t>
            </a:r>
          </a:p>
          <a:p>
            <a:pPr lvl="1"/>
            <a:r>
              <a:rPr lang="en-US" dirty="0"/>
              <a:t>MODULE_API macro for exported symbols</a:t>
            </a:r>
          </a:p>
          <a:p>
            <a:pPr lvl="1"/>
            <a:r>
              <a:rPr lang="en-US" dirty="0"/>
              <a:t>IMPLEMENT_PRIMARY_GAME_MODULE to set up module support</a:t>
            </a:r>
          </a:p>
          <a:p>
            <a:r>
              <a:rPr lang="en-US" dirty="0"/>
              <a:t>The engine code is also divided into modules.</a:t>
            </a:r>
          </a:p>
          <a:p>
            <a:r>
              <a:rPr lang="en-US" dirty="0"/>
              <a:t>You can create additional modules at the project or engine level to encapsulate code.</a:t>
            </a:r>
          </a:p>
          <a:p>
            <a:r>
              <a:rPr lang="en-US" dirty="0"/>
              <a:t>Plugins are cross-project and cross-engine modules that can be redistributed.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BDF81-22EB-1E4F-A5C1-5B72ABE6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609728"/>
            <a:ext cx="11948160" cy="55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E9CE3-CFBF-DD49-93D3-10784375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10" y="4278238"/>
            <a:ext cx="10910515" cy="155109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645CB3-A5F0-9746-9C96-AAF4340D49D3}"/>
              </a:ext>
            </a:extLst>
          </p:cNvPr>
          <p:cNvSpPr/>
          <p:nvPr/>
        </p:nvSpPr>
        <p:spPr>
          <a:xfrm>
            <a:off x="13637623" y="4650377"/>
            <a:ext cx="2351314" cy="4034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E545E9-9D18-BD4C-8C31-CF6B574A5403}"/>
              </a:ext>
            </a:extLst>
          </p:cNvPr>
          <p:cNvSpPr/>
          <p:nvPr/>
        </p:nvSpPr>
        <p:spPr>
          <a:xfrm>
            <a:off x="12244251" y="7624438"/>
            <a:ext cx="4267199" cy="5130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99A7-28FE-344F-A407-51894A8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Hierarchy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724EAA-1418-DD40-BEED-ECCFADDA9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in the Unreal Engine can use other code or data defined at the same or lower levels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06A4ED-0EEB-2546-AF4B-3DE6721E48C2}"/>
              </a:ext>
            </a:extLst>
          </p:cNvPr>
          <p:cNvSpPr/>
          <p:nvPr/>
        </p:nvSpPr>
        <p:spPr>
          <a:xfrm>
            <a:off x="14395267" y="1750421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Module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C358F-8BA8-1D40-96F3-1137AFE9C174}"/>
              </a:ext>
            </a:extLst>
          </p:cNvPr>
          <p:cNvSpPr/>
          <p:nvPr/>
        </p:nvSpPr>
        <p:spPr>
          <a:xfrm>
            <a:off x="14395267" y="4781006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Plugin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5AEEB-6830-D941-8934-E4B38EFEC15B}"/>
              </a:ext>
            </a:extLst>
          </p:cNvPr>
          <p:cNvSpPr/>
          <p:nvPr/>
        </p:nvSpPr>
        <p:spPr>
          <a:xfrm>
            <a:off x="14395266" y="781159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 Plugin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10A5E-2CA3-B145-8FDA-CD57D71BC1A0}"/>
              </a:ext>
            </a:extLst>
          </p:cNvPr>
          <p:cNvSpPr/>
          <p:nvPr/>
        </p:nvSpPr>
        <p:spPr>
          <a:xfrm>
            <a:off x="14395266" y="1084218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 Module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3B284-2767-1A4A-A217-3916E00B58B1}"/>
              </a:ext>
            </a:extLst>
          </p:cNvPr>
          <p:cNvCxnSpPr>
            <a:cxnSpLocks/>
            <a:stCxn id="8" idx="3"/>
            <a:endCxn id="51" idx="1"/>
          </p:cNvCxnSpPr>
          <p:nvPr/>
        </p:nvCxnSpPr>
        <p:spPr>
          <a:xfrm>
            <a:off x="17765484" y="2677884"/>
            <a:ext cx="1227908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D8B048-BAF1-C041-80B7-0922B203205E}"/>
              </a:ext>
            </a:extLst>
          </p:cNvPr>
          <p:cNvCxnSpPr>
            <a:cxnSpLocks/>
            <a:stCxn id="10" idx="3"/>
            <a:endCxn id="52" idx="1"/>
          </p:cNvCxnSpPr>
          <p:nvPr/>
        </p:nvCxnSpPr>
        <p:spPr>
          <a:xfrm>
            <a:off x="17765484" y="5708469"/>
            <a:ext cx="1227908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A22B6D-6D12-2247-B3DC-EC25CFE746CC}"/>
              </a:ext>
            </a:extLst>
          </p:cNvPr>
          <p:cNvCxnSpPr>
            <a:cxnSpLocks/>
            <a:stCxn id="12" idx="3"/>
            <a:endCxn id="53" idx="1"/>
          </p:cNvCxnSpPr>
          <p:nvPr/>
        </p:nvCxnSpPr>
        <p:spPr>
          <a:xfrm>
            <a:off x="17765484" y="8739054"/>
            <a:ext cx="1227907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3C9A49-9AF8-5043-8C18-BE40E507ACE8}"/>
              </a:ext>
            </a:extLst>
          </p:cNvPr>
          <p:cNvCxnSpPr>
            <a:cxnSpLocks/>
            <a:stCxn id="14" idx="3"/>
            <a:endCxn id="54" idx="1"/>
          </p:cNvCxnSpPr>
          <p:nvPr/>
        </p:nvCxnSpPr>
        <p:spPr>
          <a:xfrm>
            <a:off x="17765484" y="11769644"/>
            <a:ext cx="1227907" cy="261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34731ACB-3905-E34D-A943-B49D54A32F85}"/>
              </a:ext>
            </a:extLst>
          </p:cNvPr>
          <p:cNvCxnSpPr>
            <a:cxnSpLocks/>
            <a:stCxn id="8" idx="2"/>
            <a:endCxn id="52" idx="0"/>
          </p:cNvCxnSpPr>
          <p:nvPr/>
        </p:nvCxnSpPr>
        <p:spPr>
          <a:xfrm rot="16200000" flipH="1">
            <a:off x="17660978" y="2024743"/>
            <a:ext cx="1436920" cy="45981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BFF80D5-A62F-2544-9624-C58852A21DF1}"/>
              </a:ext>
            </a:extLst>
          </p:cNvPr>
          <p:cNvCxnSpPr>
            <a:cxnSpLocks/>
            <a:stCxn id="51" idx="2"/>
            <a:endCxn id="10" idx="0"/>
          </p:cNvCxnSpPr>
          <p:nvPr/>
        </p:nvCxnSpPr>
        <p:spPr>
          <a:xfrm rot="5400000">
            <a:off x="17922239" y="2024744"/>
            <a:ext cx="914400" cy="459812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A73A233-1417-8D45-AAEB-BF692DDB36A4}"/>
              </a:ext>
            </a:extLst>
          </p:cNvPr>
          <p:cNvSpPr/>
          <p:nvPr/>
        </p:nvSpPr>
        <p:spPr>
          <a:xfrm>
            <a:off x="18993392" y="2011681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Module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B18DD6-291E-6A4C-B361-B8B710B10BEE}"/>
              </a:ext>
            </a:extLst>
          </p:cNvPr>
          <p:cNvSpPr/>
          <p:nvPr/>
        </p:nvSpPr>
        <p:spPr>
          <a:xfrm>
            <a:off x="18993392" y="5042266"/>
            <a:ext cx="3370217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Plugin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C3200A-B722-4642-A219-DEE846AAFF1A}"/>
              </a:ext>
            </a:extLst>
          </p:cNvPr>
          <p:cNvSpPr/>
          <p:nvPr/>
        </p:nvSpPr>
        <p:spPr>
          <a:xfrm>
            <a:off x="18993391" y="807285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 Plugin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EC25F9-7D3C-7843-A6BA-20F47E0FEE25}"/>
              </a:ext>
            </a:extLst>
          </p:cNvPr>
          <p:cNvSpPr/>
          <p:nvPr/>
        </p:nvSpPr>
        <p:spPr>
          <a:xfrm>
            <a:off x="18993391" y="11103441"/>
            <a:ext cx="3370218" cy="185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 Module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75EC3693-A9F0-2C42-87A7-BF06B6ADDAEC}"/>
              </a:ext>
            </a:extLst>
          </p:cNvPr>
          <p:cNvCxnSpPr>
            <a:cxnSpLocks/>
            <a:stCxn id="10" idx="2"/>
            <a:endCxn id="53" idx="0"/>
          </p:cNvCxnSpPr>
          <p:nvPr/>
        </p:nvCxnSpPr>
        <p:spPr>
          <a:xfrm rot="16200000" flipH="1">
            <a:off x="17660978" y="5055329"/>
            <a:ext cx="1436920" cy="4598124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4E05D0C2-4830-414D-B9C0-678F5E826236}"/>
              </a:ext>
            </a:extLst>
          </p:cNvPr>
          <p:cNvCxnSpPr>
            <a:cxnSpLocks/>
            <a:stCxn id="52" idx="2"/>
            <a:endCxn id="12" idx="0"/>
          </p:cNvCxnSpPr>
          <p:nvPr/>
        </p:nvCxnSpPr>
        <p:spPr>
          <a:xfrm rot="5400000">
            <a:off x="17922238" y="5055328"/>
            <a:ext cx="914400" cy="4598126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213791CD-3B1F-C949-A892-3EF113F44E25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rot="16200000" flipH="1">
            <a:off x="17660975" y="8085915"/>
            <a:ext cx="1436925" cy="459812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62E9A2D2-B360-794C-9D19-9125782171F6}"/>
              </a:ext>
            </a:extLst>
          </p:cNvPr>
          <p:cNvCxnSpPr>
            <a:cxnSpLocks/>
            <a:stCxn id="53" idx="2"/>
            <a:endCxn id="14" idx="0"/>
          </p:cNvCxnSpPr>
          <p:nvPr/>
        </p:nvCxnSpPr>
        <p:spPr>
          <a:xfrm rot="5400000">
            <a:off x="17922236" y="8085916"/>
            <a:ext cx="914405" cy="4598125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90AB85-A063-A24C-B7D4-50959F12C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2AEA1-3295-0D4E-BDF0-039E02E5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</p:spTree>
    <p:extLst>
      <p:ext uri="{BB962C8B-B14F-4D97-AF65-F5344CB8AC3E}">
        <p14:creationId xmlns:p14="http://schemas.microsoft.com/office/powerpoint/2010/main" val="45872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AD3F-657E-FE47-A7A1-10CC0964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Blueprint Plugin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6FE3-22BD-F240-BC7F-FCD66DBFF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 with a C++ code project.</a:t>
            </a:r>
          </a:p>
          <a:p>
            <a:r>
              <a:rPr lang="en-US" dirty="0"/>
              <a:t>To create a new plugin, open the plugin browser in the </a:t>
            </a:r>
            <a:r>
              <a:rPr lang="en-US" i="1" dirty="0"/>
              <a:t>Settings</a:t>
            </a:r>
            <a:r>
              <a:rPr lang="en-US" dirty="0"/>
              <a:t> menu.</a:t>
            </a:r>
          </a:p>
          <a:p>
            <a:r>
              <a:rPr lang="en-US" dirty="0"/>
              <a:t>From there, you can use the </a:t>
            </a:r>
            <a:r>
              <a:rPr lang="en-US" i="1" dirty="0"/>
              <a:t>New Plugin</a:t>
            </a:r>
            <a:r>
              <a:rPr lang="en-US" dirty="0"/>
              <a:t> button.</a:t>
            </a:r>
          </a:p>
          <a:p>
            <a:r>
              <a:rPr lang="en-US" dirty="0"/>
              <a:t>Choose </a:t>
            </a:r>
            <a:r>
              <a:rPr lang="en-US" i="1" dirty="0"/>
              <a:t>Blueprint Library</a:t>
            </a:r>
            <a:r>
              <a:rPr lang="en-US" dirty="0"/>
              <a:t> plugin, and fill out the name, author, and description.</a:t>
            </a:r>
          </a:p>
          <a:p>
            <a:r>
              <a:rPr lang="en-US" dirty="0"/>
              <a:t>To rebuild, instead of the </a:t>
            </a:r>
            <a:r>
              <a:rPr lang="en-US" i="1" dirty="0"/>
              <a:t>Compile</a:t>
            </a:r>
            <a:r>
              <a:rPr lang="en-US" dirty="0"/>
              <a:t> button used for project code, open </a:t>
            </a:r>
            <a:r>
              <a:rPr lang="en-US" i="1" dirty="0"/>
              <a:t>Window</a:t>
            </a:r>
            <a:r>
              <a:rPr lang="en-US" dirty="0"/>
              <a:t> &gt; </a:t>
            </a:r>
            <a:r>
              <a:rPr lang="en-US" i="1" dirty="0"/>
              <a:t>Developer Tools</a:t>
            </a:r>
            <a:r>
              <a:rPr lang="en-US" dirty="0"/>
              <a:t> &gt; </a:t>
            </a:r>
            <a:r>
              <a:rPr lang="en-US" i="1" dirty="0"/>
              <a:t>Modules</a:t>
            </a:r>
            <a:r>
              <a:rPr lang="en-US" dirty="0"/>
              <a:t>. Each project and engine module will be listed, including the new one. All have a </a:t>
            </a:r>
            <a:r>
              <a:rPr lang="en-US" i="1" dirty="0"/>
              <a:t>Recompile</a:t>
            </a:r>
            <a:r>
              <a:rPr lang="en-US" dirty="0"/>
              <a:t> button you can use to rebuild just that module.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B61CC-B541-474E-97B9-5ADE3256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174" y="973380"/>
            <a:ext cx="5327939" cy="323774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485D2E-B64B-B746-8534-F9026F69B7C2}"/>
              </a:ext>
            </a:extLst>
          </p:cNvPr>
          <p:cNvSpPr/>
          <p:nvPr/>
        </p:nvSpPr>
        <p:spPr>
          <a:xfrm>
            <a:off x="16251382" y="3577294"/>
            <a:ext cx="1783654" cy="4629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4FD7D-DDCE-0043-8E0A-2839A54C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244" y="4508067"/>
            <a:ext cx="11679801" cy="588284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4FFAD3-E6B8-6446-A8E1-55249C57A4AF}"/>
              </a:ext>
            </a:extLst>
          </p:cNvPr>
          <p:cNvSpPr/>
          <p:nvPr/>
        </p:nvSpPr>
        <p:spPr>
          <a:xfrm>
            <a:off x="22745989" y="9869221"/>
            <a:ext cx="1300899" cy="5216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58CD5-07F8-664D-A5A8-B6CB4E09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469" y="10903177"/>
            <a:ext cx="8345354" cy="20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create several files for you (where </a:t>
            </a:r>
            <a:r>
              <a:rPr lang="en-US" dirty="0" err="1"/>
              <a:t>PluginName</a:t>
            </a:r>
            <a:r>
              <a:rPr lang="en-US" dirty="0"/>
              <a:t> is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FAE58-705D-0A4D-BA4C-24A36F615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570" y="2209583"/>
            <a:ext cx="3554629" cy="35546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create several files for you (where </a:t>
            </a:r>
            <a:r>
              <a:rPr lang="en-US" dirty="0" err="1"/>
              <a:t>PluginName</a:t>
            </a:r>
            <a:r>
              <a:rPr lang="en-US" dirty="0"/>
              <a:t> is the name you gave your plugin):</a:t>
            </a:r>
          </a:p>
          <a:p>
            <a:pPr lvl="1"/>
            <a:r>
              <a:rPr lang="en-US" b="1" dirty="0"/>
              <a:t>Icon128.png</a:t>
            </a:r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.uplugin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676908" y="6213764"/>
            <a:ext cx="11180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128 x 128 icon image with a transparent background</a:t>
            </a:r>
          </a:p>
          <a:p>
            <a:pPr marL="571500" lvl="3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Change to something else if you want a different icon in the plugins 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48351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Resources/Icon128.png</a:t>
            </a:r>
          </a:p>
        </p:txBody>
      </p:sp>
    </p:spTree>
    <p:extLst>
      <p:ext uri="{BB962C8B-B14F-4D97-AF65-F5344CB8AC3E}">
        <p14:creationId xmlns:p14="http://schemas.microsoft.com/office/powerpoint/2010/main" val="16313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9836-2683-FA4D-8FB9-85803A32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6A1-779F-1A4B-8005-1E5C7C09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will create several files for you (where </a:t>
            </a:r>
            <a:r>
              <a:rPr lang="en-US" dirty="0" err="1"/>
              <a:t>PluginName</a:t>
            </a:r>
            <a:r>
              <a:rPr lang="en-US" dirty="0"/>
              <a:t> is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b="1" i="1" dirty="0" err="1"/>
              <a:t>PluginName</a:t>
            </a:r>
            <a:r>
              <a:rPr lang="en-US" b="1" dirty="0" err="1"/>
              <a:t>.uplugin</a:t>
            </a:r>
            <a:endParaRPr lang="en-US" b="1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.Build.cs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i="1" dirty="0" err="1"/>
              <a:t>PluginName</a:t>
            </a:r>
            <a:r>
              <a:rPr lang="en-US" dirty="0" err="1"/>
              <a:t>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01D3-9EBE-D743-B9C7-68C53F378214}"/>
              </a:ext>
            </a:extLst>
          </p:cNvPr>
          <p:cNvSpPr txBox="1"/>
          <p:nvPr/>
        </p:nvSpPr>
        <p:spPr>
          <a:xfrm>
            <a:off x="12676907" y="8339042"/>
            <a:ext cx="11180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Plugin name, author, description, URL.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If you want to change these after creating the plugin, just edit this file</a:t>
            </a:r>
          </a:p>
          <a:p>
            <a:pPr algn="l"/>
            <a:r>
              <a:rPr lang="en-US" sz="4000" dirty="0"/>
              <a:t>Loading Phase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When will it run its startup code (if any). Only matters if you have some global initialization.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E8027-C1DA-D248-B463-E3C50C752C90}"/>
              </a:ext>
            </a:extLst>
          </p:cNvPr>
          <p:cNvSpPr txBox="1"/>
          <p:nvPr/>
        </p:nvSpPr>
        <p:spPr>
          <a:xfrm>
            <a:off x="12192000" y="48351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i="1" dirty="0" err="1"/>
              <a:t>PluginName</a:t>
            </a:r>
            <a:r>
              <a:rPr lang="en-US" sz="4400" dirty="0" err="1"/>
              <a:t>.uplugin</a:t>
            </a:r>
            <a:endParaRPr lang="en-US" sz="4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DBF674-5731-EB40-BE52-D27C5A21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817" y="1819564"/>
            <a:ext cx="7670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5767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12658</TotalTime>
  <Words>1402</Words>
  <Application>Microsoft Macintosh PowerPoint</Application>
  <PresentationFormat>Custom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EpicTheme</vt:lpstr>
      <vt:lpstr>PowerPoint Presentation</vt:lpstr>
      <vt:lpstr>UE4 Plugins</vt:lpstr>
      <vt:lpstr>Plugins vs. Modules</vt:lpstr>
      <vt:lpstr>Code Hierarchy</vt:lpstr>
      <vt:lpstr>Blueprint Plugins</vt:lpstr>
      <vt:lpstr>Create a Blueprint Plugin</vt:lpstr>
      <vt:lpstr>What it Makes</vt:lpstr>
      <vt:lpstr>What it Makes</vt:lpstr>
      <vt:lpstr>What it Makes</vt:lpstr>
      <vt:lpstr>What it Makes</vt:lpstr>
      <vt:lpstr>What it Makes</vt:lpstr>
      <vt:lpstr>What it Makes</vt:lpstr>
      <vt:lpstr>Blueprint Functions</vt:lpstr>
      <vt:lpstr>PowerPoint Presentation</vt:lpstr>
      <vt:lpstr>PowerPoint Presentation</vt:lpstr>
      <vt:lpstr>World Context Object</vt:lpstr>
      <vt:lpstr>Accessing the BP Actor</vt:lpstr>
      <vt:lpstr>Pure Functions</vt:lpstr>
      <vt:lpstr>New Enumerated Types</vt:lpstr>
      <vt:lpstr>New Struct/Class Types</vt:lpstr>
      <vt:lpstr>Struct Make and Break</vt:lpstr>
      <vt:lpstr>Finding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150</cp:revision>
  <dcterms:modified xsi:type="dcterms:W3CDTF">2019-10-10T20:00:38Z</dcterms:modified>
</cp:coreProperties>
</file>