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3" r:id="rId1"/>
  </p:sldMasterIdLst>
  <p:notesMasterIdLst>
    <p:notesMasterId r:id="rId17"/>
  </p:notesMasterIdLst>
  <p:sldIdLst>
    <p:sldId id="256" r:id="rId2"/>
    <p:sldId id="304" r:id="rId3"/>
    <p:sldId id="266" r:id="rId4"/>
    <p:sldId id="292" r:id="rId5"/>
    <p:sldId id="293" r:id="rId6"/>
    <p:sldId id="294" r:id="rId7"/>
    <p:sldId id="295" r:id="rId8"/>
    <p:sldId id="306" r:id="rId9"/>
    <p:sldId id="296" r:id="rId10"/>
    <p:sldId id="297" r:id="rId11"/>
    <p:sldId id="298" r:id="rId12"/>
    <p:sldId id="299" r:id="rId13"/>
    <p:sldId id="300" r:id="rId14"/>
    <p:sldId id="301" r:id="rId15"/>
    <p:sldId id="305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 userDrawn="1">
          <p15:clr>
            <a:srgbClr val="A4A3A4"/>
          </p15:clr>
        </p15:guide>
        <p15:guide id="2" pos="69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91020"/>
  </p:normalViewPr>
  <p:slideViewPr>
    <p:cSldViewPr>
      <p:cViewPr varScale="1">
        <p:scale>
          <a:sx n="112" d="100"/>
          <a:sy n="112" d="100"/>
        </p:scale>
        <p:origin x="1088" y="176"/>
      </p:cViewPr>
      <p:guideLst>
        <p:guide orient="horz" pos="2928"/>
        <p:guide pos="6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92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920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92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92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92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3E1855-2D68-D34F-AC3E-68334C2897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CD779-C9E0-BA47-803E-7A47BAFDDC9C}" type="slidenum">
              <a:rPr lang="en-US"/>
              <a:pPr/>
              <a:t>1</a:t>
            </a:fld>
            <a:endParaRPr lang="en-US"/>
          </a:p>
        </p:txBody>
      </p:sp>
      <p:sp>
        <p:nvSpPr>
          <p:cNvPr id="180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0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B96B9-3E4C-6D47-87F7-23526284729B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96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7F68-D95A-CE4C-9B2F-55DB5912246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B596C-B4B7-964C-AC94-20B0685A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5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tiff"/><Relationship Id="rId3" Type="http://schemas.openxmlformats.org/officeDocument/2006/relationships/image" Target="../media/image9.tiff"/><Relationship Id="rId7" Type="http://schemas.openxmlformats.org/officeDocument/2006/relationships/image" Target="../media/image13.tiff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tiff"/><Relationship Id="rId5" Type="http://schemas.openxmlformats.org/officeDocument/2006/relationships/image" Target="../media/image11.tiff"/><Relationship Id="rId4" Type="http://schemas.openxmlformats.org/officeDocument/2006/relationships/image" Target="../media/image10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491/691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Antialiasing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Average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average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Incremental average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034" y="2209800"/>
            <a:ext cx="2273300" cy="1054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034" y="3956844"/>
            <a:ext cx="39751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41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Average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Incremental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Exponential: don’t change weight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900" y="2362200"/>
            <a:ext cx="3975100" cy="36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0900" y="3846081"/>
            <a:ext cx="3632200" cy="368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8900" y="1690688"/>
            <a:ext cx="4572000" cy="1384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8900" y="3209925"/>
            <a:ext cx="45720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114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Account for motion</a:t>
            </a:r>
          </a:p>
          <a:p>
            <a:pPr lvl="1"/>
            <a:r>
              <a:rPr lang="en-US" dirty="0"/>
              <a:t>Camera motion: current and previous transform</a:t>
            </a:r>
          </a:p>
          <a:p>
            <a:pPr lvl="1"/>
            <a:r>
              <a:rPr lang="en-US" dirty="0"/>
              <a:t>Object motion: velocity buffer</a:t>
            </a:r>
          </a:p>
          <a:p>
            <a:pPr lvl="2"/>
            <a:r>
              <a:rPr lang="en-US" dirty="0"/>
              <a:t>Also useful for motion blur</a:t>
            </a:r>
          </a:p>
          <a:p>
            <a:r>
              <a:rPr lang="en-US" dirty="0"/>
              <a:t>Resampling</a:t>
            </a:r>
          </a:p>
          <a:p>
            <a:pPr lvl="1"/>
            <a:r>
              <a:rPr lang="en-US" dirty="0"/>
              <a:t>Land between pixels</a:t>
            </a:r>
          </a:p>
          <a:p>
            <a:pPr lvl="1"/>
            <a:r>
              <a:rPr lang="en-US" dirty="0"/>
              <a:t>Avoid blurring history data (Mitchell-Netravali filter rather than just bilinear)</a:t>
            </a:r>
          </a:p>
          <a:p>
            <a:r>
              <a:rPr lang="en-US" dirty="0"/>
              <a:t>Rejection</a:t>
            </a:r>
          </a:p>
          <a:p>
            <a:pPr lvl="1"/>
            <a:r>
              <a:rPr lang="en-US" dirty="0"/>
              <a:t>Occlusion, </a:t>
            </a:r>
            <a:r>
              <a:rPr lang="en-US" dirty="0" err="1"/>
              <a:t>Disocclusion</a:t>
            </a:r>
            <a:r>
              <a:rPr lang="en-US" dirty="0"/>
              <a:t> = stuff in buffer may be a different object</a:t>
            </a:r>
          </a:p>
          <a:p>
            <a:pPr lvl="1"/>
            <a:r>
              <a:rPr lang="en-US" dirty="0"/>
              <a:t>Color clamping</a:t>
            </a:r>
          </a:p>
        </p:txBody>
      </p:sp>
    </p:spTree>
    <p:extLst>
      <p:ext uri="{BB962C8B-B14F-4D97-AF65-F5344CB8AC3E}">
        <p14:creationId xmlns:p14="http://schemas.microsoft.com/office/powerpoint/2010/main" val="392598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TAA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Start-up aliasing</a:t>
            </a:r>
          </a:p>
          <a:p>
            <a:pPr lvl="1"/>
            <a:r>
              <a:rPr lang="en-US" dirty="0"/>
              <a:t>Alias until you get enough samples</a:t>
            </a:r>
          </a:p>
          <a:p>
            <a:r>
              <a:rPr lang="en-US" dirty="0" err="1"/>
              <a:t>Disocclusion</a:t>
            </a:r>
            <a:r>
              <a:rPr lang="en-US" dirty="0"/>
              <a:t> aliasing</a:t>
            </a:r>
          </a:p>
          <a:p>
            <a:pPr lvl="1"/>
            <a:r>
              <a:rPr lang="en-US" dirty="0"/>
              <a:t>No history when things appear</a:t>
            </a:r>
          </a:p>
          <a:p>
            <a:r>
              <a:rPr lang="en-US" dirty="0"/>
              <a:t>Ghosting</a:t>
            </a:r>
          </a:p>
          <a:p>
            <a:pPr lvl="1"/>
            <a:r>
              <a:rPr lang="en-US" dirty="0"/>
              <a:t>Rejection/clamping failure on noisy backgrounds</a:t>
            </a:r>
          </a:p>
          <a:p>
            <a:r>
              <a:rPr lang="en-US" dirty="0"/>
              <a:t>Pulsing</a:t>
            </a:r>
          </a:p>
          <a:p>
            <a:pPr lvl="1"/>
            <a:r>
              <a:rPr lang="en-US" dirty="0"/>
              <a:t>Cycle of reject/average</a:t>
            </a:r>
          </a:p>
          <a:p>
            <a:r>
              <a:rPr lang="en-US" dirty="0"/>
              <a:t>Fireflies</a:t>
            </a:r>
          </a:p>
          <a:p>
            <a:pPr lvl="1"/>
            <a:r>
              <a:rPr lang="en-US" dirty="0"/>
              <a:t>Single bright sample should average in, but might reject or pulse instead</a:t>
            </a:r>
          </a:p>
        </p:txBody>
      </p:sp>
    </p:spTree>
    <p:extLst>
      <p:ext uri="{BB962C8B-B14F-4D97-AF65-F5344CB8AC3E}">
        <p14:creationId xmlns:p14="http://schemas.microsoft.com/office/powerpoint/2010/main" val="1041995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TAA wins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Monte Carlo all the things</a:t>
            </a:r>
          </a:p>
          <a:p>
            <a:pPr lvl="1"/>
            <a:r>
              <a:rPr lang="en-US" dirty="0"/>
              <a:t>Some samples per frame</a:t>
            </a:r>
          </a:p>
          <a:p>
            <a:pPr lvl="1"/>
            <a:r>
              <a:rPr lang="en-US" dirty="0"/>
              <a:t>Multiply by TAA</a:t>
            </a:r>
          </a:p>
          <a:p>
            <a:r>
              <a:rPr lang="en-US" dirty="0"/>
              <a:t>Screen Space Reflection</a:t>
            </a:r>
          </a:p>
          <a:p>
            <a:pPr lvl="1"/>
            <a:r>
              <a:rPr lang="en-US" dirty="0"/>
              <a:t>1-12 samples per pixel * 8 frames ≈ 8-96 samples</a:t>
            </a:r>
          </a:p>
          <a:p>
            <a:r>
              <a:rPr lang="en-US" dirty="0"/>
              <a:t>Ambient Occlusion</a:t>
            </a:r>
          </a:p>
          <a:p>
            <a:pPr lvl="1"/>
            <a:r>
              <a:rPr lang="en-US" dirty="0"/>
              <a:t>1-6 samples per pixel * 8 frames ≈ 8-42 samples</a:t>
            </a:r>
          </a:p>
          <a:p>
            <a:r>
              <a:rPr lang="en-US" dirty="0"/>
              <a:t>Percentage Closer Soft Shadows</a:t>
            </a:r>
          </a:p>
          <a:p>
            <a:pPr lvl="1"/>
            <a:r>
              <a:rPr lang="en-US" dirty="0"/>
              <a:t>32 samples per pixel * 4 pixels/quad * 8 frames = 1024 samples</a:t>
            </a:r>
          </a:p>
        </p:txBody>
      </p:sp>
    </p:spTree>
    <p:extLst>
      <p:ext uri="{BB962C8B-B14F-4D97-AF65-F5344CB8AC3E}">
        <p14:creationId xmlns:p14="http://schemas.microsoft.com/office/powerpoint/2010/main" val="1502150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E1C53AA7-12EA-9A4A-AF73-BA7FD280C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4512" y="5342492"/>
            <a:ext cx="137160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5CB64AB-AC06-E440-999A-5C9916943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0" y="5334000"/>
            <a:ext cx="137160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03D3B40-CBF4-9748-BBBF-B478A8E46B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3489" y="5334000"/>
            <a:ext cx="137160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4D0DFB9-0FB2-5A43-8224-25A98ABFA5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2978" y="5334000"/>
            <a:ext cx="137160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B7670C0-B062-FD48-A3C8-73060BABBD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2467" y="5334000"/>
            <a:ext cx="137160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326465D-7375-1240-AA13-62EA514C2E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1956" y="5334000"/>
            <a:ext cx="137160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CFA65A-EE30-A24F-B9CD-BEAE0FEDC6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41445" y="5334000"/>
            <a:ext cx="137160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3A292C-7E50-8A4D-A31C-D833006EF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Between Sample Aliasing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58AE7-3E65-4148-84F1-4BC6A1D62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to </a:t>
            </a:r>
            <a:r>
              <a:rPr lang="en-US" dirty="0" err="1"/>
              <a:t>antialias</a:t>
            </a:r>
            <a:r>
              <a:rPr lang="en-US" dirty="0"/>
              <a:t> shader results between AA samples</a:t>
            </a:r>
          </a:p>
          <a:p>
            <a:r>
              <a:rPr lang="en-US" dirty="0"/>
              <a:t>Mipmap: pre-filtered versions of texture at power-of-2 scales</a:t>
            </a:r>
          </a:p>
          <a:p>
            <a:pPr lvl="1"/>
            <a:r>
              <a:rPr lang="en-US" dirty="0"/>
              <a:t>Bilinear: choose closest to 1 </a:t>
            </a:r>
            <a:r>
              <a:rPr lang="en-US" dirty="0" err="1"/>
              <a:t>texel</a:t>
            </a:r>
            <a:r>
              <a:rPr lang="en-US" dirty="0"/>
              <a:t>/sample: lerp x, lerp y</a:t>
            </a:r>
          </a:p>
          <a:p>
            <a:pPr lvl="1"/>
            <a:r>
              <a:rPr lang="en-US" dirty="0"/>
              <a:t>Trilinear: choose two closest to 1 </a:t>
            </a:r>
            <a:r>
              <a:rPr lang="en-US" dirty="0" err="1"/>
              <a:t>texel</a:t>
            </a:r>
            <a:r>
              <a:rPr lang="en-US" dirty="0"/>
              <a:t>/sample: lerp x, lerp y, lerp levels</a:t>
            </a:r>
          </a:p>
          <a:p>
            <a:pPr lvl="1"/>
            <a:r>
              <a:rPr lang="en-US" dirty="0"/>
              <a:t>Non-color data needs different filtering</a:t>
            </a:r>
          </a:p>
          <a:p>
            <a:pPr lvl="2"/>
            <a:r>
              <a:rPr lang="en-US" dirty="0" err="1"/>
              <a:t>Normals</a:t>
            </a:r>
            <a:r>
              <a:rPr lang="en-US" dirty="0"/>
              <a:t>: Toksvig, LEAN; Shadows: PCSS, Variance Shadow Maps</a:t>
            </a:r>
          </a:p>
          <a:p>
            <a:r>
              <a:rPr lang="en-US" dirty="0"/>
              <a:t>Noise: use noise that averages to 0, drop high frequency components</a:t>
            </a:r>
          </a:p>
          <a:p>
            <a:r>
              <a:rPr lang="en-US" dirty="0"/>
              <a:t>Other: shader dependent, usually manual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F58C30-1764-A946-81BD-13290E1152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0934" y="5334000"/>
            <a:ext cx="137160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3895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9F7B5C-2C34-BE45-B5C4-E44557F7D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171819"/>
              </p:ext>
            </p:extLst>
          </p:nvPr>
        </p:nvGraphicFramePr>
        <p:xfrm>
          <a:off x="8153400" y="425291"/>
          <a:ext cx="2743200" cy="27479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163132238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31086152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30340636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8781781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9701756"/>
                    </a:ext>
                  </a:extLst>
                </a:gridCol>
              </a:tblGrid>
              <a:tr h="5495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47572"/>
                  </a:ext>
                </a:extLst>
              </a:tr>
              <a:tr h="54959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8109"/>
                  </a:ext>
                </a:extLst>
              </a:tr>
              <a:tr h="5495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10353"/>
                  </a:ext>
                </a:extLst>
              </a:tr>
              <a:tr h="5495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9298"/>
                  </a:ext>
                </a:extLst>
              </a:tr>
              <a:tr h="5495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010313"/>
                  </a:ext>
                </a:extLst>
              </a:tr>
            </a:tbl>
          </a:graphicData>
        </a:graphic>
      </p:graphicFrame>
      <p:sp>
        <p:nvSpPr>
          <p:cNvPr id="7" name="Freeform 6">
            <a:extLst>
              <a:ext uri="{FF2B5EF4-FFF2-40B4-BE49-F238E27FC236}">
                <a16:creationId xmlns:a16="http://schemas.microsoft.com/office/drawing/2014/main" id="{78B3CCF4-0000-704F-BE6E-A296F989BE68}"/>
              </a:ext>
            </a:extLst>
          </p:cNvPr>
          <p:cNvSpPr/>
          <p:nvPr/>
        </p:nvSpPr>
        <p:spPr>
          <a:xfrm>
            <a:off x="7452360" y="1440180"/>
            <a:ext cx="3897630" cy="1851660"/>
          </a:xfrm>
          <a:custGeom>
            <a:avLst/>
            <a:gdLst>
              <a:gd name="connsiteX0" fmla="*/ 3897630 w 3897630"/>
              <a:gd name="connsiteY0" fmla="*/ 0 h 1851660"/>
              <a:gd name="connsiteX1" fmla="*/ 3897630 w 3897630"/>
              <a:gd name="connsiteY1" fmla="*/ 1851660 h 1851660"/>
              <a:gd name="connsiteX2" fmla="*/ 0 w 3897630"/>
              <a:gd name="connsiteY2" fmla="*/ 1851660 h 1851660"/>
              <a:gd name="connsiteX3" fmla="*/ 0 w 3897630"/>
              <a:gd name="connsiteY3" fmla="*/ 868680 h 1851660"/>
              <a:gd name="connsiteX4" fmla="*/ 3897630 w 3897630"/>
              <a:gd name="connsiteY4" fmla="*/ 0 h 185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7630" h="1851660">
                <a:moveTo>
                  <a:pt x="3897630" y="0"/>
                </a:moveTo>
                <a:lnTo>
                  <a:pt x="3897630" y="1851660"/>
                </a:lnTo>
                <a:lnTo>
                  <a:pt x="0" y="1851660"/>
                </a:lnTo>
                <a:lnTo>
                  <a:pt x="0" y="868680"/>
                </a:lnTo>
                <a:lnTo>
                  <a:pt x="3897630" y="0"/>
                </a:lnTo>
                <a:close/>
              </a:path>
            </a:pathLst>
          </a:cu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8945DD-831F-E049-86FE-AA527FC8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60A3-6AFF-0649-8BF8-FA35B5867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Rendering artifacts due to sampling</a:t>
            </a:r>
          </a:p>
          <a:p>
            <a:r>
              <a:rPr lang="en-US" dirty="0"/>
              <a:t>Happens at </a:t>
            </a:r>
            <a:r>
              <a:rPr lang="en-US" i="1" dirty="0"/>
              <a:t>high frequency</a:t>
            </a:r>
            <a:r>
              <a:rPr lang="en-US" dirty="0"/>
              <a:t> places</a:t>
            </a:r>
          </a:p>
          <a:p>
            <a:pPr lvl="1"/>
            <a:r>
              <a:rPr lang="en-US" dirty="0"/>
              <a:t>Edges have infinitely high frequency</a:t>
            </a:r>
          </a:p>
          <a:p>
            <a:r>
              <a:rPr lang="en-US" dirty="0"/>
              <a:t>Temporal aliasing too</a:t>
            </a:r>
          </a:p>
          <a:p>
            <a:pPr lvl="1"/>
            <a:r>
              <a:rPr lang="en-US" dirty="0"/>
              <a:t>Things moving too fast for frame </a:t>
            </a:r>
            <a:br>
              <a:rPr lang="en-US" dirty="0"/>
            </a:br>
            <a:r>
              <a:rPr lang="en-US" dirty="0"/>
              <a:t>sampling rate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E70E73-FA77-F043-BFB2-B428BEE16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3429000"/>
            <a:ext cx="5384800" cy="3003709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B6B733F3-A8C9-5643-9A58-DABFB5952DF1}"/>
              </a:ext>
            </a:extLst>
          </p:cNvPr>
          <p:cNvSpPr/>
          <p:nvPr/>
        </p:nvSpPr>
        <p:spPr>
          <a:xfrm>
            <a:off x="8342871" y="609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56C45A1-2016-674C-9C25-848C19E118FD}"/>
              </a:ext>
            </a:extLst>
          </p:cNvPr>
          <p:cNvSpPr/>
          <p:nvPr/>
        </p:nvSpPr>
        <p:spPr>
          <a:xfrm>
            <a:off x="8898925" y="609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3E6967C-43C0-1641-AAB1-5A895D77C094}"/>
              </a:ext>
            </a:extLst>
          </p:cNvPr>
          <p:cNvSpPr/>
          <p:nvPr/>
        </p:nvSpPr>
        <p:spPr>
          <a:xfrm>
            <a:off x="9436443" y="609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12B6C9A-713C-1140-9BD9-29B16B6D6B6A}"/>
              </a:ext>
            </a:extLst>
          </p:cNvPr>
          <p:cNvSpPr/>
          <p:nvPr/>
        </p:nvSpPr>
        <p:spPr>
          <a:xfrm>
            <a:off x="9986318" y="609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5D4BE72-A445-2344-B546-1F3473E4A4DA}"/>
              </a:ext>
            </a:extLst>
          </p:cNvPr>
          <p:cNvSpPr/>
          <p:nvPr/>
        </p:nvSpPr>
        <p:spPr>
          <a:xfrm>
            <a:off x="10536193" y="609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99FCD1-6B15-3940-87E8-F9200027BD29}"/>
              </a:ext>
            </a:extLst>
          </p:cNvPr>
          <p:cNvSpPr/>
          <p:nvPr/>
        </p:nvSpPr>
        <p:spPr>
          <a:xfrm>
            <a:off x="8342871" y="11656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2F6FFB0-3D1B-B24D-87B5-C5722026F2C0}"/>
              </a:ext>
            </a:extLst>
          </p:cNvPr>
          <p:cNvSpPr/>
          <p:nvPr/>
        </p:nvSpPr>
        <p:spPr>
          <a:xfrm>
            <a:off x="8898925" y="11656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905AEEC-E7AD-AE45-BFA0-977FB91285E5}"/>
              </a:ext>
            </a:extLst>
          </p:cNvPr>
          <p:cNvSpPr/>
          <p:nvPr/>
        </p:nvSpPr>
        <p:spPr>
          <a:xfrm>
            <a:off x="9436443" y="11656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19C3B2F-4BF4-3D48-A17C-E2850A9D9D18}"/>
              </a:ext>
            </a:extLst>
          </p:cNvPr>
          <p:cNvSpPr/>
          <p:nvPr/>
        </p:nvSpPr>
        <p:spPr>
          <a:xfrm>
            <a:off x="9986318" y="11656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BC57F74-B39C-2F43-931D-96DAD14D27D4}"/>
              </a:ext>
            </a:extLst>
          </p:cNvPr>
          <p:cNvSpPr/>
          <p:nvPr/>
        </p:nvSpPr>
        <p:spPr>
          <a:xfrm>
            <a:off x="10536193" y="11656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81E45B6-2D00-EB48-9F6C-8D51E35A6E19}"/>
              </a:ext>
            </a:extLst>
          </p:cNvPr>
          <p:cNvSpPr/>
          <p:nvPr/>
        </p:nvSpPr>
        <p:spPr>
          <a:xfrm>
            <a:off x="8342871" y="17366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1D3FDAA-113C-3241-B452-32B7E54CAF7D}"/>
              </a:ext>
            </a:extLst>
          </p:cNvPr>
          <p:cNvSpPr/>
          <p:nvPr/>
        </p:nvSpPr>
        <p:spPr>
          <a:xfrm>
            <a:off x="8898925" y="17366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C941E6C-09C1-F645-A287-461032871E5D}"/>
              </a:ext>
            </a:extLst>
          </p:cNvPr>
          <p:cNvSpPr/>
          <p:nvPr/>
        </p:nvSpPr>
        <p:spPr>
          <a:xfrm>
            <a:off x="9436443" y="17366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368246D-84B5-3F4F-B4B4-D2AF1B1FFDBB}"/>
              </a:ext>
            </a:extLst>
          </p:cNvPr>
          <p:cNvSpPr/>
          <p:nvPr/>
        </p:nvSpPr>
        <p:spPr>
          <a:xfrm>
            <a:off x="9986318" y="17366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F5DEADF-2023-2B4C-B78D-EB1556CCE0EE}"/>
              </a:ext>
            </a:extLst>
          </p:cNvPr>
          <p:cNvSpPr/>
          <p:nvPr/>
        </p:nvSpPr>
        <p:spPr>
          <a:xfrm>
            <a:off x="10536193" y="173661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1991F08-B3EA-C243-95D2-C55D763153C3}"/>
              </a:ext>
            </a:extLst>
          </p:cNvPr>
          <p:cNvSpPr/>
          <p:nvPr/>
        </p:nvSpPr>
        <p:spPr>
          <a:xfrm>
            <a:off x="8342871" y="22952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052AFC6-69D8-CE4B-9A83-9853F2EC33F0}"/>
              </a:ext>
            </a:extLst>
          </p:cNvPr>
          <p:cNvSpPr/>
          <p:nvPr/>
        </p:nvSpPr>
        <p:spPr>
          <a:xfrm>
            <a:off x="8898925" y="22952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7DA5E68-5DEA-FD41-B30B-A9EC97DD5334}"/>
              </a:ext>
            </a:extLst>
          </p:cNvPr>
          <p:cNvSpPr/>
          <p:nvPr/>
        </p:nvSpPr>
        <p:spPr>
          <a:xfrm>
            <a:off x="9436443" y="22952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CCE04CA-3A9F-AF42-855B-1408B78B5C32}"/>
              </a:ext>
            </a:extLst>
          </p:cNvPr>
          <p:cNvSpPr/>
          <p:nvPr/>
        </p:nvSpPr>
        <p:spPr>
          <a:xfrm>
            <a:off x="9986318" y="22952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B342957-767D-924F-879E-E067EE6682A0}"/>
              </a:ext>
            </a:extLst>
          </p:cNvPr>
          <p:cNvSpPr/>
          <p:nvPr/>
        </p:nvSpPr>
        <p:spPr>
          <a:xfrm>
            <a:off x="10536193" y="22952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C935F21-2C96-CE4D-9A88-073B7D452F36}"/>
              </a:ext>
            </a:extLst>
          </p:cNvPr>
          <p:cNvSpPr/>
          <p:nvPr/>
        </p:nvSpPr>
        <p:spPr>
          <a:xfrm>
            <a:off x="8342871" y="28414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BF2790B-0B3C-6744-9511-53E7743E6532}"/>
              </a:ext>
            </a:extLst>
          </p:cNvPr>
          <p:cNvSpPr/>
          <p:nvPr/>
        </p:nvSpPr>
        <p:spPr>
          <a:xfrm>
            <a:off x="8898925" y="28414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1B486D7-7861-794E-844C-E55E6CE6E7E8}"/>
              </a:ext>
            </a:extLst>
          </p:cNvPr>
          <p:cNvSpPr/>
          <p:nvPr/>
        </p:nvSpPr>
        <p:spPr>
          <a:xfrm>
            <a:off x="9436443" y="28414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4A60494-3E61-A34B-BA72-8EBAA47D59C8}"/>
              </a:ext>
            </a:extLst>
          </p:cNvPr>
          <p:cNvSpPr/>
          <p:nvPr/>
        </p:nvSpPr>
        <p:spPr>
          <a:xfrm>
            <a:off x="9986318" y="28414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F9BDE63-E56C-B447-8056-F7C43CFA3679}"/>
              </a:ext>
            </a:extLst>
          </p:cNvPr>
          <p:cNvSpPr/>
          <p:nvPr/>
        </p:nvSpPr>
        <p:spPr>
          <a:xfrm>
            <a:off x="10536193" y="28414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09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Antialiasing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Blur away frequencies that would alias</a:t>
            </a:r>
          </a:p>
          <a:p>
            <a:r>
              <a:rPr lang="en-US" dirty="0"/>
              <a:t>Blur preferable to aliasing</a:t>
            </a:r>
          </a:p>
          <a:p>
            <a:r>
              <a:rPr lang="en-US" dirty="0"/>
              <a:t>Temporal Aliasing: Motion Blur</a:t>
            </a:r>
          </a:p>
          <a:p>
            <a:r>
              <a:rPr lang="en-US" dirty="0"/>
              <a:t>Spatial Aliasing: Numerical approximation to filter kernel</a:t>
            </a:r>
          </a:p>
          <a:p>
            <a:pPr lvl="1"/>
            <a:r>
              <a:rPr lang="en-US" dirty="0"/>
              <a:t>… with more samples!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Antialiasing Techniques in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SSAA</a:t>
            </a:r>
          </a:p>
          <a:p>
            <a:r>
              <a:rPr lang="en-US" dirty="0"/>
              <a:t>MSAA</a:t>
            </a:r>
          </a:p>
          <a:p>
            <a:r>
              <a:rPr lang="en-US" dirty="0"/>
              <a:t>MLAA / FXAA</a:t>
            </a:r>
          </a:p>
          <a:p>
            <a:r>
              <a:rPr lang="en-US" dirty="0"/>
              <a:t>TAA</a:t>
            </a:r>
          </a:p>
        </p:txBody>
      </p:sp>
    </p:spTree>
    <p:extLst>
      <p:ext uri="{BB962C8B-B14F-4D97-AF65-F5344CB8AC3E}">
        <p14:creationId xmlns:p14="http://schemas.microsoft.com/office/powerpoint/2010/main" val="7548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SSAA: </a:t>
            </a:r>
            <a:r>
              <a:rPr lang="en-US" b="1" dirty="0" err="1"/>
              <a:t>S</a:t>
            </a:r>
            <a:r>
              <a:rPr lang="en-US" dirty="0" err="1"/>
              <a:t>uper</a:t>
            </a:r>
            <a:r>
              <a:rPr lang="en-US" b="1" dirty="0" err="1"/>
              <a:t>s</a:t>
            </a:r>
            <a:r>
              <a:rPr lang="en-US" dirty="0" err="1"/>
              <a:t>ampled</a:t>
            </a:r>
            <a:r>
              <a:rPr lang="en-US" dirty="0"/>
              <a:t> </a:t>
            </a:r>
            <a:r>
              <a:rPr lang="en-US" b="1" dirty="0"/>
              <a:t>A</a:t>
            </a:r>
            <a:r>
              <a:rPr lang="en-US" dirty="0"/>
              <a:t>nti</a:t>
            </a:r>
            <a:r>
              <a:rPr lang="en-US" b="1" dirty="0"/>
              <a:t>a</a:t>
            </a:r>
            <a:r>
              <a:rPr lang="en-US" dirty="0"/>
              <a:t>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Render higher resolution</a:t>
            </a:r>
          </a:p>
          <a:p>
            <a:pPr lvl="1"/>
            <a:r>
              <a:rPr lang="en-US" dirty="0"/>
              <a:t>N x per-pixel rasterization samples</a:t>
            </a:r>
          </a:p>
          <a:p>
            <a:pPr lvl="1"/>
            <a:r>
              <a:rPr lang="en-US" dirty="0"/>
              <a:t>N x pixel shading samples</a:t>
            </a:r>
          </a:p>
          <a:p>
            <a:pPr lvl="1"/>
            <a:r>
              <a:rPr lang="en-US" dirty="0"/>
              <a:t>N x buffer sizes</a:t>
            </a:r>
          </a:p>
          <a:p>
            <a:r>
              <a:rPr lang="en-US" dirty="0"/>
              <a:t>Filter &amp; resample</a:t>
            </a:r>
          </a:p>
          <a:p>
            <a:r>
              <a:rPr lang="en-US" dirty="0"/>
              <a:t>Described as 4-sample SSAA or 4x SSAA</a:t>
            </a:r>
          </a:p>
        </p:txBody>
      </p:sp>
    </p:spTree>
    <p:extLst>
      <p:ext uri="{BB962C8B-B14F-4D97-AF65-F5344CB8AC3E}">
        <p14:creationId xmlns:p14="http://schemas.microsoft.com/office/powerpoint/2010/main" val="1779165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MSAA: </a:t>
            </a:r>
            <a:r>
              <a:rPr lang="en-US" b="1" dirty="0" err="1"/>
              <a:t>M</a:t>
            </a:r>
            <a:r>
              <a:rPr lang="en-US" dirty="0" err="1"/>
              <a:t>ulti</a:t>
            </a:r>
            <a:r>
              <a:rPr lang="en-US" b="1" dirty="0" err="1"/>
              <a:t>s</a:t>
            </a:r>
            <a:r>
              <a:rPr lang="en-US" dirty="0" err="1"/>
              <a:t>ample</a:t>
            </a:r>
            <a:r>
              <a:rPr lang="en-US" dirty="0"/>
              <a:t> </a:t>
            </a:r>
            <a:r>
              <a:rPr lang="en-US" b="1" dirty="0"/>
              <a:t>A</a:t>
            </a:r>
            <a:r>
              <a:rPr lang="en-US" dirty="0"/>
              <a:t>nti</a:t>
            </a:r>
            <a:r>
              <a:rPr lang="en-US" b="1" dirty="0"/>
              <a:t>a</a:t>
            </a:r>
            <a:r>
              <a:rPr lang="en-US" dirty="0"/>
              <a:t>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N-sample rasterization and visibility, only shade one</a:t>
            </a:r>
          </a:p>
          <a:p>
            <a:pPr lvl="1"/>
            <a:r>
              <a:rPr lang="en-US" dirty="0"/>
              <a:t>N x per-pixel rasterization samples</a:t>
            </a:r>
          </a:p>
          <a:p>
            <a:pPr lvl="1"/>
            <a:r>
              <a:rPr lang="en-US" dirty="0"/>
              <a:t>1 x pixel shading samples</a:t>
            </a:r>
          </a:p>
          <a:p>
            <a:pPr lvl="1"/>
            <a:r>
              <a:rPr lang="en-US" dirty="0"/>
              <a:t>1 x buffer sizes (except N x depth samples)</a:t>
            </a:r>
          </a:p>
          <a:p>
            <a:r>
              <a:rPr lang="en-US" dirty="0"/>
              <a:t>Hardware support, including sample placement</a:t>
            </a:r>
          </a:p>
          <a:p>
            <a:r>
              <a:rPr lang="en-US" dirty="0"/>
              <a:t>Need </a:t>
            </a:r>
            <a:r>
              <a:rPr lang="en-US" i="1" dirty="0"/>
              <a:t>depth resolve</a:t>
            </a:r>
            <a:r>
              <a:rPr lang="en-US" dirty="0"/>
              <a:t> before using depth buffer </a:t>
            </a:r>
            <a:r>
              <a:rPr lang="en-US"/>
              <a:t>as texture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MLAA: </a:t>
            </a:r>
            <a:r>
              <a:rPr lang="en-US" b="1" dirty="0"/>
              <a:t>M</a:t>
            </a:r>
            <a:r>
              <a:rPr lang="en-US" dirty="0"/>
              <a:t>orpho</a:t>
            </a:r>
            <a:r>
              <a:rPr lang="en-US" b="1" dirty="0"/>
              <a:t>l</a:t>
            </a:r>
            <a:r>
              <a:rPr lang="en-US" dirty="0"/>
              <a:t>ogical </a:t>
            </a:r>
            <a:r>
              <a:rPr lang="en-US" b="1" dirty="0"/>
              <a:t>A</a:t>
            </a:r>
            <a:r>
              <a:rPr lang="en-US" dirty="0"/>
              <a:t>nti</a:t>
            </a:r>
            <a:r>
              <a:rPr lang="en-US" b="1" dirty="0"/>
              <a:t>a</a:t>
            </a:r>
            <a:r>
              <a:rPr lang="en-US" dirty="0"/>
              <a:t>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Postprocessing</a:t>
            </a:r>
            <a:r>
              <a:rPr lang="en-US" dirty="0"/>
              <a:t> pass on aliased image</a:t>
            </a:r>
          </a:p>
          <a:p>
            <a:pPr lvl="1"/>
            <a:r>
              <a:rPr lang="en-US" dirty="0"/>
              <a:t>1 x per-pixel rasterization samples</a:t>
            </a:r>
          </a:p>
          <a:p>
            <a:pPr lvl="1"/>
            <a:r>
              <a:rPr lang="en-US" dirty="0"/>
              <a:t>1 x pixel shading samples</a:t>
            </a:r>
          </a:p>
          <a:p>
            <a:pPr lvl="1"/>
            <a:r>
              <a:rPr lang="en-US" dirty="0"/>
              <a:t>1 x buffer sizes</a:t>
            </a:r>
          </a:p>
          <a:p>
            <a:r>
              <a:rPr lang="en-US" dirty="0"/>
              <a:t>Algorithm</a:t>
            </a:r>
          </a:p>
          <a:p>
            <a:pPr lvl="1"/>
            <a:r>
              <a:rPr lang="en-US" dirty="0"/>
              <a:t>Look for jaggy edges</a:t>
            </a:r>
          </a:p>
          <a:p>
            <a:pPr lvl="1"/>
            <a:r>
              <a:rPr lang="en-US" dirty="0"/>
              <a:t>Infer original edges</a:t>
            </a:r>
          </a:p>
          <a:p>
            <a:pPr lvl="1"/>
            <a:r>
              <a:rPr lang="en-US" dirty="0"/>
              <a:t>“Fix” image</a:t>
            </a:r>
          </a:p>
          <a:p>
            <a:r>
              <a:rPr lang="en-US" dirty="0"/>
              <a:t>FXAA is a popular variant</a:t>
            </a:r>
          </a:p>
          <a:p>
            <a:pPr lvl="1"/>
            <a:r>
              <a:rPr lang="en-US" dirty="0"/>
              <a:t>Available shading code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18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0010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610600" y="4038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626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610600" y="3433562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722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818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3914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0010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610600" y="4648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6477000" y="3729630"/>
            <a:ext cx="2438400" cy="6179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47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A0229-6F68-8D4F-8712-1E591C355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DLAA: Deep Learning Antialiasing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7431F-5853-F445-A8BD-F256CF2AF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Postprocessing pass on aliased image</a:t>
            </a:r>
          </a:p>
          <a:p>
            <a:pPr lvl="1"/>
            <a:r>
              <a:rPr lang="en-US" dirty="0"/>
              <a:t>1 x per-pixel rasterization samples</a:t>
            </a:r>
          </a:p>
          <a:p>
            <a:pPr lvl="1"/>
            <a:r>
              <a:rPr lang="en-US" dirty="0"/>
              <a:t>1 x pixel shading samples</a:t>
            </a:r>
          </a:p>
          <a:p>
            <a:pPr lvl="1"/>
            <a:r>
              <a:rPr lang="en-US" dirty="0"/>
              <a:t>1 x buffer sizes</a:t>
            </a:r>
          </a:p>
          <a:p>
            <a:r>
              <a:rPr lang="en-US" dirty="0"/>
              <a:t>Algorithm</a:t>
            </a:r>
          </a:p>
          <a:p>
            <a:pPr lvl="1"/>
            <a:r>
              <a:rPr lang="en-US" dirty="0"/>
              <a:t>Train neural network on aliased &amp; </a:t>
            </a:r>
            <a:r>
              <a:rPr lang="en-US" dirty="0" err="1"/>
              <a:t>antialiased</a:t>
            </a:r>
            <a:r>
              <a:rPr lang="en-US" dirty="0"/>
              <a:t> images</a:t>
            </a:r>
          </a:p>
          <a:p>
            <a:pPr lvl="1"/>
            <a:r>
              <a:rPr lang="en-US" dirty="0"/>
              <a:t>Like MLAA, but less hacky</a:t>
            </a:r>
          </a:p>
          <a:p>
            <a:r>
              <a:rPr lang="en-US" dirty="0"/>
              <a:t>Not quite fast enough yet</a:t>
            </a:r>
          </a:p>
          <a:p>
            <a:r>
              <a:rPr lang="en-US" dirty="0"/>
              <a:t>Can produce strange results if images are too far from training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97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TAA: </a:t>
            </a:r>
            <a:r>
              <a:rPr lang="en-US" b="1" dirty="0"/>
              <a:t>T</a:t>
            </a:r>
            <a:r>
              <a:rPr lang="en-US" dirty="0"/>
              <a:t>emporal </a:t>
            </a:r>
            <a:r>
              <a:rPr lang="en-US" b="1" dirty="0"/>
              <a:t>A</a:t>
            </a:r>
            <a:r>
              <a:rPr lang="en-US" dirty="0"/>
              <a:t>nti</a:t>
            </a:r>
            <a:r>
              <a:rPr lang="en-US" b="1" dirty="0"/>
              <a:t>a</a:t>
            </a:r>
            <a:r>
              <a:rPr lang="en-US" dirty="0"/>
              <a:t>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samples across frames</a:t>
            </a:r>
          </a:p>
          <a:p>
            <a:pPr lvl="1"/>
            <a:r>
              <a:rPr lang="en-US" dirty="0"/>
              <a:t>N x rasterization samples (1 per frame)</a:t>
            </a:r>
          </a:p>
          <a:p>
            <a:pPr lvl="1"/>
            <a:r>
              <a:rPr lang="en-US" dirty="0"/>
              <a:t>N x shading samples (1 per frame)</a:t>
            </a:r>
          </a:p>
          <a:p>
            <a:pPr lvl="1"/>
            <a:r>
              <a:rPr lang="en-US" dirty="0"/>
              <a:t>2 x buffer sizes (add </a:t>
            </a:r>
            <a:r>
              <a:rPr lang="en-US" i="1" dirty="0"/>
              <a:t>history buffer</a:t>
            </a:r>
            <a:r>
              <a:rPr lang="en-US" dirty="0"/>
              <a:t>)</a:t>
            </a:r>
          </a:p>
          <a:p>
            <a:r>
              <a:rPr lang="en-US" dirty="0"/>
              <a:t>Exponential weighted average</a:t>
            </a:r>
          </a:p>
          <a:p>
            <a:r>
              <a:rPr lang="en-US" dirty="0"/>
              <a:t>Must find previous data for “this” pixel in history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87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6152</TotalTime>
  <Words>561</Words>
  <Application>Microsoft Macintosh PowerPoint</Application>
  <PresentationFormat>Widescreen</PresentationFormat>
  <Paragraphs>114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</vt:lpstr>
      <vt:lpstr>Office Theme</vt:lpstr>
      <vt:lpstr>CMSC 491/691</vt:lpstr>
      <vt:lpstr>Aliasing</vt:lpstr>
      <vt:lpstr>Antialiasing</vt:lpstr>
      <vt:lpstr>Common Antialiasing Techniques in Games</vt:lpstr>
      <vt:lpstr>SSAA: Supersampled Antialiasing</vt:lpstr>
      <vt:lpstr>MSAA: Multisample Antialiasing</vt:lpstr>
      <vt:lpstr>MLAA: Morphological Antialiasing</vt:lpstr>
      <vt:lpstr>DLAA: Deep Learning Antialiasing</vt:lpstr>
      <vt:lpstr>TAA: Temporal Antialiasing</vt:lpstr>
      <vt:lpstr>Exponential Average</vt:lpstr>
      <vt:lpstr>Exponential Average</vt:lpstr>
      <vt:lpstr>History</vt:lpstr>
      <vt:lpstr>TAA problems</vt:lpstr>
      <vt:lpstr>TAA wins</vt:lpstr>
      <vt:lpstr>Between Sample Aliasing</vt:lpstr>
    </vt:vector>
  </TitlesOfParts>
  <Company>ˡ倀˫᛼Ͷ쟤뿿킀΀뀜_ˡ꛼뿿큰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</dc:title>
  <dc:creator>Marc Olano</dc:creator>
  <cp:keywords/>
  <cp:lastModifiedBy>Marc Olano</cp:lastModifiedBy>
  <cp:revision>126</cp:revision>
  <cp:lastPrinted>2003-02-12T16:04:51Z</cp:lastPrinted>
  <dcterms:created xsi:type="dcterms:W3CDTF">2011-02-22T21:29:02Z</dcterms:created>
  <dcterms:modified xsi:type="dcterms:W3CDTF">2019-11-19T23:02:22Z</dcterms:modified>
</cp:coreProperties>
</file>