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2"/>
    <p:restoredTop sz="87666"/>
  </p:normalViewPr>
  <p:slideViewPr>
    <p:cSldViewPr snapToGrid="0" snapToObjects="1">
      <p:cViewPr>
        <p:scale>
          <a:sx n="115" d="100"/>
          <a:sy n="115" d="100"/>
        </p:scale>
        <p:origin x="16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D275F-543A-514D-A144-D53D72AB3DE3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2568D-661E-AE42-85B5-B77DE1CFA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16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2568D-661E-AE42-85B5-B77DE1CFAB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26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2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8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76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1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4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04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5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6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02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2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76F1B-8E44-B544-97F4-D458724F5181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3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4" Type="http://schemas.openxmlformats.org/officeDocument/2006/relationships/image" Target="../media/image14.emf"/><Relationship Id="rId5" Type="http://schemas.openxmlformats.org/officeDocument/2006/relationships/image" Target="../media/image15.emf"/><Relationship Id="rId6" Type="http://schemas.openxmlformats.org/officeDocument/2006/relationships/image" Target="../media/image16.emf"/><Relationship Id="rId7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4" Type="http://schemas.openxmlformats.org/officeDocument/2006/relationships/image" Target="../media/image10.emf"/><Relationship Id="rId5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Shadows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UMBC Graphics for Games</a:t>
            </a:r>
          </a:p>
        </p:txBody>
      </p:sp>
    </p:spTree>
    <p:extLst>
      <p:ext uri="{BB962C8B-B14F-4D97-AF65-F5344CB8AC3E}">
        <p14:creationId xmlns:p14="http://schemas.microsoft.com/office/powerpoint/2010/main" val="99810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Abuse Shadow Filtering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any of PCF, VSM, MSM</a:t>
            </a:r>
          </a:p>
          <a:p>
            <a:r>
              <a:rPr lang="en-US" dirty="0" smtClean="0"/>
              <a:t>Lie about the filter size</a:t>
            </a:r>
          </a:p>
          <a:p>
            <a:r>
              <a:rPr lang="en-US" dirty="0" smtClean="0"/>
              <a:t>Usually a fixed amount of softening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5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Percentage Closer Soft Shadows (PCSS)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Realistic penumbra width and contact hardening</a:t>
            </a:r>
          </a:p>
          <a:p>
            <a:pPr lvl="1"/>
            <a:r>
              <a:rPr lang="en-US" dirty="0" smtClean="0"/>
              <a:t>Assumes a spherical light</a:t>
            </a:r>
          </a:p>
          <a:p>
            <a:r>
              <a:rPr lang="en-US" dirty="0" smtClean="0"/>
              <a:t>Sample shadow map to estimate blocker distance</a:t>
            </a:r>
          </a:p>
          <a:p>
            <a:r>
              <a:rPr lang="en-US" dirty="0" smtClean="0"/>
              <a:t>Turn to per-pixel filter radius for PCF, VSM, MSM, etc.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Similar triangles: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 </a:t>
            </a:r>
          </a:p>
        </p:txBody>
      </p:sp>
      <p:sp>
        <p:nvSpPr>
          <p:cNvPr id="4" name="5-Point Star 3"/>
          <p:cNvSpPr/>
          <p:nvPr/>
        </p:nvSpPr>
        <p:spPr>
          <a:xfrm rot="19901198">
            <a:off x="10643616" y="2596896"/>
            <a:ext cx="463296" cy="463296"/>
          </a:xfrm>
          <a:prstGeom prst="star5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936224" y="3425952"/>
            <a:ext cx="804672" cy="2926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656064" y="5157216"/>
            <a:ext cx="217017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1"/>
          </p:cNvCxnSpPr>
          <p:nvPr/>
        </p:nvCxnSpPr>
        <p:spPr>
          <a:xfrm>
            <a:off x="10645392" y="2890270"/>
            <a:ext cx="912624" cy="2266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3"/>
          </p:cNvCxnSpPr>
          <p:nvPr/>
        </p:nvCxnSpPr>
        <p:spPr>
          <a:xfrm flipH="1">
            <a:off x="10472928" y="2964576"/>
            <a:ext cx="638243" cy="2192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3824" y="2257364"/>
            <a:ext cx="152400" cy="152400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 flipH="1">
            <a:off x="10557598" y="2333816"/>
            <a:ext cx="1724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1006667" y="2333564"/>
            <a:ext cx="1824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9696" y="3084090"/>
            <a:ext cx="127000" cy="2413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22148" y="5258789"/>
            <a:ext cx="139700" cy="1524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21596" y="4342415"/>
            <a:ext cx="165100" cy="241300"/>
          </a:xfrm>
          <a:prstGeom prst="rect">
            <a:avLst/>
          </a:prstGeom>
        </p:spPr>
      </p:pic>
      <p:cxnSp>
        <p:nvCxnSpPr>
          <p:cNvPr id="24" name="Straight Arrow Connector 23"/>
          <p:cNvCxnSpPr/>
          <p:nvPr/>
        </p:nvCxnSpPr>
        <p:spPr>
          <a:xfrm flipV="1">
            <a:off x="10323196" y="2890270"/>
            <a:ext cx="0" cy="1599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0323196" y="3367725"/>
            <a:ext cx="0" cy="2045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10323196" y="3572931"/>
            <a:ext cx="0" cy="721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0323196" y="4632178"/>
            <a:ext cx="0" cy="499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10447527" y="5352172"/>
            <a:ext cx="4511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1106151" y="5352172"/>
            <a:ext cx="4687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12032" y="3791712"/>
            <a:ext cx="812800" cy="57150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20774" y="4301267"/>
            <a:ext cx="9525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41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Point 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lights for all pixels = shadow bands</a:t>
            </a:r>
          </a:p>
          <a:p>
            <a:r>
              <a:rPr lang="en-US" dirty="0" smtClean="0"/>
              <a:t>Different lights for each pixel = noisy shadows</a:t>
            </a:r>
          </a:p>
          <a:p>
            <a:r>
              <a:rPr lang="en-US" dirty="0" smtClean="0"/>
              <a:t>Recent work combines LTC </a:t>
            </a:r>
            <a:r>
              <a:rPr lang="en-US" smtClean="0"/>
              <a:t>&amp; </a:t>
            </a:r>
            <a:r>
              <a:rPr lang="en-US" smtClean="0"/>
              <a:t>per-pixel sampling</a:t>
            </a:r>
            <a:endParaRPr lang="en-US" dirty="0" smtClean="0"/>
          </a:p>
          <a:p>
            <a:pPr lvl="1">
              <a:lnSpc>
                <a:spcPct val="200000"/>
              </a:lnSpc>
            </a:pPr>
            <a:r>
              <a:rPr lang="en-US" dirty="0" smtClean="0"/>
              <a:t> 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Basically factors in how much shadows change things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451" y="3446347"/>
            <a:ext cx="70866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1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Punctual Shadow Algorithms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0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Shadow Volumes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Seldom used now</a:t>
            </a:r>
          </a:p>
          <a:p>
            <a:r>
              <a:rPr lang="en-US" dirty="0" smtClean="0"/>
              <a:t>Find silhouette faces (extend triangle including light &amp; edge)</a:t>
            </a:r>
          </a:p>
          <a:p>
            <a:pPr lvl="1"/>
            <a:r>
              <a:rPr lang="en-US" dirty="0" smtClean="0"/>
              <a:t>Increment </a:t>
            </a:r>
            <a:r>
              <a:rPr lang="en-US" dirty="0" smtClean="0"/>
              <a:t>counter </a:t>
            </a:r>
            <a:r>
              <a:rPr lang="en-US" dirty="0" smtClean="0"/>
              <a:t>for front-facing</a:t>
            </a:r>
          </a:p>
          <a:p>
            <a:pPr lvl="2"/>
            <a:r>
              <a:rPr lang="en-US" dirty="0" smtClean="0"/>
              <a:t>Hardware has a </a:t>
            </a:r>
            <a:r>
              <a:rPr lang="en-US" i="1" dirty="0" smtClean="0"/>
              <a:t>stencil buffer</a:t>
            </a:r>
            <a:r>
              <a:rPr lang="en-US" dirty="0" smtClean="0"/>
              <a:t> that is perfect for this</a:t>
            </a:r>
          </a:p>
          <a:p>
            <a:pPr lvl="1"/>
            <a:r>
              <a:rPr lang="en-US" dirty="0" smtClean="0"/>
              <a:t>Decrement </a:t>
            </a:r>
            <a:r>
              <a:rPr lang="en-US" dirty="0" smtClean="0"/>
              <a:t>counter </a:t>
            </a:r>
            <a:r>
              <a:rPr lang="en-US" dirty="0" smtClean="0"/>
              <a:t>for back-facing</a:t>
            </a:r>
          </a:p>
          <a:p>
            <a:pPr lvl="1"/>
            <a:r>
              <a:rPr lang="en-US" dirty="0" smtClean="0"/>
              <a:t>Lit if not 0</a:t>
            </a:r>
          </a:p>
          <a:p>
            <a:r>
              <a:rPr lang="en-US" dirty="0" smtClean="0"/>
              <a:t>Problems &amp; Variations</a:t>
            </a:r>
          </a:p>
          <a:p>
            <a:pPr lvl="1"/>
            <a:r>
              <a:rPr lang="en-US" dirty="0" smtClean="0"/>
              <a:t>Eye inside volume</a:t>
            </a:r>
          </a:p>
          <a:p>
            <a:pPr lvl="2"/>
            <a:r>
              <a:rPr lang="en-US" dirty="0" smtClean="0"/>
              <a:t>Adapt starting count, or count from ∞</a:t>
            </a:r>
          </a:p>
          <a:p>
            <a:pPr lvl="1"/>
            <a:r>
              <a:rPr lang="en-US" dirty="0" smtClean="0"/>
              <a:t>Lots of pixels to fill</a:t>
            </a:r>
          </a:p>
          <a:p>
            <a:pPr lvl="2"/>
            <a:r>
              <a:rPr lang="en-US" dirty="0" smtClean="0"/>
              <a:t>Clipping &amp; culling helps, but this is </a:t>
            </a:r>
            <a:br>
              <a:rPr lang="en-US" dirty="0" smtClean="0"/>
            </a:br>
            <a:r>
              <a:rPr lang="en-US" dirty="0" smtClean="0"/>
              <a:t>shadow volume’s biggest problem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340" y="2913063"/>
            <a:ext cx="3009900" cy="3263900"/>
          </a:xfrm>
          <a:prstGeom prst="rect">
            <a:avLst/>
          </a:prstGeom>
        </p:spPr>
      </p:pic>
      <p:sp>
        <p:nvSpPr>
          <p:cNvPr id="3" name="Freeform 2"/>
          <p:cNvSpPr/>
          <p:nvPr/>
        </p:nvSpPr>
        <p:spPr>
          <a:xfrm>
            <a:off x="6729984" y="3816096"/>
            <a:ext cx="1255776" cy="1694688"/>
          </a:xfrm>
          <a:custGeom>
            <a:avLst/>
            <a:gdLst>
              <a:gd name="connsiteX0" fmla="*/ 0 w 1255776"/>
              <a:gd name="connsiteY0" fmla="*/ 853440 h 1694688"/>
              <a:gd name="connsiteX1" fmla="*/ 438912 w 1255776"/>
              <a:gd name="connsiteY1" fmla="*/ 0 h 1694688"/>
              <a:gd name="connsiteX2" fmla="*/ 1255776 w 1255776"/>
              <a:gd name="connsiteY2" fmla="*/ 597408 h 1694688"/>
              <a:gd name="connsiteX3" fmla="*/ 877824 w 1255776"/>
              <a:gd name="connsiteY3" fmla="*/ 1694688 h 1694688"/>
              <a:gd name="connsiteX4" fmla="*/ 304800 w 1255776"/>
              <a:gd name="connsiteY4" fmla="*/ 1658112 h 1694688"/>
              <a:gd name="connsiteX5" fmla="*/ 0 w 1255776"/>
              <a:gd name="connsiteY5" fmla="*/ 853440 h 1694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55776" h="1694688">
                <a:moveTo>
                  <a:pt x="0" y="853440"/>
                </a:moveTo>
                <a:lnTo>
                  <a:pt x="438912" y="0"/>
                </a:lnTo>
                <a:lnTo>
                  <a:pt x="1255776" y="597408"/>
                </a:lnTo>
                <a:lnTo>
                  <a:pt x="877824" y="1694688"/>
                </a:lnTo>
                <a:lnTo>
                  <a:pt x="304800" y="1658112"/>
                </a:lnTo>
                <a:lnTo>
                  <a:pt x="0" y="853440"/>
                </a:lnTo>
                <a:close/>
              </a:path>
            </a:pathLst>
          </a:custGeom>
          <a:solidFill>
            <a:srgbClr val="CCCDFB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482734" y="3438144"/>
            <a:ext cx="661522" cy="3060192"/>
          </a:xfrm>
          <a:custGeom>
            <a:avLst/>
            <a:gdLst>
              <a:gd name="connsiteX0" fmla="*/ 661522 w 661522"/>
              <a:gd name="connsiteY0" fmla="*/ 0 h 3060192"/>
              <a:gd name="connsiteX1" fmla="*/ 149458 w 661522"/>
              <a:gd name="connsiteY1" fmla="*/ 1109472 h 3060192"/>
              <a:gd name="connsiteX2" fmla="*/ 27538 w 661522"/>
              <a:gd name="connsiteY2" fmla="*/ 2267712 h 3060192"/>
              <a:gd name="connsiteX3" fmla="*/ 600562 w 661522"/>
              <a:gd name="connsiteY3" fmla="*/ 3060192 h 3060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1522" h="3060192">
                <a:moveTo>
                  <a:pt x="661522" y="0"/>
                </a:moveTo>
                <a:cubicBezTo>
                  <a:pt x="458322" y="365760"/>
                  <a:pt x="255122" y="731520"/>
                  <a:pt x="149458" y="1109472"/>
                </a:cubicBezTo>
                <a:cubicBezTo>
                  <a:pt x="43794" y="1487424"/>
                  <a:pt x="-47646" y="1942592"/>
                  <a:pt x="27538" y="2267712"/>
                </a:cubicBezTo>
                <a:cubicBezTo>
                  <a:pt x="102722" y="2592832"/>
                  <a:pt x="600562" y="3060192"/>
                  <a:pt x="600562" y="3060192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327648" y="3950208"/>
            <a:ext cx="1539643" cy="32918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327648" y="4279392"/>
            <a:ext cx="1207526" cy="68884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655913" y="381662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+1</a:t>
            </a:r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296625" y="366979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352032" y="4360347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+1</a:t>
            </a:r>
          </a:p>
        </p:txBody>
      </p:sp>
    </p:spTree>
    <p:extLst>
      <p:ext uri="{BB962C8B-B14F-4D97-AF65-F5344CB8AC3E}">
        <p14:creationId xmlns:p14="http://schemas.microsoft.com/office/powerpoint/2010/main" val="168566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Shadow 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Trace rays through some representation of the geometry</a:t>
            </a:r>
          </a:p>
          <a:p>
            <a:pPr lvl="1"/>
            <a:r>
              <a:rPr lang="en-US" dirty="0" smtClean="0"/>
              <a:t>Ray tracing’s primary shadow method</a:t>
            </a:r>
          </a:p>
          <a:p>
            <a:r>
              <a:rPr lang="en-US" dirty="0" smtClean="0"/>
              <a:t>Distance Field Shadows</a:t>
            </a:r>
          </a:p>
          <a:p>
            <a:pPr lvl="1"/>
            <a:r>
              <a:rPr lang="en-US" dirty="0" smtClean="0"/>
              <a:t>Pre-process 3D grid of distances to closest object</a:t>
            </a:r>
          </a:p>
          <a:p>
            <a:pPr lvl="1"/>
            <a:r>
              <a:rPr lang="en-US" dirty="0" smtClean="0"/>
              <a:t>Ray march (like volume shadows)</a:t>
            </a:r>
          </a:p>
          <a:p>
            <a:pPr lvl="1"/>
            <a:r>
              <a:rPr lang="en-US" dirty="0" smtClean="0"/>
              <a:t>At each step, can go at least as far as the distance stored there before you hit anything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3230880" y="5352288"/>
            <a:ext cx="5132832" cy="1402080"/>
          </a:xfrm>
          <a:custGeom>
            <a:avLst/>
            <a:gdLst>
              <a:gd name="connsiteX0" fmla="*/ 0 w 5132832"/>
              <a:gd name="connsiteY0" fmla="*/ 1402080 h 1402080"/>
              <a:gd name="connsiteX1" fmla="*/ 1316736 w 5132832"/>
              <a:gd name="connsiteY1" fmla="*/ 597408 h 1402080"/>
              <a:gd name="connsiteX2" fmla="*/ 3243072 w 5132832"/>
              <a:gd name="connsiteY2" fmla="*/ 1182624 h 1402080"/>
              <a:gd name="connsiteX3" fmla="*/ 5132832 w 5132832"/>
              <a:gd name="connsiteY3" fmla="*/ 0 h 1402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32832" h="1402080">
                <a:moveTo>
                  <a:pt x="0" y="1402080"/>
                </a:moveTo>
                <a:cubicBezTo>
                  <a:pt x="388112" y="1018032"/>
                  <a:pt x="776224" y="633984"/>
                  <a:pt x="1316736" y="597408"/>
                </a:cubicBezTo>
                <a:cubicBezTo>
                  <a:pt x="1857248" y="560832"/>
                  <a:pt x="2607056" y="1282192"/>
                  <a:pt x="3243072" y="1182624"/>
                </a:cubicBezTo>
                <a:cubicBezTo>
                  <a:pt x="3879088" y="1083056"/>
                  <a:pt x="5132832" y="0"/>
                  <a:pt x="5132832" y="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 flipV="1">
            <a:off x="2974848" y="4974336"/>
            <a:ext cx="4863404" cy="801812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6607763" y="5143970"/>
            <a:ext cx="1023526" cy="10235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60051" y="4694087"/>
            <a:ext cx="1718002" cy="171800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87044" y="4556949"/>
            <a:ext cx="1746014" cy="17460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205948" y="4613393"/>
            <a:ext cx="1362192" cy="13621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404437" y="4372563"/>
            <a:ext cx="1603022" cy="16030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1465584" y="3465074"/>
            <a:ext cx="3018526" cy="3018524"/>
            <a:chOff x="1465584" y="3465074"/>
            <a:chExt cx="3018526" cy="3018524"/>
          </a:xfrm>
        </p:grpSpPr>
        <p:sp>
          <p:nvSpPr>
            <p:cNvPr id="13" name="Arc 12"/>
            <p:cNvSpPr/>
            <p:nvPr/>
          </p:nvSpPr>
          <p:spPr>
            <a:xfrm rot="5400000">
              <a:off x="1465586" y="3465074"/>
              <a:ext cx="3018524" cy="3018524"/>
            </a:xfrm>
            <a:prstGeom prst="arc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Arc 13"/>
            <p:cNvSpPr/>
            <p:nvPr/>
          </p:nvSpPr>
          <p:spPr>
            <a:xfrm rot="10800000">
              <a:off x="1465586" y="3465074"/>
              <a:ext cx="3018524" cy="3018524"/>
            </a:xfrm>
            <a:prstGeom prst="arc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Arc 14"/>
            <p:cNvSpPr/>
            <p:nvPr/>
          </p:nvSpPr>
          <p:spPr>
            <a:xfrm rot="3934846">
              <a:off x="1465584" y="3465074"/>
              <a:ext cx="3018524" cy="3018524"/>
            </a:xfrm>
            <a:prstGeom prst="arc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Oval 16"/>
          <p:cNvSpPr/>
          <p:nvPr/>
        </p:nvSpPr>
        <p:spPr>
          <a:xfrm>
            <a:off x="7087497" y="5389710"/>
            <a:ext cx="614741" cy="61474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388517" y="568057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069632" y="562652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592860" y="555308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746052" y="541027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874870" y="526641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196423" y="515963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396079" y="502279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967863" y="495147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7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7" grpId="0" animBg="1"/>
      <p:bldP spid="17" grpId="1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Shadow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common method</a:t>
            </a:r>
          </a:p>
          <a:p>
            <a:r>
              <a:rPr lang="en-US" dirty="0" smtClean="0"/>
              <a:t>Render objects from camera at light</a:t>
            </a:r>
          </a:p>
          <a:p>
            <a:pPr lvl="1">
              <a:tabLst>
                <a:tab pos="5080000" algn="l"/>
                <a:tab pos="5140325" algn="l"/>
              </a:tabLst>
            </a:pPr>
            <a:r>
              <a:rPr lang="en-US" dirty="0" smtClean="0"/>
              <a:t>Each pixel has 3D position,	of the first thing the light sees</a:t>
            </a:r>
          </a:p>
          <a:p>
            <a:pPr lvl="1">
              <a:tabLst>
                <a:tab pos="1365250" algn="l"/>
              </a:tabLst>
            </a:pPr>
            <a:r>
              <a:rPr lang="en-US" dirty="0"/>
              <a:t> </a:t>
            </a:r>
            <a:r>
              <a:rPr lang="en-US" dirty="0" smtClean="0"/>
              <a:t>	from shadow map pixel position</a:t>
            </a:r>
          </a:p>
          <a:p>
            <a:pPr lvl="1">
              <a:tabLst>
                <a:tab pos="966788" algn="l"/>
              </a:tabLst>
            </a:pPr>
            <a:r>
              <a:rPr lang="en-US" dirty="0"/>
              <a:t> </a:t>
            </a:r>
            <a:r>
              <a:rPr lang="en-US" dirty="0" smtClean="0"/>
              <a:t>	from stored depth value</a:t>
            </a:r>
          </a:p>
          <a:p>
            <a:pPr>
              <a:tabLst>
                <a:tab pos="966788" algn="l"/>
              </a:tabLst>
            </a:pPr>
            <a:r>
              <a:rPr lang="en-US" dirty="0" smtClean="0"/>
              <a:t>Render objects (or deferred pass)</a:t>
            </a:r>
          </a:p>
          <a:p>
            <a:pPr lvl="1">
              <a:tabLst>
                <a:tab pos="966788" algn="l"/>
              </a:tabLst>
            </a:pPr>
            <a:r>
              <a:rPr lang="en-US" dirty="0" smtClean="0"/>
              <a:t>Each pixel has 3D position, </a:t>
            </a:r>
          </a:p>
          <a:p>
            <a:pPr lvl="1">
              <a:tabLst>
                <a:tab pos="1474788" algn="l"/>
                <a:tab pos="4281488" algn="l"/>
              </a:tabLst>
            </a:pPr>
            <a:r>
              <a:rPr lang="en-US" dirty="0"/>
              <a:t> </a:t>
            </a:r>
            <a:r>
              <a:rPr lang="en-US" dirty="0" smtClean="0"/>
              <a:t>	from pixel position, 	from pixel depth</a:t>
            </a:r>
          </a:p>
          <a:p>
            <a:pPr lvl="1">
              <a:tabLst>
                <a:tab pos="3252788" algn="l"/>
                <a:tab pos="4281488" algn="l"/>
              </a:tabLst>
            </a:pPr>
            <a:r>
              <a:rPr lang="en-US" dirty="0" smtClean="0"/>
              <a:t>Transform 	to light space, compare to </a:t>
            </a:r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3574" y="2843530"/>
            <a:ext cx="952500" cy="317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3502" y="3245866"/>
            <a:ext cx="596900" cy="317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3502" y="3628199"/>
            <a:ext cx="203200" cy="279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0300" y="4602956"/>
            <a:ext cx="1155700" cy="25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03502" y="4974463"/>
            <a:ext cx="723900" cy="25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58258" y="4979035"/>
            <a:ext cx="279400" cy="215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0812" y="5383943"/>
            <a:ext cx="1155700" cy="254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3470" y="5336508"/>
            <a:ext cx="203200" cy="27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18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Shadow </a:t>
            </a:r>
            <a:r>
              <a:rPr lang="en-US" dirty="0" smtClean="0"/>
              <a:t>Acne &amp; Shadow Bias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Numerical error for closest surface = self </a:t>
            </a:r>
            <a:r>
              <a:rPr lang="en-US" dirty="0" smtClean="0"/>
              <a:t>shadowing</a:t>
            </a:r>
          </a:p>
          <a:p>
            <a:pPr lvl="1">
              <a:tabLst>
                <a:tab pos="1708150" algn="l"/>
                <a:tab pos="5426075" algn="l"/>
              </a:tabLst>
            </a:pPr>
            <a:r>
              <a:rPr lang="en-US" dirty="0" smtClean="0"/>
              <a:t> 	 sometimes says yes when	</a:t>
            </a:r>
            <a:r>
              <a:rPr lang="en-US" b="1" i="1" dirty="0" smtClean="0"/>
              <a:t>should</a:t>
            </a:r>
            <a:r>
              <a:rPr lang="en-US" dirty="0" smtClean="0"/>
              <a:t> equal </a:t>
            </a:r>
          </a:p>
          <a:p>
            <a:pPr lvl="1">
              <a:tabLst>
                <a:tab pos="1708150" algn="l"/>
                <a:tab pos="5426075" algn="l"/>
              </a:tabLst>
            </a:pPr>
            <a:r>
              <a:rPr lang="en-US" dirty="0" smtClean="0"/>
              <a:t>Appears as random spots of shadow</a:t>
            </a:r>
            <a:endParaRPr lang="en-US" dirty="0" smtClean="0"/>
          </a:p>
          <a:p>
            <a:r>
              <a:rPr lang="en-US" dirty="0" smtClean="0"/>
              <a:t>Bias</a:t>
            </a:r>
          </a:p>
          <a:p>
            <a:pPr lvl="1">
              <a:tabLst>
                <a:tab pos="3197225" algn="l"/>
              </a:tabLst>
            </a:pPr>
            <a:r>
              <a:rPr lang="en-US" dirty="0" smtClean="0"/>
              <a:t>Rather than 	, use </a:t>
            </a:r>
          </a:p>
          <a:p>
            <a:pPr lvl="1">
              <a:tabLst>
                <a:tab pos="3132138" algn="l"/>
              </a:tabLst>
            </a:pPr>
            <a:r>
              <a:rPr lang="en-US" dirty="0" smtClean="0"/>
              <a:t>Too little, still get artifacts</a:t>
            </a:r>
          </a:p>
          <a:p>
            <a:pPr lvl="1">
              <a:tabLst>
                <a:tab pos="3132138" algn="l"/>
              </a:tabLst>
            </a:pPr>
            <a:r>
              <a:rPr lang="en-US" dirty="0" smtClean="0"/>
              <a:t>Too much, and objects seem to float</a:t>
            </a:r>
          </a:p>
          <a:p>
            <a:pPr lvl="1">
              <a:tabLst>
                <a:tab pos="3132138" algn="l"/>
              </a:tabLst>
            </a:pPr>
            <a:r>
              <a:rPr lang="en-US" dirty="0" smtClean="0"/>
              <a:t>Some methods adjust per pixel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4506" y="3631118"/>
            <a:ext cx="914400" cy="292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2232" y="3631118"/>
            <a:ext cx="1409700" cy="292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560" y="2320528"/>
            <a:ext cx="914400" cy="292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6300" y="2404326"/>
            <a:ext cx="279400" cy="2159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31544" y="2353571"/>
            <a:ext cx="203200" cy="27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77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Shadow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Want about 1 shadow pixel per pixel</a:t>
            </a:r>
          </a:p>
          <a:p>
            <a:r>
              <a:rPr lang="en-US" dirty="0" smtClean="0"/>
              <a:t>Warped shadow space</a:t>
            </a:r>
          </a:p>
          <a:p>
            <a:pPr lvl="1"/>
            <a:r>
              <a:rPr lang="en-US" dirty="0" smtClean="0"/>
              <a:t>Non-linear shadow map pixel spacing</a:t>
            </a:r>
          </a:p>
          <a:p>
            <a:pPr lvl="1"/>
            <a:r>
              <a:rPr lang="en-US" dirty="0" smtClean="0"/>
              <a:t>Works for lights perpendicular to view, but not head lights</a:t>
            </a:r>
          </a:p>
          <a:p>
            <a:r>
              <a:rPr lang="en-US" dirty="0" smtClean="0"/>
              <a:t>Cascaded shadow maps</a:t>
            </a:r>
          </a:p>
          <a:p>
            <a:pPr lvl="1"/>
            <a:r>
              <a:rPr lang="en-US" dirty="0" smtClean="0"/>
              <a:t>Multiple shadow maps at different resolutions for each depth </a:t>
            </a:r>
            <a:r>
              <a:rPr lang="en-US" dirty="0" smtClean="0"/>
              <a:t>range</a:t>
            </a:r>
          </a:p>
          <a:p>
            <a:pPr lvl="1"/>
            <a:r>
              <a:rPr lang="en-US" dirty="0" smtClean="0"/>
              <a:t>This is the choice for most games</a:t>
            </a:r>
            <a:endParaRPr lang="en-US" dirty="0" smtClean="0"/>
          </a:p>
          <a:p>
            <a:pPr lvl="1"/>
            <a:r>
              <a:rPr lang="en-US" dirty="0" smtClean="0"/>
              <a:t>UE4 shadow atlas</a:t>
            </a:r>
          </a:p>
        </p:txBody>
      </p:sp>
      <p:sp>
        <p:nvSpPr>
          <p:cNvPr id="4" name="Freeform 3"/>
          <p:cNvSpPr/>
          <p:nvPr/>
        </p:nvSpPr>
        <p:spPr>
          <a:xfrm>
            <a:off x="8634714" y="1944543"/>
            <a:ext cx="3345083" cy="648186"/>
          </a:xfrm>
          <a:custGeom>
            <a:avLst/>
            <a:gdLst>
              <a:gd name="connsiteX0" fmla="*/ 0 w 3345083"/>
              <a:gd name="connsiteY0" fmla="*/ 648186 h 648186"/>
              <a:gd name="connsiteX1" fmla="*/ 983848 w 3345083"/>
              <a:gd name="connsiteY1" fmla="*/ 4 h 648186"/>
              <a:gd name="connsiteX2" fmla="*/ 2395959 w 3345083"/>
              <a:gd name="connsiteY2" fmla="*/ 636611 h 648186"/>
              <a:gd name="connsiteX3" fmla="*/ 3345083 w 3345083"/>
              <a:gd name="connsiteY3" fmla="*/ 57877 h 64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5083" h="648186">
                <a:moveTo>
                  <a:pt x="0" y="648186"/>
                </a:moveTo>
                <a:cubicBezTo>
                  <a:pt x="292261" y="325059"/>
                  <a:pt x="584522" y="1933"/>
                  <a:pt x="983848" y="4"/>
                </a:cubicBezTo>
                <a:cubicBezTo>
                  <a:pt x="1383174" y="-1925"/>
                  <a:pt x="2002420" y="626966"/>
                  <a:pt x="2395959" y="636611"/>
                </a:cubicBezTo>
                <a:cubicBezTo>
                  <a:pt x="2789498" y="646256"/>
                  <a:pt x="3188825" y="175553"/>
                  <a:pt x="3345083" y="57877"/>
                </a:cubicBezTo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9074552" y="613458"/>
            <a:ext cx="821802" cy="1527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9387068" y="590309"/>
            <a:ext cx="520863" cy="1412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9734309" y="613458"/>
            <a:ext cx="162045" cy="1331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907930" y="613458"/>
            <a:ext cx="266217" cy="1527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4" idx="2"/>
          </p:cNvCxnSpPr>
          <p:nvPr/>
        </p:nvCxnSpPr>
        <p:spPr>
          <a:xfrm>
            <a:off x="9907930" y="613458"/>
            <a:ext cx="1122743" cy="1967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4" idx="3"/>
          </p:cNvCxnSpPr>
          <p:nvPr/>
        </p:nvCxnSpPr>
        <p:spPr>
          <a:xfrm>
            <a:off x="9907930" y="590309"/>
            <a:ext cx="2071867" cy="1412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8785185" y="613458"/>
            <a:ext cx="1122745" cy="1782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83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Shadow Aliasing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Blending depths doesn’t work</a:t>
            </a:r>
          </a:p>
          <a:p>
            <a:pPr lvl="1"/>
            <a:r>
              <a:rPr lang="en-US" dirty="0" smtClean="0"/>
              <a:t>Blending near &amp; far depths gives a hard aliased shadow at a depth between them</a:t>
            </a:r>
          </a:p>
          <a:p>
            <a:r>
              <a:rPr lang="en-US" dirty="0" smtClean="0"/>
              <a:t>Percentage Closer Filtering (PCF)</a:t>
            </a:r>
          </a:p>
          <a:p>
            <a:pPr lvl="1"/>
            <a:r>
              <a:rPr lang="en-US" dirty="0" smtClean="0"/>
              <a:t>Evaluate shadow (0) or not (1) at four shadow </a:t>
            </a:r>
            <a:r>
              <a:rPr lang="en-US" dirty="0" err="1" smtClean="0"/>
              <a:t>texels</a:t>
            </a:r>
            <a:endParaRPr lang="en-US" dirty="0" smtClean="0"/>
          </a:p>
          <a:p>
            <a:pPr lvl="1"/>
            <a:r>
              <a:rPr lang="en-US" dirty="0" smtClean="0"/>
              <a:t>Blend these intensities</a:t>
            </a:r>
          </a:p>
          <a:p>
            <a:r>
              <a:rPr lang="en-US" dirty="0" smtClean="0"/>
              <a:t>Variance Shadow Maps (VSM), [Moment Shadow Maps (MSM)]</a:t>
            </a:r>
          </a:p>
          <a:p>
            <a:pPr lvl="1"/>
            <a:r>
              <a:rPr lang="en-US" dirty="0" smtClean="0"/>
              <a:t>Average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Z</a:t>
            </a:r>
            <a:r>
              <a:rPr lang="en-US" dirty="0" smtClean="0"/>
              <a:t>,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Z</a:t>
            </a:r>
            <a:r>
              <a:rPr lang="en-US" baseline="30000" dirty="0" smtClean="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dirty="0" smtClean="0"/>
              <a:t>, [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Z</a:t>
            </a:r>
            <a:r>
              <a:rPr lang="en-US" baseline="30000" dirty="0" smtClean="0">
                <a:latin typeface="Times New Roman" charset="0"/>
                <a:ea typeface="Times New Roman" charset="0"/>
                <a:cs typeface="Times New Roman" charset="0"/>
              </a:rPr>
              <a:t>3</a:t>
            </a:r>
            <a:r>
              <a:rPr lang="en-US" dirty="0" smtClean="0"/>
              <a:t>,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Z</a:t>
            </a:r>
            <a:r>
              <a:rPr lang="en-US" baseline="30000" dirty="0" smtClean="0">
                <a:latin typeface="Times New Roman" charset="0"/>
                <a:ea typeface="Times New Roman" charset="0"/>
                <a:cs typeface="Times New Roman" charset="0"/>
              </a:rPr>
              <a:t>4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Estimate variance and shadow coverage</a:t>
            </a:r>
          </a:p>
          <a:p>
            <a:pPr lvl="1"/>
            <a:r>
              <a:rPr lang="en-US" dirty="0" smtClean="0"/>
              <a:t>Prone to precision problems &amp; light leaks (assumes Gaussian-distributed depths)</a:t>
            </a:r>
          </a:p>
          <a:p>
            <a:r>
              <a:rPr lang="en-US" dirty="0" smtClean="0"/>
              <a:t>Exponential (&amp; others): like VSM, but different distribution assumptions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1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481823" y="5486400"/>
            <a:ext cx="4328931" cy="81022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 Shadows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Area lights give soft-edged shadows</a:t>
            </a:r>
          </a:p>
          <a:p>
            <a:pPr lvl="1"/>
            <a:r>
              <a:rPr lang="en-US" dirty="0" smtClean="0"/>
              <a:t>Umbra </a:t>
            </a:r>
            <a:r>
              <a:rPr lang="en-US" dirty="0" smtClean="0"/>
              <a:t>(full shadow)</a:t>
            </a:r>
          </a:p>
          <a:p>
            <a:pPr lvl="1"/>
            <a:r>
              <a:rPr lang="en-US" dirty="0" smtClean="0"/>
              <a:t>Penumbra (partial shadow)</a:t>
            </a:r>
            <a:endParaRPr lang="en-US" dirty="0" smtClean="0"/>
          </a:p>
          <a:p>
            <a:pPr lvl="1"/>
            <a:r>
              <a:rPr lang="en-US" dirty="0" smtClean="0"/>
              <a:t>Contact </a:t>
            </a:r>
            <a:r>
              <a:rPr lang="en-US" dirty="0" smtClean="0"/>
              <a:t>hardening</a:t>
            </a:r>
          </a:p>
          <a:p>
            <a:pPr lvl="2"/>
            <a:r>
              <a:rPr lang="en-US" dirty="0" smtClean="0"/>
              <a:t>Penumbra size depends on how close</a:t>
            </a:r>
            <a:br>
              <a:rPr lang="en-US" dirty="0" smtClean="0"/>
            </a:br>
            <a:r>
              <a:rPr lang="en-US" dirty="0" smtClean="0"/>
              <a:t>blocker is to surface</a:t>
            </a:r>
            <a:endParaRPr lang="en-US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481823" y="5486400"/>
            <a:ext cx="432893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044122" y="4001294"/>
            <a:ext cx="11151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un 11"/>
          <p:cNvSpPr/>
          <p:nvPr/>
        </p:nvSpPr>
        <p:spPr>
          <a:xfrm>
            <a:off x="8147348" y="2318021"/>
            <a:ext cx="774856" cy="774856"/>
          </a:xfrm>
          <a:prstGeom prst="su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12" idx="1"/>
          </p:cNvCxnSpPr>
          <p:nvPr/>
        </p:nvCxnSpPr>
        <p:spPr>
          <a:xfrm flipH="1">
            <a:off x="7928517" y="2705449"/>
            <a:ext cx="218831" cy="278095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2" idx="3"/>
          </p:cNvCxnSpPr>
          <p:nvPr/>
        </p:nvCxnSpPr>
        <p:spPr>
          <a:xfrm flipH="1">
            <a:off x="7034788" y="2705449"/>
            <a:ext cx="1887416" cy="278095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163060" y="5436671"/>
            <a:ext cx="824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Umbra</a:t>
            </a:r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933885" y="5486082"/>
            <a:ext cx="1150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Penumbra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0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6125</TotalTime>
  <Words>435</Words>
  <Application>Microsoft Macintosh PowerPoint</Application>
  <PresentationFormat>Widescreen</PresentationFormat>
  <Paragraphs>90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Calibri Light</vt:lpstr>
      <vt:lpstr>Times New Roman</vt:lpstr>
      <vt:lpstr>Arial</vt:lpstr>
      <vt:lpstr>Office Theme</vt:lpstr>
      <vt:lpstr>Shadows</vt:lpstr>
      <vt:lpstr>Punctual Shadow Algorithms</vt:lpstr>
      <vt:lpstr>Shadow Volumes</vt:lpstr>
      <vt:lpstr>Shadow Rays</vt:lpstr>
      <vt:lpstr>Shadow Map</vt:lpstr>
      <vt:lpstr>Shadow Acne &amp; Shadow Bias</vt:lpstr>
      <vt:lpstr>Shadow Resolution</vt:lpstr>
      <vt:lpstr>Shadow Aliasing</vt:lpstr>
      <vt:lpstr>Soft Shadows</vt:lpstr>
      <vt:lpstr>Abuse Shadow Filtering</vt:lpstr>
      <vt:lpstr>Percentage Closer Soft Shadows (PCSS)</vt:lpstr>
      <vt:lpstr>Multiple Point Lights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Shading</dc:title>
  <dc:creator>Marc Olano</dc:creator>
  <cp:lastModifiedBy>Marc Olano</cp:lastModifiedBy>
  <cp:revision>131</cp:revision>
  <dcterms:created xsi:type="dcterms:W3CDTF">2017-09-07T12:57:46Z</dcterms:created>
  <dcterms:modified xsi:type="dcterms:W3CDTF">2018-10-18T18:07:37Z</dcterms:modified>
</cp:coreProperties>
</file>