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0"/>
    <p:restoredTop sz="94626"/>
  </p:normalViewPr>
  <p:slideViewPr>
    <p:cSldViewPr snapToGrid="0" snapToObjects="1">
      <p:cViewPr varScale="1">
        <p:scale>
          <a:sx n="116" d="100"/>
          <a:sy n="116" d="100"/>
        </p:scale>
        <p:origin x="5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275F-543A-514D-A144-D53D72AB3DE3}" type="datetimeFigureOut">
              <a:rPr lang="en-US" smtClean="0"/>
              <a:t>6/17/19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68D-661E-AE42-85B5-B77DE1CFA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68D-661E-AE42-85B5-B77DE1CFAB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3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6F1B-8E44-B544-97F4-D458724F518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en-us/library/windows/desktop/bb509647(v=vs.85)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en-us/library/windows/desktop/bb509561(v=vs.85)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UMBC Graphics for Games</a:t>
            </a:r>
          </a:p>
        </p:txBody>
      </p:sp>
    </p:spTree>
    <p:extLst>
      <p:ext uri="{BB962C8B-B14F-4D97-AF65-F5344CB8AC3E}">
        <p14:creationId xmlns:p14="http://schemas.microsoft.com/office/powerpoint/2010/main" val="99810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Constant buffers</a:t>
            </a:r>
          </a:p>
          <a:p>
            <a:pPr lvl="1"/>
            <a:r>
              <a:rPr lang="en-US" dirty="0"/>
              <a:t>Fast, same for everybody</a:t>
            </a:r>
          </a:p>
          <a:p>
            <a:pPr lvl="1"/>
            <a:r>
              <a:rPr lang="en-US" dirty="0"/>
              <a:t>Defined in </a:t>
            </a:r>
            <a:r>
              <a:rPr lang="en-US" dirty="0" err="1"/>
              <a:t>shader</a:t>
            </a:r>
            <a:r>
              <a:rPr lang="en-US" dirty="0"/>
              <a:t> or CPU code</a:t>
            </a:r>
          </a:p>
          <a:p>
            <a:pPr lvl="1"/>
            <a:r>
              <a:rPr lang="en-US" dirty="0"/>
              <a:t>Limited number and size (D3D11 = 15 x 4096-value buffers)</a:t>
            </a:r>
          </a:p>
          <a:p>
            <a:pPr lvl="2"/>
            <a:r>
              <a:rPr lang="en-US" dirty="0"/>
              <a:t>Regular constants in your </a:t>
            </a:r>
            <a:r>
              <a:rPr lang="en-US" dirty="0" err="1"/>
              <a:t>shader</a:t>
            </a:r>
            <a:r>
              <a:rPr lang="en-US" dirty="0"/>
              <a:t> get stuffed into one.</a:t>
            </a:r>
          </a:p>
          <a:p>
            <a:r>
              <a:rPr lang="en-US" dirty="0"/>
              <a:t>Vertex buffers</a:t>
            </a:r>
          </a:p>
          <a:p>
            <a:pPr lvl="1"/>
            <a:r>
              <a:rPr lang="en-US" dirty="0"/>
              <a:t>Array for CPU, one element per vertex </a:t>
            </a:r>
            <a:r>
              <a:rPr lang="en-US" dirty="0" err="1"/>
              <a:t>shader</a:t>
            </a:r>
            <a:endParaRPr lang="en-US" dirty="0"/>
          </a:p>
          <a:p>
            <a:r>
              <a:rPr lang="en-US" dirty="0"/>
              <a:t>Index buffers</a:t>
            </a:r>
          </a:p>
          <a:p>
            <a:pPr lvl="1"/>
            <a:r>
              <a:rPr lang="en-US" dirty="0"/>
              <a:t>Array for CPU, GPU uses to tell which vertices go together</a:t>
            </a:r>
          </a:p>
        </p:txBody>
      </p:sp>
    </p:spTree>
    <p:extLst>
      <p:ext uri="{BB962C8B-B14F-4D97-AF65-F5344CB8AC3E}">
        <p14:creationId xmlns:p14="http://schemas.microsoft.com/office/powerpoint/2010/main" val="1271514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buffers: multiple </a:t>
            </a:r>
            <a:r>
              <a:rPr lang="en-US" i="1" dirty="0"/>
              <a:t>views</a:t>
            </a:r>
            <a:endParaRPr lang="en-US" dirty="0"/>
          </a:p>
          <a:p>
            <a:pPr lvl="1"/>
            <a:r>
              <a:rPr lang="en-US" dirty="0" err="1"/>
              <a:t>Shader</a:t>
            </a:r>
            <a:r>
              <a:rPr lang="en-US" dirty="0"/>
              <a:t> Resource View (SRV): read only</a:t>
            </a:r>
          </a:p>
          <a:p>
            <a:pPr lvl="2"/>
            <a:r>
              <a:rPr lang="en-US" dirty="0"/>
              <a:t>Texture2D, etc.</a:t>
            </a:r>
          </a:p>
          <a:p>
            <a:pPr lvl="1"/>
            <a:r>
              <a:rPr lang="en-US" dirty="0"/>
              <a:t>Render Target View: write only</a:t>
            </a:r>
          </a:p>
          <a:p>
            <a:pPr lvl="2"/>
            <a:r>
              <a:rPr lang="en-US" dirty="0"/>
              <a:t>SV_Target0 or Color output semantics</a:t>
            </a:r>
          </a:p>
          <a:p>
            <a:pPr lvl="1"/>
            <a:r>
              <a:rPr lang="en-US" dirty="0"/>
              <a:t>Unordered Access View (UAV): read/write</a:t>
            </a:r>
          </a:p>
          <a:p>
            <a:pPr lvl="2"/>
            <a:r>
              <a:rPr lang="en-US" dirty="0"/>
              <a:t>Buffer&lt;</a:t>
            </a:r>
            <a:r>
              <a:rPr lang="en-US" dirty="0" err="1"/>
              <a:t>uint</a:t>
            </a:r>
            <a:r>
              <a:rPr lang="en-US" dirty="0"/>
              <a:t>&gt;</a:t>
            </a:r>
          </a:p>
          <a:p>
            <a:pPr lvl="2"/>
            <a:r>
              <a:rPr lang="en-US" dirty="0"/>
              <a:t>Access as array from </a:t>
            </a:r>
            <a:r>
              <a:rPr lang="en-US" dirty="0" err="1"/>
              <a:t>shader</a:t>
            </a:r>
            <a:endParaRPr lang="en-US" dirty="0"/>
          </a:p>
          <a:p>
            <a:pPr lvl="2"/>
            <a:r>
              <a:rPr lang="en-US" dirty="0"/>
              <a:t>Atomic access functions </a:t>
            </a:r>
            <a:r>
              <a:rPr lang="en-US" b="1" dirty="0"/>
              <a:t>if</a:t>
            </a:r>
            <a:r>
              <a:rPr lang="en-US" dirty="0"/>
              <a:t> there might be overlap</a:t>
            </a:r>
          </a:p>
          <a:p>
            <a:pPr lvl="1"/>
            <a:r>
              <a:rPr lang="en-US" dirty="0"/>
              <a:t>GPU may need to do a </a:t>
            </a:r>
            <a:r>
              <a:rPr lang="en-US" i="1" dirty="0"/>
              <a:t>transition</a:t>
            </a:r>
            <a:r>
              <a:rPr lang="en-US" dirty="0"/>
              <a:t> or </a:t>
            </a:r>
            <a:r>
              <a:rPr lang="en-US" i="1" dirty="0"/>
              <a:t>resolve</a:t>
            </a:r>
            <a:r>
              <a:rPr lang="en-US" dirty="0"/>
              <a:t> to change access type</a:t>
            </a:r>
          </a:p>
        </p:txBody>
      </p:sp>
    </p:spTree>
    <p:extLst>
      <p:ext uri="{BB962C8B-B14F-4D97-AF65-F5344CB8AC3E}">
        <p14:creationId xmlns:p14="http://schemas.microsoft.com/office/powerpoint/2010/main" val="360547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Shader</a:t>
            </a:r>
            <a:r>
              <a:rPr lang="en-US" dirty="0"/>
              <a:t> Stage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shader</a:t>
            </a:r>
            <a:r>
              <a:rPr lang="en-US" dirty="0"/>
              <a:t> stage = function</a:t>
            </a:r>
          </a:p>
          <a:p>
            <a:r>
              <a:rPr lang="en-US" dirty="0"/>
              <a:t>Input</a:t>
            </a:r>
          </a:p>
          <a:p>
            <a:pPr lvl="1"/>
            <a:r>
              <a:rPr lang="en-US" dirty="0"/>
              <a:t>“</a:t>
            </a:r>
            <a:r>
              <a:rPr lang="en-US" i="1" dirty="0"/>
              <a:t>in</a:t>
            </a:r>
            <a:r>
              <a:rPr lang="en-US" dirty="0"/>
              <a:t>” parameters or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Label with special </a:t>
            </a:r>
            <a:r>
              <a:rPr lang="en-US" i="1" dirty="0">
                <a:hlinkClick r:id="rId2"/>
              </a:rPr>
              <a:t>hardware semantics</a:t>
            </a:r>
            <a:endParaRPr lang="en-US" i="1" dirty="0"/>
          </a:p>
          <a:p>
            <a:pPr lvl="2"/>
            <a:r>
              <a:rPr lang="en-US" dirty="0"/>
              <a:t>e.g. in float4 Position : </a:t>
            </a:r>
            <a:r>
              <a:rPr lang="en-US" dirty="0" err="1"/>
              <a:t>SV_Position</a:t>
            </a:r>
            <a:endParaRPr lang="en-US" dirty="0"/>
          </a:p>
          <a:p>
            <a:r>
              <a:rPr lang="en-US" dirty="0"/>
              <a:t>Output</a:t>
            </a:r>
          </a:p>
          <a:p>
            <a:pPr lvl="1"/>
            <a:r>
              <a:rPr lang="en-US" dirty="0"/>
              <a:t>“</a:t>
            </a:r>
            <a:r>
              <a:rPr lang="en-US" i="1" dirty="0"/>
              <a:t>out</a:t>
            </a:r>
            <a:r>
              <a:rPr lang="en-US" dirty="0"/>
              <a:t>” parameters, </a:t>
            </a:r>
            <a:r>
              <a:rPr lang="en-US" dirty="0" err="1"/>
              <a:t>struct</a:t>
            </a:r>
            <a:r>
              <a:rPr lang="en-US" dirty="0"/>
              <a:t>, or function return value</a:t>
            </a:r>
          </a:p>
          <a:p>
            <a:pPr lvl="1"/>
            <a:r>
              <a:rPr lang="en-US" dirty="0"/>
              <a:t>Label with semantics</a:t>
            </a:r>
          </a:p>
          <a:p>
            <a:r>
              <a:rPr lang="en-US" dirty="0"/>
              <a:t>Output from one stage should match input to next</a:t>
            </a:r>
          </a:p>
        </p:txBody>
      </p:sp>
    </p:spTree>
    <p:extLst>
      <p:ext uri="{BB962C8B-B14F-4D97-AF65-F5344CB8AC3E}">
        <p14:creationId xmlns:p14="http://schemas.microsoft.com/office/powerpoint/2010/main" val="1002136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Vertex input</a:t>
            </a:r>
          </a:p>
          <a:p>
            <a:pPr lvl="1"/>
            <a:r>
              <a:rPr lang="en-US" dirty="0"/>
              <a:t>Position, </a:t>
            </a:r>
            <a:r>
              <a:rPr lang="en-US" dirty="0" err="1"/>
              <a:t>Texcoord</a:t>
            </a:r>
            <a:r>
              <a:rPr lang="en-US" dirty="0"/>
              <a:t>, Color, </a:t>
            </a:r>
            <a:r>
              <a:rPr lang="mr-IN" dirty="0"/>
              <a:t>…</a:t>
            </a:r>
            <a:endParaRPr lang="en-US" dirty="0"/>
          </a:p>
          <a:p>
            <a:pPr lvl="2"/>
            <a:r>
              <a:rPr lang="en-US" dirty="0"/>
              <a:t>Convention, but no meaning to GPU</a:t>
            </a:r>
          </a:p>
          <a:p>
            <a:pPr lvl="1"/>
            <a:r>
              <a:rPr lang="en-US" dirty="0" err="1"/>
              <a:t>SV_VertexID</a:t>
            </a:r>
            <a:r>
              <a:rPr lang="en-US" dirty="0"/>
              <a:t> (SV = system value)</a:t>
            </a:r>
          </a:p>
          <a:p>
            <a:r>
              <a:rPr lang="en-US" dirty="0"/>
              <a:t>Vertex output</a:t>
            </a:r>
          </a:p>
          <a:p>
            <a:pPr lvl="1"/>
            <a:r>
              <a:rPr lang="en-US" dirty="0" err="1"/>
              <a:t>SV_Position</a:t>
            </a:r>
            <a:r>
              <a:rPr lang="en-US" dirty="0"/>
              <a:t> (used by rasterizer)</a:t>
            </a:r>
          </a:p>
          <a:p>
            <a:r>
              <a:rPr lang="en-US" dirty="0"/>
              <a:t>Vertex to Pixel</a:t>
            </a:r>
          </a:p>
          <a:p>
            <a:pPr lvl="1"/>
            <a:r>
              <a:rPr lang="en-US" dirty="0"/>
              <a:t>Limited number of </a:t>
            </a:r>
            <a:r>
              <a:rPr lang="en-US" i="1" dirty="0"/>
              <a:t>interpolators</a:t>
            </a:r>
            <a:r>
              <a:rPr lang="en-US" dirty="0"/>
              <a:t>.</a:t>
            </a:r>
          </a:p>
          <a:p>
            <a:r>
              <a:rPr lang="en-US" dirty="0"/>
              <a:t>Pixel output</a:t>
            </a:r>
          </a:p>
          <a:p>
            <a:pPr lvl="1"/>
            <a:r>
              <a:rPr lang="en-US" dirty="0"/>
              <a:t>Color (one output) or </a:t>
            </a:r>
            <a:r>
              <a:rPr lang="en-US" dirty="0" err="1"/>
              <a:t>SV_Target</a:t>
            </a:r>
            <a:r>
              <a:rPr lang="en-US" dirty="0"/>
              <a:t>* for many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507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UE4 </a:t>
            </a:r>
            <a:r>
              <a:rPr lang="en-US" dirty="0" err="1"/>
              <a:t>Shaders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Engine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ush</a:t>
            </a:r>
            <a:r>
              <a:rPr lang="en-US" dirty="0"/>
              <a:t> = Unreal </a:t>
            </a:r>
            <a:r>
              <a:rPr lang="en-US" dirty="0" err="1"/>
              <a:t>Shader</a:t>
            </a:r>
            <a:r>
              <a:rPr lang="en-US" dirty="0"/>
              <a:t> Header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usf</a:t>
            </a:r>
            <a:r>
              <a:rPr lang="en-US" dirty="0"/>
              <a:t> = Unreal </a:t>
            </a:r>
            <a:r>
              <a:rPr lang="en-US" dirty="0" err="1"/>
              <a:t>Shader</a:t>
            </a:r>
            <a:r>
              <a:rPr lang="en-US" dirty="0"/>
              <a:t> Function</a:t>
            </a:r>
          </a:p>
          <a:p>
            <a:r>
              <a:rPr lang="en-US" dirty="0"/>
              <a:t>Materials</a:t>
            </a:r>
          </a:p>
          <a:p>
            <a:pPr lvl="1"/>
            <a:r>
              <a:rPr lang="en-US" dirty="0"/>
              <a:t>Compiled into boilerplate code</a:t>
            </a:r>
          </a:p>
          <a:p>
            <a:pPr lvl="1"/>
            <a:r>
              <a:rPr lang="en-US" dirty="0"/>
              <a:t>Ends up in Vertex </a:t>
            </a:r>
            <a:r>
              <a:rPr lang="en-US" dirty="0" err="1"/>
              <a:t>Shader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Anything attached to </a:t>
            </a:r>
            <a:r>
              <a:rPr lang="en-US" dirty="0" err="1"/>
              <a:t>WorldPositionOffset</a:t>
            </a:r>
            <a:r>
              <a:rPr lang="en-US" dirty="0"/>
              <a:t> or </a:t>
            </a:r>
            <a:r>
              <a:rPr lang="en-US" dirty="0" err="1"/>
              <a:t>WorldDisplacement</a:t>
            </a:r>
            <a:endParaRPr lang="en-US" dirty="0"/>
          </a:p>
          <a:p>
            <a:pPr lvl="2"/>
            <a:r>
              <a:rPr lang="en-US" dirty="0"/>
              <a:t>Anything attached to the input of a Vertex Interpolator</a:t>
            </a:r>
          </a:p>
          <a:p>
            <a:pPr lvl="1"/>
            <a:r>
              <a:rPr lang="en-US" dirty="0"/>
              <a:t>Ends up in Pixel </a:t>
            </a:r>
            <a:r>
              <a:rPr lang="en-US" dirty="0" err="1"/>
              <a:t>Shader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Everything else</a:t>
            </a:r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0659" y="348503"/>
            <a:ext cx="233680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30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UE4 Custom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Node in Material editor</a:t>
            </a:r>
          </a:p>
          <a:p>
            <a:pPr lvl="1"/>
            <a:r>
              <a:rPr lang="en-US" dirty="0"/>
              <a:t>Minor editing possible, but better to paste into an external editor</a:t>
            </a:r>
          </a:p>
          <a:p>
            <a:pPr lvl="1"/>
            <a:r>
              <a:rPr lang="en-US" dirty="0"/>
              <a:t>External editor can give syntax highlighting, auto indenting, etc.</a:t>
            </a:r>
          </a:p>
          <a:p>
            <a:r>
              <a:rPr lang="en-US" dirty="0"/>
              <a:t>Single HLSL function</a:t>
            </a:r>
          </a:p>
          <a:p>
            <a:pPr lvl="1"/>
            <a:r>
              <a:rPr lang="en-US" dirty="0"/>
              <a:t>Declare inputs, single float4 output</a:t>
            </a:r>
          </a:p>
          <a:p>
            <a:r>
              <a:rPr lang="en-US" dirty="0"/>
              <a:t>Access to internal data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Especially Primitive, Parameters and View</a:t>
            </a:r>
          </a:p>
          <a:p>
            <a:pPr lvl="1"/>
            <a:r>
              <a:rPr lang="en-US" dirty="0"/>
              <a:t>But some not generated unless their </a:t>
            </a:r>
            <a:r>
              <a:rPr lang="en-US" i="1" dirty="0"/>
              <a:t>node</a:t>
            </a:r>
            <a:r>
              <a:rPr lang="en-US" dirty="0"/>
              <a:t> is used (e.g. </a:t>
            </a:r>
            <a:r>
              <a:rPr lang="en-US" dirty="0" err="1"/>
              <a:t>TexCoord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975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UE4 </a:t>
            </a:r>
            <a:r>
              <a:rPr lang="en-US" dirty="0" err="1"/>
              <a:t>Shader</a:t>
            </a:r>
            <a:r>
              <a:rPr lang="en-US" dirty="0"/>
              <a:t> Internals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Shaders</a:t>
            </a:r>
            <a:r>
              <a:rPr lang="en-US" dirty="0"/>
              <a:t> in Engine/</a:t>
            </a:r>
            <a:r>
              <a:rPr lang="en-US" dirty="0" err="1"/>
              <a:t>Shaders</a:t>
            </a:r>
            <a:endParaRPr lang="en-US" dirty="0"/>
          </a:p>
          <a:p>
            <a:pPr lvl="1"/>
            <a:r>
              <a:rPr lang="en-US" dirty="0"/>
              <a:t>Even on binary engine builds</a:t>
            </a:r>
          </a:p>
          <a:p>
            <a:pPr lvl="1"/>
            <a:r>
              <a:rPr lang="en-US" dirty="0" err="1"/>
              <a:t>ush</a:t>
            </a:r>
            <a:r>
              <a:rPr lang="en-US" dirty="0"/>
              <a:t> = headers, lots of functions useable even in custom nodes</a:t>
            </a:r>
          </a:p>
          <a:p>
            <a:pPr lvl="1"/>
            <a:r>
              <a:rPr lang="en-US" dirty="0" err="1"/>
              <a:t>usf</a:t>
            </a:r>
            <a:r>
              <a:rPr lang="en-US" dirty="0"/>
              <a:t> = actual </a:t>
            </a:r>
            <a:r>
              <a:rPr lang="en-US" dirty="0" err="1"/>
              <a:t>shader</a:t>
            </a:r>
            <a:endParaRPr lang="en-US" dirty="0"/>
          </a:p>
          <a:p>
            <a:r>
              <a:rPr lang="en-US" dirty="0" err="1"/>
              <a:t>MaterialTemplate.ush</a:t>
            </a:r>
            <a:r>
              <a:rPr lang="en-US" dirty="0"/>
              <a:t> = boilerplate template for Materials</a:t>
            </a:r>
          </a:p>
          <a:p>
            <a:pPr lvl="1"/>
            <a:r>
              <a:rPr lang="en-US" dirty="0"/>
              <a:t>See filled in from Material Editor: “Window” &gt; “</a:t>
            </a:r>
            <a:r>
              <a:rPr lang="en-US" dirty="0" err="1"/>
              <a:t>Shader</a:t>
            </a:r>
            <a:r>
              <a:rPr lang="en-US" dirty="0"/>
              <a:t> Code” &gt; “HLSL Code”</a:t>
            </a:r>
          </a:p>
          <a:p>
            <a:r>
              <a:rPr lang="en-US" dirty="0"/>
              <a:t>Some (</a:t>
            </a:r>
            <a:r>
              <a:rPr lang="en-US" dirty="0" err="1"/>
              <a:t>postprocessing</a:t>
            </a:r>
            <a:r>
              <a:rPr lang="en-US" dirty="0"/>
              <a:t>, shadows, etc.) used directly from </a:t>
            </a:r>
            <a:r>
              <a:rPr lang="en-US" dirty="0" err="1"/>
              <a:t>usf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2218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UE4: What’s in a Material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Follow a somewhat unique example (e.g. </a:t>
            </a:r>
            <a:r>
              <a:rPr lang="en-US" dirty="0" err="1"/>
              <a:t>VectorNoise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Common.ush</a:t>
            </a:r>
            <a:r>
              <a:rPr lang="en-US" dirty="0"/>
              <a:t>: </a:t>
            </a:r>
            <a:r>
              <a:rPr lang="en-US" dirty="0" err="1"/>
              <a:t>MaterialExpressionVectorNoise</a:t>
            </a:r>
            <a:r>
              <a:rPr lang="en-US" dirty="0"/>
              <a:t> </a:t>
            </a:r>
            <a:r>
              <a:rPr lang="en-US" dirty="0" err="1"/>
              <a:t>shader</a:t>
            </a:r>
            <a:r>
              <a:rPr lang="en-US" dirty="0"/>
              <a:t> function</a:t>
            </a:r>
          </a:p>
          <a:p>
            <a:pPr lvl="1"/>
            <a:r>
              <a:rPr lang="en-US" dirty="0" err="1"/>
              <a:t>MaterialExpressionVectorNoise.h</a:t>
            </a:r>
            <a:endParaRPr lang="en-US" dirty="0"/>
          </a:p>
          <a:p>
            <a:pPr lvl="2"/>
            <a:r>
              <a:rPr lang="en-US" dirty="0"/>
              <a:t>UENUM() with </a:t>
            </a:r>
            <a:r>
              <a:rPr lang="en-US" dirty="0" err="1"/>
              <a:t>DisplayNames</a:t>
            </a:r>
            <a:r>
              <a:rPr lang="en-US" dirty="0"/>
              <a:t> and comments = tooltips</a:t>
            </a:r>
          </a:p>
          <a:p>
            <a:pPr lvl="2"/>
            <a:r>
              <a:rPr lang="en-US" dirty="0"/>
              <a:t>UCLASS() defining node inputs</a:t>
            </a:r>
          </a:p>
          <a:p>
            <a:pPr lvl="1"/>
            <a:r>
              <a:rPr lang="en-US" dirty="0" err="1"/>
              <a:t>HLSLMaterialTranslator.h</a:t>
            </a:r>
            <a:endParaRPr lang="en-US" dirty="0"/>
          </a:p>
          <a:p>
            <a:pPr lvl="2"/>
            <a:r>
              <a:rPr lang="en-US" dirty="0"/>
              <a:t>Function that outputs an HLSL code string, with </a:t>
            </a:r>
            <a:r>
              <a:rPr lang="en-US" dirty="0" err="1"/>
              <a:t>GetParameterCode</a:t>
            </a:r>
            <a:r>
              <a:rPr lang="en-US" dirty="0"/>
              <a:t> for inputs</a:t>
            </a:r>
          </a:p>
          <a:p>
            <a:pPr lvl="1"/>
            <a:r>
              <a:rPr lang="en-US" dirty="0" err="1"/>
              <a:t>MaterialExpressions.cpp</a:t>
            </a:r>
            <a:endParaRPr lang="en-US" dirty="0"/>
          </a:p>
          <a:p>
            <a:pPr lvl="2"/>
            <a:r>
              <a:rPr lang="en-US" dirty="0"/>
              <a:t>Defaults for inputs, code to grey-out inactive UI elements</a:t>
            </a:r>
          </a:p>
          <a:p>
            <a:pPr lvl="2"/>
            <a:r>
              <a:rPr lang="en-US" dirty="0"/>
              <a:t>Boilerplate to compile</a:t>
            </a:r>
          </a:p>
          <a:p>
            <a:pPr lvl="1"/>
            <a:r>
              <a:rPr lang="en-US" dirty="0" err="1"/>
              <a:t>MaterialCompiler.h</a:t>
            </a:r>
            <a:endParaRPr lang="en-US" dirty="0"/>
          </a:p>
          <a:p>
            <a:pPr lvl="2"/>
            <a:r>
              <a:rPr lang="en-US" dirty="0"/>
              <a:t>Boilerplate to declare virtual functions</a:t>
            </a:r>
          </a:p>
        </p:txBody>
      </p:sp>
    </p:spTree>
    <p:extLst>
      <p:ext uri="{BB962C8B-B14F-4D97-AF65-F5344CB8AC3E}">
        <p14:creationId xmlns:p14="http://schemas.microsoft.com/office/powerpoint/2010/main" val="59441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Shader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program, domain-specific language</a:t>
            </a:r>
          </a:p>
          <a:p>
            <a:pPr lvl="1"/>
            <a:r>
              <a:rPr lang="en-US" dirty="0"/>
              <a:t>Originally to compute surface appearance and </a:t>
            </a:r>
            <a:r>
              <a:rPr lang="en-US" i="1" dirty="0"/>
              <a:t>shading</a:t>
            </a:r>
            <a:endParaRPr lang="en-US" dirty="0"/>
          </a:p>
          <a:p>
            <a:pPr lvl="1"/>
            <a:r>
              <a:rPr lang="en-US" dirty="0"/>
              <a:t>“</a:t>
            </a:r>
            <a:r>
              <a:rPr lang="en-US" dirty="0" err="1"/>
              <a:t>Shader</a:t>
            </a:r>
            <a:r>
              <a:rPr lang="en-US" dirty="0"/>
              <a:t>” is now used for any GPU computation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54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Shade Trees [Cook 1984]</a:t>
            </a:r>
          </a:p>
          <a:p>
            <a:pPr lvl="1"/>
            <a:r>
              <a:rPr lang="en-US" dirty="0"/>
              <a:t>Expressions for displacement, surface, light, atmosphere</a:t>
            </a:r>
          </a:p>
          <a:p>
            <a:r>
              <a:rPr lang="en-US" dirty="0"/>
              <a:t>Image Synthesizer [</a:t>
            </a:r>
            <a:r>
              <a:rPr lang="en-US" dirty="0" err="1"/>
              <a:t>Perlin</a:t>
            </a:r>
            <a:r>
              <a:rPr lang="en-US" dirty="0"/>
              <a:t> 1985]</a:t>
            </a:r>
          </a:p>
          <a:p>
            <a:pPr lvl="1"/>
            <a:r>
              <a:rPr lang="en-US" dirty="0"/>
              <a:t>Add control flow, also introduces </a:t>
            </a:r>
            <a:r>
              <a:rPr lang="en-US" dirty="0" err="1"/>
              <a:t>Perlin</a:t>
            </a:r>
            <a:r>
              <a:rPr lang="en-US" dirty="0"/>
              <a:t> noise</a:t>
            </a:r>
          </a:p>
          <a:p>
            <a:r>
              <a:rPr lang="en-US" dirty="0" err="1"/>
              <a:t>RenderMan</a:t>
            </a:r>
            <a:r>
              <a:rPr lang="en-US" dirty="0"/>
              <a:t> [Hanrahan and Lawson 1990]</a:t>
            </a:r>
          </a:p>
          <a:p>
            <a:pPr lvl="1"/>
            <a:r>
              <a:rPr lang="en-US" dirty="0"/>
              <a:t>Decades of Pixar movies</a:t>
            </a:r>
          </a:p>
          <a:p>
            <a:r>
              <a:rPr lang="en-US" dirty="0" err="1"/>
              <a:t>PixelFlow</a:t>
            </a:r>
            <a:r>
              <a:rPr lang="en-US" dirty="0"/>
              <a:t> [Olano and </a:t>
            </a:r>
            <a:r>
              <a:rPr lang="en-US" dirty="0" err="1"/>
              <a:t>Lastra</a:t>
            </a:r>
            <a:r>
              <a:rPr lang="en-US" dirty="0"/>
              <a:t> 1998]</a:t>
            </a:r>
          </a:p>
          <a:p>
            <a:pPr lvl="1"/>
            <a:r>
              <a:rPr lang="en-US" dirty="0"/>
              <a:t>First high-level shading language on graphics hardware</a:t>
            </a:r>
          </a:p>
          <a:p>
            <a:r>
              <a:rPr lang="en-US" dirty="0"/>
              <a:t>Vertex Programs [</a:t>
            </a:r>
            <a:r>
              <a:rPr lang="en-US" dirty="0" err="1"/>
              <a:t>Lindholm</a:t>
            </a:r>
            <a:r>
              <a:rPr lang="en-US" dirty="0"/>
              <a:t> et al. 2001]</a:t>
            </a:r>
          </a:p>
          <a:p>
            <a:pPr lvl="1"/>
            <a:r>
              <a:rPr lang="en-US" dirty="0"/>
              <a:t>Assembly-like, first PC GPU shading</a:t>
            </a:r>
          </a:p>
          <a:p>
            <a:r>
              <a:rPr lang="en-US" dirty="0"/>
              <a:t>RTSL [Proudfoot et al. 2001]</a:t>
            </a:r>
          </a:p>
          <a:p>
            <a:pPr lvl="1"/>
            <a:r>
              <a:rPr lang="en-US" dirty="0"/>
              <a:t>High level shading on GPUs, introduces GPU shading stages</a:t>
            </a:r>
          </a:p>
        </p:txBody>
      </p:sp>
    </p:spTree>
    <p:extLst>
      <p:ext uri="{BB962C8B-B14F-4D97-AF65-F5344CB8AC3E}">
        <p14:creationId xmlns:p14="http://schemas.microsoft.com/office/powerpoint/2010/main" val="1691274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Shading stages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Vertex</a:t>
            </a:r>
          </a:p>
          <a:p>
            <a:pPr lvl="1"/>
            <a:r>
              <a:rPr lang="en-US" dirty="0"/>
              <a:t>Run each vertex</a:t>
            </a:r>
          </a:p>
          <a:p>
            <a:pPr lvl="1"/>
            <a:r>
              <a:rPr lang="en-US" dirty="0"/>
              <a:t>Where does vertex land on screen</a:t>
            </a:r>
          </a:p>
          <a:p>
            <a:r>
              <a:rPr lang="en-US" dirty="0"/>
              <a:t>(Rasterize)</a:t>
            </a:r>
          </a:p>
          <a:p>
            <a:pPr lvl="1"/>
            <a:r>
              <a:rPr lang="en-US" dirty="0"/>
              <a:t>Not programmable</a:t>
            </a:r>
          </a:p>
          <a:p>
            <a:pPr lvl="1"/>
            <a:r>
              <a:rPr lang="en-US" dirty="0"/>
              <a:t>Collect verts to triangles, turn into pixels</a:t>
            </a:r>
          </a:p>
          <a:p>
            <a:r>
              <a:rPr lang="en-US" dirty="0"/>
              <a:t>Pixel</a:t>
            </a:r>
          </a:p>
          <a:p>
            <a:pPr lvl="1"/>
            <a:r>
              <a:rPr lang="en-US" dirty="0"/>
              <a:t>Compute color per pixel</a:t>
            </a:r>
          </a:p>
          <a:p>
            <a:r>
              <a:rPr lang="en-US" dirty="0"/>
              <a:t>Compute</a:t>
            </a:r>
          </a:p>
          <a:p>
            <a:pPr lvl="1"/>
            <a:r>
              <a:rPr lang="en-US" dirty="0"/>
              <a:t>General-purpose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5897" y="1027906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Vertex</a:t>
            </a:r>
          </a:p>
        </p:txBody>
      </p:sp>
      <p:sp>
        <p:nvSpPr>
          <p:cNvPr id="5" name="Rectangle 4"/>
          <p:cNvSpPr/>
          <p:nvPr/>
        </p:nvSpPr>
        <p:spPr>
          <a:xfrm>
            <a:off x="7325897" y="3631130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Pixel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569417" y="1741339"/>
            <a:ext cx="1087989" cy="188979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</a:t>
            </a:r>
          </a:p>
        </p:txBody>
      </p:sp>
      <p:cxnSp>
        <p:nvCxnSpPr>
          <p:cNvPr id="9" name="Elbow Connector 8"/>
          <p:cNvCxnSpPr>
            <a:stCxn id="7" idx="0"/>
            <a:endCxn id="4" idx="3"/>
          </p:cNvCxnSpPr>
          <p:nvPr/>
        </p:nvCxnSpPr>
        <p:spPr>
          <a:xfrm rot="16200000" flipV="1">
            <a:off x="9409486" y="1037413"/>
            <a:ext cx="356716" cy="1051136"/>
          </a:xfrm>
          <a:prstGeom prst="bent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2"/>
            <a:endCxn id="5" idx="3"/>
          </p:cNvCxnSpPr>
          <p:nvPr/>
        </p:nvCxnSpPr>
        <p:spPr>
          <a:xfrm rot="5400000">
            <a:off x="9409486" y="3283920"/>
            <a:ext cx="356717" cy="1051136"/>
          </a:xfrm>
          <a:prstGeom prst="bent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2"/>
            <a:endCxn id="7" idx="3"/>
          </p:cNvCxnSpPr>
          <p:nvPr/>
        </p:nvCxnSpPr>
        <p:spPr>
          <a:xfrm rot="5400000" flipH="1" flipV="1">
            <a:off x="8596582" y="2283739"/>
            <a:ext cx="1658328" cy="2463319"/>
          </a:xfrm>
          <a:prstGeom prst="bentConnector4">
            <a:avLst>
              <a:gd name="adj1" fmla="val -13785"/>
              <a:gd name="adj2" fmla="val 10928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2"/>
          </p:cNvCxnSpPr>
          <p:nvPr/>
        </p:nvCxnSpPr>
        <p:spPr>
          <a:xfrm>
            <a:off x="8194087" y="1741339"/>
            <a:ext cx="0" cy="623599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5" idx="0"/>
          </p:cNvCxnSpPr>
          <p:nvPr/>
        </p:nvCxnSpPr>
        <p:spPr>
          <a:xfrm>
            <a:off x="8194087" y="3052482"/>
            <a:ext cx="0" cy="57864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7325897" y="2364938"/>
            <a:ext cx="1736379" cy="687544"/>
          </a:xfrm>
          <a:prstGeom prst="roundRect">
            <a:avLst>
              <a:gd name="adj" fmla="val 34400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Rasterize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303221" y="819848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Compute</a:t>
            </a:r>
            <a:endParaRPr lang="en-US" sz="3200" dirty="0"/>
          </a:p>
        </p:txBody>
      </p:sp>
      <p:cxnSp>
        <p:nvCxnSpPr>
          <p:cNvPr id="33" name="Elbow Connector 32"/>
          <p:cNvCxnSpPr>
            <a:stCxn id="31" idx="2"/>
            <a:endCxn id="7" idx="3"/>
          </p:cNvCxnSpPr>
          <p:nvPr/>
        </p:nvCxnSpPr>
        <p:spPr>
          <a:xfrm rot="5400000">
            <a:off x="10337932" y="1852756"/>
            <a:ext cx="1152954" cy="514005"/>
          </a:xfrm>
          <a:prstGeom prst="bentConnector2">
            <a:avLst/>
          </a:prstGeom>
          <a:ln w="25400">
            <a:solidFill>
              <a:schemeClr val="accent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78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 Common Stages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Hull</a:t>
            </a:r>
          </a:p>
          <a:p>
            <a:pPr lvl="1"/>
            <a:r>
              <a:rPr lang="en-US" dirty="0"/>
              <a:t>Run each triangle/quad</a:t>
            </a:r>
          </a:p>
          <a:p>
            <a:pPr lvl="1"/>
            <a:r>
              <a:rPr lang="en-US" dirty="0"/>
              <a:t>Determine tessellation factors</a:t>
            </a:r>
          </a:p>
          <a:p>
            <a:r>
              <a:rPr lang="en-US" dirty="0"/>
              <a:t>(Tessellation)</a:t>
            </a:r>
          </a:p>
          <a:p>
            <a:pPr lvl="1"/>
            <a:r>
              <a:rPr lang="en-US" dirty="0"/>
              <a:t>Not programmable</a:t>
            </a:r>
          </a:p>
          <a:p>
            <a:pPr lvl="1"/>
            <a:r>
              <a:rPr lang="en-US" dirty="0"/>
              <a:t>Turn one primitive to many</a:t>
            </a:r>
          </a:p>
          <a:p>
            <a:r>
              <a:rPr lang="en-US" dirty="0"/>
              <a:t>Domain</a:t>
            </a:r>
          </a:p>
          <a:p>
            <a:pPr lvl="1"/>
            <a:r>
              <a:rPr lang="en-US" dirty="0"/>
              <a:t>Where do the new vertices go?</a:t>
            </a:r>
          </a:p>
          <a:p>
            <a:r>
              <a:rPr lang="en-US" dirty="0"/>
              <a:t>Geometry</a:t>
            </a:r>
          </a:p>
          <a:p>
            <a:pPr lvl="1"/>
            <a:r>
              <a:rPr lang="en-US" dirty="0"/>
              <a:t>Run per triangle</a:t>
            </a:r>
          </a:p>
          <a:p>
            <a:pPr lvl="1"/>
            <a:r>
              <a:rPr lang="en-US" dirty="0"/>
              <a:t>Make more triangles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303442" y="325171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Vertex</a:t>
            </a:r>
          </a:p>
        </p:txBody>
      </p:sp>
      <p:sp>
        <p:nvSpPr>
          <p:cNvPr id="5" name="Rectangle 4"/>
          <p:cNvSpPr/>
          <p:nvPr/>
        </p:nvSpPr>
        <p:spPr>
          <a:xfrm>
            <a:off x="7303442" y="5658871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Pixel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569417" y="1741339"/>
            <a:ext cx="1087989" cy="188979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</a:t>
            </a:r>
          </a:p>
        </p:txBody>
      </p:sp>
      <p:cxnSp>
        <p:nvCxnSpPr>
          <p:cNvPr id="9" name="Elbow Connector 8"/>
          <p:cNvCxnSpPr>
            <a:stCxn id="7" idx="0"/>
            <a:endCxn id="4" idx="3"/>
          </p:cNvCxnSpPr>
          <p:nvPr/>
        </p:nvCxnSpPr>
        <p:spPr>
          <a:xfrm rot="16200000" flipV="1">
            <a:off x="9046892" y="674818"/>
            <a:ext cx="1059451" cy="1073591"/>
          </a:xfrm>
          <a:prstGeom prst="bent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2"/>
            <a:endCxn id="5" idx="3"/>
          </p:cNvCxnSpPr>
          <p:nvPr/>
        </p:nvCxnSpPr>
        <p:spPr>
          <a:xfrm rot="5400000">
            <a:off x="8384388" y="4286564"/>
            <a:ext cx="2384458" cy="1073591"/>
          </a:xfrm>
          <a:prstGeom prst="bent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2"/>
            <a:endCxn id="7" idx="3"/>
          </p:cNvCxnSpPr>
          <p:nvPr/>
        </p:nvCxnSpPr>
        <p:spPr>
          <a:xfrm rot="5400000" flipH="1" flipV="1">
            <a:off x="7571484" y="3286383"/>
            <a:ext cx="3686069" cy="2485774"/>
          </a:xfrm>
          <a:prstGeom prst="bentConnector4">
            <a:avLst>
              <a:gd name="adj1" fmla="val -6202"/>
              <a:gd name="adj2" fmla="val 109196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0" idx="2"/>
          </p:cNvCxnSpPr>
          <p:nvPr/>
        </p:nvCxnSpPr>
        <p:spPr>
          <a:xfrm flipH="1">
            <a:off x="8160404" y="5474726"/>
            <a:ext cx="11228" cy="18414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7303442" y="4787182"/>
            <a:ext cx="1736379" cy="687544"/>
          </a:xfrm>
          <a:prstGeom prst="roundRect">
            <a:avLst>
              <a:gd name="adj" fmla="val 34400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Rasterize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303221" y="819848"/>
            <a:ext cx="1736379" cy="71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Compute</a:t>
            </a:r>
            <a:endParaRPr lang="en-US" sz="3200" dirty="0"/>
          </a:p>
        </p:txBody>
      </p:sp>
      <p:cxnSp>
        <p:nvCxnSpPr>
          <p:cNvPr id="33" name="Elbow Connector 32"/>
          <p:cNvCxnSpPr>
            <a:stCxn id="31" idx="2"/>
            <a:endCxn id="7" idx="3"/>
          </p:cNvCxnSpPr>
          <p:nvPr/>
        </p:nvCxnSpPr>
        <p:spPr>
          <a:xfrm rot="5400000">
            <a:off x="10337932" y="1852756"/>
            <a:ext cx="1152954" cy="514005"/>
          </a:xfrm>
          <a:prstGeom prst="bentConnector2">
            <a:avLst/>
          </a:prstGeom>
          <a:ln w="25400">
            <a:solidFill>
              <a:schemeClr val="accent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303442" y="3889602"/>
            <a:ext cx="1736379" cy="7134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Geom</a:t>
            </a:r>
            <a:endParaRPr lang="en-US" sz="3200" dirty="0"/>
          </a:p>
        </p:txBody>
      </p:sp>
      <p:sp>
        <p:nvSpPr>
          <p:cNvPr id="21" name="Rectangle 20"/>
          <p:cNvSpPr/>
          <p:nvPr/>
        </p:nvSpPr>
        <p:spPr>
          <a:xfrm>
            <a:off x="7303442" y="2992022"/>
            <a:ext cx="1736379" cy="7134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Domain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303442" y="2120331"/>
            <a:ext cx="1736379" cy="687544"/>
          </a:xfrm>
          <a:prstGeom prst="roundRect">
            <a:avLst>
              <a:gd name="adj" fmla="val 34400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Tessellate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303442" y="1222751"/>
            <a:ext cx="1736379" cy="7134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Hull</a:t>
            </a:r>
          </a:p>
        </p:txBody>
      </p:sp>
      <p:cxnSp>
        <p:nvCxnSpPr>
          <p:cNvPr id="35" name="Straight Arrow Connector 34"/>
          <p:cNvCxnSpPr>
            <a:stCxn id="20" idx="2"/>
            <a:endCxn id="30" idx="0"/>
          </p:cNvCxnSpPr>
          <p:nvPr/>
        </p:nvCxnSpPr>
        <p:spPr>
          <a:xfrm>
            <a:off x="8171632" y="4603035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1" idx="2"/>
            <a:endCxn id="20" idx="0"/>
          </p:cNvCxnSpPr>
          <p:nvPr/>
        </p:nvCxnSpPr>
        <p:spPr>
          <a:xfrm>
            <a:off x="8171632" y="3705455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3" idx="2"/>
            <a:endCxn id="21" idx="0"/>
          </p:cNvCxnSpPr>
          <p:nvPr/>
        </p:nvCxnSpPr>
        <p:spPr>
          <a:xfrm>
            <a:off x="8171632" y="2807875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8" idx="2"/>
            <a:endCxn id="23" idx="0"/>
          </p:cNvCxnSpPr>
          <p:nvPr/>
        </p:nvCxnSpPr>
        <p:spPr>
          <a:xfrm>
            <a:off x="8171632" y="1936184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2"/>
            <a:endCxn id="28" idx="0"/>
          </p:cNvCxnSpPr>
          <p:nvPr/>
        </p:nvCxnSpPr>
        <p:spPr>
          <a:xfrm>
            <a:off x="8171632" y="1038604"/>
            <a:ext cx="0" cy="1841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7" idx="1"/>
            <a:endCxn id="28" idx="3"/>
          </p:cNvCxnSpPr>
          <p:nvPr/>
        </p:nvCxnSpPr>
        <p:spPr>
          <a:xfrm rot="10800000">
            <a:off x="9039821" y="1579469"/>
            <a:ext cx="529596" cy="1106767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7" idx="1"/>
            <a:endCxn id="21" idx="3"/>
          </p:cNvCxnSpPr>
          <p:nvPr/>
        </p:nvCxnSpPr>
        <p:spPr>
          <a:xfrm rot="10800000" flipV="1">
            <a:off x="9039821" y="2686235"/>
            <a:ext cx="529596" cy="662504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7" idx="1"/>
            <a:endCxn id="20" idx="3"/>
          </p:cNvCxnSpPr>
          <p:nvPr/>
        </p:nvCxnSpPr>
        <p:spPr>
          <a:xfrm rot="10800000" flipV="1">
            <a:off x="9039821" y="2686235"/>
            <a:ext cx="529596" cy="1560084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355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DirectX: HLSL = High Level Shading Language</a:t>
            </a:r>
          </a:p>
          <a:p>
            <a:pPr lvl="1"/>
            <a:r>
              <a:rPr lang="en-US" dirty="0"/>
              <a:t>Windows, Xbox, UE4, Unity, 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OpenGL: GLSL = GL Shading Language</a:t>
            </a:r>
          </a:p>
          <a:p>
            <a:pPr lvl="1"/>
            <a:r>
              <a:rPr lang="en-US" dirty="0"/>
              <a:t>Linux, Mobile, </a:t>
            </a:r>
            <a:r>
              <a:rPr lang="en-US" dirty="0" err="1"/>
              <a:t>WebGL</a:t>
            </a:r>
            <a:endParaRPr lang="en-US" dirty="0"/>
          </a:p>
          <a:p>
            <a:r>
              <a:rPr lang="en-US" dirty="0"/>
              <a:t>Both</a:t>
            </a:r>
          </a:p>
          <a:p>
            <a:pPr lvl="1"/>
            <a:r>
              <a:rPr lang="en-US" dirty="0"/>
              <a:t>C-like</a:t>
            </a:r>
          </a:p>
          <a:p>
            <a:pPr lvl="2"/>
            <a:r>
              <a:rPr lang="en-US" dirty="0"/>
              <a:t>Statement syntax, if / for / switch, </a:t>
            </a:r>
            <a:r>
              <a:rPr lang="en-US" dirty="0" err="1"/>
              <a:t>struct</a:t>
            </a:r>
            <a:r>
              <a:rPr lang="en-US" dirty="0"/>
              <a:t>, function call/declaration, #define / #if, 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Some C++ features</a:t>
            </a:r>
          </a:p>
          <a:p>
            <a:pPr lvl="2"/>
            <a:r>
              <a:rPr lang="en-US" dirty="0"/>
              <a:t>Comments, function overloading</a:t>
            </a:r>
          </a:p>
          <a:p>
            <a:pPr lvl="1"/>
            <a:r>
              <a:rPr lang="en-US" dirty="0"/>
              <a:t>Extensions for shading</a:t>
            </a:r>
          </a:p>
          <a:p>
            <a:pPr lvl="2"/>
            <a:r>
              <a:rPr lang="en-US" dirty="0"/>
              <a:t>HLSL/GLSL use different names, but otherwise almost identical</a:t>
            </a:r>
          </a:p>
          <a:p>
            <a:r>
              <a:rPr lang="en-US" dirty="0"/>
              <a:t>Metal: Mac, even more C++ like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7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float2, float3, float4 (only to 4)</a:t>
            </a:r>
          </a:p>
          <a:p>
            <a:pPr lvl="1"/>
            <a:r>
              <a:rPr lang="en-US" dirty="0"/>
              <a:t>GLSL calls these vec2, vec3, vec4</a:t>
            </a:r>
          </a:p>
          <a:p>
            <a:pPr lvl="1"/>
            <a:r>
              <a:rPr lang="en-US" dirty="0"/>
              <a:t>Also int2-4, bool2-4, etc.</a:t>
            </a:r>
          </a:p>
          <a:p>
            <a:r>
              <a:rPr lang="en-US" dirty="0"/>
              <a:t>Constructor with any combination of enough components</a:t>
            </a:r>
          </a:p>
          <a:p>
            <a:pPr lvl="1"/>
            <a:r>
              <a:rPr lang="en-US" dirty="0"/>
              <a:t>float2 f2 = float2(1, 2);</a:t>
            </a:r>
          </a:p>
          <a:p>
            <a:pPr lvl="1"/>
            <a:r>
              <a:rPr lang="en-US" dirty="0"/>
              <a:t>float3 f3 = float3(f2, 0);</a:t>
            </a:r>
          </a:p>
          <a:p>
            <a:pPr lvl="1"/>
            <a:r>
              <a:rPr lang="en-US" dirty="0"/>
              <a:t>float4 f4 = float4(3, f2, 4);</a:t>
            </a:r>
          </a:p>
          <a:p>
            <a:r>
              <a:rPr lang="en-US" dirty="0"/>
              <a:t>Swizzle</a:t>
            </a:r>
          </a:p>
          <a:p>
            <a:pPr lvl="1"/>
            <a:r>
              <a:rPr lang="en-US" dirty="0"/>
              <a:t>f4.xyz, f4.wxzy, f4.xxxx</a:t>
            </a:r>
          </a:p>
          <a:p>
            <a:r>
              <a:rPr lang="en-US" dirty="0"/>
              <a:t>Operations per component (e.g. </a:t>
            </a:r>
            <a:r>
              <a:rPr lang="en-US" dirty="0" err="1"/>
              <a:t>a+b</a:t>
            </a:r>
            <a:r>
              <a:rPr lang="en-US" dirty="0"/>
              <a:t> = vector addition)</a:t>
            </a:r>
          </a:p>
          <a:p>
            <a:r>
              <a:rPr lang="en-US" dirty="0"/>
              <a:t>Vector functions</a:t>
            </a:r>
          </a:p>
          <a:p>
            <a:pPr lvl="1"/>
            <a:r>
              <a:rPr lang="en-US" dirty="0"/>
              <a:t>dot(</a:t>
            </a:r>
            <a:r>
              <a:rPr lang="en-US" dirty="0" err="1"/>
              <a:t>a,b</a:t>
            </a:r>
            <a:r>
              <a:rPr lang="en-US" dirty="0"/>
              <a:t>); cross(</a:t>
            </a:r>
            <a:r>
              <a:rPr lang="en-US" dirty="0" err="1"/>
              <a:t>a,b</a:t>
            </a:r>
            <a:r>
              <a:rPr lang="en-US" dirty="0"/>
              <a:t>); length(a); distance(</a:t>
            </a:r>
            <a:r>
              <a:rPr lang="en-US" dirty="0" err="1"/>
              <a:t>a,b</a:t>
            </a:r>
            <a:r>
              <a:rPr lang="en-US" dirty="0"/>
              <a:t>); normalize(a);</a:t>
            </a:r>
          </a:p>
          <a:p>
            <a:pPr lvl="1"/>
            <a:r>
              <a:rPr lang="en-US" dirty="0"/>
              <a:t>bool vectors: all(a), any(a)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8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float2x2, float3x4, float4x2, 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GLSL float2x2 = mat2, float3x4 = mat3x4, etc.</a:t>
            </a:r>
          </a:p>
          <a:p>
            <a:r>
              <a:rPr lang="en-US" dirty="0"/>
              <a:t>Construct from components or vectors</a:t>
            </a:r>
          </a:p>
          <a:p>
            <a:r>
              <a:rPr lang="en-US" dirty="0"/>
              <a:t>Component-wise operations</a:t>
            </a:r>
          </a:p>
          <a:p>
            <a:r>
              <a:rPr lang="en-US" dirty="0"/>
              <a:t>Matrix functions</a:t>
            </a:r>
          </a:p>
          <a:p>
            <a:pPr lvl="1"/>
            <a:r>
              <a:rPr lang="en-US" dirty="0" err="1"/>
              <a:t>mul</a:t>
            </a:r>
            <a:r>
              <a:rPr lang="en-US" dirty="0"/>
              <a:t>(</a:t>
            </a:r>
            <a:r>
              <a:rPr lang="en-US" dirty="0" err="1"/>
              <a:t>mat,mat</a:t>
            </a:r>
            <a:r>
              <a:rPr lang="en-US" dirty="0"/>
              <a:t>), </a:t>
            </a:r>
            <a:r>
              <a:rPr lang="en-US" dirty="0" err="1"/>
              <a:t>mul</a:t>
            </a:r>
            <a:r>
              <a:rPr lang="en-US" dirty="0"/>
              <a:t>(</a:t>
            </a:r>
            <a:r>
              <a:rPr lang="en-US" dirty="0" err="1"/>
              <a:t>vec,mat</a:t>
            </a:r>
            <a:r>
              <a:rPr lang="en-US" dirty="0"/>
              <a:t>), </a:t>
            </a:r>
            <a:r>
              <a:rPr lang="en-US" dirty="0" err="1"/>
              <a:t>mul</a:t>
            </a:r>
            <a:r>
              <a:rPr lang="en-US" dirty="0"/>
              <a:t>(</a:t>
            </a:r>
            <a:r>
              <a:rPr lang="en-US" dirty="0" err="1"/>
              <a:t>mat,vec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determinant(m)</a:t>
            </a:r>
          </a:p>
        </p:txBody>
      </p:sp>
    </p:spTree>
    <p:extLst>
      <p:ext uri="{BB962C8B-B14F-4D97-AF65-F5344CB8AC3E}">
        <p14:creationId xmlns:p14="http://schemas.microsoft.com/office/powerpoint/2010/main" val="1406961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Shading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on </a:t>
            </a:r>
            <a:r>
              <a:rPr lang="en-US" dirty="0">
                <a:hlinkClick r:id="rId2"/>
              </a:rPr>
              <a:t>HLSL reference pages</a:t>
            </a:r>
            <a:r>
              <a:rPr lang="en-US" dirty="0"/>
              <a:t>!</a:t>
            </a:r>
          </a:p>
          <a:p>
            <a:r>
              <a:rPr lang="en-US" dirty="0"/>
              <a:t>Blending</a:t>
            </a:r>
          </a:p>
          <a:p>
            <a:pPr lvl="1"/>
            <a:r>
              <a:rPr lang="en-US" dirty="0"/>
              <a:t>saturate, clamp, step, </a:t>
            </a:r>
            <a:r>
              <a:rPr lang="en-US" dirty="0" err="1"/>
              <a:t>smoothstep</a:t>
            </a:r>
            <a:r>
              <a:rPr lang="en-US" dirty="0"/>
              <a:t>, lerp</a:t>
            </a:r>
          </a:p>
          <a:p>
            <a:r>
              <a:rPr lang="en-US" dirty="0"/>
              <a:t>Repeating</a:t>
            </a:r>
          </a:p>
          <a:p>
            <a:pPr lvl="1"/>
            <a:r>
              <a:rPr lang="en-US" dirty="0"/>
              <a:t>floor, </a:t>
            </a:r>
            <a:r>
              <a:rPr lang="en-US" dirty="0" err="1"/>
              <a:t>frac</a:t>
            </a:r>
            <a:r>
              <a:rPr lang="en-US" dirty="0"/>
              <a:t>, </a:t>
            </a:r>
            <a:r>
              <a:rPr lang="en-US" dirty="0" err="1"/>
              <a:t>fmod</a:t>
            </a:r>
            <a:endParaRPr lang="en-US" dirty="0"/>
          </a:p>
          <a:p>
            <a:r>
              <a:rPr lang="en-US" dirty="0"/>
              <a:t>Crazy-special purpose</a:t>
            </a:r>
          </a:p>
          <a:p>
            <a:pPr lvl="1"/>
            <a:r>
              <a:rPr lang="en-US" dirty="0"/>
              <a:t>reflect, refract</a:t>
            </a:r>
          </a:p>
          <a:p>
            <a:r>
              <a:rPr lang="en-US" dirty="0"/>
              <a:t>Derivatives (Pixel </a:t>
            </a:r>
            <a:r>
              <a:rPr lang="en-US" dirty="0" err="1"/>
              <a:t>shaders</a:t>
            </a:r>
            <a:r>
              <a:rPr lang="en-US" dirty="0"/>
              <a:t> only!)</a:t>
            </a:r>
          </a:p>
          <a:p>
            <a:pPr lvl="1"/>
            <a:r>
              <a:rPr lang="en-US" dirty="0" err="1"/>
              <a:t>ddx</a:t>
            </a:r>
            <a:r>
              <a:rPr lang="en-US" dirty="0"/>
              <a:t>, </a:t>
            </a:r>
            <a:r>
              <a:rPr lang="en-US" dirty="0" err="1"/>
              <a:t>ddy</a:t>
            </a:r>
            <a:r>
              <a:rPr lang="en-US" dirty="0"/>
              <a:t>, </a:t>
            </a:r>
            <a:r>
              <a:rPr lang="en-US" dirty="0" err="1"/>
              <a:t>fwidth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672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1019</Words>
  <Application>Microsoft Macintosh PowerPoint</Application>
  <PresentationFormat>Widescreen</PresentationFormat>
  <Paragraphs>185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Shading</vt:lpstr>
      <vt:lpstr>Shader?</vt:lpstr>
      <vt:lpstr>History</vt:lpstr>
      <vt:lpstr>Common Shading stages</vt:lpstr>
      <vt:lpstr>Less Common Stages</vt:lpstr>
      <vt:lpstr>Language</vt:lpstr>
      <vt:lpstr>Vector Types</vt:lpstr>
      <vt:lpstr>Matrix types</vt:lpstr>
      <vt:lpstr>Built-in Shading Functions</vt:lpstr>
      <vt:lpstr>Data</vt:lpstr>
      <vt:lpstr>Data</vt:lpstr>
      <vt:lpstr>Shader Stage I/O</vt:lpstr>
      <vt:lpstr>Hardware semantics</vt:lpstr>
      <vt:lpstr>UE4 Shaders</vt:lpstr>
      <vt:lpstr>UE4 Custom node</vt:lpstr>
      <vt:lpstr>UE4 Shader Internals</vt:lpstr>
      <vt:lpstr>UE4: What’s in a Material Node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Shading</dc:title>
  <dc:creator>Marc Olano</dc:creator>
  <cp:lastModifiedBy>Marc Olano</cp:lastModifiedBy>
  <cp:revision>21</cp:revision>
  <dcterms:created xsi:type="dcterms:W3CDTF">2017-09-07T12:57:46Z</dcterms:created>
  <dcterms:modified xsi:type="dcterms:W3CDTF">2019-06-18T22:20:44Z</dcterms:modified>
</cp:coreProperties>
</file>