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76" r:id="rId4"/>
    <p:sldId id="277" r:id="rId5"/>
    <p:sldId id="279" r:id="rId6"/>
    <p:sldId id="280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58" r:id="rId16"/>
    <p:sldId id="260" r:id="rId17"/>
    <p:sldId id="261" r:id="rId18"/>
    <p:sldId id="262" r:id="rId19"/>
    <p:sldId id="281" r:id="rId20"/>
    <p:sldId id="283" r:id="rId21"/>
    <p:sldId id="282" r:id="rId22"/>
    <p:sldId id="284" r:id="rId23"/>
    <p:sldId id="285" r:id="rId24"/>
    <p:sldId id="286" r:id="rId25"/>
    <p:sldId id="287" r:id="rId26"/>
    <p:sldId id="288" r:id="rId27"/>
    <p:sldId id="296" r:id="rId28"/>
    <p:sldId id="297" r:id="rId29"/>
    <p:sldId id="289" r:id="rId30"/>
    <p:sldId id="292" r:id="rId31"/>
    <p:sldId id="293" r:id="rId32"/>
    <p:sldId id="290" r:id="rId33"/>
    <p:sldId id="291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/>
    <p:restoredTop sz="87687"/>
  </p:normalViewPr>
  <p:slideViewPr>
    <p:cSldViewPr snapToGrid="0" snapToObjects="1">
      <p:cViewPr varScale="1">
        <p:scale>
          <a:sx n="107" d="100"/>
          <a:sy n="10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Physically-Based Rendering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Plausible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Reciprocity</a:t>
            </a:r>
          </a:p>
          <a:p>
            <a:pPr lvl="1"/>
            <a:r>
              <a:rPr lang="en-US" dirty="0"/>
              <a:t>Same light from L</a:t>
            </a:r>
            <a:r>
              <a:rPr lang="en-US" baseline="-25000" dirty="0"/>
              <a:t>i</a:t>
            </a:r>
            <a:r>
              <a:rPr lang="en-US" dirty="0"/>
              <a:t> to L</a:t>
            </a:r>
            <a:r>
              <a:rPr lang="en-US" baseline="-25000" dirty="0"/>
              <a:t>o</a:t>
            </a:r>
            <a:r>
              <a:rPr lang="en-US" dirty="0"/>
              <a:t> as from L</a:t>
            </a:r>
            <a:r>
              <a:rPr lang="en-US" baseline="-25000" dirty="0"/>
              <a:t>o</a:t>
            </a:r>
            <a:r>
              <a:rPr lang="en-US" dirty="0"/>
              <a:t> to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Can trace view to light or light to view</a:t>
            </a:r>
          </a:p>
          <a:p>
            <a:r>
              <a:rPr lang="en-US" dirty="0"/>
              <a:t>Conservation of Energy</a:t>
            </a:r>
          </a:p>
          <a:p>
            <a:pPr lvl="1"/>
            <a:r>
              <a:rPr lang="en-US" dirty="0"/>
              <a:t>Don’t put out more than</a:t>
            </a:r>
            <a:br>
              <a:rPr lang="en-US" dirty="0"/>
            </a:br>
            <a:r>
              <a:rPr lang="en-US" dirty="0"/>
              <a:t>comes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dirty="0"/>
              <a:t>	</a:t>
            </a:r>
            <a:r>
              <a:rPr lang="en-US" dirty="0"/>
              <a:t>= position of light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/>
              <a:t>	= position of viewer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/>
              <a:t>	= position on surface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unit-length surface normal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light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view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half-way between   and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9" y="2246243"/>
            <a:ext cx="6450431" cy="4611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04" y="3257216"/>
            <a:ext cx="2032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04" y="3635458"/>
            <a:ext cx="1270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77" y="4094921"/>
            <a:ext cx="28067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777" y="4954466"/>
            <a:ext cx="29083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735" y="5750511"/>
            <a:ext cx="26924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292" y="5255924"/>
            <a:ext cx="1905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446" y="4552121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48" y="5316015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162" y="5404130"/>
            <a:ext cx="177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Integral of all incoming light</a:t>
            </a:r>
          </a:p>
          <a:p>
            <a:r>
              <a:rPr lang="en-US" dirty="0"/>
              <a:t>Playing a little loose with the notation</a:t>
            </a:r>
          </a:p>
          <a:p>
            <a:pPr lvl="1"/>
            <a:r>
              <a:rPr lang="en-US" dirty="0"/>
              <a:t>Really differential solid angles, not unit vectors:       not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11" y="3916779"/>
            <a:ext cx="2794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82" y="3786437"/>
            <a:ext cx="114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tabLst>
                <a:tab pos="1365250" algn="l"/>
              </a:tabLst>
            </a:pPr>
            <a:r>
              <a:rPr lang="en-US" dirty="0"/>
              <a:t> 	outgoing light in direction</a:t>
            </a:r>
          </a:p>
          <a:p>
            <a:pPr>
              <a:tabLst>
                <a:tab pos="1365250" algn="l"/>
              </a:tabLst>
            </a:pPr>
            <a:r>
              <a:rPr lang="en-US" dirty="0"/>
              <a:t> 	hemisphere above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incoming light from direction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BRDF from   to  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projection of differential solid angle onto surface</a:t>
            </a:r>
          </a:p>
          <a:p>
            <a:pPr lvl="1"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Like the              for integrating in polar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917657"/>
            <a:ext cx="812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16" y="2933699"/>
            <a:ext cx="1778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3433594"/>
            <a:ext cx="6985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3874251"/>
            <a:ext cx="711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702" y="3874251"/>
            <a:ext cx="1270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600" y="4358104"/>
            <a:ext cx="9017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06" y="4479088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070" y="4374146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" y="4907045"/>
            <a:ext cx="1028700" cy="368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434" y="5403516"/>
            <a:ext cx="850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part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light per unit area of surface at steeper angles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6" y="2532846"/>
            <a:ext cx="6408408" cy="2144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73601"/>
            <a:ext cx="2285999" cy="269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217041"/>
            <a:ext cx="175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emitted an infinitesimally small point</a:t>
            </a:r>
          </a:p>
          <a:p>
            <a:r>
              <a:rPr lang="en-US" dirty="0"/>
              <a:t>Intensity falls off with square of distance to the source</a:t>
            </a:r>
          </a:p>
          <a:p>
            <a:r>
              <a:rPr lang="en-US" dirty="0"/>
              <a:t>For light at position    , shining on a surface at point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Light intensity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38" y="2929890"/>
            <a:ext cx="2159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506" y="2929890"/>
            <a:ext cx="2667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16" y="3331527"/>
            <a:ext cx="29210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8" y="3492099"/>
            <a:ext cx="4297172" cy="30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Lights with a direction and cone</a:t>
            </a:r>
          </a:p>
          <a:p>
            <a:pPr lvl="1"/>
            <a:r>
              <a:rPr lang="en-US" dirty="0"/>
              <a:t>Just point lights with extra code to mask intensity</a:t>
            </a:r>
          </a:p>
          <a:p>
            <a:pPr lvl="1"/>
            <a:r>
              <a:rPr lang="en-US" dirty="0"/>
              <a:t>For direction    , mask based on </a:t>
            </a:r>
          </a:p>
          <a:p>
            <a:pPr lvl="2"/>
            <a:r>
              <a:rPr lang="en-US" dirty="0"/>
              <a:t>AKA the cosine of the angle to the light axis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652308"/>
            <a:ext cx="1778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58" y="2652308"/>
            <a:ext cx="495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bright point light, really far away</a:t>
            </a:r>
          </a:p>
          <a:p>
            <a:pPr lvl="1"/>
            <a:r>
              <a:rPr lang="en-US" dirty="0"/>
              <a:t>Basically, an optimization for the sun</a:t>
            </a:r>
          </a:p>
          <a:p>
            <a:r>
              <a:rPr lang="en-US" dirty="0"/>
              <a:t>Far enough away    is basically constant</a:t>
            </a:r>
          </a:p>
          <a:p>
            <a:r>
              <a:rPr lang="en-US" dirty="0"/>
              <a:t>Far enough away that the squared distance is basically constant</a:t>
            </a:r>
          </a:p>
          <a:p>
            <a:pPr lvl="1"/>
            <a:r>
              <a:rPr lang="en-US" dirty="0"/>
              <a:t>No falloff with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36" y="2720594"/>
            <a:ext cx="127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point of view of any single point on the surface, these all come from a single direction.</a:t>
            </a:r>
          </a:p>
          <a:p>
            <a:r>
              <a:rPr lang="en-US" dirty="0"/>
              <a:t>Integral turns into a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3258344"/>
            <a:ext cx="401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BRDFs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Multivariable Calculus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 didn’t make it a </a:t>
            </a:r>
            <a:r>
              <a:rPr lang="en-US" dirty="0" err="1"/>
              <a:t>prereq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2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2297981"/>
            <a:ext cx="45085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3176737"/>
            <a:ext cx="63881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4055493"/>
            <a:ext cx="77851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4934249"/>
            <a:ext cx="8331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  <a:p>
            <a:r>
              <a:rPr lang="en-US" dirty="0"/>
              <a:t>Typical breakdown</a:t>
            </a:r>
          </a:p>
          <a:p>
            <a:pPr lvl="1"/>
            <a:r>
              <a:rPr lang="en-US" dirty="0"/>
              <a:t>Diffuse (view independent)</a:t>
            </a:r>
          </a:p>
          <a:p>
            <a:pPr lvl="1"/>
            <a:r>
              <a:rPr lang="en-US" dirty="0"/>
              <a:t>Specular (view dependent glossy reflection)</a:t>
            </a:r>
          </a:p>
          <a:p>
            <a:pPr lvl="1"/>
            <a:r>
              <a:rPr lang="en-US" dirty="0"/>
              <a:t>Others less common, often ignored (e.g. retro reflection)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9130"/>
            <a:ext cx="3459948" cy="199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53" y="4518951"/>
            <a:ext cx="3460258" cy="1993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18" y="4519130"/>
            <a:ext cx="3468182" cy="199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1903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8355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1825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dirty="0" err="1"/>
              <a:t>Lambertian</a:t>
            </a:r>
            <a:r>
              <a:rPr lang="en-US" dirty="0"/>
              <a:t> or Matte</a:t>
            </a:r>
          </a:p>
          <a:p>
            <a:pPr>
              <a:lnSpc>
                <a:spcPct val="150000"/>
              </a:lnSpc>
            </a:pP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8" y="2311790"/>
            <a:ext cx="19304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811463"/>
            <a:ext cx="5842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Pi [</a:t>
            </a:r>
            <a:r>
              <a:rPr lang="en-US" dirty="0" err="1"/>
              <a:t>Legarde</a:t>
            </a:r>
            <a:r>
              <a:rPr lang="en-US" dirty="0"/>
              <a:t> 2012]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Common to have a ~3x too bright or ~3x too dark bug</a:t>
            </a:r>
          </a:p>
          <a:p>
            <a:pPr algn="just"/>
            <a:r>
              <a:rPr lang="en-US" dirty="0"/>
              <a:t>Often easier specify point lights with a scaled intensity</a:t>
            </a:r>
          </a:p>
          <a:p>
            <a:pPr lvl="1" algn="just"/>
            <a:r>
              <a:rPr lang="en-US" dirty="0"/>
              <a:t>Want intensity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at one unit distance with normal incidence and unit albedo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So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Simplifies lighting equation: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with a light that doesn’t have the    , it’s 3.14x too bright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as the intensity where you need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, it’s 3.14x too dark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175000"/>
            <a:ext cx="18415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181350"/>
            <a:ext cx="6604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020344"/>
            <a:ext cx="110490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4394994"/>
            <a:ext cx="27178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950" y="5226050"/>
            <a:ext cx="2032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Model</a:t>
            </a:r>
            <a:r>
              <a:rPr lang="en-US" dirty="0"/>
              <a:t> to construct physically plausible BRDFs</a:t>
            </a:r>
          </a:p>
          <a:p>
            <a:r>
              <a:rPr lang="en-US" dirty="0"/>
              <a:t>Imagine random mirrored </a:t>
            </a:r>
            <a:r>
              <a:rPr lang="en-US" i="1" dirty="0" err="1"/>
              <a:t>microfacets</a:t>
            </a:r>
            <a:r>
              <a:rPr lang="en-US" dirty="0"/>
              <a:t>, too small to see</a:t>
            </a:r>
          </a:p>
          <a:p>
            <a:endParaRPr lang="en-US" dirty="0"/>
          </a:p>
          <a:p>
            <a:r>
              <a:rPr lang="en-US" dirty="0"/>
              <a:t>Perfect reflectors, so </a:t>
            </a:r>
            <a:r>
              <a:rPr lang="en-US" b="1" dirty="0"/>
              <a:t>only</a:t>
            </a:r>
            <a:r>
              <a:rPr lang="en-US" dirty="0"/>
              <a:t> facets aligned with    contribute</a:t>
            </a:r>
          </a:p>
          <a:p>
            <a:r>
              <a:rPr lang="en-US" b="1" dirty="0"/>
              <a:t>Normal Distribution Function</a:t>
            </a:r>
            <a:endParaRPr lang="en-US" dirty="0"/>
          </a:p>
          <a:p>
            <a:pPr lvl="1"/>
            <a:r>
              <a:rPr lang="en-US" dirty="0"/>
              <a:t>Probability density (on hemisphere of directions) that     aligns with</a:t>
            </a:r>
          </a:p>
          <a:p>
            <a:r>
              <a:rPr lang="en-US" b="1" dirty="0"/>
              <a:t>Geometry Term</a:t>
            </a:r>
            <a:endParaRPr lang="en-US" dirty="0"/>
          </a:p>
          <a:p>
            <a:pPr lvl="1"/>
            <a:r>
              <a:rPr lang="en-US" dirty="0"/>
              <a:t>Proportion of facets blocked from the light (</a:t>
            </a:r>
            <a:r>
              <a:rPr lang="en-US" i="1" dirty="0"/>
              <a:t>shadowing</a:t>
            </a:r>
            <a:r>
              <a:rPr lang="en-US" dirty="0"/>
              <a:t>) or view (</a:t>
            </a:r>
            <a:r>
              <a:rPr lang="en-US" i="1" dirty="0"/>
              <a:t>masking</a:t>
            </a:r>
            <a:r>
              <a:rPr lang="en-US" dirty="0"/>
              <a:t>)</a:t>
            </a:r>
          </a:p>
          <a:p>
            <a:r>
              <a:rPr lang="en-US" b="1" dirty="0"/>
              <a:t>Fresnel Term</a:t>
            </a:r>
          </a:p>
          <a:p>
            <a:pPr lvl="1"/>
            <a:r>
              <a:rPr lang="en-US" dirty="0"/>
              <a:t>Reflection is stronger at glancing angles</a:t>
            </a:r>
          </a:p>
        </p:txBody>
      </p:sp>
      <p:sp>
        <p:nvSpPr>
          <p:cNvPr id="5" name="Freeform 4"/>
          <p:cNvSpPr/>
          <p:nvPr/>
        </p:nvSpPr>
        <p:spPr>
          <a:xfrm>
            <a:off x="2171700" y="2716530"/>
            <a:ext cx="6172200" cy="457200"/>
          </a:xfrm>
          <a:custGeom>
            <a:avLst/>
            <a:gdLst>
              <a:gd name="connsiteX0" fmla="*/ 0 w 6172200"/>
              <a:gd name="connsiteY0" fmla="*/ 381000 h 457200"/>
              <a:gd name="connsiteX1" fmla="*/ 514350 w 6172200"/>
              <a:gd name="connsiteY1" fmla="*/ 0 h 457200"/>
              <a:gd name="connsiteX2" fmla="*/ 933450 w 6172200"/>
              <a:gd name="connsiteY2" fmla="*/ 400050 h 457200"/>
              <a:gd name="connsiteX3" fmla="*/ 1028700 w 6172200"/>
              <a:gd name="connsiteY3" fmla="*/ 76200 h 457200"/>
              <a:gd name="connsiteX4" fmla="*/ 1352550 w 6172200"/>
              <a:gd name="connsiteY4" fmla="*/ 171450 h 457200"/>
              <a:gd name="connsiteX5" fmla="*/ 1409700 w 6172200"/>
              <a:gd name="connsiteY5" fmla="*/ 381000 h 457200"/>
              <a:gd name="connsiteX6" fmla="*/ 1752600 w 6172200"/>
              <a:gd name="connsiteY6" fmla="*/ 152400 h 457200"/>
              <a:gd name="connsiteX7" fmla="*/ 2114550 w 6172200"/>
              <a:gd name="connsiteY7" fmla="*/ 381000 h 457200"/>
              <a:gd name="connsiteX8" fmla="*/ 2419350 w 6172200"/>
              <a:gd name="connsiteY8" fmla="*/ 419100 h 457200"/>
              <a:gd name="connsiteX9" fmla="*/ 2686050 w 6172200"/>
              <a:gd name="connsiteY9" fmla="*/ 247650 h 457200"/>
              <a:gd name="connsiteX10" fmla="*/ 2990850 w 6172200"/>
              <a:gd name="connsiteY10" fmla="*/ 342900 h 457200"/>
              <a:gd name="connsiteX11" fmla="*/ 2990850 w 6172200"/>
              <a:gd name="connsiteY11" fmla="*/ 342900 h 457200"/>
              <a:gd name="connsiteX12" fmla="*/ 3333750 w 6172200"/>
              <a:gd name="connsiteY12" fmla="*/ 190500 h 457200"/>
              <a:gd name="connsiteX13" fmla="*/ 3543300 w 6172200"/>
              <a:gd name="connsiteY13" fmla="*/ 247650 h 457200"/>
              <a:gd name="connsiteX14" fmla="*/ 3924300 w 6172200"/>
              <a:gd name="connsiteY14" fmla="*/ 38100 h 457200"/>
              <a:gd name="connsiteX15" fmla="*/ 4057650 w 6172200"/>
              <a:gd name="connsiteY15" fmla="*/ 400050 h 457200"/>
              <a:gd name="connsiteX16" fmla="*/ 4305300 w 6172200"/>
              <a:gd name="connsiteY16" fmla="*/ 209550 h 457200"/>
              <a:gd name="connsiteX17" fmla="*/ 4724400 w 6172200"/>
              <a:gd name="connsiteY17" fmla="*/ 438150 h 457200"/>
              <a:gd name="connsiteX18" fmla="*/ 4953000 w 6172200"/>
              <a:gd name="connsiteY18" fmla="*/ 285750 h 457200"/>
              <a:gd name="connsiteX19" fmla="*/ 5200650 w 6172200"/>
              <a:gd name="connsiteY19" fmla="*/ 95250 h 457200"/>
              <a:gd name="connsiteX20" fmla="*/ 5410200 w 6172200"/>
              <a:gd name="connsiteY20" fmla="*/ 304800 h 457200"/>
              <a:gd name="connsiteX21" fmla="*/ 5543550 w 6172200"/>
              <a:gd name="connsiteY21" fmla="*/ 114300 h 457200"/>
              <a:gd name="connsiteX22" fmla="*/ 5905500 w 6172200"/>
              <a:gd name="connsiteY22" fmla="*/ 457200 h 457200"/>
              <a:gd name="connsiteX23" fmla="*/ 6172200 w 6172200"/>
              <a:gd name="connsiteY23" fmla="*/ 285750 h 457200"/>
              <a:gd name="connsiteX24" fmla="*/ 6172200 w 6172200"/>
              <a:gd name="connsiteY24" fmla="*/ 2857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2200" h="457200">
                <a:moveTo>
                  <a:pt x="0" y="381000"/>
                </a:moveTo>
                <a:lnTo>
                  <a:pt x="514350" y="0"/>
                </a:lnTo>
                <a:lnTo>
                  <a:pt x="933450" y="400050"/>
                </a:lnTo>
                <a:lnTo>
                  <a:pt x="1028700" y="76200"/>
                </a:lnTo>
                <a:lnTo>
                  <a:pt x="1352550" y="171450"/>
                </a:lnTo>
                <a:lnTo>
                  <a:pt x="1409700" y="381000"/>
                </a:lnTo>
                <a:lnTo>
                  <a:pt x="1752600" y="152400"/>
                </a:lnTo>
                <a:lnTo>
                  <a:pt x="2114550" y="381000"/>
                </a:lnTo>
                <a:lnTo>
                  <a:pt x="2419350" y="419100"/>
                </a:lnTo>
                <a:lnTo>
                  <a:pt x="2686050" y="247650"/>
                </a:lnTo>
                <a:lnTo>
                  <a:pt x="2990850" y="342900"/>
                </a:lnTo>
                <a:lnTo>
                  <a:pt x="2990850" y="342900"/>
                </a:lnTo>
                <a:lnTo>
                  <a:pt x="3333750" y="190500"/>
                </a:lnTo>
                <a:lnTo>
                  <a:pt x="3543300" y="247650"/>
                </a:lnTo>
                <a:lnTo>
                  <a:pt x="3924300" y="38100"/>
                </a:lnTo>
                <a:lnTo>
                  <a:pt x="4057650" y="400050"/>
                </a:lnTo>
                <a:lnTo>
                  <a:pt x="4305300" y="209550"/>
                </a:lnTo>
                <a:lnTo>
                  <a:pt x="4724400" y="438150"/>
                </a:lnTo>
                <a:lnTo>
                  <a:pt x="4953000" y="285750"/>
                </a:lnTo>
                <a:lnTo>
                  <a:pt x="5200650" y="95250"/>
                </a:lnTo>
                <a:lnTo>
                  <a:pt x="5410200" y="304800"/>
                </a:lnTo>
                <a:lnTo>
                  <a:pt x="5543550" y="114300"/>
                </a:lnTo>
                <a:lnTo>
                  <a:pt x="5905500" y="457200"/>
                </a:lnTo>
                <a:lnTo>
                  <a:pt x="6172200" y="285750"/>
                </a:lnTo>
                <a:lnTo>
                  <a:pt x="6172200" y="2857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58" y="3182175"/>
            <a:ext cx="1905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390" y="4074922"/>
            <a:ext cx="1524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54" y="4151122"/>
            <a:ext cx="177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200"/>
              </a:spcAft>
            </a:pPr>
            <a:r>
              <a:rPr lang="en-US" dirty="0"/>
              <a:t>Original form by Cook &amp; Torrance [1981]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Often swap out D &amp; G</a:t>
            </a:r>
          </a:p>
          <a:p>
            <a:pPr>
              <a:spcAft>
                <a:spcPts val="7200"/>
              </a:spcAf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GGX (aka Trowbridge-Reitz) NDF [Walter et al. 2007]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Smith geometry term for GGX [Walter et al. 2007, Karis 2013]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44" y="4180672"/>
            <a:ext cx="45720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2335324"/>
            <a:ext cx="39751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5673672"/>
            <a:ext cx="9359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/>
              <a:t> = index of refraction</a:t>
            </a:r>
          </a:p>
          <a:p>
            <a:pPr lvl="1"/>
            <a:r>
              <a:rPr lang="en-US" dirty="0"/>
              <a:t>Air: 1;  Water: 1.33;  Ice; 1.31;  Glass: 1.5;  Diamond: 2.4</a:t>
            </a:r>
          </a:p>
          <a:p>
            <a:pPr lvl="1"/>
            <a:r>
              <a:rPr lang="en-US" dirty="0"/>
              <a:t>What matters is </a:t>
            </a:r>
            <a:r>
              <a:rPr lang="en-US" i="1" dirty="0"/>
              <a:t>ratio</a:t>
            </a:r>
            <a:r>
              <a:rPr lang="en-US" dirty="0"/>
              <a:t> between materials</a:t>
            </a:r>
          </a:p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dirty="0"/>
              <a:t> = reflectance at normal incidence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Air to Water: 0.02; Ice: 0.018;  Glass: 0.04; Diamond: 0.17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games just use ~0.03 for everything</a:t>
            </a:r>
          </a:p>
          <a:p>
            <a:r>
              <a:rPr lang="en-US" dirty="0" err="1"/>
              <a:t>Schlick</a:t>
            </a:r>
            <a:r>
              <a:rPr lang="en-US" dirty="0"/>
              <a:t> approximation for dielectrics (aka non-metal) [</a:t>
            </a:r>
            <a:r>
              <a:rPr lang="en-US" dirty="0" err="1"/>
              <a:t>Schlick</a:t>
            </a:r>
            <a:r>
              <a:rPr lang="en-US" dirty="0"/>
              <a:t> 1994]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b="1" dirty="0"/>
              <a:t>Wrong</a:t>
            </a:r>
            <a:r>
              <a:rPr lang="en-US" dirty="0"/>
              <a:t> for metals, need a different formula for them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74" y="2925064"/>
            <a:ext cx="20701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5182870"/>
            <a:ext cx="386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2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Microfacets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visible facets [</a:t>
            </a:r>
            <a:r>
              <a:rPr lang="en-US" dirty="0" err="1"/>
              <a:t>Heitz</a:t>
            </a:r>
            <a:r>
              <a:rPr lang="en-US" dirty="0"/>
              <a:t> &amp; </a:t>
            </a:r>
            <a:r>
              <a:rPr lang="en-US" dirty="0" err="1"/>
              <a:t>D’Eon</a:t>
            </a:r>
            <a:r>
              <a:rPr lang="en-US" dirty="0"/>
              <a:t> 2014]</a:t>
            </a:r>
          </a:p>
          <a:p>
            <a:pPr lvl="1"/>
            <a:r>
              <a:rPr lang="en-US" dirty="0"/>
              <a:t>Combine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/>
              <a:t> terms into a single joint probability density</a:t>
            </a:r>
          </a:p>
          <a:p>
            <a:r>
              <a:rPr lang="en-US" dirty="0"/>
              <a:t>Multi-bounce [</a:t>
            </a:r>
            <a:r>
              <a:rPr lang="en-US" dirty="0" err="1"/>
              <a:t>Heitz</a:t>
            </a:r>
            <a:r>
              <a:rPr lang="en-US" dirty="0"/>
              <a:t> et al. 2016, </a:t>
            </a:r>
            <a:r>
              <a:rPr lang="en-US" dirty="0" err="1"/>
              <a:t>Kulla</a:t>
            </a:r>
            <a:r>
              <a:rPr lang="en-US" dirty="0"/>
              <a:t> &amp; </a:t>
            </a:r>
            <a:r>
              <a:rPr lang="en-US" dirty="0" err="1"/>
              <a:t>Conty</a:t>
            </a:r>
            <a:r>
              <a:rPr lang="en-US" dirty="0"/>
              <a:t> 2017]</a:t>
            </a:r>
          </a:p>
          <a:p>
            <a:pPr lvl="1"/>
            <a:r>
              <a:rPr lang="en-US" dirty="0"/>
              <a:t>Especially for rough surfaces, lose a ton of energy due to single bounce</a:t>
            </a:r>
          </a:p>
          <a:p>
            <a:pPr lvl="1"/>
            <a:r>
              <a:rPr lang="en-US" dirty="0"/>
              <a:t>Model multiple bounces between </a:t>
            </a:r>
            <a:r>
              <a:rPr lang="en-US" dirty="0" err="1"/>
              <a:t>microfacets</a:t>
            </a:r>
            <a:r>
              <a:rPr lang="en-US" dirty="0"/>
              <a:t> (still part of BRDF)</a:t>
            </a:r>
          </a:p>
          <a:p>
            <a:pPr lvl="1"/>
            <a:r>
              <a:rPr lang="en-US" dirty="0"/>
              <a:t>Ground truth: simulate multiple bounces</a:t>
            </a:r>
          </a:p>
          <a:p>
            <a:pPr lvl="1"/>
            <a:r>
              <a:rPr lang="en-US" dirty="0"/>
              <a:t>Approximation: add a term to compensate for missing energy</a:t>
            </a:r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Map to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far away, variation in normal map blends to average normal</a:t>
            </a:r>
          </a:p>
          <a:p>
            <a:pPr lvl="1"/>
            <a:r>
              <a:rPr lang="en-US" dirty="0"/>
              <a:t>Should push that variation into NDF</a:t>
            </a:r>
          </a:p>
          <a:p>
            <a:pPr lvl="1"/>
            <a:r>
              <a:rPr lang="en-US" dirty="0"/>
              <a:t>Otherwise, muddy road (shiny with bumps) turns to mirror in the distance</a:t>
            </a:r>
          </a:p>
          <a:p>
            <a:pPr lvl="1"/>
            <a:r>
              <a:rPr lang="en-US" dirty="0"/>
              <a:t>Plus</a:t>
            </a:r>
            <a:r>
              <a:rPr lang="en-US"/>
              <a:t>, shiny normal maps alias like crazy</a:t>
            </a:r>
            <a:endParaRPr lang="en-US" dirty="0"/>
          </a:p>
          <a:p>
            <a:r>
              <a:rPr lang="en-US" dirty="0"/>
              <a:t>LEAN mapping</a:t>
            </a:r>
          </a:p>
          <a:p>
            <a:pPr lvl="1"/>
            <a:r>
              <a:rPr lang="en-US" dirty="0"/>
              <a:t>Model NDF as Gaussian, bumps as off-center Gaussians</a:t>
            </a:r>
          </a:p>
          <a:p>
            <a:pPr lvl="1"/>
            <a:r>
              <a:rPr lang="en-US" dirty="0"/>
              <a:t>Best fit Gaussian to a mixture of Gaussians = blend moments</a:t>
            </a:r>
          </a:p>
          <a:p>
            <a:pPr lvl="1"/>
            <a:r>
              <a:rPr lang="en-US" dirty="0"/>
              <a:t>Ignores shadowing, masking, Fresnel</a:t>
            </a:r>
          </a:p>
          <a:p>
            <a:r>
              <a:rPr lang="en-US" dirty="0"/>
              <a:t>LEADR mapping (more accurate, more expensive)</a:t>
            </a:r>
          </a:p>
          <a:p>
            <a:pPr lvl="1"/>
            <a:r>
              <a:rPr lang="en-US" dirty="0"/>
              <a:t>Model PDF of </a:t>
            </a:r>
            <a:r>
              <a:rPr lang="en-US" i="1" dirty="0"/>
              <a:t>visible </a:t>
            </a:r>
            <a:r>
              <a:rPr lang="en-US" i="1" dirty="0" err="1"/>
              <a:t>normals</a:t>
            </a:r>
            <a:r>
              <a:rPr lang="en-US" dirty="0"/>
              <a:t> as off-center Gaussians (ignores Fresnel)</a:t>
            </a:r>
          </a:p>
          <a:p>
            <a:r>
              <a:rPr lang="en-US" dirty="0" err="1"/>
              <a:t>Toksvig</a:t>
            </a:r>
            <a:r>
              <a:rPr lang="en-US" dirty="0"/>
              <a:t> (less accurate, less expensive)</a:t>
            </a:r>
          </a:p>
          <a:p>
            <a:pPr lvl="1"/>
            <a:r>
              <a:rPr lang="en-US" dirty="0"/>
              <a:t>Weighted average of unit-length </a:t>
            </a:r>
            <a:r>
              <a:rPr lang="en-US" dirty="0" err="1"/>
              <a:t>normals</a:t>
            </a:r>
            <a:r>
              <a:rPr lang="en-US" dirty="0"/>
              <a:t> will be less than unit length</a:t>
            </a:r>
          </a:p>
          <a:p>
            <a:pPr lvl="1"/>
            <a:r>
              <a:rPr lang="en-US" dirty="0"/>
              <a:t>How much less depends on spread, can use to estimate NDF variance</a:t>
            </a:r>
          </a:p>
        </p:txBody>
      </p:sp>
    </p:spTree>
    <p:extLst>
      <p:ext uri="{BB962C8B-B14F-4D97-AF65-F5344CB8AC3E}">
        <p14:creationId xmlns:p14="http://schemas.microsoft.com/office/powerpoint/2010/main" val="152296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as Subsurface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Fresnel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/>
              <a:t> = proportion that reflects</a:t>
            </a:r>
          </a:p>
          <a:p>
            <a:pPr lvl="1"/>
            <a:r>
              <a:rPr lang="en-US" dirty="0"/>
              <a:t>1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– F</a:t>
            </a:r>
            <a:r>
              <a:rPr lang="en-US" dirty="0"/>
              <a:t> is proportion that enters surface</a:t>
            </a:r>
          </a:p>
          <a:p>
            <a:r>
              <a:rPr lang="en-US" dirty="0"/>
              <a:t>Diffuse is just subsurface scattered &lt; 1 pixel [Jensen et al. 2001]</a:t>
            </a:r>
          </a:p>
          <a:p>
            <a:pPr lvl="1"/>
            <a:r>
              <a:rPr lang="en-US" dirty="0"/>
              <a:t>Instead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BRDF</a:t>
            </a:r>
            <a:r>
              <a:rPr lang="en-US" dirty="0"/>
              <a:t> = diffuse + specular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Have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75CC3-11F2-F648-A8BA-3624512E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75" y="3636869"/>
            <a:ext cx="5664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Derivatives with respect to one variable, treat the rest as constant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79" y="2268287"/>
            <a:ext cx="16256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79" y="3085599"/>
            <a:ext cx="20447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79" y="4138529"/>
            <a:ext cx="20320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79" y="5154196"/>
            <a:ext cx="191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reflection is affected by full environment</a:t>
            </a:r>
          </a:p>
          <a:p>
            <a:r>
              <a:rPr lang="en-US" dirty="0"/>
              <a:t>Pre-convolved Reflection (aka Environment) map [Greene 1986]</a:t>
            </a:r>
          </a:p>
          <a:p>
            <a:pPr lvl="1">
              <a:lnSpc>
                <a:spcPct val="150000"/>
              </a:lnSpc>
              <a:tabLst>
                <a:tab pos="3533775" algn="l"/>
              </a:tabLst>
            </a:pPr>
            <a:r>
              <a:rPr lang="en-US" dirty="0"/>
              <a:t>Approximate	as </a:t>
            </a:r>
          </a:p>
          <a:p>
            <a:pPr lvl="1">
              <a:lnSpc>
                <a:spcPct val="200000"/>
              </a:lnSpc>
              <a:tabLst>
                <a:tab pos="3192463" algn="l"/>
              </a:tabLst>
            </a:pPr>
            <a:r>
              <a:rPr lang="en-US" dirty="0"/>
              <a:t>Blur to approximate integral</a:t>
            </a:r>
          </a:p>
          <a:p>
            <a:r>
              <a:rPr lang="en-US" dirty="0"/>
              <a:t>Precomputed Radiance Transfer (PRT)</a:t>
            </a:r>
            <a:br>
              <a:rPr lang="en-US" dirty="0"/>
            </a:br>
            <a:r>
              <a:rPr lang="en-US" dirty="0"/>
              <a:t>[Sloan et al. 2005]</a:t>
            </a:r>
          </a:p>
          <a:p>
            <a:pPr lvl="1"/>
            <a:r>
              <a:rPr lang="en-US" dirty="0"/>
              <a:t>Glossy reflection as sum of Spherical Harmonics</a:t>
            </a:r>
          </a:p>
          <a:p>
            <a:pPr lvl="1"/>
            <a:r>
              <a:rPr lang="en-US" dirty="0"/>
              <a:t>9-17 coefficients for fixed basis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01963"/>
            <a:ext cx="3175000" cy="317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51" y="2777998"/>
            <a:ext cx="11430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75" y="2777998"/>
            <a:ext cx="1498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525" y="3538283"/>
            <a:ext cx="85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real light comes from an area</a:t>
            </a:r>
          </a:p>
          <a:p>
            <a:pPr lvl="1"/>
            <a:r>
              <a:rPr lang="en-US" dirty="0"/>
              <a:t>Even the sun is about ½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º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Affects shadows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Softens diffuse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Spreads specular</a:t>
            </a:r>
          </a:p>
        </p:txBody>
      </p:sp>
    </p:spTree>
    <p:extLst>
      <p:ext uri="{BB962C8B-B14F-4D97-AF65-F5344CB8AC3E}">
        <p14:creationId xmlns:p14="http://schemas.microsoft.com/office/powerpoint/2010/main" val="100219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Overall approximation</a:t>
            </a:r>
          </a:p>
          <a:p>
            <a:pPr lvl="1"/>
            <a:r>
              <a:rPr lang="en-US" dirty="0"/>
              <a:t>Above horizon, use center of light</a:t>
            </a:r>
          </a:p>
          <a:p>
            <a:pPr lvl="1"/>
            <a:r>
              <a:rPr lang="en-US" dirty="0"/>
              <a:t>Below horizon, shift light direction &amp; scale intensity</a:t>
            </a:r>
          </a:p>
          <a:p>
            <a:r>
              <a:rPr lang="en-US" dirty="0"/>
              <a:t>Exact</a:t>
            </a:r>
          </a:p>
          <a:p>
            <a:pPr lvl="1"/>
            <a:r>
              <a:rPr lang="en-US" dirty="0"/>
              <a:t>Polygonal shapes</a:t>
            </a:r>
          </a:p>
          <a:p>
            <a:pPr lvl="1"/>
            <a:r>
              <a:rPr lang="en-US" dirty="0"/>
              <a:t>Closed form for integral of cosine (&amp; powers of cosine) [</a:t>
            </a:r>
            <a:r>
              <a:rPr lang="en-US" dirty="0" err="1"/>
              <a:t>Arvo</a:t>
            </a:r>
            <a:r>
              <a:rPr lang="en-US" dirty="0"/>
              <a:t> 1995]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5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Representative Point [Karis 2013]</a:t>
            </a:r>
          </a:p>
          <a:p>
            <a:pPr lvl="1"/>
            <a:r>
              <a:rPr lang="en-US" dirty="0"/>
              <a:t>If mirror reflection direction lands in light source, use that point</a:t>
            </a:r>
          </a:p>
          <a:p>
            <a:pPr lvl="1"/>
            <a:r>
              <a:rPr lang="en-US" dirty="0"/>
              <a:t>If it lands outside the light source, use the closest point in the light</a:t>
            </a:r>
          </a:p>
          <a:p>
            <a:r>
              <a:rPr lang="en-US" dirty="0" err="1"/>
              <a:t>Arvo</a:t>
            </a:r>
            <a:r>
              <a:rPr lang="en-US" dirty="0"/>
              <a:t> integral approximations</a:t>
            </a:r>
          </a:p>
          <a:p>
            <a:pPr lvl="1"/>
            <a:r>
              <a:rPr lang="en-US" dirty="0"/>
              <a:t>Zonal Harmonics [</a:t>
            </a:r>
            <a:r>
              <a:rPr lang="en-US" dirty="0" err="1"/>
              <a:t>Belcour</a:t>
            </a:r>
            <a:r>
              <a:rPr lang="en-US" dirty="0"/>
              <a:t> et al. 2018]</a:t>
            </a:r>
          </a:p>
          <a:p>
            <a:pPr lvl="2"/>
            <a:r>
              <a:rPr lang="en-US" dirty="0"/>
              <a:t>Single-axis subset of Spherical Harmonics</a:t>
            </a:r>
          </a:p>
          <a:p>
            <a:pPr lvl="1"/>
            <a:r>
              <a:rPr lang="en-US" dirty="0"/>
              <a:t>Linearly Transformed Cosines [</a:t>
            </a:r>
            <a:r>
              <a:rPr lang="en-US" dirty="0" err="1"/>
              <a:t>Heitz</a:t>
            </a:r>
            <a:r>
              <a:rPr lang="en-US" dirty="0"/>
              <a:t> et al. </a:t>
            </a:r>
            <a:r>
              <a:rPr lang="en-US"/>
              <a:t>2016]</a:t>
            </a:r>
            <a:endParaRPr lang="en-US" dirty="0"/>
          </a:p>
          <a:p>
            <a:pPr lvl="2"/>
            <a:r>
              <a:rPr lang="en-US" dirty="0"/>
              <a:t>Squish and stretch cosine (and projection of light shape) to match roughness</a:t>
            </a:r>
          </a:p>
        </p:txBody>
      </p:sp>
    </p:spTree>
    <p:extLst>
      <p:ext uri="{BB962C8B-B14F-4D97-AF65-F5344CB8AC3E}">
        <p14:creationId xmlns:p14="http://schemas.microsoft.com/office/powerpoint/2010/main" val="144763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one variable at a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Concrete example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57" y="2277645"/>
            <a:ext cx="26670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16" y="3078915"/>
            <a:ext cx="40894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4459371"/>
            <a:ext cx="24257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5" y="5311358"/>
            <a:ext cx="6451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in polar coordinates:</a:t>
            </a:r>
          </a:p>
          <a:p>
            <a:r>
              <a:rPr lang="en-US" dirty="0"/>
              <a:t>Area scales with radius: 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Integral with area scaling: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19" y="1857709"/>
            <a:ext cx="3746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93" y="2421772"/>
            <a:ext cx="39243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19" y="2947735"/>
            <a:ext cx="2425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of light on objects</a:t>
            </a:r>
          </a:p>
          <a:p>
            <a:r>
              <a:rPr lang="en-US" dirty="0"/>
              <a:t>Mostly just look at intensity</a:t>
            </a:r>
          </a:p>
          <a:p>
            <a:pPr lvl="1"/>
            <a:r>
              <a:rPr lang="en-US" dirty="0"/>
              <a:t>Apply to each color channel independently</a:t>
            </a:r>
          </a:p>
          <a:p>
            <a:r>
              <a:rPr lang="en-US" dirty="0"/>
              <a:t>Good for most objects</a:t>
            </a:r>
          </a:p>
          <a:p>
            <a:pPr lvl="1"/>
            <a:r>
              <a:rPr lang="en-US" dirty="0"/>
              <a:t>Not fluorescent</a:t>
            </a:r>
          </a:p>
          <a:p>
            <a:pPr lvl="2"/>
            <a:r>
              <a:rPr lang="en-US" dirty="0"/>
              <a:t>Light enters at one wavelength, leaves as another</a:t>
            </a:r>
          </a:p>
          <a:p>
            <a:pPr lvl="2"/>
            <a:r>
              <a:rPr lang="en-US" dirty="0"/>
              <a:t>Brighter green, yellow than we expect</a:t>
            </a:r>
          </a:p>
          <a:p>
            <a:pPr lvl="1"/>
            <a:r>
              <a:rPr lang="en-US" dirty="0"/>
              <a:t>Not phosphorescent</a:t>
            </a:r>
          </a:p>
          <a:p>
            <a:pPr lvl="2"/>
            <a:r>
              <a:rPr lang="en-US" dirty="0"/>
              <a:t>Light enters at one point in time, leaves later</a:t>
            </a:r>
          </a:p>
        </p:txBody>
      </p:sp>
    </p:spTree>
    <p:extLst>
      <p:ext uri="{BB962C8B-B14F-4D97-AF65-F5344CB8AC3E}">
        <p14:creationId xmlns:p14="http://schemas.microsoft.com/office/powerpoint/2010/main" val="165112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</a:t>
            </a:r>
          </a:p>
          <a:p>
            <a:pPr lvl="1"/>
            <a:r>
              <a:rPr lang="en-US" dirty="0"/>
              <a:t>Photons leave light, bounce off of </a:t>
            </a:r>
            <a:r>
              <a:rPr lang="en-US" b="1" dirty="0"/>
              <a:t>one</a:t>
            </a:r>
            <a:r>
              <a:rPr lang="en-US" dirty="0"/>
              <a:t> surface, make it to eye</a:t>
            </a:r>
          </a:p>
          <a:p>
            <a:r>
              <a:rPr lang="en-US" dirty="0"/>
              <a:t>Global</a:t>
            </a:r>
          </a:p>
          <a:p>
            <a:pPr lvl="1"/>
            <a:r>
              <a:rPr lang="en-US" dirty="0"/>
              <a:t>Photons bouncing multiple times</a:t>
            </a:r>
          </a:p>
          <a:p>
            <a:pPr lvl="1"/>
            <a:r>
              <a:rPr lang="en-US" dirty="0"/>
              <a:t>Ambient Illumination</a:t>
            </a:r>
          </a:p>
          <a:p>
            <a:pPr lvl="2"/>
            <a:r>
              <a:rPr lang="en-US" dirty="0"/>
              <a:t>Approximate global illumination as a constant</a:t>
            </a:r>
          </a:p>
          <a:p>
            <a:pPr lvl="2"/>
            <a:r>
              <a:rPr lang="en-US" dirty="0"/>
              <a:t>Typically ~1% of direct illumination</a:t>
            </a:r>
          </a:p>
          <a:p>
            <a:pPr lvl="1"/>
            <a:r>
              <a:rPr lang="en-US" dirty="0"/>
              <a:t>Ambient Occlusion</a:t>
            </a:r>
          </a:p>
          <a:p>
            <a:pPr lvl="2"/>
            <a:r>
              <a:rPr lang="en-US" dirty="0"/>
              <a:t>Approximate as a constant scaled by local visibility</a:t>
            </a:r>
          </a:p>
          <a:p>
            <a:pPr lvl="2"/>
            <a:r>
              <a:rPr lang="en-US" dirty="0"/>
              <a:t>Harder for light to bounce into corners</a:t>
            </a:r>
          </a:p>
        </p:txBody>
      </p:sp>
    </p:spTree>
    <p:extLst>
      <p:ext uri="{BB962C8B-B14F-4D97-AF65-F5344CB8AC3E}">
        <p14:creationId xmlns:p14="http://schemas.microsoft.com/office/powerpoint/2010/main" val="169248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</a:t>
            </a:r>
            <a:r>
              <a:rPr lang="en-US" dirty="0"/>
              <a:t>idirectional </a:t>
            </a:r>
            <a:r>
              <a:rPr lang="en-US" b="1" dirty="0"/>
              <a:t>R</a:t>
            </a:r>
            <a:r>
              <a:rPr lang="en-US" dirty="0"/>
              <a:t>eflectance </a:t>
            </a:r>
            <a:r>
              <a:rPr lang="en-US" b="1" dirty="0"/>
              <a:t>D</a:t>
            </a:r>
            <a:r>
              <a:rPr lang="en-US" dirty="0"/>
              <a:t>istribution </a:t>
            </a:r>
            <a:r>
              <a:rPr lang="en-US" b="1" dirty="0"/>
              <a:t>F</a:t>
            </a:r>
            <a:r>
              <a:rPr lang="en-US" dirty="0"/>
              <a:t>unction</a:t>
            </a:r>
          </a:p>
          <a:p>
            <a:r>
              <a:rPr lang="en-US" dirty="0"/>
              <a:t>How much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makes it to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1147</Words>
  <Application>Microsoft Macintosh PowerPoint</Application>
  <PresentationFormat>Widescreen</PresentationFormat>
  <Paragraphs>213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Physically-Based Rendering</vt:lpstr>
      <vt:lpstr>A Little Multivariable Calculus</vt:lpstr>
      <vt:lpstr>Partial Derivatives</vt:lpstr>
      <vt:lpstr>Surface Integrals</vt:lpstr>
      <vt:lpstr>Change of Variables</vt:lpstr>
      <vt:lpstr>Illumination</vt:lpstr>
      <vt:lpstr>Illumination</vt:lpstr>
      <vt:lpstr>Local vs. Global</vt:lpstr>
      <vt:lpstr>BRDF</vt:lpstr>
      <vt:lpstr>Physically Plausible BRDF</vt:lpstr>
      <vt:lpstr>Important directions</vt:lpstr>
      <vt:lpstr>Rendering Equation</vt:lpstr>
      <vt:lpstr>Rendering Equation</vt:lpstr>
      <vt:lpstr>Dot product part</vt:lpstr>
      <vt:lpstr>Point Lights</vt:lpstr>
      <vt:lpstr>Spot Lights</vt:lpstr>
      <vt:lpstr>Directional Lights</vt:lpstr>
      <vt:lpstr>Punctual lights</vt:lpstr>
      <vt:lpstr>More on BRDFs</vt:lpstr>
      <vt:lpstr>Decompose BRDF</vt:lpstr>
      <vt:lpstr>Decompose BRDF</vt:lpstr>
      <vt:lpstr>Diffuse</vt:lpstr>
      <vt:lpstr>About Pi [Legarde 2012]</vt:lpstr>
      <vt:lpstr>Microfacet Specular</vt:lpstr>
      <vt:lpstr>Microfacet BRDF</vt:lpstr>
      <vt:lpstr>Fresnel</vt:lpstr>
      <vt:lpstr>Advanced Microfacets</vt:lpstr>
      <vt:lpstr>Normal Map to BRDF</vt:lpstr>
      <vt:lpstr>Diffuse as Subsurface</vt:lpstr>
      <vt:lpstr>Environment Light</vt:lpstr>
      <vt:lpstr>Beyond Points</vt:lpstr>
      <vt:lpstr>Area Lights</vt:lpstr>
      <vt:lpstr>Beyond Points</vt:lpstr>
      <vt:lpstr>Area diffuse</vt:lpstr>
      <vt:lpstr>Area Specular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159</cp:revision>
  <dcterms:created xsi:type="dcterms:W3CDTF">2017-09-07T12:57:46Z</dcterms:created>
  <dcterms:modified xsi:type="dcterms:W3CDTF">2019-06-19T15:28:04Z</dcterms:modified>
</cp:coreProperties>
</file>