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4" r:id="rId3"/>
    <p:sldId id="285" r:id="rId4"/>
    <p:sldId id="287" r:id="rId5"/>
    <p:sldId id="257" r:id="rId6"/>
    <p:sldId id="258" r:id="rId7"/>
    <p:sldId id="259" r:id="rId8"/>
    <p:sldId id="260" r:id="rId9"/>
    <p:sldId id="264" r:id="rId10"/>
    <p:sldId id="268" r:id="rId11"/>
    <p:sldId id="269" r:id="rId12"/>
    <p:sldId id="270" r:id="rId13"/>
    <p:sldId id="271" r:id="rId14"/>
    <p:sldId id="272" r:id="rId15"/>
    <p:sldId id="286" r:id="rId16"/>
    <p:sldId id="274" r:id="rId17"/>
    <p:sldId id="275" r:id="rId18"/>
    <p:sldId id="276" r:id="rId19"/>
    <p:sldId id="277" r:id="rId20"/>
    <p:sldId id="278" r:id="rId21"/>
    <p:sldId id="288" r:id="rId22"/>
    <p:sldId id="279" r:id="rId23"/>
    <p:sldId id="280" r:id="rId24"/>
    <p:sldId id="281" r:id="rId25"/>
    <p:sldId id="282" r:id="rId26"/>
    <p:sldId id="283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1"/>
    <p:restoredTop sz="87645"/>
  </p:normalViewPr>
  <p:slideViewPr>
    <p:cSldViewPr snapToGrid="0" snapToObjects="1">
      <p:cViewPr varScale="1">
        <p:scale>
          <a:sx n="101" d="100"/>
          <a:sy n="101" d="100"/>
        </p:scale>
        <p:origin x="1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9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5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Graphics Hardware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UMBC Graphics for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NVIDIA Maxwell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98228" y="6520280"/>
            <a:ext cx="4997132" cy="3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/>
              <a:t>[NVIDIA, NVIDIA GeForce GTX 980 Whitepaper, 2014]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03213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Maxwell SIMD Processing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 Cores</a:t>
            </a:r>
          </a:p>
          <a:p>
            <a:r>
              <a:rPr lang="en-US" dirty="0" smtClean="0"/>
              <a:t>8 Special Function</a:t>
            </a:r>
          </a:p>
          <a:p>
            <a:r>
              <a:rPr lang="en-US" dirty="0" smtClean="0"/>
              <a:t>One </a:t>
            </a:r>
            <a:r>
              <a:rPr lang="en-US" dirty="0" smtClean="0"/>
              <a:t>set of threads</a:t>
            </a:r>
          </a:p>
          <a:p>
            <a:pPr lvl="1"/>
            <a:r>
              <a:rPr lang="en-US" dirty="0" smtClean="0"/>
              <a:t>NVIDIA: Warp, AMD: </a:t>
            </a:r>
            <a:r>
              <a:rPr lang="en-US" dirty="0" err="1" smtClean="0"/>
              <a:t>Wavefront</a:t>
            </a:r>
            <a:endParaRPr lang="en-US" dirty="0" smtClean="0"/>
          </a:p>
          <a:p>
            <a:pPr lvl="1"/>
            <a:r>
              <a:rPr lang="en-US" dirty="0" smtClean="0"/>
              <a:t>Want at least 4-8 interleaved</a:t>
            </a:r>
          </a:p>
          <a:p>
            <a:pPr lvl="1"/>
            <a:r>
              <a:rPr lang="en-US" dirty="0" smtClean="0"/>
              <a:t>% of max = Occupancy</a:t>
            </a:r>
          </a:p>
          <a:p>
            <a:r>
              <a:rPr lang="en-US" dirty="0" smtClean="0"/>
              <a:t>Flexible Registers</a:t>
            </a:r>
          </a:p>
          <a:p>
            <a:pPr lvl="1"/>
            <a:r>
              <a:rPr lang="en-US" dirty="0" smtClean="0"/>
              <a:t>Vector General Purpose Registers (VGPR)</a:t>
            </a:r>
          </a:p>
          <a:p>
            <a:pPr lvl="2"/>
            <a:r>
              <a:rPr lang="en-US" dirty="0" smtClean="0"/>
              <a:t>AMD term: Different value at each core</a:t>
            </a:r>
            <a:endParaRPr lang="en-US" dirty="0" smtClean="0"/>
          </a:p>
          <a:p>
            <a:pPr lvl="1"/>
            <a:r>
              <a:rPr lang="en-US" dirty="0" smtClean="0"/>
              <a:t># </a:t>
            </a:r>
            <a:r>
              <a:rPr lang="en-US" dirty="0" smtClean="0"/>
              <a:t>warps usually limited by registers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286" y="1312505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Maxwell Streaming</a:t>
            </a:r>
            <a:br>
              <a:rPr lang="en-US" smtClean="0"/>
            </a:br>
            <a:r>
              <a:rPr lang="en-US" smtClean="0"/>
              <a:t>Multiprocessor (SMM)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 SIMD blocks</a:t>
            </a:r>
          </a:p>
          <a:p>
            <a:r>
              <a:rPr lang="en-US" smtClean="0"/>
              <a:t>Share L1 Caches</a:t>
            </a:r>
          </a:p>
          <a:p>
            <a:r>
              <a:rPr lang="en-US" smtClean="0"/>
              <a:t>Share memory</a:t>
            </a:r>
          </a:p>
          <a:p>
            <a:r>
              <a:rPr lang="en-US" smtClean="0"/>
              <a:t>Share tessellation HW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76201"/>
            <a:ext cx="3683000" cy="67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Maxwell Graphics Processing Cluster (GPC)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 SMM</a:t>
            </a:r>
          </a:p>
          <a:p>
            <a:r>
              <a:rPr lang="en-US" smtClean="0"/>
              <a:t>Share raster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97000"/>
            <a:ext cx="5777162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 NVIDIA Maxwell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 GPC</a:t>
            </a:r>
          </a:p>
          <a:p>
            <a:r>
              <a:rPr lang="en-US" smtClean="0"/>
              <a:t>Share L2</a:t>
            </a:r>
          </a:p>
          <a:p>
            <a:r>
              <a:rPr lang="en-US" smtClean="0"/>
              <a:t>Share dispatch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526" y="1303213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NVIDIA Volta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273" y="1292087"/>
            <a:ext cx="8929064" cy="5227776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84448" y="6519863"/>
            <a:ext cx="5035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/>
              <a:t>[</a:t>
            </a:r>
            <a:r>
              <a:rPr lang="en-US" sz="1600" smtClean="0"/>
              <a:t>NVIDIA, NVIDIA </a:t>
            </a:r>
            <a:r>
              <a:rPr lang="en-US" sz="1600" dirty="0"/>
              <a:t>TESLA V100 GPU </a:t>
            </a:r>
            <a:r>
              <a:rPr lang="en-US" sz="1600" dirty="0" smtClean="0"/>
              <a:t>ARCHITECTURE]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163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Performance Tips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System Architecture</a:t>
            </a:r>
            <a:endParaRPr lang="en-US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476500" y="1937658"/>
            <a:ext cx="1676400" cy="9579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Your Code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4765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API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33147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Driver</a:t>
            </a:r>
          </a:p>
        </p:txBody>
      </p:sp>
      <p:grpSp>
        <p:nvGrpSpPr>
          <p:cNvPr id="39942" name="Group 32"/>
          <p:cNvGrpSpPr>
            <a:grpSpLocks/>
          </p:cNvGrpSpPr>
          <p:nvPr/>
        </p:nvGrpSpPr>
        <p:grpSpPr bwMode="auto">
          <a:xfrm>
            <a:off x="2019300" y="5243513"/>
            <a:ext cx="2438400" cy="304800"/>
            <a:chOff x="960" y="1968"/>
            <a:chExt cx="1536" cy="192"/>
          </a:xfrm>
        </p:grpSpPr>
        <p:sp>
          <p:nvSpPr>
            <p:cNvPr id="39986" name="Rectangle 9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Rectangle 10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15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Rectangle 16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0" name="Rectangle 20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Rectangle 21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Rectangle 22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Rectangle 23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Rectangle 24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Rectangle 25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Rectangle 26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Rectangle 27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Rectangle 28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Rectangle 29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Rectangle 30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Rectangle 31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3" name="Text Box 69"/>
          <p:cNvSpPr txBox="1">
            <a:spLocks noChangeArrowheads="1"/>
          </p:cNvSpPr>
          <p:nvPr/>
        </p:nvSpPr>
        <p:spPr bwMode="auto">
          <a:xfrm>
            <a:off x="1943100" y="5548314"/>
            <a:ext cx="373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Current Frame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(Buffering Commands)</a:t>
            </a:r>
          </a:p>
        </p:txBody>
      </p:sp>
      <p:sp>
        <p:nvSpPr>
          <p:cNvPr id="39944" name="Text Box 87"/>
          <p:cNvSpPr txBox="1">
            <a:spLocks noChangeArrowheads="1"/>
          </p:cNvSpPr>
          <p:nvPr/>
        </p:nvSpPr>
        <p:spPr bwMode="auto">
          <a:xfrm>
            <a:off x="6134100" y="5548313"/>
            <a:ext cx="4210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Previous Frame(s)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(Submitted, Pending Execution)</a:t>
            </a:r>
          </a:p>
        </p:txBody>
      </p:sp>
      <p:grpSp>
        <p:nvGrpSpPr>
          <p:cNvPr id="39945" name="Group 93"/>
          <p:cNvGrpSpPr>
            <a:grpSpLocks/>
          </p:cNvGrpSpPr>
          <p:nvPr/>
        </p:nvGrpSpPr>
        <p:grpSpPr bwMode="auto">
          <a:xfrm>
            <a:off x="6896100" y="5243513"/>
            <a:ext cx="2438400" cy="304800"/>
            <a:chOff x="960" y="1968"/>
            <a:chExt cx="1536" cy="192"/>
          </a:xfrm>
        </p:grpSpPr>
        <p:sp>
          <p:nvSpPr>
            <p:cNvPr id="39970" name="Rectangle 94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Rectangle 95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Rectangle 96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Rectangle 97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Rectangle 98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Rectangle 99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Rectangle 100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Rectangle 101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Rectangle 102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Rectangle 103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104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Rectangle 105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Rectangle 106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Rectangle 107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Rectangle 108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Rectangle 109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6" name="Group 110"/>
          <p:cNvGrpSpPr>
            <a:grpSpLocks/>
          </p:cNvGrpSpPr>
          <p:nvPr/>
        </p:nvGrpSpPr>
        <p:grpSpPr bwMode="auto">
          <a:xfrm>
            <a:off x="4457700" y="5243513"/>
            <a:ext cx="2438400" cy="304800"/>
            <a:chOff x="960" y="1968"/>
            <a:chExt cx="1536" cy="192"/>
          </a:xfrm>
        </p:grpSpPr>
        <p:sp>
          <p:nvSpPr>
            <p:cNvPr id="39954" name="Rectangle 111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Rectangle 112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Rectangle 113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114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Rectangle 115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Rectangle 116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Rectangle 117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118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Rectangle 119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Rectangle 120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Rectangle 121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Rectangle 122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Rectangle 123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Rectangle 124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Rectangle 125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Rectangle 126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7" name="Rectangle 127"/>
          <p:cNvSpPr>
            <a:spLocks noChangeArrowheads="1"/>
          </p:cNvSpPr>
          <p:nvPr/>
        </p:nvSpPr>
        <p:spPr bwMode="auto">
          <a:xfrm>
            <a:off x="7467600" y="25908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48" name="AutoShape 128"/>
          <p:cNvSpPr>
            <a:spLocks noChangeArrowheads="1"/>
          </p:cNvSpPr>
          <p:nvPr/>
        </p:nvSpPr>
        <p:spPr bwMode="auto">
          <a:xfrm>
            <a:off x="300990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Produce</a:t>
            </a:r>
          </a:p>
        </p:txBody>
      </p:sp>
      <p:sp>
        <p:nvSpPr>
          <p:cNvPr id="39949" name="AutoShape 130"/>
          <p:cNvSpPr>
            <a:spLocks noChangeArrowheads="1"/>
          </p:cNvSpPr>
          <p:nvPr/>
        </p:nvSpPr>
        <p:spPr bwMode="auto">
          <a:xfrm>
            <a:off x="8115300" y="4054475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Consume</a:t>
            </a:r>
          </a:p>
        </p:txBody>
      </p:sp>
      <p:sp>
        <p:nvSpPr>
          <p:cNvPr id="39950" name="Rectangle 131"/>
          <p:cNvSpPr>
            <a:spLocks noChangeArrowheads="1"/>
          </p:cNvSpPr>
          <p:nvPr/>
        </p:nvSpPr>
        <p:spPr bwMode="auto">
          <a:xfrm>
            <a:off x="7620000" y="2743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51" name="Rectangle 132"/>
          <p:cNvSpPr>
            <a:spLocks noChangeArrowheads="1"/>
          </p:cNvSpPr>
          <p:nvPr/>
        </p:nvSpPr>
        <p:spPr bwMode="auto">
          <a:xfrm>
            <a:off x="7772400" y="28956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GPU(s)</a:t>
            </a:r>
          </a:p>
        </p:txBody>
      </p:sp>
      <p:sp>
        <p:nvSpPr>
          <p:cNvPr id="39952" name="AutoShape 133"/>
          <p:cNvSpPr>
            <a:spLocks noChangeArrowheads="1"/>
          </p:cNvSpPr>
          <p:nvPr/>
        </p:nvSpPr>
        <p:spPr bwMode="auto">
          <a:xfrm>
            <a:off x="9458325" y="2895600"/>
            <a:ext cx="1047750" cy="609600"/>
          </a:xfrm>
          <a:prstGeom prst="rightArrow">
            <a:avLst>
              <a:gd name="adj1" fmla="val 50000"/>
              <a:gd name="adj2" fmla="val 429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53" name="Text Box 134"/>
          <p:cNvSpPr txBox="1">
            <a:spLocks noChangeArrowheads="1"/>
          </p:cNvSpPr>
          <p:nvPr/>
        </p:nvSpPr>
        <p:spPr bwMode="auto">
          <a:xfrm>
            <a:off x="9396414" y="2286000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5326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Performance Tips: Communication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Results Derails the train…..</a:t>
            </a:r>
          </a:p>
          <a:p>
            <a:pPr lvl="1"/>
            <a:r>
              <a:rPr lang="en-US" dirty="0" smtClean="0"/>
              <a:t>Occlusion Queries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 smtClean="0">
                <a:sym typeface="Wingdings" charset="0"/>
              </a:rPr>
              <a:t> Death</a:t>
            </a:r>
          </a:p>
          <a:p>
            <a:pPr lvl="2"/>
            <a:r>
              <a:rPr lang="en-US" dirty="0" smtClean="0">
                <a:sym typeface="Wingdings" charset="0"/>
              </a:rPr>
              <a:t>When used </a:t>
            </a:r>
            <a:r>
              <a:rPr lang="en-US" dirty="0" smtClean="0">
                <a:sym typeface="Wingdings" charset="0"/>
              </a:rPr>
              <a:t>poorly: don’t ask for the answer for 2-3 frames</a:t>
            </a:r>
            <a:endParaRPr lang="en-US" dirty="0" smtClean="0">
              <a:sym typeface="Wingdings" charset="0"/>
            </a:endParaRPr>
          </a:p>
          <a:p>
            <a:pPr lvl="1"/>
            <a:r>
              <a:rPr lang="en-US" dirty="0" smtClean="0"/>
              <a:t>Framebuffer reads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b="1" dirty="0" smtClean="0">
                <a:sym typeface="Wingdings" charset="0"/>
              </a:rPr>
              <a:t> DEATH!!!</a:t>
            </a:r>
          </a:p>
          <a:p>
            <a:pPr lvl="2"/>
            <a:r>
              <a:rPr lang="en-US" dirty="0" smtClean="0">
                <a:sym typeface="Wingdings" charset="0"/>
              </a:rPr>
              <a:t>Almost always…</a:t>
            </a:r>
          </a:p>
          <a:p>
            <a:r>
              <a:rPr lang="en-US" dirty="0" smtClean="0"/>
              <a:t>CPU</a:t>
            </a:r>
            <a:r>
              <a:rPr lang="en-US" dirty="0" smtClean="0">
                <a:sym typeface="Wingdings" charset="0"/>
              </a:rPr>
              <a:t>-</a:t>
            </a:r>
            <a:r>
              <a:rPr lang="en-US" dirty="0" smtClean="0"/>
              <a:t>GPU communication should be one way</a:t>
            </a:r>
          </a:p>
          <a:p>
            <a:pPr lvl="1"/>
            <a:r>
              <a:rPr lang="en-US" dirty="0" smtClean="0"/>
              <a:t>If you must read, do it a few frames later…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20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Performance Tips: API &amp; Driver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</a:t>
            </a:r>
            <a:r>
              <a:rPr lang="en-US" dirty="0" err="1" smtClean="0"/>
              <a:t>shader</a:t>
            </a:r>
            <a:r>
              <a:rPr lang="en-US" dirty="0" smtClean="0"/>
              <a:t>/texture/constant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Flush pipeline, change state, restart</a:t>
            </a:r>
            <a:endParaRPr lang="en-US" dirty="0" smtClean="0"/>
          </a:p>
          <a:p>
            <a:r>
              <a:rPr lang="en-US" dirty="0" smtClean="0"/>
              <a:t>Minimize Draw </a:t>
            </a:r>
            <a:r>
              <a:rPr lang="en-US" dirty="0" smtClean="0"/>
              <a:t>calls</a:t>
            </a:r>
          </a:p>
          <a:p>
            <a:pPr lvl="1"/>
            <a:r>
              <a:rPr lang="en-US" dirty="0" smtClean="0"/>
              <a:t>One instanced draw is much more efficient than many static draws</a:t>
            </a:r>
            <a:endParaRPr lang="en-US" dirty="0" smtClean="0"/>
          </a:p>
          <a:p>
            <a:r>
              <a:rPr lang="en-US" dirty="0" smtClean="0"/>
              <a:t>Minimize CPU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 smtClean="0">
                <a:sym typeface="Wingdings" charset="0"/>
              </a:rPr>
              <a:t> </a:t>
            </a:r>
            <a:r>
              <a:rPr lang="en-US" dirty="0" smtClean="0"/>
              <a:t>GPU traffic</a:t>
            </a:r>
          </a:p>
          <a:p>
            <a:pPr lvl="1"/>
            <a:r>
              <a:rPr lang="en-US" dirty="0" smtClean="0"/>
              <a:t>Use static vertex / index buffers if you can</a:t>
            </a:r>
          </a:p>
          <a:p>
            <a:pPr lvl="1"/>
            <a:r>
              <a:rPr lang="en-US" dirty="0" smtClean="0"/>
              <a:t>Use dynamic buffers if you must</a:t>
            </a:r>
          </a:p>
          <a:p>
            <a:pPr lvl="2"/>
            <a:r>
              <a:rPr lang="en-US" dirty="0" smtClean="0"/>
              <a:t>With discarding </a:t>
            </a:r>
            <a:r>
              <a:rPr lang="en-US" dirty="0" smtClean="0"/>
              <a:t>locks: region being used, region in queue, region being updated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Architecture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1-4 instructions per cycle</a:t>
            </a:r>
          </a:p>
          <a:p>
            <a:r>
              <a:rPr lang="en-US" dirty="0" smtClean="0"/>
              <a:t>Pipelined, takes 8-16 cycles to complete</a:t>
            </a:r>
          </a:p>
          <a:p>
            <a:r>
              <a:rPr lang="en-US" dirty="0" smtClean="0"/>
              <a:t>Memory is slow</a:t>
            </a:r>
          </a:p>
          <a:p>
            <a:pPr lvl="1"/>
            <a:r>
              <a:rPr lang="en-US" dirty="0" smtClean="0"/>
              <a:t>1 cycle for registers			~2</a:t>
            </a:r>
            <a:r>
              <a:rPr lang="en-US" baseline="30000" dirty="0" smtClean="0"/>
              <a:t>0</a:t>
            </a:r>
          </a:p>
          <a:p>
            <a:pPr lvl="1"/>
            <a:r>
              <a:rPr lang="en-US" dirty="0" smtClean="0"/>
              <a:t>2-4 cycles for L1 cache			~2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10-20 cycles for L2 cache		~2</a:t>
            </a:r>
            <a:r>
              <a:rPr lang="en-US" baseline="30000" dirty="0" smtClean="0"/>
              <a:t>4</a:t>
            </a:r>
          </a:p>
          <a:p>
            <a:pPr lvl="1"/>
            <a:r>
              <a:rPr lang="en-US" dirty="0" smtClean="0"/>
              <a:t>50-70 cycles for L3 cache		~2</a:t>
            </a:r>
            <a:r>
              <a:rPr lang="en-US" baseline="30000" dirty="0" smtClean="0"/>
              <a:t>6</a:t>
            </a:r>
          </a:p>
          <a:p>
            <a:pPr lvl="1"/>
            <a:r>
              <a:rPr lang="en-US" dirty="0" smtClean="0"/>
              <a:t>200-300 cycles for memory		~2</a:t>
            </a:r>
            <a:r>
              <a:rPr lang="en-US" baseline="30000" dirty="0" smtClean="0"/>
              <a:t>8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4259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Performance Tips: Shaders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unnecessary work!</a:t>
            </a:r>
          </a:p>
          <a:p>
            <a:pPr lvl="1"/>
            <a:r>
              <a:rPr lang="en-US" dirty="0" smtClean="0"/>
              <a:t>Precompute constant expressions</a:t>
            </a:r>
          </a:p>
          <a:p>
            <a:pPr lvl="1"/>
            <a:r>
              <a:rPr lang="en-US" dirty="0" smtClean="0"/>
              <a:t>Divide by constant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 smtClean="0"/>
              <a:t> Multiply by reciprocal</a:t>
            </a:r>
          </a:p>
          <a:p>
            <a:pPr lvl="2"/>
            <a:r>
              <a:rPr lang="en-US" dirty="0" smtClean="0"/>
              <a:t>Use </a:t>
            </a:r>
            <a:r>
              <a:rPr lang="en-US" dirty="0" smtClean="0"/>
              <a:t>x*(1./3.) vs. x/3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Not always the same in float math, compiler is not </a:t>
            </a:r>
            <a:r>
              <a:rPr lang="en-US" i="1" dirty="0" smtClean="0"/>
              <a:t>allowed</a:t>
            </a:r>
            <a:r>
              <a:rPr lang="en-US" dirty="0" smtClean="0"/>
              <a:t> to make that optimization</a:t>
            </a:r>
            <a:endParaRPr lang="en-US" dirty="0" smtClean="0"/>
          </a:p>
          <a:p>
            <a:r>
              <a:rPr lang="en-US" dirty="0" smtClean="0"/>
              <a:t>Minimize fetches</a:t>
            </a:r>
          </a:p>
          <a:p>
            <a:pPr lvl="1"/>
            <a:r>
              <a:rPr lang="en-US" dirty="0" smtClean="0"/>
              <a:t>Prefer compute (generally)</a:t>
            </a:r>
          </a:p>
          <a:p>
            <a:pPr lvl="1"/>
            <a:r>
              <a:rPr lang="en-US" dirty="0" smtClean="0"/>
              <a:t>If ALU/TEX &lt; 4+, ALU is under-utilized</a:t>
            </a:r>
          </a:p>
          <a:p>
            <a:pPr lvl="1"/>
            <a:r>
              <a:rPr lang="en-US" dirty="0" smtClean="0"/>
              <a:t>If combining static textures, bake it all down…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Performance Tips: </a:t>
            </a:r>
            <a:r>
              <a:rPr lang="en-US" dirty="0" err="1" smtClean="0"/>
              <a:t>Shader</a:t>
            </a:r>
            <a:r>
              <a:rPr lang="en-US" dirty="0" smtClean="0"/>
              <a:t> 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what’s limiting you</a:t>
            </a:r>
          </a:p>
          <a:p>
            <a:pPr lvl="1"/>
            <a:r>
              <a:rPr lang="en-US" dirty="0" smtClean="0"/>
              <a:t>Occupancy only helps when stall limited (typically memory stalls)</a:t>
            </a:r>
          </a:p>
          <a:p>
            <a:pPr lvl="1"/>
            <a:r>
              <a:rPr lang="en-US" dirty="0" smtClean="0"/>
              <a:t>Often </a:t>
            </a:r>
            <a:r>
              <a:rPr lang="en-US" dirty="0" smtClean="0"/>
              <a:t>VGPR limited</a:t>
            </a:r>
            <a:endParaRPr lang="en-US" dirty="0" smtClean="0"/>
          </a:p>
          <a:p>
            <a:pPr lvl="1"/>
            <a:r>
              <a:rPr lang="en-US" dirty="0" smtClean="0"/>
              <a:t>Could be local/shared memory</a:t>
            </a:r>
          </a:p>
          <a:p>
            <a:r>
              <a:rPr lang="en-US" dirty="0" smtClean="0"/>
              <a:t>Limit VGPR usage by specializing </a:t>
            </a:r>
            <a:r>
              <a:rPr lang="en-US" dirty="0" err="1" smtClean="0"/>
              <a:t>shaders</a:t>
            </a:r>
            <a:endParaRPr lang="en-US" dirty="0" smtClean="0"/>
          </a:p>
          <a:p>
            <a:r>
              <a:rPr lang="en-US" dirty="0" smtClean="0"/>
              <a:t>Limit VGPR usage with computation that’s constant across the warp</a:t>
            </a:r>
          </a:p>
        </p:txBody>
      </p:sp>
    </p:spTree>
    <p:extLst>
      <p:ext uri="{BB962C8B-B14F-4D97-AF65-F5344CB8AC3E}">
        <p14:creationId xmlns:p14="http://schemas.microsoft.com/office/powerpoint/2010/main" val="211986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Performance Tips: Shaders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 with flow control</a:t>
            </a:r>
          </a:p>
          <a:p>
            <a:pPr lvl="1"/>
            <a:r>
              <a:rPr lang="en-US" dirty="0" smtClean="0"/>
              <a:t>Avoid divergence</a:t>
            </a:r>
          </a:p>
          <a:p>
            <a:pPr lvl="1"/>
            <a:r>
              <a:rPr lang="en-US" dirty="0" smtClean="0"/>
              <a:t>Flatten small branches</a:t>
            </a:r>
          </a:p>
          <a:p>
            <a:pPr lvl="1"/>
            <a:r>
              <a:rPr lang="en-US" dirty="0" smtClean="0"/>
              <a:t>Prefer simple control structure</a:t>
            </a:r>
          </a:p>
          <a:p>
            <a:pPr lvl="1"/>
            <a:r>
              <a:rPr lang="en-US" dirty="0" smtClean="0"/>
              <a:t>Specialize </a:t>
            </a:r>
            <a:r>
              <a:rPr lang="en-US" dirty="0" err="1" smtClean="0"/>
              <a:t>shader</a:t>
            </a:r>
            <a:r>
              <a:rPr lang="en-US" dirty="0" smtClean="0"/>
              <a:t> (though can lead to </a:t>
            </a:r>
            <a:r>
              <a:rPr lang="en-US" dirty="0" smtClean="0"/>
              <a:t>1000’s </a:t>
            </a:r>
            <a:r>
              <a:rPr lang="en-US" dirty="0" smtClean="0"/>
              <a:t>of </a:t>
            </a:r>
            <a:r>
              <a:rPr lang="en-US" dirty="0" err="1" smtClean="0"/>
              <a:t>shaders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Double-check the compiler</a:t>
            </a:r>
          </a:p>
          <a:p>
            <a:pPr lvl="1"/>
            <a:r>
              <a:rPr lang="en-US" dirty="0" err="1" smtClean="0"/>
              <a:t>Shader</a:t>
            </a:r>
            <a:r>
              <a:rPr lang="en-US" dirty="0" smtClean="0"/>
              <a:t> compilers are getting better…</a:t>
            </a:r>
          </a:p>
          <a:p>
            <a:r>
              <a:rPr lang="en-US" dirty="0" smtClean="0"/>
              <a:t>Look over artists</a:t>
            </a:r>
            <a:r>
              <a:rPr lang="ja-JP" altLang="en-US" dirty="0" smtClean="0"/>
              <a:t>’</a:t>
            </a:r>
            <a:r>
              <a:rPr lang="en-US" altLang="ja-JP" dirty="0" smtClean="0"/>
              <a:t> </a:t>
            </a:r>
            <a:r>
              <a:rPr lang="en-US" dirty="0" smtClean="0"/>
              <a:t>shoulders</a:t>
            </a:r>
            <a:endParaRPr lang="en-US" dirty="0" smtClean="0"/>
          </a:p>
          <a:p>
            <a:pPr lvl="1"/>
            <a:r>
              <a:rPr lang="en-US" dirty="0" smtClean="0"/>
              <a:t>Material editors give them lots of rope….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3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Performance Tips: Vertices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the right data format</a:t>
            </a:r>
          </a:p>
          <a:p>
            <a:pPr lvl="1"/>
            <a:r>
              <a:rPr lang="en-US" smtClean="0"/>
              <a:t>Cache-optimized index buffer </a:t>
            </a:r>
          </a:p>
          <a:p>
            <a:pPr lvl="1"/>
            <a:r>
              <a:rPr lang="en-US" smtClean="0"/>
              <a:t>Small, 16-byte aligned vertices</a:t>
            </a:r>
          </a:p>
          <a:p>
            <a:r>
              <a:rPr lang="en-US" smtClean="0"/>
              <a:t>Cull invisible geometry</a:t>
            </a:r>
          </a:p>
          <a:p>
            <a:pPr lvl="1"/>
            <a:r>
              <a:rPr lang="en-US" smtClean="0"/>
              <a:t>Coarse-grained (few thousand triangles) is enough</a:t>
            </a:r>
          </a:p>
          <a:p>
            <a:pPr lvl="1"/>
            <a:r>
              <a:rPr lang="ja-JP" altLang="en-US" smtClean="0"/>
              <a:t>“</a:t>
            </a:r>
            <a:r>
              <a:rPr lang="en-US" smtClean="0"/>
              <a:t>Heavy</a:t>
            </a:r>
            <a:r>
              <a:rPr lang="ja-JP" altLang="en-US" smtClean="0"/>
              <a:t>”</a:t>
            </a:r>
            <a:r>
              <a:rPr lang="en-US" smtClean="0"/>
              <a:t> Geometry load is ~2MTris and rising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Performance Tips: Pixels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triangles hurt performance</a:t>
            </a:r>
          </a:p>
          <a:p>
            <a:pPr lvl="1"/>
            <a:r>
              <a:rPr lang="en-US" dirty="0" smtClean="0"/>
              <a:t>GPU always renders 2x2 pixel </a:t>
            </a:r>
            <a:r>
              <a:rPr lang="en-US" dirty="0" smtClean="0"/>
              <a:t>blocks (for texture filtering)</a:t>
            </a:r>
            <a:endParaRPr lang="en-US" dirty="0" smtClean="0"/>
          </a:p>
          <a:p>
            <a:pPr lvl="1"/>
            <a:r>
              <a:rPr lang="en-US" dirty="0" smtClean="0"/>
              <a:t>Renders extra “fake” pixels to fill block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 smtClean="0">
                <a:sym typeface="Wingdings" charset="0"/>
              </a:rPr>
              <a:t> Waste at triangle edges</a:t>
            </a:r>
            <a:endParaRPr lang="en-US" dirty="0" smtClean="0"/>
          </a:p>
          <a:p>
            <a:r>
              <a:rPr lang="en-US" dirty="0" smtClean="0"/>
              <a:t>Respect the texture cache</a:t>
            </a:r>
          </a:p>
          <a:p>
            <a:pPr lvl="1"/>
            <a:r>
              <a:rPr lang="en-US" dirty="0" smtClean="0"/>
              <a:t>Adjacent pixels should touch same or adjacent </a:t>
            </a:r>
            <a:r>
              <a:rPr lang="en-US" dirty="0" err="1" smtClean="0"/>
              <a:t>texels</a:t>
            </a:r>
            <a:endParaRPr lang="en-US" dirty="0" smtClean="0"/>
          </a:p>
          <a:p>
            <a:pPr lvl="1"/>
            <a:r>
              <a:rPr lang="en-US" dirty="0" smtClean="0"/>
              <a:t>Use the smallest possible texture format</a:t>
            </a:r>
          </a:p>
          <a:p>
            <a:pPr lvl="1"/>
            <a:r>
              <a:rPr lang="en-US" dirty="0" smtClean="0"/>
              <a:t>Avoid incoherent texture reads</a:t>
            </a:r>
          </a:p>
          <a:p>
            <a:r>
              <a:rPr lang="en-US" dirty="0" smtClean="0"/>
              <a:t>Do work per vertex </a:t>
            </a:r>
          </a:p>
          <a:p>
            <a:pPr lvl="1"/>
            <a:r>
              <a:rPr lang="en-US" dirty="0" smtClean="0"/>
              <a:t>There’s usually less of those (see small triangles)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Performance Tips: Pixels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is very good at Z culling</a:t>
            </a:r>
          </a:p>
          <a:p>
            <a:pPr lvl="1"/>
            <a:r>
              <a:rPr lang="en-US" dirty="0" smtClean="0"/>
              <a:t>Early Z, Hierarchical Z</a:t>
            </a:r>
          </a:p>
          <a:p>
            <a:r>
              <a:rPr lang="en-US" dirty="0" smtClean="0"/>
              <a:t>If possible, submit geometry front to back</a:t>
            </a:r>
          </a:p>
          <a:p>
            <a:r>
              <a:rPr lang="ja-JP" altLang="en-US" dirty="0" smtClean="0"/>
              <a:t>“</a:t>
            </a:r>
            <a:r>
              <a:rPr lang="en-US" dirty="0" smtClean="0"/>
              <a:t>Z Priming</a:t>
            </a:r>
            <a:r>
              <a:rPr lang="ja-JP" altLang="en-US" dirty="0" smtClean="0"/>
              <a:t>”</a:t>
            </a:r>
            <a:r>
              <a:rPr lang="en-US" dirty="0" smtClean="0"/>
              <a:t> is commonplace (UE4 does this)</a:t>
            </a:r>
          </a:p>
          <a:p>
            <a:pPr lvl="1"/>
            <a:r>
              <a:rPr lang="en-US" dirty="0" smtClean="0"/>
              <a:t>Render with simple </a:t>
            </a:r>
            <a:r>
              <a:rPr lang="en-US" dirty="0" err="1" smtClean="0"/>
              <a:t>shader</a:t>
            </a:r>
            <a:r>
              <a:rPr lang="en-US" dirty="0" smtClean="0"/>
              <a:t> to z-buffer</a:t>
            </a:r>
          </a:p>
          <a:p>
            <a:pPr lvl="1"/>
            <a:r>
              <a:rPr lang="en-US" dirty="0" smtClean="0"/>
              <a:t>Then render with real 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Helps a </a:t>
            </a:r>
            <a:r>
              <a:rPr lang="en-US" i="1" dirty="0" smtClean="0"/>
              <a:t>ton</a:t>
            </a:r>
            <a:r>
              <a:rPr lang="en-US" dirty="0" smtClean="0"/>
              <a:t> for complex forward </a:t>
            </a:r>
            <a:r>
              <a:rPr lang="en-US" dirty="0" err="1" smtClean="0"/>
              <a:t>shaders</a:t>
            </a:r>
            <a:r>
              <a:rPr lang="en-US" dirty="0" smtClean="0"/>
              <a:t>, but useful even for g-buffer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2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Performance Tips: Frame Buffer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off what you don’t need</a:t>
            </a:r>
          </a:p>
          <a:p>
            <a:pPr lvl="1"/>
            <a:r>
              <a:rPr lang="en-US" dirty="0" smtClean="0"/>
              <a:t>Alpha blending</a:t>
            </a:r>
          </a:p>
          <a:p>
            <a:pPr lvl="1"/>
            <a:r>
              <a:rPr lang="en-US" dirty="0" smtClean="0"/>
              <a:t>Color/Z writes</a:t>
            </a:r>
          </a:p>
          <a:p>
            <a:r>
              <a:rPr lang="en-US" dirty="0" smtClean="0"/>
              <a:t>Minimize redundant passes</a:t>
            </a:r>
          </a:p>
          <a:p>
            <a:pPr lvl="1"/>
            <a:r>
              <a:rPr lang="en-US" dirty="0" smtClean="0"/>
              <a:t>Multiple lights/textures in one </a:t>
            </a:r>
            <a:r>
              <a:rPr lang="en-US" dirty="0" smtClean="0"/>
              <a:t>pass</a:t>
            </a:r>
          </a:p>
          <a:p>
            <a:pPr lvl="1"/>
            <a:r>
              <a:rPr lang="en-US" dirty="0" smtClean="0"/>
              <a:t>As long as it doesn’t kill your occupancy</a:t>
            </a:r>
            <a:endParaRPr lang="en-US" dirty="0" smtClean="0"/>
          </a:p>
          <a:p>
            <a:r>
              <a:rPr lang="en-US" dirty="0" smtClean="0"/>
              <a:t>Use the smallest possible pixel format</a:t>
            </a:r>
          </a:p>
          <a:p>
            <a:r>
              <a:rPr lang="en-US" dirty="0" smtClean="0"/>
              <a:t>Consider clip/discard in transparent </a:t>
            </a:r>
            <a:r>
              <a:rPr lang="en-US" dirty="0" smtClean="0"/>
              <a:t>regions</a:t>
            </a:r>
          </a:p>
          <a:p>
            <a:pPr lvl="1"/>
            <a:r>
              <a:rPr lang="en-US" dirty="0" smtClean="0"/>
              <a:t>Throws out 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16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Performance Tips: 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as much as possible about GPU internals</a:t>
            </a:r>
          </a:p>
          <a:p>
            <a:pPr lvl="1"/>
            <a:r>
              <a:rPr lang="en-US" dirty="0" smtClean="0"/>
              <a:t>Use that to guide your optimization decisions</a:t>
            </a:r>
          </a:p>
          <a:p>
            <a:r>
              <a:rPr lang="en-US" dirty="0" smtClean="0"/>
              <a:t>Benchmark, don’t assume</a:t>
            </a:r>
          </a:p>
          <a:p>
            <a:pPr lvl="1"/>
            <a:r>
              <a:rPr lang="en-US" dirty="0" smtClean="0"/>
              <a:t>Complex interrelationships can surprise you</a:t>
            </a:r>
          </a:p>
          <a:p>
            <a:pPr lvl="1"/>
            <a:r>
              <a:rPr lang="en-US" dirty="0"/>
              <a:t>Build a good A/B test </a:t>
            </a:r>
            <a:r>
              <a:rPr lang="en-US" dirty="0" smtClean="0"/>
              <a:t>timing framework</a:t>
            </a:r>
          </a:p>
          <a:p>
            <a:r>
              <a:rPr lang="en-US" dirty="0" smtClean="0"/>
              <a:t>Do at least big-picture </a:t>
            </a:r>
            <a:r>
              <a:rPr lang="en-US" smtClean="0"/>
              <a:t>optimizations early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531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Goals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one thread go very fast</a:t>
            </a:r>
          </a:p>
          <a:p>
            <a:pPr lvl="1"/>
            <a:r>
              <a:rPr lang="en-US" b="1" dirty="0" smtClean="0"/>
              <a:t>Avoid</a:t>
            </a:r>
            <a:r>
              <a:rPr lang="en-US" dirty="0" smtClean="0"/>
              <a:t> pipeline stalls</a:t>
            </a:r>
          </a:p>
          <a:p>
            <a:r>
              <a:rPr lang="en-US" dirty="0" smtClean="0"/>
              <a:t>Branch prediction</a:t>
            </a:r>
          </a:p>
          <a:p>
            <a:pPr lvl="1"/>
            <a:r>
              <a:rPr lang="en-US" dirty="0" err="1" smtClean="0"/>
              <a:t>Misprediction</a:t>
            </a:r>
            <a:r>
              <a:rPr lang="en-US" dirty="0" smtClean="0"/>
              <a:t> up to 64 instruction penalty</a:t>
            </a:r>
          </a:p>
          <a:p>
            <a:r>
              <a:rPr lang="en-US" dirty="0" smtClean="0"/>
              <a:t>Out-of-order execution</a:t>
            </a:r>
          </a:p>
          <a:p>
            <a:pPr lvl="1"/>
            <a:r>
              <a:rPr lang="en-US" dirty="0" smtClean="0"/>
              <a:t>Don’t wait for one instruction to finish before starting others</a:t>
            </a:r>
          </a:p>
          <a:p>
            <a:r>
              <a:rPr lang="en-US" dirty="0" smtClean="0"/>
              <a:t>Memory </a:t>
            </a:r>
            <a:r>
              <a:rPr lang="en-US" dirty="0" err="1" smtClean="0"/>
              <a:t>prefetch</a:t>
            </a:r>
            <a:endParaRPr lang="en-US" dirty="0" smtClean="0"/>
          </a:p>
          <a:p>
            <a:pPr lvl="1"/>
            <a:r>
              <a:rPr lang="en-US" dirty="0" smtClean="0"/>
              <a:t>Recognize access patterns, get data to fast levels of cache early</a:t>
            </a:r>
          </a:p>
          <a:p>
            <a:r>
              <a:rPr lang="en-US" dirty="0" smtClean="0"/>
              <a:t>Big caches</a:t>
            </a:r>
          </a:p>
          <a:p>
            <a:pPr lvl="1"/>
            <a:r>
              <a:rPr lang="en-US" dirty="0" smtClean="0"/>
              <a:t>Though bigger caches add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Performance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Avoid unpredictable branches</a:t>
            </a:r>
          </a:p>
          <a:p>
            <a:pPr lvl="1"/>
            <a:r>
              <a:rPr lang="en-US" dirty="0" smtClean="0"/>
              <a:t>Specialize code</a:t>
            </a:r>
          </a:p>
          <a:p>
            <a:pPr lvl="1"/>
            <a:r>
              <a:rPr lang="en-US" dirty="0" smtClean="0"/>
              <a:t>Avoid virtual functions when possible</a:t>
            </a:r>
          </a:p>
          <a:p>
            <a:pPr lvl="1"/>
            <a:r>
              <a:rPr lang="en-US" dirty="0" smtClean="0"/>
              <a:t>Sort similar cases together</a:t>
            </a:r>
          </a:p>
          <a:p>
            <a:r>
              <a:rPr lang="en-US" dirty="0" smtClean="0"/>
              <a:t>Avoid caching data you don’t use</a:t>
            </a:r>
          </a:p>
          <a:p>
            <a:pPr lvl="1"/>
            <a:r>
              <a:rPr lang="en-US" dirty="0" smtClean="0"/>
              <a:t>Core of data oriented design</a:t>
            </a:r>
          </a:p>
          <a:p>
            <a:r>
              <a:rPr lang="en-US" dirty="0" smtClean="0"/>
              <a:t>Avoid unpredictable access</a:t>
            </a:r>
          </a:p>
          <a:p>
            <a:pPr lvl="1"/>
            <a:r>
              <a:rPr lang="en-US" dirty="0" smtClean="0"/>
              <a:t>O(n) linear search </a:t>
            </a:r>
            <a:r>
              <a:rPr lang="en-US" dirty="0" smtClean="0"/>
              <a:t>faster than </a:t>
            </a:r>
            <a:r>
              <a:rPr lang="en-US" dirty="0" smtClean="0"/>
              <a:t>O(log n) binary </a:t>
            </a:r>
            <a:r>
              <a:rPr lang="en-US" dirty="0" smtClean="0"/>
              <a:t>up to 50-100 </a:t>
            </a:r>
            <a:r>
              <a:rPr lang="en-US" dirty="0" smtClean="0"/>
              <a:t>elements</a:t>
            </a:r>
          </a:p>
          <a:p>
            <a:pPr lvl="2"/>
            <a:r>
              <a:rPr lang="en-US" dirty="0" smtClean="0"/>
              <a:t>Linear access = can </a:t>
            </a:r>
            <a:r>
              <a:rPr lang="en-US" dirty="0" err="1" smtClean="0"/>
              <a:t>prefetch</a:t>
            </a:r>
            <a:r>
              <a:rPr lang="en-US" dirty="0" smtClean="0"/>
              <a:t>; branch predictable until final </a:t>
            </a:r>
            <a:r>
              <a:rPr lang="en-US" i="1" dirty="0" smtClean="0"/>
              <a:t>found it</a:t>
            </a:r>
            <a:r>
              <a:rPr lang="en-US" dirty="0" smtClean="0"/>
              <a:t> iteration</a:t>
            </a:r>
            <a:endParaRPr lang="en-US" dirty="0" smtClean="0"/>
          </a:p>
          <a:p>
            <a:pPr lvl="1"/>
            <a:r>
              <a:rPr lang="en-US" dirty="0" smtClean="0"/>
              <a:t>For small numbers, constants matter</a:t>
            </a:r>
          </a:p>
          <a:p>
            <a:pPr lvl="1"/>
            <a:r>
              <a:rPr lang="en-US" dirty="0" smtClean="0"/>
              <a:t>Don’t underestimate how big </a:t>
            </a:r>
            <a:r>
              <a:rPr lang="en-US" i="1" dirty="0" smtClean="0"/>
              <a:t>small numbers </a:t>
            </a:r>
            <a:r>
              <a:rPr lang="en-US" dirty="0" smtClean="0"/>
              <a:t>can be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293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Goals</a:t>
            </a: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 smtClean="0"/>
              <a:t>1000’s of </a:t>
            </a:r>
            <a:r>
              <a:rPr lang="en-US" dirty="0" smtClean="0"/>
              <a:t>threads running the same program go very fast</a:t>
            </a:r>
          </a:p>
          <a:p>
            <a:pPr lvl="1"/>
            <a:r>
              <a:rPr lang="en-US" b="1" dirty="0" smtClean="0"/>
              <a:t>Hide</a:t>
            </a:r>
            <a:r>
              <a:rPr lang="en-US" dirty="0" smtClean="0"/>
              <a:t> stalls</a:t>
            </a:r>
          </a:p>
          <a:p>
            <a:r>
              <a:rPr lang="en-US" dirty="0" smtClean="0"/>
              <a:t>Share hardware</a:t>
            </a:r>
          </a:p>
          <a:p>
            <a:pPr lvl="1"/>
            <a:r>
              <a:rPr lang="en-US" dirty="0" smtClean="0"/>
              <a:t>All running the same program</a:t>
            </a:r>
          </a:p>
          <a:p>
            <a:r>
              <a:rPr lang="en-US" dirty="0" smtClean="0"/>
              <a:t>Swap threads to hide stalls</a:t>
            </a:r>
          </a:p>
          <a:p>
            <a:pPr lvl="1"/>
            <a:r>
              <a:rPr lang="en-US" dirty="0" smtClean="0"/>
              <a:t>Large, flexible register set</a:t>
            </a:r>
          </a:p>
          <a:p>
            <a:pPr lvl="1"/>
            <a:r>
              <a:rPr lang="en-US" dirty="0" smtClean="0"/>
              <a:t>Enough for active and stalled threads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Architecture (MIMD vs SIMD)</a:t>
            </a:r>
            <a:endParaRPr lang="en-US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209800" y="26670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CTRL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41148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41148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ALU</a:t>
            </a:r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2209800" y="32766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CTRL</a:t>
            </a: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41148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41148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ALU</a:t>
            </a:r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2209800" y="38862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CTRL</a:t>
            </a: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7696200" y="26670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CTRL</a:t>
            </a: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92202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7696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9" name="Rectangle 19"/>
          <p:cNvSpPr>
            <a:spLocks noChangeArrowheads="1"/>
          </p:cNvSpPr>
          <p:nvPr/>
        </p:nvSpPr>
        <p:spPr bwMode="auto">
          <a:xfrm>
            <a:off x="7696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8458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1" name="Rectangle 21"/>
          <p:cNvSpPr>
            <a:spLocks noChangeArrowheads="1"/>
          </p:cNvSpPr>
          <p:nvPr/>
        </p:nvSpPr>
        <p:spPr bwMode="auto">
          <a:xfrm>
            <a:off x="9220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2" name="Rectangle 22"/>
          <p:cNvSpPr>
            <a:spLocks noChangeArrowheads="1"/>
          </p:cNvSpPr>
          <p:nvPr/>
        </p:nvSpPr>
        <p:spPr bwMode="auto">
          <a:xfrm>
            <a:off x="9220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3" name="Rectangle 23"/>
          <p:cNvSpPr>
            <a:spLocks noChangeArrowheads="1"/>
          </p:cNvSpPr>
          <p:nvPr/>
        </p:nvSpPr>
        <p:spPr bwMode="auto">
          <a:xfrm>
            <a:off x="7696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4" name="Rectangle 24"/>
          <p:cNvSpPr>
            <a:spLocks noChangeArrowheads="1"/>
          </p:cNvSpPr>
          <p:nvPr/>
        </p:nvSpPr>
        <p:spPr bwMode="auto">
          <a:xfrm>
            <a:off x="8458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5" name="Rectangle 25"/>
          <p:cNvSpPr>
            <a:spLocks noChangeArrowheads="1"/>
          </p:cNvSpPr>
          <p:nvPr/>
        </p:nvSpPr>
        <p:spPr bwMode="auto">
          <a:xfrm>
            <a:off x="8458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6" name="Rectangle 26"/>
          <p:cNvSpPr>
            <a:spLocks noChangeArrowheads="1"/>
          </p:cNvSpPr>
          <p:nvPr/>
        </p:nvSpPr>
        <p:spPr bwMode="auto">
          <a:xfrm>
            <a:off x="9220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2209800" y="2133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+mn-lt"/>
              </a:rPr>
              <a:t>MIMD (</a:t>
            </a:r>
            <a:r>
              <a:rPr lang="en-US" dirty="0">
                <a:latin typeface="+mn-lt"/>
              </a:rPr>
              <a:t>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7696200" y="213360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SIMD (GPU-Like)</a:t>
            </a:r>
          </a:p>
        </p:txBody>
      </p:sp>
      <p:sp>
        <p:nvSpPr>
          <p:cNvPr id="24599" name="Rectangle 31"/>
          <p:cNvSpPr>
            <a:spLocks noChangeArrowheads="1"/>
          </p:cNvSpPr>
          <p:nvPr/>
        </p:nvSpPr>
        <p:spPr bwMode="auto">
          <a:xfrm>
            <a:off x="2209800" y="44958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CTRL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3505200" y="5410200"/>
            <a:ext cx="4953000" cy="9144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1905000" y="5181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8458200" y="563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1905000" y="601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Ease of Use</a:t>
            </a:r>
          </a:p>
        </p:txBody>
      </p:sp>
    </p:spTree>
    <p:extLst>
      <p:ext uri="{BB962C8B-B14F-4D97-AF65-F5344CB8AC3E}">
        <p14:creationId xmlns:p14="http://schemas.microsoft.com/office/powerpoint/2010/main" val="6735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SIMD Branching</a:t>
            </a:r>
            <a:endParaRPr lang="en-US"/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if( x )	</a:t>
            </a:r>
            <a:r>
              <a:rPr lang="en-US" sz="2400" dirty="0" smtClean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mask threads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000" dirty="0" smtClean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issue instructions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else		</a:t>
            </a:r>
            <a:r>
              <a:rPr lang="en-US" sz="2400" dirty="0" smtClean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invert mask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issue instructions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400" dirty="0" smtClean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unmask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25604" name="Group 37"/>
          <p:cNvGrpSpPr>
            <a:grpSpLocks/>
          </p:cNvGrpSpPr>
          <p:nvPr/>
        </p:nvGrpSpPr>
        <p:grpSpPr bwMode="auto">
          <a:xfrm>
            <a:off x="6705600" y="3733800"/>
            <a:ext cx="3048000" cy="381000"/>
            <a:chOff x="3264" y="1560"/>
            <a:chExt cx="1920" cy="240"/>
          </a:xfrm>
        </p:grpSpPr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32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8"/>
            <p:cNvSpPr>
              <a:spLocks noChangeArrowheads="1"/>
            </p:cNvSpPr>
            <p:nvPr/>
          </p:nvSpPr>
          <p:spPr bwMode="auto">
            <a:xfrm>
              <a:off x="35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9"/>
            <p:cNvSpPr>
              <a:spLocks noChangeArrowheads="1"/>
            </p:cNvSpPr>
            <p:nvPr/>
          </p:nvSpPr>
          <p:spPr bwMode="auto">
            <a:xfrm>
              <a:off x="37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10"/>
            <p:cNvSpPr>
              <a:spLocks noChangeArrowheads="1"/>
            </p:cNvSpPr>
            <p:nvPr/>
          </p:nvSpPr>
          <p:spPr bwMode="auto">
            <a:xfrm>
              <a:off x="398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11"/>
            <p:cNvSpPr>
              <a:spLocks noChangeArrowheads="1"/>
            </p:cNvSpPr>
            <p:nvPr/>
          </p:nvSpPr>
          <p:spPr bwMode="auto">
            <a:xfrm>
              <a:off x="422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12"/>
            <p:cNvSpPr>
              <a:spLocks noChangeArrowheads="1"/>
            </p:cNvSpPr>
            <p:nvPr/>
          </p:nvSpPr>
          <p:spPr bwMode="auto">
            <a:xfrm>
              <a:off x="44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13"/>
            <p:cNvSpPr>
              <a:spLocks noChangeArrowheads="1"/>
            </p:cNvSpPr>
            <p:nvPr/>
          </p:nvSpPr>
          <p:spPr bwMode="auto">
            <a:xfrm>
              <a:off x="47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14"/>
            <p:cNvSpPr>
              <a:spLocks noChangeArrowheads="1"/>
            </p:cNvSpPr>
            <p:nvPr/>
          </p:nvSpPr>
          <p:spPr bwMode="auto">
            <a:xfrm>
              <a:off x="49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5" name="Group 38"/>
          <p:cNvGrpSpPr>
            <a:grpSpLocks/>
          </p:cNvGrpSpPr>
          <p:nvPr/>
        </p:nvGrpSpPr>
        <p:grpSpPr bwMode="auto">
          <a:xfrm>
            <a:off x="6705600" y="2438400"/>
            <a:ext cx="3048000" cy="381000"/>
            <a:chOff x="3264" y="2400"/>
            <a:chExt cx="1920" cy="240"/>
          </a:xfrm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32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35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37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398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422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44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47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49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6" name="Group 39"/>
          <p:cNvGrpSpPr>
            <a:grpSpLocks/>
          </p:cNvGrpSpPr>
          <p:nvPr/>
        </p:nvGrpSpPr>
        <p:grpSpPr bwMode="auto">
          <a:xfrm>
            <a:off x="6705600" y="5410200"/>
            <a:ext cx="3048000" cy="381000"/>
            <a:chOff x="3264" y="3408"/>
            <a:chExt cx="1920" cy="240"/>
          </a:xfrm>
        </p:grpSpPr>
        <p:sp>
          <p:nvSpPr>
            <p:cNvPr id="25610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25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27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28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29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32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33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34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6705600" y="1981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if</a:t>
            </a:r>
          </a:p>
        </p:txBody>
      </p:sp>
      <p:sp>
        <p:nvSpPr>
          <p:cNvPr id="25608" name="Text Box 36"/>
          <p:cNvSpPr txBox="1">
            <a:spLocks noChangeArrowheads="1"/>
          </p:cNvSpPr>
          <p:nvPr/>
        </p:nvSpPr>
        <p:spPr bwMode="auto">
          <a:xfrm>
            <a:off x="6705600" y="4587876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Threads disagree, issue if AND else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6705600" y="3276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else</a:t>
            </a:r>
          </a:p>
        </p:txBody>
      </p:sp>
      <p:grpSp>
        <p:nvGrpSpPr>
          <p:cNvPr id="34" name="Group 39"/>
          <p:cNvGrpSpPr>
            <a:grpSpLocks/>
          </p:cNvGrpSpPr>
          <p:nvPr/>
        </p:nvGrpSpPr>
        <p:grpSpPr bwMode="auto">
          <a:xfrm>
            <a:off x="6705600" y="5937504"/>
            <a:ext cx="3048000" cy="381000"/>
            <a:chOff x="3264" y="3408"/>
            <a:chExt cx="1920" cy="240"/>
          </a:xfrm>
        </p:grpSpPr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4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99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SIMD Looping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while(x) { </a:t>
            </a:r>
            <a:r>
              <a:rPr lang="en-US" sz="2400" dirty="0" smtClean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update mask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smtClean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do stuff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all run </a:t>
            </a:r>
            <a:r>
              <a:rPr lang="ja-JP" altLang="en-US" dirty="0" smtClean="0"/>
              <a:t>‘</a:t>
            </a:r>
            <a:r>
              <a:rPr lang="en-US" dirty="0" smtClean="0"/>
              <a:t>till the last one’s done….</a:t>
            </a:r>
            <a:endParaRPr lang="en-US" dirty="0"/>
          </a:p>
        </p:txBody>
      </p:sp>
      <p:grpSp>
        <p:nvGrpSpPr>
          <p:cNvPr id="26628" name="Group 37"/>
          <p:cNvGrpSpPr>
            <a:grpSpLocks/>
          </p:cNvGrpSpPr>
          <p:nvPr/>
        </p:nvGrpSpPr>
        <p:grpSpPr bwMode="auto">
          <a:xfrm>
            <a:off x="6705600" y="2438400"/>
            <a:ext cx="3048000" cy="381000"/>
            <a:chOff x="3264" y="1296"/>
            <a:chExt cx="1920" cy="240"/>
          </a:xfrm>
        </p:grpSpPr>
        <p:sp>
          <p:nvSpPr>
            <p:cNvPr id="26686" name="Rectangle 14"/>
            <p:cNvSpPr>
              <a:spLocks noChangeArrowheads="1"/>
            </p:cNvSpPr>
            <p:nvPr/>
          </p:nvSpPr>
          <p:spPr bwMode="auto">
            <a:xfrm>
              <a:off x="32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Rectangle 15"/>
            <p:cNvSpPr>
              <a:spLocks noChangeArrowheads="1"/>
            </p:cNvSpPr>
            <p:nvPr/>
          </p:nvSpPr>
          <p:spPr bwMode="auto">
            <a:xfrm>
              <a:off x="35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Rectangle 16"/>
            <p:cNvSpPr>
              <a:spLocks noChangeArrowheads="1"/>
            </p:cNvSpPr>
            <p:nvPr/>
          </p:nvSpPr>
          <p:spPr bwMode="auto">
            <a:xfrm>
              <a:off x="37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Rectangle 17"/>
            <p:cNvSpPr>
              <a:spLocks noChangeArrowheads="1"/>
            </p:cNvSpPr>
            <p:nvPr/>
          </p:nvSpPr>
          <p:spPr bwMode="auto">
            <a:xfrm>
              <a:off x="398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Rectangle 18"/>
            <p:cNvSpPr>
              <a:spLocks noChangeArrowheads="1"/>
            </p:cNvSpPr>
            <p:nvPr/>
          </p:nvSpPr>
          <p:spPr bwMode="auto">
            <a:xfrm>
              <a:off x="422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Rectangle 19"/>
            <p:cNvSpPr>
              <a:spLocks noChangeArrowheads="1"/>
            </p:cNvSpPr>
            <p:nvPr/>
          </p:nvSpPr>
          <p:spPr bwMode="auto">
            <a:xfrm>
              <a:off x="44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Rectangle 20"/>
            <p:cNvSpPr>
              <a:spLocks noChangeArrowheads="1"/>
            </p:cNvSpPr>
            <p:nvPr/>
          </p:nvSpPr>
          <p:spPr bwMode="auto">
            <a:xfrm>
              <a:off x="47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Rectangle 21"/>
            <p:cNvSpPr>
              <a:spLocks noChangeArrowheads="1"/>
            </p:cNvSpPr>
            <p:nvPr/>
          </p:nvSpPr>
          <p:spPr bwMode="auto">
            <a:xfrm>
              <a:off x="49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29" name="Group 22"/>
          <p:cNvGrpSpPr>
            <a:grpSpLocks/>
          </p:cNvGrpSpPr>
          <p:nvPr/>
        </p:nvGrpSpPr>
        <p:grpSpPr bwMode="auto">
          <a:xfrm>
            <a:off x="6705600" y="3657600"/>
            <a:ext cx="3048000" cy="381000"/>
            <a:chOff x="3264" y="3408"/>
            <a:chExt cx="1920" cy="240"/>
          </a:xfrm>
        </p:grpSpPr>
        <p:sp>
          <p:nvSpPr>
            <p:cNvPr id="26678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Rectangle 24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Rectangle 25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Rectangle 26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Rectangle 27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Rectangle 28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Rectangle 29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Rectangle 30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0" name="Rectangle 34"/>
          <p:cNvSpPr>
            <a:spLocks noChangeArrowheads="1"/>
          </p:cNvSpPr>
          <p:nvPr/>
        </p:nvSpPr>
        <p:spPr bwMode="auto">
          <a:xfrm>
            <a:off x="7467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5"/>
          <p:cNvSpPr>
            <a:spLocks noChangeArrowheads="1"/>
          </p:cNvSpPr>
          <p:nvPr/>
        </p:nvSpPr>
        <p:spPr bwMode="auto">
          <a:xfrm>
            <a:off x="6705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38"/>
          <p:cNvSpPr>
            <a:spLocks noChangeArrowheads="1"/>
          </p:cNvSpPr>
          <p:nvPr/>
        </p:nvSpPr>
        <p:spPr bwMode="auto">
          <a:xfrm>
            <a:off x="7086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39"/>
          <p:cNvSpPr>
            <a:spLocks noChangeArrowheads="1"/>
          </p:cNvSpPr>
          <p:nvPr/>
        </p:nvSpPr>
        <p:spPr bwMode="auto">
          <a:xfrm>
            <a:off x="7848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40"/>
          <p:cNvSpPr>
            <a:spLocks noChangeArrowheads="1"/>
          </p:cNvSpPr>
          <p:nvPr/>
        </p:nvSpPr>
        <p:spPr bwMode="auto">
          <a:xfrm>
            <a:off x="8229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41"/>
          <p:cNvSpPr>
            <a:spLocks noChangeArrowheads="1"/>
          </p:cNvSpPr>
          <p:nvPr/>
        </p:nvSpPr>
        <p:spPr bwMode="auto">
          <a:xfrm>
            <a:off x="8610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42"/>
          <p:cNvSpPr>
            <a:spLocks noChangeArrowheads="1"/>
          </p:cNvSpPr>
          <p:nvPr/>
        </p:nvSpPr>
        <p:spPr bwMode="auto">
          <a:xfrm>
            <a:off x="9372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43"/>
          <p:cNvSpPr>
            <a:spLocks noChangeArrowheads="1"/>
          </p:cNvSpPr>
          <p:nvPr/>
        </p:nvSpPr>
        <p:spPr bwMode="auto">
          <a:xfrm>
            <a:off x="8991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8" name="Group 52"/>
          <p:cNvGrpSpPr>
            <a:grpSpLocks/>
          </p:cNvGrpSpPr>
          <p:nvPr/>
        </p:nvGrpSpPr>
        <p:grpSpPr bwMode="auto">
          <a:xfrm>
            <a:off x="6705600" y="4305300"/>
            <a:ext cx="3048000" cy="381000"/>
            <a:chOff x="3264" y="2592"/>
            <a:chExt cx="1920" cy="240"/>
          </a:xfrm>
        </p:grpSpPr>
        <p:sp>
          <p:nvSpPr>
            <p:cNvPr id="26670" name="Rectangle 4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Rectangle 4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Rectangle 4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Rectangle 4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Rectangle 4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Rectangle 4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Rectangle 5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Rectangle 5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9" name="Group 54"/>
          <p:cNvGrpSpPr>
            <a:grpSpLocks/>
          </p:cNvGrpSpPr>
          <p:nvPr/>
        </p:nvGrpSpPr>
        <p:grpSpPr bwMode="auto">
          <a:xfrm>
            <a:off x="6705600" y="4838700"/>
            <a:ext cx="3048000" cy="381000"/>
            <a:chOff x="3264" y="2592"/>
            <a:chExt cx="1920" cy="240"/>
          </a:xfrm>
        </p:grpSpPr>
        <p:sp>
          <p:nvSpPr>
            <p:cNvPr id="26662" name="Rectangle 55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56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Rectangle 57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Rectangle 58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Rectangle 59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Rectangle 60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Rectangle 61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62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0" name="Group 63"/>
          <p:cNvGrpSpPr>
            <a:grpSpLocks/>
          </p:cNvGrpSpPr>
          <p:nvPr/>
        </p:nvGrpSpPr>
        <p:grpSpPr bwMode="auto">
          <a:xfrm>
            <a:off x="6705600" y="5372100"/>
            <a:ext cx="3048000" cy="381000"/>
            <a:chOff x="3264" y="2592"/>
            <a:chExt cx="1920" cy="240"/>
          </a:xfrm>
        </p:grpSpPr>
        <p:sp>
          <p:nvSpPr>
            <p:cNvPr id="26654" name="Rectangle 6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Rectangle 6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6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6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Rectangle 6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Rectangle 6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Rectangle 7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Rectangle 7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1" name="Group 72"/>
          <p:cNvGrpSpPr>
            <a:grpSpLocks/>
          </p:cNvGrpSpPr>
          <p:nvPr/>
        </p:nvGrpSpPr>
        <p:grpSpPr bwMode="auto">
          <a:xfrm>
            <a:off x="6705600" y="5905500"/>
            <a:ext cx="3048000" cy="381000"/>
            <a:chOff x="3264" y="2592"/>
            <a:chExt cx="1920" cy="240"/>
          </a:xfrm>
        </p:grpSpPr>
        <p:sp>
          <p:nvSpPr>
            <p:cNvPr id="26646" name="Rectangle 73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74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75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76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77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Rectangle 78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79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Rectangle 80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6437376" y="1143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6437376" y="6096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7123176" y="60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Useful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7123176" y="1066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Useless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8339328" y="609600"/>
            <a:ext cx="420624" cy="1081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06256" y="888534"/>
            <a:ext cx="3273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% Useful = Utilization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20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AutoShape 11"/>
          <p:cNvCxnSpPr>
            <a:cxnSpLocks noChangeShapeType="1"/>
            <a:stCxn id="15" idx="2"/>
            <a:endCxn id="2" idx="2"/>
          </p:cNvCxnSpPr>
          <p:nvPr/>
        </p:nvCxnSpPr>
        <p:spPr bwMode="auto">
          <a:xfrm rot="5400000" flipH="1" flipV="1">
            <a:off x="6194341" y="3021625"/>
            <a:ext cx="1034256" cy="2534807"/>
          </a:xfrm>
          <a:prstGeom prst="bentConnector3">
            <a:avLst>
              <a:gd name="adj1" fmla="val -8128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4021138" y="2667000"/>
            <a:ext cx="2836863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graphics processing model</a:t>
            </a:r>
            <a:endParaRPr lang="en-US" dirty="0"/>
          </a:p>
        </p:txBody>
      </p:sp>
      <p:cxnSp>
        <p:nvCxnSpPr>
          <p:cNvPr id="130053" name="AutoShape 5"/>
          <p:cNvCxnSpPr>
            <a:cxnSpLocks noChangeShapeType="1"/>
            <a:stCxn id="2" idx="3"/>
          </p:cNvCxnSpPr>
          <p:nvPr/>
        </p:nvCxnSpPr>
        <p:spPr bwMode="auto">
          <a:xfrm>
            <a:off x="8796528" y="3314702"/>
            <a:ext cx="297174" cy="1258092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 flipH="1">
            <a:off x="5029200" y="2290466"/>
            <a:ext cx="2382" cy="5289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59" name="AutoShape 11"/>
          <p:cNvCxnSpPr>
            <a:cxnSpLocks noChangeShapeType="1"/>
            <a:stCxn id="16" idx="2"/>
            <a:endCxn id="2" idx="2"/>
          </p:cNvCxnSpPr>
          <p:nvPr/>
        </p:nvCxnSpPr>
        <p:spPr bwMode="auto">
          <a:xfrm rot="5400000" flipH="1" flipV="1">
            <a:off x="6333247" y="3767487"/>
            <a:ext cx="1641211" cy="1650039"/>
          </a:xfrm>
          <a:prstGeom prst="bentConnector3">
            <a:avLst>
              <a:gd name="adj1" fmla="val -139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0064" name="AutoShape 16"/>
          <p:cNvCxnSpPr>
            <a:cxnSpLocks noChangeShapeType="1"/>
            <a:stCxn id="2" idx="0"/>
            <a:endCxn id="85" idx="0"/>
          </p:cNvCxnSpPr>
          <p:nvPr/>
        </p:nvCxnSpPr>
        <p:spPr bwMode="auto">
          <a:xfrm rot="16200000" flipV="1">
            <a:off x="6613971" y="1492599"/>
            <a:ext cx="190502" cy="2539303"/>
          </a:xfrm>
          <a:prstGeom prst="bentConnector3">
            <a:avLst>
              <a:gd name="adj1" fmla="val 2199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4613840" y="1828801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8360737" y="4530887"/>
            <a:ext cx="1539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130057" name="AutoShape 9"/>
          <p:cNvCxnSpPr>
            <a:cxnSpLocks noChangeShapeType="1"/>
            <a:stCxn id="2" idx="1"/>
            <a:endCxn id="85" idx="3"/>
          </p:cNvCxnSpPr>
          <p:nvPr/>
        </p:nvCxnSpPr>
        <p:spPr bwMode="auto">
          <a:xfrm flipH="1" flipV="1">
            <a:off x="6858001" y="3314700"/>
            <a:ext cx="303216" cy="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4114800" y="281940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4495800" y="3101182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4894263" y="3419476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24400" y="4339432"/>
            <a:ext cx="14393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47268" y="4946387"/>
            <a:ext cx="13631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161217" y="2857502"/>
            <a:ext cx="1635311" cy="914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  <p:cxnSp>
        <p:nvCxnSpPr>
          <p:cNvPr id="28" name="AutoShape 7"/>
          <p:cNvCxnSpPr>
            <a:cxnSpLocks noChangeShapeType="1"/>
            <a:endCxn id="16" idx="0"/>
          </p:cNvCxnSpPr>
          <p:nvPr/>
        </p:nvCxnSpPr>
        <p:spPr bwMode="auto">
          <a:xfrm>
            <a:off x="6328834" y="3962400"/>
            <a:ext cx="0" cy="9839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7"/>
          <p:cNvCxnSpPr>
            <a:cxnSpLocks noChangeShapeType="1"/>
            <a:stCxn id="85" idx="2"/>
            <a:endCxn id="15" idx="0"/>
          </p:cNvCxnSpPr>
          <p:nvPr/>
        </p:nvCxnSpPr>
        <p:spPr bwMode="auto">
          <a:xfrm>
            <a:off x="5439570" y="3962401"/>
            <a:ext cx="4497" cy="3770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11"/>
          <p:cNvCxnSpPr>
            <a:cxnSpLocks noChangeShapeType="1"/>
            <a:endCxn id="2" idx="2"/>
          </p:cNvCxnSpPr>
          <p:nvPr/>
        </p:nvCxnSpPr>
        <p:spPr bwMode="auto">
          <a:xfrm flipV="1">
            <a:off x="4495800" y="3771901"/>
            <a:ext cx="3483073" cy="186689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>
            <a:off x="4495800" y="396240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1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20322</TotalTime>
  <Words>962</Words>
  <Application>Microsoft Macintosh PowerPoint</Application>
  <PresentationFormat>Widescreen</PresentationFormat>
  <Paragraphs>227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Calibri</vt:lpstr>
      <vt:lpstr>Calibri Light</vt:lpstr>
      <vt:lpstr>Courier</vt:lpstr>
      <vt:lpstr>Helvetica</vt:lpstr>
      <vt:lpstr>ＭＳ Ｐゴシック</vt:lpstr>
      <vt:lpstr>Times</vt:lpstr>
      <vt:lpstr>Wingdings</vt:lpstr>
      <vt:lpstr>Yu Gothic</vt:lpstr>
      <vt:lpstr>Arial</vt:lpstr>
      <vt:lpstr>Office Theme</vt:lpstr>
      <vt:lpstr>Graphics Hardware</vt:lpstr>
      <vt:lpstr>CPU Architecture</vt:lpstr>
      <vt:lpstr>CPU Goals</vt:lpstr>
      <vt:lpstr>CPU Performance Tips</vt:lpstr>
      <vt:lpstr>GPU Goals</vt:lpstr>
      <vt:lpstr>Architecture (MIMD vs SIMD)</vt:lpstr>
      <vt:lpstr>SIMD Branching</vt:lpstr>
      <vt:lpstr>SIMD Looping</vt:lpstr>
      <vt:lpstr>GPU graphics processing model</vt:lpstr>
      <vt:lpstr>NVIDIA Maxwell</vt:lpstr>
      <vt:lpstr>Maxwell SIMD Processing Block</vt:lpstr>
      <vt:lpstr>Maxwell Streaming Multiprocessor (SMM)</vt:lpstr>
      <vt:lpstr>Maxwell Graphics Processing Cluster (GPC)</vt:lpstr>
      <vt:lpstr>Full NVIDIA Maxwell</vt:lpstr>
      <vt:lpstr>NVIDIA Volta</vt:lpstr>
      <vt:lpstr>GPU Performance Tips</vt:lpstr>
      <vt:lpstr>Graphics System Architecture</vt:lpstr>
      <vt:lpstr>GPU Performance Tips: Communication</vt:lpstr>
      <vt:lpstr>GPU Performance Tips: API &amp; Driver</vt:lpstr>
      <vt:lpstr>GPU Performance Tips: Shaders</vt:lpstr>
      <vt:lpstr>GPU Performance Tips: Shader Occupancy</vt:lpstr>
      <vt:lpstr>GPU Performance Tips: Shaders</vt:lpstr>
      <vt:lpstr>GPU Performance Tips: Vertices</vt:lpstr>
      <vt:lpstr>GPU Performance Tips: Pixels</vt:lpstr>
      <vt:lpstr>GPU Performance Tips: Pixels</vt:lpstr>
      <vt:lpstr>GPU Performance Tips: Frame Buffer</vt:lpstr>
      <vt:lpstr>GPU Performance Tips: Overall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227</cp:revision>
  <dcterms:created xsi:type="dcterms:W3CDTF">2017-09-07T12:57:46Z</dcterms:created>
  <dcterms:modified xsi:type="dcterms:W3CDTF">2018-11-27T17:47:33Z</dcterms:modified>
</cp:coreProperties>
</file>