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80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8"/>
    <p:restoredTop sz="87674"/>
  </p:normalViewPr>
  <p:slideViewPr>
    <p:cSldViewPr snapToGrid="0" snapToObjects="1">
      <p:cViewPr>
        <p:scale>
          <a:sx n="70" d="100"/>
          <a:sy n="70" d="100"/>
        </p:scale>
        <p:origin x="308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74A5-71C2-1A41-BF9C-A8B447AADB28}" type="slidenum">
              <a:rPr lang="en-US"/>
              <a:pPr/>
              <a:t>25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7402-2EA0-3F4E-B26A-D7F5C209E71C}" type="slidenum">
              <a:rPr lang="en-US"/>
              <a:pPr/>
              <a:t>26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polynomials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 constraint per coefficient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Positions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Velocities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Acceleration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09800"/>
            <a:ext cx="40005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07846"/>
            <a:ext cx="3581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287283"/>
            <a:ext cx="27178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28409"/>
            <a:ext cx="4000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constraints from </a:t>
            </a:r>
            <a:r>
              <a:rPr lang="en-US" i="1" dirty="0" smtClean="0"/>
              <a:t>control points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Resulting equations:</a:t>
            </a:r>
            <a:endParaRPr lang="en-US" dirty="0"/>
          </a:p>
        </p:txBody>
      </p:sp>
      <p:pic>
        <p:nvPicPr>
          <p:cNvPr id="27" name="Picture 26" descr="bezi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276600"/>
            <a:ext cx="5228167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09800"/>
            <a:ext cx="5892800" cy="838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Spline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3733800"/>
            <a:ext cx="56896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80" y="3702050"/>
            <a:ext cx="6667500" cy="193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80" y="3739896"/>
            <a:ext cx="58039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080" y="3800983"/>
            <a:ext cx="52451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" y="3815620"/>
            <a:ext cx="81534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781" y="3816223"/>
            <a:ext cx="68834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4123" y="3722148"/>
            <a:ext cx="7264400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4123" y="3802063"/>
            <a:ext cx="4851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39116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171700"/>
            <a:ext cx="7188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by </a:t>
            </a:r>
            <a:r>
              <a:rPr lang="en-US" dirty="0" err="1" smtClean="0"/>
              <a:t>t</a:t>
            </a:r>
            <a:r>
              <a:rPr lang="en-US" baseline="30000" dirty="0" err="1" smtClean="0"/>
              <a:t>i</a:t>
            </a:r>
            <a:r>
              <a:rPr lang="en-US" dirty="0" smtClean="0"/>
              <a:t>: coefficients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2565400"/>
            <a:ext cx="782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by p</a:t>
            </a:r>
            <a:r>
              <a:rPr lang="en-US" baseline="-25000" dirty="0" smtClean="0"/>
              <a:t>i</a:t>
            </a:r>
            <a:r>
              <a:rPr lang="en-US" dirty="0" smtClean="0"/>
              <a:t>: Basis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2565400"/>
            <a:ext cx="7810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Cubic Bezier basis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209800"/>
            <a:ext cx="6629400" cy="1676400"/>
          </a:xfrm>
          <a:prstGeom prst="rect">
            <a:avLst/>
          </a:prstGeom>
        </p:spPr>
      </p:pic>
      <p:pic>
        <p:nvPicPr>
          <p:cNvPr id="8" name="Picture 7" descr="Bez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886200"/>
            <a:ext cx="54892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Resulting equations: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Catmull</a:t>
            </a:r>
            <a:r>
              <a:rPr lang="en-US" dirty="0" smtClean="0"/>
              <a:t>-Rom Spline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09800"/>
            <a:ext cx="62611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3581400"/>
            <a:ext cx="5862181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733800"/>
            <a:ext cx="54229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3733800"/>
            <a:ext cx="79121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900" y="3657600"/>
            <a:ext cx="8293100" cy="179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3733800"/>
            <a:ext cx="6159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Catmull</a:t>
            </a:r>
            <a:r>
              <a:rPr lang="en-US" dirty="0" smtClean="0"/>
              <a:t>-Rom Basis Functions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524000"/>
            <a:ext cx="4191000" cy="2133600"/>
          </a:xfrm>
          <a:prstGeom prst="rect">
            <a:avLst/>
          </a:prstGeom>
        </p:spPr>
      </p:pic>
      <p:pic>
        <p:nvPicPr>
          <p:cNvPr id="9" name="Picture 8" descr="Catm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10001"/>
            <a:ext cx="5110256" cy="2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Animation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joint angles, where’s the hand?</a:t>
            </a:r>
          </a:p>
          <a:p>
            <a:pPr lvl="1"/>
            <a:r>
              <a:rPr lang="en-US" dirty="0" smtClean="0"/>
              <a:t>(or foot or head or …)</a:t>
            </a:r>
          </a:p>
          <a:p>
            <a:pPr lvl="1"/>
            <a:r>
              <a:rPr lang="en-US" i="1" dirty="0" smtClean="0"/>
              <a:t>End effector</a:t>
            </a:r>
          </a:p>
          <a:p>
            <a:r>
              <a:rPr lang="en-US" dirty="0" smtClean="0"/>
              <a:t>Just apply nested transforms</a:t>
            </a:r>
          </a:p>
        </p:txBody>
      </p:sp>
    </p:spTree>
    <p:extLst>
      <p:ext uri="{BB962C8B-B14F-4D97-AF65-F5344CB8AC3E}">
        <p14:creationId xmlns:p14="http://schemas.microsoft.com/office/powerpoint/2010/main" val="9460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 is holding something in their right hand, want to shift it to the left hand</a:t>
            </a:r>
          </a:p>
          <a:p>
            <a:pPr lvl="1"/>
            <a:r>
              <a:rPr lang="en-US" dirty="0" smtClean="0"/>
              <a:t>Forward transform up tree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nverse transform back down</a:t>
            </a:r>
          </a:p>
          <a:p>
            <a:r>
              <a:rPr lang="en-US" dirty="0" smtClean="0"/>
              <a:t>Think of matrices as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lvl="1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ea typeface="Times New Roman" charset="0"/>
                <a:cs typeface="Times New Roman" charset="0"/>
              </a:rPr>
              <a:t>Opposite order for OpenGL</a:t>
            </a: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44" y="3606546"/>
            <a:ext cx="8636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90" y="4049681"/>
            <a:ext cx="27559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90" y="4394930"/>
            <a:ext cx="21717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640" y="4705318"/>
            <a:ext cx="2260600" cy="36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640" y="5629784"/>
            <a:ext cx="5334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angles to match end effector position</a:t>
            </a:r>
          </a:p>
          <a:p>
            <a:r>
              <a:rPr lang="en-US" dirty="0" smtClean="0"/>
              <a:t>Few joints: system of equations</a:t>
            </a:r>
          </a:p>
          <a:p>
            <a:r>
              <a:rPr lang="en-US" dirty="0" smtClean="0"/>
              <a:t>Many joints: optimization</a:t>
            </a:r>
          </a:p>
          <a:p>
            <a:pPr lvl="1"/>
            <a:r>
              <a:rPr lang="en-US" dirty="0" smtClean="0"/>
              <a:t>Often with constraints </a:t>
            </a:r>
          </a:p>
          <a:p>
            <a:pPr lvl="2"/>
            <a:r>
              <a:rPr lang="en-US" dirty="0" smtClean="0"/>
              <a:t>(wrist doesn't bend that way)</a:t>
            </a:r>
          </a:p>
          <a:p>
            <a:pPr lvl="1"/>
            <a:r>
              <a:rPr lang="en-US" dirty="0" smtClean="0"/>
              <a:t>And heuristics</a:t>
            </a:r>
          </a:p>
          <a:p>
            <a:pPr lvl="2"/>
            <a:r>
              <a:rPr lang="en-US" dirty="0" smtClean="0"/>
              <a:t>Minimal change</a:t>
            </a:r>
          </a:p>
          <a:p>
            <a:pPr lvl="2"/>
            <a:r>
              <a:rPr lang="en-US" dirty="0" smtClean="0"/>
              <a:t>Load support</a:t>
            </a:r>
          </a:p>
          <a:p>
            <a:pPr lvl="2"/>
            <a:r>
              <a:rPr lang="en-US" dirty="0" smtClean="0"/>
              <a:t>Physical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 overlays</a:t>
            </a:r>
          </a:p>
          <a:p>
            <a:pPr lvl="1"/>
            <a:r>
              <a:rPr lang="en-US" dirty="0" smtClean="0"/>
              <a:t>Just some joints, e.g. upper body for aiming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smtClean="0"/>
              <a:t>to create animation loops for specific behavior</a:t>
            </a:r>
          </a:p>
          <a:p>
            <a:pPr lvl="1"/>
            <a:r>
              <a:rPr lang="en-US" dirty="0" smtClean="0"/>
              <a:t>Idle, walk, run, turn left, turn right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to transition between these</a:t>
            </a:r>
          </a:p>
          <a:p>
            <a:pPr lvl="1"/>
            <a:r>
              <a:rPr lang="en-US" dirty="0" smtClean="0"/>
              <a:t>Speed up/slow down to match cadence, foot placements</a:t>
            </a:r>
          </a:p>
          <a:p>
            <a:pPr lvl="1"/>
            <a:r>
              <a:rPr lang="en-US" dirty="0" smtClean="0"/>
              <a:t>Linearly blend bone transforms</a:t>
            </a:r>
          </a:p>
          <a:p>
            <a:r>
              <a:rPr lang="en-US" dirty="0" smtClean="0"/>
              <a:t>Some games will cheat</a:t>
            </a:r>
          </a:p>
          <a:p>
            <a:pPr lvl="1"/>
            <a:r>
              <a:rPr lang="en-US" dirty="0" smtClean="0"/>
              <a:t>e.g. pop or </a:t>
            </a:r>
            <a:r>
              <a:rPr lang="en-US" dirty="0" err="1" smtClean="0"/>
              <a:t>unsynced</a:t>
            </a:r>
            <a:r>
              <a:rPr lang="en-US" dirty="0" smtClean="0"/>
              <a:t> blend during critical action, good blend on </a:t>
            </a:r>
            <a:r>
              <a:rPr lang="en-US" dirty="0" err="1" smtClean="0"/>
              <a:t>playbeck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61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Capture (</a:t>
            </a:r>
            <a:r>
              <a:rPr lang="en-US" dirty="0" err="1" smtClean="0"/>
              <a:t>mocap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markers on actor</a:t>
            </a:r>
          </a:p>
          <a:p>
            <a:r>
              <a:rPr lang="en-US" dirty="0" smtClean="0"/>
              <a:t>Infer transforms</a:t>
            </a:r>
          </a:p>
          <a:p>
            <a:pPr lvl="1"/>
            <a:r>
              <a:rPr lang="en-US" dirty="0" smtClean="0"/>
              <a:t>Markers are on surface, not on bones</a:t>
            </a:r>
          </a:p>
          <a:p>
            <a:pPr lvl="1"/>
            <a:r>
              <a:rPr lang="en-US" dirty="0" smtClean="0"/>
              <a:t>Not all markers visible every frame</a:t>
            </a:r>
          </a:p>
          <a:p>
            <a:r>
              <a:rPr lang="en-US" dirty="0" smtClean="0"/>
              <a:t>Often significant artistic cleanup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animation from one character to another</a:t>
            </a:r>
          </a:p>
          <a:p>
            <a:r>
              <a:rPr lang="en-US" dirty="0" smtClean="0"/>
              <a:t>Simple: match skeletons</a:t>
            </a:r>
          </a:p>
          <a:p>
            <a:r>
              <a:rPr lang="en-US" dirty="0" smtClean="0"/>
              <a:t>More complex</a:t>
            </a:r>
          </a:p>
          <a:p>
            <a:pPr lvl="1"/>
            <a:r>
              <a:rPr lang="en-US" dirty="0" smtClean="0"/>
              <a:t>Consider changes in height, strength, weight</a:t>
            </a:r>
          </a:p>
          <a:p>
            <a:pPr lvl="1"/>
            <a:r>
              <a:rPr lang="en-US" dirty="0" smtClean="0"/>
              <a:t>Adjust speed and </a:t>
            </a:r>
            <a:r>
              <a:rPr lang="en-US" dirty="0" smtClean="0"/>
              <a:t>motion</a:t>
            </a:r>
          </a:p>
          <a:p>
            <a:r>
              <a:rPr lang="en-US" dirty="0" smtClean="0"/>
              <a:t>Most often used for </a:t>
            </a:r>
            <a:r>
              <a:rPr lang="en-US" dirty="0" err="1" smtClean="0"/>
              <a:t>mocap</a:t>
            </a:r>
            <a:endParaRPr lang="en-US" dirty="0" smtClean="0"/>
          </a:p>
          <a:p>
            <a:pPr lvl="1"/>
            <a:r>
              <a:rPr lang="en-US" dirty="0" smtClean="0"/>
              <a:t>Human actor ≠ giant ogre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Generally: simulating the laws of physics to predict motion</a:t>
            </a:r>
          </a:p>
          <a:p>
            <a:r>
              <a:rPr lang="en-US" dirty="0"/>
              <a:t>Common applications:</a:t>
            </a:r>
          </a:p>
          <a:p>
            <a:pPr lvl="1"/>
            <a:r>
              <a:rPr lang="en-US" dirty="0"/>
              <a:t>Fluids, </a:t>
            </a:r>
            <a:r>
              <a:rPr lang="en-US" dirty="0" smtClean="0"/>
              <a:t>gas (3D grids or particles)</a:t>
            </a:r>
            <a:endParaRPr lang="en-US" dirty="0"/>
          </a:p>
          <a:p>
            <a:pPr lvl="1"/>
            <a:r>
              <a:rPr lang="en-US" dirty="0"/>
              <a:t>Cloth, </a:t>
            </a:r>
            <a:r>
              <a:rPr lang="en-US" dirty="0" smtClean="0"/>
              <a:t>hair (jointed mesh, may be coarse &amp; interpolated)</a:t>
            </a:r>
            <a:endParaRPr lang="en-US" dirty="0"/>
          </a:p>
          <a:p>
            <a:pPr lvl="1"/>
            <a:r>
              <a:rPr lang="en-US" dirty="0"/>
              <a:t>Rigid body </a:t>
            </a:r>
            <a:r>
              <a:rPr lang="en-US" dirty="0" smtClean="0"/>
              <a:t>motion (jointed bodies, </a:t>
            </a:r>
            <a:r>
              <a:rPr lang="en-US" i="1" dirty="0" smtClean="0"/>
              <a:t>rag doll</a:t>
            </a:r>
            <a:r>
              <a:rPr lang="en-US" dirty="0" smtClean="0"/>
              <a:t> physics)</a:t>
            </a:r>
          </a:p>
          <a:p>
            <a:r>
              <a:rPr lang="en-US" dirty="0" smtClean="0"/>
              <a:t>Model </a:t>
            </a:r>
            <a:r>
              <a:rPr lang="en-US" dirty="0"/>
              <a:t>change as differential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Solve numerically in small time steps</a:t>
            </a:r>
          </a:p>
          <a:p>
            <a:pPr lvl="1"/>
            <a:r>
              <a:rPr lang="en-US" dirty="0" smtClean="0"/>
              <a:t>Often don’t run to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</a:t>
            </a:r>
            <a:r>
              <a:rPr lang="en-US" dirty="0" smtClean="0"/>
              <a:t>Entities, </a:t>
            </a:r>
            <a:r>
              <a:rPr lang="en-US" dirty="0" smtClean="0"/>
              <a:t>Crowds, Groups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NPC, enemy characters</a:t>
            </a:r>
          </a:p>
          <a:p>
            <a:pPr lvl="1"/>
            <a:r>
              <a:rPr lang="en-US" dirty="0" smtClean="0"/>
              <a:t>Usually simple techniques over learning methods</a:t>
            </a:r>
          </a:p>
          <a:p>
            <a:pPr lvl="1"/>
            <a:r>
              <a:rPr lang="en-US" dirty="0" smtClean="0"/>
              <a:t>Want to tune difficulty</a:t>
            </a:r>
            <a:r>
              <a:rPr lang="en-US" smtClean="0"/>
              <a:t>, AI should be </a:t>
            </a:r>
            <a:r>
              <a:rPr lang="en-US" dirty="0" smtClean="0"/>
              <a:t>challenging</a:t>
            </a:r>
            <a:r>
              <a:rPr lang="en-US" smtClean="0"/>
              <a:t>, but don’t </a:t>
            </a:r>
            <a:r>
              <a:rPr lang="en-US" i="1" smtClean="0"/>
              <a:t>want</a:t>
            </a:r>
            <a:r>
              <a:rPr lang="en-US" smtClean="0"/>
              <a:t> it to </a:t>
            </a:r>
            <a:r>
              <a:rPr lang="en-US" dirty="0" smtClean="0"/>
              <a:t>beat you</a:t>
            </a:r>
          </a:p>
          <a:p>
            <a:r>
              <a:rPr lang="en-US" dirty="0" smtClean="0"/>
              <a:t>Create complex </a:t>
            </a:r>
            <a:r>
              <a:rPr lang="en-US" dirty="0"/>
              <a:t>group behavior </a:t>
            </a:r>
            <a:r>
              <a:rPr lang="en-US" dirty="0" smtClean="0"/>
              <a:t>from simple </a:t>
            </a:r>
            <a:r>
              <a:rPr lang="en-US" dirty="0"/>
              <a:t>individual </a:t>
            </a:r>
            <a:r>
              <a:rPr lang="en-US" dirty="0" smtClean="0"/>
              <a:t>behavior</a:t>
            </a:r>
            <a:endParaRPr lang="en-US" dirty="0"/>
          </a:p>
          <a:p>
            <a:pPr lvl="1"/>
            <a:r>
              <a:rPr lang="en-US" dirty="0"/>
              <a:t>Flocks, crowds</a:t>
            </a:r>
          </a:p>
          <a:p>
            <a:pPr lvl="1"/>
            <a:r>
              <a:rPr lang="en-US" dirty="0"/>
              <a:t>Particle systems</a:t>
            </a:r>
          </a:p>
          <a:p>
            <a:r>
              <a:rPr lang="en-US" dirty="0" smtClean="0"/>
              <a:t>Leverage techniques </a:t>
            </a:r>
            <a:r>
              <a:rPr lang="en-US" dirty="0"/>
              <a:t>from AI &amp; </a:t>
            </a:r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A* path finding over a navigation mesh (</a:t>
            </a:r>
            <a:r>
              <a:rPr lang="en-US" i="1" dirty="0" err="1" smtClean="0"/>
              <a:t>navmesh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State machines,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3450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+ Rotation</a:t>
            </a:r>
          </a:p>
          <a:p>
            <a:r>
              <a:rPr lang="en-US" dirty="0" smtClean="0"/>
              <a:t>Representable as matrix or new origin &amp; orientation</a:t>
            </a:r>
          </a:p>
          <a:p>
            <a:r>
              <a:rPr lang="en-US" dirty="0" smtClean="0"/>
              <a:t>Apply to every vertex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4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Jointed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Rigid parts, each with translation &amp; rotation</a:t>
            </a:r>
          </a:p>
          <a:p>
            <a:pPr lvl="1"/>
            <a:r>
              <a:rPr lang="en-US" dirty="0" smtClean="0"/>
              <a:t>Robots or mechanical objects</a:t>
            </a:r>
          </a:p>
          <a:p>
            <a:r>
              <a:rPr lang="en-US" dirty="0" smtClean="0"/>
              <a:t>Apply to every vertex of rigid part</a:t>
            </a:r>
          </a:p>
          <a:p>
            <a:r>
              <a:rPr lang="en-US" dirty="0" smtClean="0"/>
              <a:t>Chains of local transforms</a:t>
            </a:r>
          </a:p>
          <a:p>
            <a:pPr lvl="1"/>
            <a:r>
              <a:rPr lang="en-US" dirty="0" smtClean="0"/>
              <a:t>Hand motion result of arm &amp; wrist</a:t>
            </a:r>
          </a:p>
          <a:p>
            <a:pPr lvl="1"/>
            <a:r>
              <a:rPr lang="en-US" dirty="0" smtClean="0"/>
              <a:t>Matrix form = composition of matrices</a:t>
            </a:r>
          </a:p>
        </p:txBody>
      </p:sp>
    </p:spTree>
    <p:extLst>
      <p:ext uri="{BB962C8B-B14F-4D97-AF65-F5344CB8AC3E}">
        <p14:creationId xmlns:p14="http://schemas.microsoft.com/office/powerpoint/2010/main" val="168260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Blend Skinning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jointed rigid skeleton</a:t>
            </a:r>
          </a:p>
          <a:p>
            <a:r>
              <a:rPr lang="en-US" dirty="0" smtClean="0"/>
              <a:t>Vertex positions are weighted blend of closest bones</a:t>
            </a:r>
          </a:p>
          <a:p>
            <a:r>
              <a:rPr lang="en-US" dirty="0" smtClean="0"/>
              <a:t>Bone = translation &amp; rotation, not physical bone</a:t>
            </a:r>
          </a:p>
          <a:p>
            <a:r>
              <a:rPr lang="en-US" dirty="0" smtClean="0"/>
              <a:t>Add extra spur bones</a:t>
            </a:r>
          </a:p>
          <a:p>
            <a:pPr lvl="1"/>
            <a:r>
              <a:rPr lang="en-US" dirty="0" smtClean="0"/>
              <a:t>Muscle bulge</a:t>
            </a:r>
          </a:p>
          <a:p>
            <a:pPr lvl="1"/>
            <a:r>
              <a:rPr lang="en-US" dirty="0" smtClean="0"/>
              <a:t>Preserve elbow shape (don’t round outside, don’t fold inside)</a:t>
            </a:r>
          </a:p>
          <a:p>
            <a:pPr lvl="1"/>
            <a:r>
              <a:rPr lang="en-US" dirty="0" smtClean="0"/>
              <a:t>Avoid candy-wrapper twist</a:t>
            </a:r>
          </a:p>
          <a:p>
            <a:r>
              <a:rPr lang="en-US" dirty="0" smtClean="0"/>
              <a:t>Building bone rig + painting weights = rigging</a:t>
            </a:r>
          </a:p>
        </p:txBody>
      </p:sp>
    </p:spTree>
    <p:extLst>
      <p:ext uri="{BB962C8B-B14F-4D97-AF65-F5344CB8AC3E}">
        <p14:creationId xmlns:p14="http://schemas.microsoft.com/office/powerpoint/2010/main" val="132869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pose meshes: same vertices different positions</a:t>
            </a:r>
          </a:p>
          <a:p>
            <a:r>
              <a:rPr lang="en-US" dirty="0" smtClean="0"/>
              <a:t>Linear blend between poses</a:t>
            </a:r>
          </a:p>
          <a:p>
            <a:r>
              <a:rPr lang="en-US" dirty="0" smtClean="0"/>
              <a:t>More storage, but more flexible</a:t>
            </a:r>
          </a:p>
          <a:p>
            <a:pPr lvl="1"/>
            <a:r>
              <a:rPr lang="en-US" dirty="0" smtClean="0"/>
              <a:t>Most common for 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Animation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0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Keyframe</a:t>
            </a:r>
            <a:r>
              <a:rPr lang="en-US" dirty="0" smtClean="0"/>
              <a:t>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hand drawn animation</a:t>
            </a:r>
          </a:p>
          <a:p>
            <a:pPr lvl="1"/>
            <a:r>
              <a:rPr lang="en-US" dirty="0" smtClean="0"/>
              <a:t>Lead animator draws poses at key frames</a:t>
            </a:r>
          </a:p>
          <a:p>
            <a:pPr lvl="1"/>
            <a:r>
              <a:rPr lang="en-US" dirty="0" err="1" smtClean="0"/>
              <a:t>Inbetweener</a:t>
            </a:r>
            <a:r>
              <a:rPr lang="en-US" dirty="0" smtClean="0"/>
              <a:t> draws frames between keys</a:t>
            </a:r>
          </a:p>
          <a:p>
            <a:r>
              <a:rPr lang="en-US" dirty="0" smtClean="0"/>
              <a:t>Computer animation</a:t>
            </a:r>
          </a:p>
          <a:p>
            <a:pPr lvl="1"/>
            <a:r>
              <a:rPr lang="en-US" dirty="0" smtClean="0"/>
              <a:t>Can have separate keys for different attributes</a:t>
            </a:r>
          </a:p>
          <a:p>
            <a:pPr lvl="1"/>
            <a:r>
              <a:rPr lang="en-US" dirty="0" smtClean="0"/>
              <a:t>Interpolate between values at key frames</a:t>
            </a:r>
          </a:p>
        </p:txBody>
      </p:sp>
    </p:spTree>
    <p:extLst>
      <p:ext uri="{BB962C8B-B14F-4D97-AF65-F5344CB8AC3E}">
        <p14:creationId xmlns:p14="http://schemas.microsoft.com/office/powerpoint/2010/main" val="17198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Interpolate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interpolation</a:t>
            </a:r>
          </a:p>
          <a:p>
            <a:pPr lvl="1"/>
            <a:r>
              <a:rPr lang="en-US" dirty="0" smtClean="0"/>
              <a:t>Value V</a:t>
            </a:r>
            <a:r>
              <a:rPr lang="en-US" baseline="-25000" dirty="0" smtClean="0"/>
              <a:t>0</a:t>
            </a:r>
            <a:r>
              <a:rPr lang="en-US" dirty="0" smtClean="0"/>
              <a:t> at time T</a:t>
            </a:r>
            <a:r>
              <a:rPr lang="en-US" baseline="-25000" dirty="0" smtClean="0"/>
              <a:t>0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 at time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Fraction of the way from T</a:t>
            </a:r>
            <a:r>
              <a:rPr lang="en-US" baseline="-25000" dirty="0" smtClean="0"/>
              <a:t>0</a:t>
            </a:r>
            <a:r>
              <a:rPr lang="en-US" dirty="0" smtClean="0"/>
              <a:t> to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Lerp/mix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3054221"/>
            <a:ext cx="35179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4001294"/>
            <a:ext cx="298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20029</TotalTime>
  <Words>630</Words>
  <Application>Microsoft Macintosh PowerPoint</Application>
  <PresentationFormat>Widescreen</PresentationFormat>
  <Paragraphs>137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Times New Roman</vt:lpstr>
      <vt:lpstr>Arial</vt:lpstr>
      <vt:lpstr>Office Theme</vt:lpstr>
      <vt:lpstr>Animation</vt:lpstr>
      <vt:lpstr>Skinning</vt:lpstr>
      <vt:lpstr>Rigid motion</vt:lpstr>
      <vt:lpstr>Jointed Bodies</vt:lpstr>
      <vt:lpstr>Linear Blend Skinning</vt:lpstr>
      <vt:lpstr>Blend Shapes</vt:lpstr>
      <vt:lpstr>Authoring Animation</vt:lpstr>
      <vt:lpstr>Keyframe Animation</vt:lpstr>
      <vt:lpstr>How to Interpolate</vt:lpstr>
      <vt:lpstr>Spline</vt:lpstr>
      <vt:lpstr>Bezier Spline</vt:lpstr>
      <vt:lpstr>Bezier Basis Functions</vt:lpstr>
      <vt:lpstr>Bezier Basis Functions</vt:lpstr>
      <vt:lpstr>Bezier Basis Functions</vt:lpstr>
      <vt:lpstr>Bezier Basis Functions</vt:lpstr>
      <vt:lpstr>Catmull-Rom Spline</vt:lpstr>
      <vt:lpstr>Catmull-Rom Basis Functions</vt:lpstr>
      <vt:lpstr>Automating Animation</vt:lpstr>
      <vt:lpstr>Forward Kinematics</vt:lpstr>
      <vt:lpstr>Forward Kinematics</vt:lpstr>
      <vt:lpstr>Inverse Kinematics</vt:lpstr>
      <vt:lpstr>Blending animations</vt:lpstr>
      <vt:lpstr>Motion Capture (mocap)</vt:lpstr>
      <vt:lpstr>Retargeting</vt:lpstr>
      <vt:lpstr>Physics-based Animation</vt:lpstr>
      <vt:lpstr>Autonomous Entities, Crowds, Groups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217</cp:revision>
  <dcterms:created xsi:type="dcterms:W3CDTF">2017-09-07T12:57:46Z</dcterms:created>
  <dcterms:modified xsi:type="dcterms:W3CDTF">2018-11-27T14:57:45Z</dcterms:modified>
</cp:coreProperties>
</file>