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3" r:id="rId1"/>
  </p:sldMasterIdLst>
  <p:notesMasterIdLst>
    <p:notesMasterId r:id="rId40"/>
  </p:notesMasterIdLst>
  <p:sldIdLst>
    <p:sldId id="256" r:id="rId2"/>
    <p:sldId id="261" r:id="rId3"/>
    <p:sldId id="260" r:id="rId4"/>
    <p:sldId id="278" r:id="rId5"/>
    <p:sldId id="263" r:id="rId6"/>
    <p:sldId id="268" r:id="rId7"/>
    <p:sldId id="281" r:id="rId8"/>
    <p:sldId id="279" r:id="rId9"/>
    <p:sldId id="280" r:id="rId10"/>
    <p:sldId id="285" r:id="rId11"/>
    <p:sldId id="264" r:id="rId12"/>
    <p:sldId id="266" r:id="rId13"/>
    <p:sldId id="267" r:id="rId14"/>
    <p:sldId id="290" r:id="rId15"/>
    <p:sldId id="289" r:id="rId16"/>
    <p:sldId id="303" r:id="rId17"/>
    <p:sldId id="291" r:id="rId18"/>
    <p:sldId id="286" r:id="rId19"/>
    <p:sldId id="272" r:id="rId20"/>
    <p:sldId id="284" r:id="rId21"/>
    <p:sldId id="269" r:id="rId22"/>
    <p:sldId id="270" r:id="rId23"/>
    <p:sldId id="271" r:id="rId24"/>
    <p:sldId id="274" r:id="rId25"/>
    <p:sldId id="273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287" r:id="rId37"/>
    <p:sldId id="288" r:id="rId38"/>
    <p:sldId id="302" r:id="rId3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 userDrawn="1">
          <p15:clr>
            <a:srgbClr val="A4A3A4"/>
          </p15:clr>
        </p15:guide>
        <p15:guide id="2" pos="69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0" autoAdjust="0"/>
    <p:restoredTop sz="91015"/>
  </p:normalViewPr>
  <p:slideViewPr>
    <p:cSldViewPr>
      <p:cViewPr varScale="1">
        <p:scale>
          <a:sx n="84" d="100"/>
          <a:sy n="84" d="100"/>
        </p:scale>
        <p:origin x="192" y="752"/>
      </p:cViewPr>
      <p:guideLst>
        <p:guide orient="horz" pos="2928"/>
        <p:guide pos="6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920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920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920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920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920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3E1855-2D68-D34F-AC3E-68334C2897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CD779-C9E0-BA47-803E-7A47BAFDDC9C}" type="slidenum">
              <a:rPr lang="en-US"/>
              <a:pPr/>
              <a:t>1</a:t>
            </a:fld>
            <a:endParaRPr lang="en-US"/>
          </a:p>
        </p:txBody>
      </p:sp>
      <p:sp>
        <p:nvSpPr>
          <p:cNvPr id="180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0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BD7B9-31EF-0D41-BE84-881796DB0627}" type="slidenum">
              <a:rPr lang="en-US"/>
              <a:pPr/>
              <a:t>10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1D4803-904F-8C4E-99F3-6E6F3F69F0E7}" type="slidenum">
              <a:rPr lang="en-US"/>
              <a:pPr/>
              <a:t>11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B96B9-3E4C-6D47-87F7-23526284729B}" type="slidenum">
              <a:rPr lang="en-US"/>
              <a:pPr/>
              <a:t>12</a:t>
            </a:fld>
            <a:endParaRPr lang="en-US"/>
          </a:p>
        </p:txBody>
      </p:sp>
      <p:sp>
        <p:nvSpPr>
          <p:cNvPr id="1996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96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E16C7-0ED4-9C47-BDD9-EC3CBD55ACC0}" type="slidenum">
              <a:rPr lang="en-US"/>
              <a:pPr/>
              <a:t>13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72D883-811D-E746-9385-BB9EE5D12896}" type="slidenum">
              <a:rPr lang="en-US"/>
              <a:pPr/>
              <a:t>18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241A4-F886-CB4E-BCF6-F4ACFFAFCFBF}" type="slidenum">
              <a:rPr lang="en-US"/>
              <a:pPr/>
              <a:t>19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3BE3C4-8160-1247-A181-66520185CFE2}" type="slidenum">
              <a:rPr lang="en-US"/>
              <a:pPr/>
              <a:t>20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B468B5-6C8F-254D-89C7-70A9A25F35F3}" type="slidenum">
              <a:rPr lang="en-US"/>
              <a:pPr/>
              <a:t>21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06F174-BC79-0643-8DE7-6C95D668C19A}" type="slidenum">
              <a:rPr lang="en-US"/>
              <a:pPr/>
              <a:t>22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055572-6FB7-F042-BEE8-2F14ACD114D3}" type="slidenum">
              <a:rPr lang="en-US"/>
              <a:pPr/>
              <a:t>23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69E63-D79F-0E41-A20F-BB8D512A3845}" type="slidenum">
              <a:rPr lang="en-US"/>
              <a:pPr/>
              <a:t>2</a:t>
            </a:fld>
            <a:endParaRPr lang="en-US"/>
          </a:p>
        </p:txBody>
      </p:sp>
      <p:sp>
        <p:nvSpPr>
          <p:cNvPr id="1863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63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96EE75-1733-6C45-A275-434D0D736512}" type="slidenum">
              <a:rPr lang="en-US"/>
              <a:pPr/>
              <a:t>24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09F1F-EDF2-A24C-8E5F-1C9463866A37}" type="slidenum">
              <a:rPr lang="en-US"/>
              <a:pPr/>
              <a:t>25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AF72A-FE4E-3E48-9B84-7D83F5873B28}" type="slidenum">
              <a:rPr lang="en-US"/>
              <a:pPr/>
              <a:t>36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F11E1-E011-4D49-9988-3015E44CABC9}" type="slidenum">
              <a:rPr lang="en-US"/>
              <a:pPr/>
              <a:t>37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308F1D-525B-054A-AAC8-D35E5E315A0A}" type="slidenum">
              <a:rPr lang="en-US"/>
              <a:pPr/>
              <a:t>3</a:t>
            </a:fld>
            <a:endParaRPr lang="en-US"/>
          </a:p>
        </p:txBody>
      </p:sp>
      <p:sp>
        <p:nvSpPr>
          <p:cNvPr id="1873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7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3D690B-03B1-6246-B310-67DE0CFB32D4}" type="slidenum">
              <a:rPr lang="en-US"/>
              <a:pPr/>
              <a:t>4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F4DF9-6E08-4A4D-8054-005C99A7D7A8}" type="slidenum">
              <a:rPr lang="en-US"/>
              <a:pPr/>
              <a:t>5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918D4C-296A-AC40-9711-9757DD8F301D}" type="slidenum">
              <a:rPr lang="en-US"/>
              <a:pPr/>
              <a:t>6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495887-4390-5444-8AEA-072CFB604D19}" type="slidenum">
              <a:rPr lang="en-US"/>
              <a:pPr/>
              <a:t>7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45F92-2D0C-8A4A-A486-EEE34631626A}" type="slidenum">
              <a:rPr lang="en-US"/>
              <a:pPr/>
              <a:t>8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96AE95-3275-A34C-BBFA-80E917CBE54F}" type="slidenum">
              <a:rPr lang="en-US"/>
              <a:pPr/>
              <a:t>9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7F68-D95A-CE4C-9B2F-55DB59122469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56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27.emf"/><Relationship Id="rId5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CMSC 491/691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Sampling and Antialiasing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</a:t>
            </a:r>
            <a:r>
              <a:rPr lang="en-US" dirty="0" smtClean="0"/>
              <a:t>frequencies</a:t>
            </a:r>
            <a:br>
              <a:rPr lang="en-US" dirty="0" smtClean="0"/>
            </a:br>
            <a:r>
              <a:rPr lang="en-US" i="1" dirty="0" smtClean="0"/>
              <a:t>alias</a:t>
            </a:r>
            <a:r>
              <a:rPr lang="en-US" dirty="0" smtClean="0"/>
              <a:t> </a:t>
            </a:r>
            <a:r>
              <a:rPr lang="en-US" dirty="0" smtClean="0"/>
              <a:t>as low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frequencies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6691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952" y="838200"/>
            <a:ext cx="8035597" cy="57896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 in images</a:t>
            </a:r>
          </a:p>
        </p:txBody>
      </p:sp>
      <p:pic>
        <p:nvPicPr>
          <p:cNvPr id="10138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6500" y="1716088"/>
            <a:ext cx="7239000" cy="4981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Antialiasing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Blur away frequencies that would alias</a:t>
            </a:r>
          </a:p>
          <a:p>
            <a:r>
              <a:rPr lang="en-US" dirty="0" smtClean="0"/>
              <a:t>Blur preferable to aliasing</a:t>
            </a:r>
          </a:p>
          <a:p>
            <a:r>
              <a:rPr lang="en-US" dirty="0" smtClean="0"/>
              <a:t>Filter kernel size</a:t>
            </a:r>
          </a:p>
          <a:p>
            <a:pPr lvl="1"/>
            <a:r>
              <a:rPr lang="en-US" dirty="0" smtClean="0"/>
              <a:t>IIR = infinite impulse response</a:t>
            </a:r>
          </a:p>
          <a:p>
            <a:pPr lvl="1"/>
            <a:r>
              <a:rPr lang="en-US" dirty="0" smtClean="0"/>
              <a:t>FIR = finite impulse response</a:t>
            </a:r>
          </a:p>
          <a:p>
            <a:pPr lvl="2"/>
            <a:r>
              <a:rPr lang="en-US" dirty="0" smtClean="0"/>
              <a:t>Windowed filters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“Ideal</a:t>
            </a:r>
            <a:r>
              <a:rPr lang="en-US" dirty="0" smtClean="0"/>
              <a:t>” </a:t>
            </a:r>
            <a:r>
              <a:rPr lang="en-US" dirty="0" err="1" smtClean="0"/>
              <a:t>Sinc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Low pass filter eliminates all high freq</a:t>
            </a:r>
          </a:p>
          <a:p>
            <a:pPr lvl="1"/>
            <a:r>
              <a:rPr lang="en-US" sz="2400" dirty="0"/>
              <a:t>box in frequency </a:t>
            </a:r>
            <a:r>
              <a:rPr lang="en-US" sz="2400" dirty="0" smtClean="0"/>
              <a:t>domain</a:t>
            </a:r>
          </a:p>
          <a:p>
            <a:pPr lvl="2"/>
            <a:r>
              <a:rPr lang="en-US" sz="2000" dirty="0" smtClean="0"/>
              <a:t>Gets rid of all (&amp; only) aliasing frequencies</a:t>
            </a:r>
            <a:endParaRPr lang="en-US" sz="2000" dirty="0"/>
          </a:p>
          <a:p>
            <a:pPr lvl="1"/>
            <a:r>
              <a:rPr lang="en-US" sz="2400" dirty="0" err="1"/>
              <a:t>sinc</a:t>
            </a:r>
            <a:r>
              <a:rPr lang="en-US" sz="2400" dirty="0"/>
              <a:t> in spatial domain (sin </a:t>
            </a:r>
            <a:r>
              <a:rPr lang="en-US" sz="2400" dirty="0" err="1"/>
              <a:t>x</a:t>
            </a:r>
            <a:r>
              <a:rPr lang="en-US" sz="2400" dirty="0"/>
              <a:t> / </a:t>
            </a:r>
            <a:r>
              <a:rPr lang="en-US" sz="2400" dirty="0" err="1"/>
              <a:t>x</a:t>
            </a:r>
            <a:r>
              <a:rPr lang="en-US" sz="2400" dirty="0"/>
              <a:t>)</a:t>
            </a:r>
          </a:p>
          <a:p>
            <a:pPr lvl="2"/>
            <a:r>
              <a:rPr lang="en-US" sz="2000" dirty="0">
                <a:solidFill>
                  <a:srgbClr val="FF0000"/>
                </a:solidFill>
              </a:rPr>
              <a:t>Possible negative </a:t>
            </a:r>
            <a:r>
              <a:rPr lang="en-US" sz="2000" dirty="0" smtClean="0">
                <a:solidFill>
                  <a:srgbClr val="FF0000"/>
                </a:solidFill>
              </a:rPr>
              <a:t>results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Ringing</a:t>
            </a:r>
            <a:endParaRPr lang="en-US" sz="2000" dirty="0">
              <a:solidFill>
                <a:srgbClr val="FF0000"/>
              </a:solidFill>
            </a:endParaRPr>
          </a:p>
          <a:p>
            <a:pPr lvl="2"/>
            <a:r>
              <a:rPr lang="en-US" sz="2000" dirty="0"/>
              <a:t>Infinite kernel</a:t>
            </a:r>
          </a:p>
          <a:p>
            <a:r>
              <a:rPr lang="en-US" sz="2800" dirty="0"/>
              <a:t>Exact reconstruction to </a:t>
            </a:r>
            <a:r>
              <a:rPr lang="en-US" sz="2800" dirty="0" err="1"/>
              <a:t>Nyquist</a:t>
            </a:r>
            <a:r>
              <a:rPr lang="en-US" sz="2800" dirty="0"/>
              <a:t> limit</a:t>
            </a:r>
          </a:p>
          <a:p>
            <a:pPr lvl="1"/>
            <a:r>
              <a:rPr lang="en-US" sz="2400" dirty="0"/>
              <a:t>Sample frequency ≥ 2x highest frequency</a:t>
            </a:r>
          </a:p>
          <a:p>
            <a:pPr lvl="1"/>
            <a:r>
              <a:rPr lang="en-US" sz="2400" dirty="0"/>
              <a:t>Exact </a:t>
            </a:r>
            <a:r>
              <a:rPr lang="en-US" sz="2400" dirty="0">
                <a:solidFill>
                  <a:srgbClr val="FF0000"/>
                </a:solidFill>
              </a:rPr>
              <a:t>only </a:t>
            </a:r>
            <a:r>
              <a:rPr lang="en-US" sz="2400" dirty="0"/>
              <a:t>if reconstructing with ideal low-pass filter (=</a:t>
            </a:r>
            <a:r>
              <a:rPr lang="en-US" sz="2400" dirty="0" err="1"/>
              <a:t>sinc</a:t>
            </a:r>
            <a:r>
              <a:rPr lang="en-US" sz="2400" dirty="0"/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195" y="14158"/>
            <a:ext cx="4572000" cy="3441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4195" y="1802476"/>
            <a:ext cx="4572000" cy="34417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Kernels: Spatial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implement</a:t>
            </a:r>
          </a:p>
          <a:p>
            <a:r>
              <a:rPr lang="en-US" dirty="0" err="1" smtClean="0"/>
              <a:t>Sinc</a:t>
            </a:r>
            <a:r>
              <a:rPr lang="en-US" dirty="0" smtClean="0"/>
              <a:t> in frequency domain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Significant residual aliasing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Really pretty bad quality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958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Kernels: Gaussian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 Image Gaussian → Narrow Frequency Gaussian</a:t>
            </a:r>
            <a:endParaRPr lang="en-US" dirty="0"/>
          </a:p>
          <a:p>
            <a:r>
              <a:rPr lang="en-US" dirty="0" smtClean="0"/>
              <a:t>Narrow Image Gaussian → Wide Frequency Gaussian</a:t>
            </a:r>
          </a:p>
          <a:p>
            <a:r>
              <a:rPr lang="en-US" i="1" dirty="0" smtClean="0"/>
              <a:t>Mostly </a:t>
            </a:r>
            <a:r>
              <a:rPr lang="en-US" dirty="0" smtClean="0"/>
              <a:t>zero a few standard deviations out</a:t>
            </a:r>
          </a:p>
          <a:p>
            <a:pPr lvl="1"/>
            <a:r>
              <a:rPr lang="en-US" i="1" dirty="0" smtClean="0"/>
              <a:t>Window</a:t>
            </a:r>
            <a:r>
              <a:rPr lang="en-US" dirty="0" smtClean="0"/>
              <a:t> to make finite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Can over-blur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886200"/>
            <a:ext cx="4572000" cy="2832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213" y="3886200"/>
            <a:ext cx="4572000" cy="2832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12325" y="5071417"/>
            <a:ext cx="463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2101132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Kernels: Mitchell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of cubic filters</a:t>
            </a:r>
          </a:p>
          <a:p>
            <a:r>
              <a:rPr lang="en-US" dirty="0" smtClean="0"/>
              <a:t>Mitchell &amp; </a:t>
            </a:r>
            <a:r>
              <a:rPr lang="en-US" dirty="0" err="1" smtClean="0"/>
              <a:t>Netravalli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Reconstruction Filters in Computer </a:t>
            </a:r>
            <a:br>
              <a:rPr lang="en-US" dirty="0" smtClean="0"/>
            </a:br>
            <a:r>
              <a:rPr lang="en-US" dirty="0" smtClean="0"/>
              <a:t>Graphics, SIGGRAPH 1988</a:t>
            </a:r>
          </a:p>
          <a:p>
            <a:r>
              <a:rPr lang="en-US" dirty="0" smtClean="0"/>
              <a:t>Recommend B=C=1/3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866900"/>
            <a:ext cx="4838700" cy="444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3656012"/>
            <a:ext cx="45720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165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Kernels: </a:t>
            </a:r>
            <a:r>
              <a:rPr lang="en-US" dirty="0" err="1" smtClean="0"/>
              <a:t>Lanczos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Windowed </a:t>
            </a:r>
            <a:r>
              <a:rPr lang="en-US" dirty="0" err="1" smtClean="0"/>
              <a:t>sinc</a:t>
            </a:r>
            <a:endParaRPr lang="en-US" dirty="0" smtClean="0"/>
          </a:p>
          <a:p>
            <a:pPr lvl="1"/>
            <a:r>
              <a:rPr lang="en-US" dirty="0" smtClean="0"/>
              <a:t>Windowed by central lobe of a wider </a:t>
            </a:r>
            <a:r>
              <a:rPr lang="en-US" dirty="0" err="1" smtClean="0"/>
              <a:t>sinc</a:t>
            </a:r>
            <a:endParaRPr lang="en-US" dirty="0" smtClean="0"/>
          </a:p>
          <a:p>
            <a:pPr lvl="1"/>
            <a:r>
              <a:rPr lang="en-US" dirty="0" smtClean="0"/>
              <a:t>Class by how many lobes</a:t>
            </a:r>
          </a:p>
          <a:p>
            <a:r>
              <a:rPr lang="en-US" dirty="0" smtClean="0"/>
              <a:t>Lanczos-2 is popular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3603" y="3591036"/>
            <a:ext cx="4572000" cy="3441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1673" y="1658858"/>
            <a:ext cx="4572000" cy="3441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1673" y="-239561"/>
            <a:ext cx="45720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157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0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Filtering &amp; Reconstruction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110831" y="1690688"/>
            <a:ext cx="3970337" cy="3454400"/>
            <a:chOff x="4191000" y="2438400"/>
            <a:chExt cx="3970337" cy="3454400"/>
          </a:xfrm>
        </p:grpSpPr>
        <p:grpSp>
          <p:nvGrpSpPr>
            <p:cNvPr id="208899" name="Group 3"/>
            <p:cNvGrpSpPr>
              <a:grpSpLocks/>
            </p:cNvGrpSpPr>
            <p:nvPr/>
          </p:nvGrpSpPr>
          <p:grpSpPr bwMode="auto">
            <a:xfrm>
              <a:off x="4191000" y="2438400"/>
              <a:ext cx="3924300" cy="900112"/>
              <a:chOff x="2078" y="1344"/>
              <a:chExt cx="2472" cy="567"/>
            </a:xfrm>
          </p:grpSpPr>
          <p:sp>
            <p:nvSpPr>
              <p:cNvPr id="208900" name="Freeform 4"/>
              <p:cNvSpPr>
                <a:spLocks/>
              </p:cNvSpPr>
              <p:nvPr/>
            </p:nvSpPr>
            <p:spPr bwMode="auto">
              <a:xfrm>
                <a:off x="2078" y="1344"/>
                <a:ext cx="2472" cy="567"/>
              </a:xfrm>
              <a:custGeom>
                <a:avLst/>
                <a:gdLst/>
                <a:ahLst/>
                <a:cxnLst>
                  <a:cxn ang="0">
                    <a:pos x="197" y="131"/>
                  </a:cxn>
                  <a:cxn ang="0">
                    <a:pos x="488" y="117"/>
                  </a:cxn>
                  <a:cxn ang="0">
                    <a:pos x="538" y="75"/>
                  </a:cxn>
                  <a:cxn ang="0">
                    <a:pos x="888" y="84"/>
                  </a:cxn>
                  <a:cxn ang="0">
                    <a:pos x="963" y="59"/>
                  </a:cxn>
                  <a:cxn ang="0">
                    <a:pos x="1013" y="42"/>
                  </a:cxn>
                  <a:cxn ang="0">
                    <a:pos x="1038" y="34"/>
                  </a:cxn>
                  <a:cxn ang="0">
                    <a:pos x="1113" y="0"/>
                  </a:cxn>
                  <a:cxn ang="0">
                    <a:pos x="1280" y="67"/>
                  </a:cxn>
                  <a:cxn ang="0">
                    <a:pos x="1597" y="34"/>
                  </a:cxn>
                  <a:cxn ang="0">
                    <a:pos x="1747" y="42"/>
                  </a:cxn>
                  <a:cxn ang="0">
                    <a:pos x="1772" y="50"/>
                  </a:cxn>
                  <a:cxn ang="0">
                    <a:pos x="1780" y="75"/>
                  </a:cxn>
                  <a:cxn ang="0">
                    <a:pos x="1872" y="117"/>
                  </a:cxn>
                  <a:cxn ang="0">
                    <a:pos x="2272" y="134"/>
                  </a:cxn>
                  <a:cxn ang="0">
                    <a:pos x="2313" y="175"/>
                  </a:cxn>
                  <a:cxn ang="0">
                    <a:pos x="2447" y="209"/>
                  </a:cxn>
                  <a:cxn ang="0">
                    <a:pos x="2472" y="292"/>
                  </a:cxn>
                  <a:cxn ang="0">
                    <a:pos x="2380" y="450"/>
                  </a:cxn>
                  <a:cxn ang="0">
                    <a:pos x="1872" y="450"/>
                  </a:cxn>
                  <a:cxn ang="0">
                    <a:pos x="1738" y="542"/>
                  </a:cxn>
                  <a:cxn ang="0">
                    <a:pos x="1480" y="500"/>
                  </a:cxn>
                  <a:cxn ang="0">
                    <a:pos x="1388" y="459"/>
                  </a:cxn>
                  <a:cxn ang="0">
                    <a:pos x="1338" y="484"/>
                  </a:cxn>
                  <a:cxn ang="0">
                    <a:pos x="897" y="509"/>
                  </a:cxn>
                  <a:cxn ang="0">
                    <a:pos x="822" y="567"/>
                  </a:cxn>
                  <a:cxn ang="0">
                    <a:pos x="772" y="559"/>
                  </a:cxn>
                  <a:cxn ang="0">
                    <a:pos x="713" y="517"/>
                  </a:cxn>
                  <a:cxn ang="0">
                    <a:pos x="705" y="492"/>
                  </a:cxn>
                  <a:cxn ang="0">
                    <a:pos x="655" y="475"/>
                  </a:cxn>
                  <a:cxn ang="0">
                    <a:pos x="555" y="434"/>
                  </a:cxn>
                  <a:cxn ang="0">
                    <a:pos x="522" y="425"/>
                  </a:cxn>
                  <a:cxn ang="0">
                    <a:pos x="472" y="409"/>
                  </a:cxn>
                  <a:cxn ang="0">
                    <a:pos x="280" y="442"/>
                  </a:cxn>
                  <a:cxn ang="0">
                    <a:pos x="189" y="492"/>
                  </a:cxn>
                  <a:cxn ang="0">
                    <a:pos x="105" y="442"/>
                  </a:cxn>
                  <a:cxn ang="0">
                    <a:pos x="97" y="300"/>
                  </a:cxn>
                  <a:cxn ang="0">
                    <a:pos x="89" y="275"/>
                  </a:cxn>
                  <a:cxn ang="0">
                    <a:pos x="39" y="259"/>
                  </a:cxn>
                  <a:cxn ang="0">
                    <a:pos x="5" y="209"/>
                  </a:cxn>
                  <a:cxn ang="0">
                    <a:pos x="14" y="167"/>
                  </a:cxn>
                  <a:cxn ang="0">
                    <a:pos x="64" y="142"/>
                  </a:cxn>
                  <a:cxn ang="0">
                    <a:pos x="230" y="142"/>
                  </a:cxn>
                </a:cxnLst>
                <a:rect l="0" t="0" r="r" b="b"/>
                <a:pathLst>
                  <a:path w="2472" h="567">
                    <a:moveTo>
                      <a:pt x="197" y="131"/>
                    </a:moveTo>
                    <a:cubicBezTo>
                      <a:pt x="214" y="139"/>
                      <a:pt x="472" y="129"/>
                      <a:pt x="488" y="117"/>
                    </a:cubicBezTo>
                    <a:cubicBezTo>
                      <a:pt x="558" y="57"/>
                      <a:pt x="438" y="126"/>
                      <a:pt x="538" y="75"/>
                    </a:cubicBezTo>
                    <a:cubicBezTo>
                      <a:pt x="664" y="82"/>
                      <a:pt x="762" y="91"/>
                      <a:pt x="888" y="84"/>
                    </a:cubicBezTo>
                    <a:cubicBezTo>
                      <a:pt x="939" y="65"/>
                      <a:pt x="885" y="84"/>
                      <a:pt x="963" y="59"/>
                    </a:cubicBezTo>
                    <a:cubicBezTo>
                      <a:pt x="979" y="53"/>
                      <a:pt x="996" y="47"/>
                      <a:pt x="1013" y="42"/>
                    </a:cubicBezTo>
                    <a:cubicBezTo>
                      <a:pt x="1021" y="39"/>
                      <a:pt x="1038" y="34"/>
                      <a:pt x="1038" y="34"/>
                    </a:cubicBezTo>
                    <a:cubicBezTo>
                      <a:pt x="1062" y="17"/>
                      <a:pt x="1084" y="10"/>
                      <a:pt x="1113" y="0"/>
                    </a:cubicBezTo>
                    <a:cubicBezTo>
                      <a:pt x="1171" y="10"/>
                      <a:pt x="1226" y="39"/>
                      <a:pt x="1280" y="67"/>
                    </a:cubicBezTo>
                    <a:cubicBezTo>
                      <a:pt x="1427" y="62"/>
                      <a:pt x="1498" y="97"/>
                      <a:pt x="1597" y="34"/>
                    </a:cubicBezTo>
                    <a:cubicBezTo>
                      <a:pt x="1647" y="36"/>
                      <a:pt x="1697" y="37"/>
                      <a:pt x="1747" y="42"/>
                    </a:cubicBezTo>
                    <a:cubicBezTo>
                      <a:pt x="1755" y="42"/>
                      <a:pt x="1765" y="43"/>
                      <a:pt x="1772" y="50"/>
                    </a:cubicBezTo>
                    <a:cubicBezTo>
                      <a:pt x="1778" y="56"/>
                      <a:pt x="1773" y="68"/>
                      <a:pt x="1780" y="75"/>
                    </a:cubicBezTo>
                    <a:cubicBezTo>
                      <a:pt x="1800" y="95"/>
                      <a:pt x="1845" y="110"/>
                      <a:pt x="1872" y="117"/>
                    </a:cubicBezTo>
                    <a:cubicBezTo>
                      <a:pt x="1952" y="114"/>
                      <a:pt x="2191" y="79"/>
                      <a:pt x="2272" y="134"/>
                    </a:cubicBezTo>
                    <a:cubicBezTo>
                      <a:pt x="2312" y="197"/>
                      <a:pt x="2260" y="123"/>
                      <a:pt x="2313" y="175"/>
                    </a:cubicBezTo>
                    <a:cubicBezTo>
                      <a:pt x="2373" y="233"/>
                      <a:pt x="2236" y="192"/>
                      <a:pt x="2447" y="209"/>
                    </a:cubicBezTo>
                    <a:cubicBezTo>
                      <a:pt x="2466" y="269"/>
                      <a:pt x="2458" y="242"/>
                      <a:pt x="2472" y="292"/>
                    </a:cubicBezTo>
                    <a:cubicBezTo>
                      <a:pt x="2461" y="351"/>
                      <a:pt x="2443" y="429"/>
                      <a:pt x="2380" y="450"/>
                    </a:cubicBezTo>
                    <a:cubicBezTo>
                      <a:pt x="2199" y="438"/>
                      <a:pt x="2050" y="438"/>
                      <a:pt x="1872" y="450"/>
                    </a:cubicBezTo>
                    <a:cubicBezTo>
                      <a:pt x="1787" y="468"/>
                      <a:pt x="1798" y="500"/>
                      <a:pt x="1738" y="542"/>
                    </a:cubicBezTo>
                    <a:cubicBezTo>
                      <a:pt x="1649" y="534"/>
                      <a:pt x="1563" y="530"/>
                      <a:pt x="1480" y="500"/>
                    </a:cubicBezTo>
                    <a:cubicBezTo>
                      <a:pt x="1459" y="436"/>
                      <a:pt x="1475" y="448"/>
                      <a:pt x="1388" y="459"/>
                    </a:cubicBezTo>
                    <a:cubicBezTo>
                      <a:pt x="1370" y="464"/>
                      <a:pt x="1356" y="481"/>
                      <a:pt x="1338" y="484"/>
                    </a:cubicBezTo>
                    <a:cubicBezTo>
                      <a:pt x="1197" y="506"/>
                      <a:pt x="1037" y="502"/>
                      <a:pt x="897" y="509"/>
                    </a:cubicBezTo>
                    <a:cubicBezTo>
                      <a:pt x="837" y="548"/>
                      <a:pt x="861" y="527"/>
                      <a:pt x="822" y="567"/>
                    </a:cubicBezTo>
                    <a:cubicBezTo>
                      <a:pt x="805" y="564"/>
                      <a:pt x="787" y="566"/>
                      <a:pt x="772" y="559"/>
                    </a:cubicBezTo>
                    <a:cubicBezTo>
                      <a:pt x="750" y="548"/>
                      <a:pt x="713" y="517"/>
                      <a:pt x="713" y="517"/>
                    </a:cubicBezTo>
                    <a:cubicBezTo>
                      <a:pt x="710" y="508"/>
                      <a:pt x="711" y="498"/>
                      <a:pt x="705" y="492"/>
                    </a:cubicBezTo>
                    <a:cubicBezTo>
                      <a:pt x="692" y="479"/>
                      <a:pt x="671" y="482"/>
                      <a:pt x="655" y="475"/>
                    </a:cubicBezTo>
                    <a:cubicBezTo>
                      <a:pt x="591" y="446"/>
                      <a:pt x="620" y="451"/>
                      <a:pt x="555" y="434"/>
                    </a:cubicBezTo>
                    <a:cubicBezTo>
                      <a:pt x="544" y="431"/>
                      <a:pt x="532" y="428"/>
                      <a:pt x="522" y="425"/>
                    </a:cubicBezTo>
                    <a:cubicBezTo>
                      <a:pt x="505" y="419"/>
                      <a:pt x="472" y="409"/>
                      <a:pt x="472" y="409"/>
                    </a:cubicBezTo>
                    <a:cubicBezTo>
                      <a:pt x="374" y="415"/>
                      <a:pt x="356" y="417"/>
                      <a:pt x="280" y="442"/>
                    </a:cubicBezTo>
                    <a:cubicBezTo>
                      <a:pt x="239" y="469"/>
                      <a:pt x="241" y="481"/>
                      <a:pt x="189" y="492"/>
                    </a:cubicBezTo>
                    <a:cubicBezTo>
                      <a:pt x="143" y="483"/>
                      <a:pt x="130" y="479"/>
                      <a:pt x="105" y="442"/>
                    </a:cubicBezTo>
                    <a:cubicBezTo>
                      <a:pt x="102" y="394"/>
                      <a:pt x="101" y="347"/>
                      <a:pt x="97" y="300"/>
                    </a:cubicBezTo>
                    <a:cubicBezTo>
                      <a:pt x="96" y="291"/>
                      <a:pt x="96" y="280"/>
                      <a:pt x="89" y="275"/>
                    </a:cubicBezTo>
                    <a:cubicBezTo>
                      <a:pt x="74" y="264"/>
                      <a:pt x="39" y="259"/>
                      <a:pt x="39" y="259"/>
                    </a:cubicBezTo>
                    <a:cubicBezTo>
                      <a:pt x="27" y="242"/>
                      <a:pt x="0" y="228"/>
                      <a:pt x="5" y="209"/>
                    </a:cubicBezTo>
                    <a:cubicBezTo>
                      <a:pt x="8" y="195"/>
                      <a:pt x="6" y="179"/>
                      <a:pt x="14" y="167"/>
                    </a:cubicBezTo>
                    <a:cubicBezTo>
                      <a:pt x="19" y="157"/>
                      <a:pt x="52" y="142"/>
                      <a:pt x="64" y="142"/>
                    </a:cubicBezTo>
                    <a:cubicBezTo>
                      <a:pt x="119" y="139"/>
                      <a:pt x="174" y="142"/>
                      <a:pt x="230" y="142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901" name="Text Box 5"/>
              <p:cNvSpPr txBox="1">
                <a:spLocks noChangeArrowheads="1"/>
              </p:cNvSpPr>
              <p:nvPr/>
            </p:nvSpPr>
            <p:spPr bwMode="auto">
              <a:xfrm>
                <a:off x="2188" y="1477"/>
                <a:ext cx="216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latin typeface="Arial" pitchFamily="-112" charset="0"/>
                  </a:rPr>
                  <a:t>Ideal Continuous Image</a:t>
                </a:r>
              </a:p>
            </p:txBody>
          </p:sp>
        </p:grpSp>
        <p:sp>
          <p:nvSpPr>
            <p:cNvPr id="208906" name="Text Box 10"/>
            <p:cNvSpPr txBox="1">
              <a:spLocks noChangeArrowheads="1"/>
            </p:cNvSpPr>
            <p:nvPr/>
          </p:nvSpPr>
          <p:spPr bwMode="auto">
            <a:xfrm>
              <a:off x="5603875" y="3338512"/>
              <a:ext cx="1098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Sample</a:t>
              </a:r>
            </a:p>
          </p:txBody>
        </p:sp>
        <p:sp>
          <p:nvSpPr>
            <p:cNvPr id="208907" name="Text Box 11"/>
            <p:cNvSpPr txBox="1">
              <a:spLocks noChangeArrowheads="1"/>
            </p:cNvSpPr>
            <p:nvPr/>
          </p:nvSpPr>
          <p:spPr bwMode="auto">
            <a:xfrm>
              <a:off x="4770438" y="4633912"/>
              <a:ext cx="27654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Reconstruction Filter</a:t>
              </a:r>
            </a:p>
          </p:txBody>
        </p:sp>
        <p:grpSp>
          <p:nvGrpSpPr>
            <p:cNvPr id="208914" name="Group 18"/>
            <p:cNvGrpSpPr>
              <a:grpSpLocks/>
            </p:cNvGrpSpPr>
            <p:nvPr/>
          </p:nvGrpSpPr>
          <p:grpSpPr bwMode="auto">
            <a:xfrm>
              <a:off x="4237037" y="3795713"/>
              <a:ext cx="3924300" cy="900113"/>
              <a:chOff x="2112" y="2448"/>
              <a:chExt cx="2472" cy="567"/>
            </a:xfrm>
          </p:grpSpPr>
          <p:sp>
            <p:nvSpPr>
              <p:cNvPr id="208909" name="Freeform 13"/>
              <p:cNvSpPr>
                <a:spLocks/>
              </p:cNvSpPr>
              <p:nvPr/>
            </p:nvSpPr>
            <p:spPr bwMode="auto">
              <a:xfrm>
                <a:off x="2112" y="2448"/>
                <a:ext cx="2472" cy="567"/>
              </a:xfrm>
              <a:custGeom>
                <a:avLst/>
                <a:gdLst/>
                <a:ahLst/>
                <a:cxnLst>
                  <a:cxn ang="0">
                    <a:pos x="197" y="131"/>
                  </a:cxn>
                  <a:cxn ang="0">
                    <a:pos x="488" y="117"/>
                  </a:cxn>
                  <a:cxn ang="0">
                    <a:pos x="538" y="75"/>
                  </a:cxn>
                  <a:cxn ang="0">
                    <a:pos x="888" y="84"/>
                  </a:cxn>
                  <a:cxn ang="0">
                    <a:pos x="963" y="59"/>
                  </a:cxn>
                  <a:cxn ang="0">
                    <a:pos x="1013" y="42"/>
                  </a:cxn>
                  <a:cxn ang="0">
                    <a:pos x="1038" y="34"/>
                  </a:cxn>
                  <a:cxn ang="0">
                    <a:pos x="1113" y="0"/>
                  </a:cxn>
                  <a:cxn ang="0">
                    <a:pos x="1280" y="67"/>
                  </a:cxn>
                  <a:cxn ang="0">
                    <a:pos x="1597" y="34"/>
                  </a:cxn>
                  <a:cxn ang="0">
                    <a:pos x="1747" y="42"/>
                  </a:cxn>
                  <a:cxn ang="0">
                    <a:pos x="1772" y="50"/>
                  </a:cxn>
                  <a:cxn ang="0">
                    <a:pos x="1780" y="75"/>
                  </a:cxn>
                  <a:cxn ang="0">
                    <a:pos x="1872" y="117"/>
                  </a:cxn>
                  <a:cxn ang="0">
                    <a:pos x="2272" y="134"/>
                  </a:cxn>
                  <a:cxn ang="0">
                    <a:pos x="2313" y="175"/>
                  </a:cxn>
                  <a:cxn ang="0">
                    <a:pos x="2447" y="209"/>
                  </a:cxn>
                  <a:cxn ang="0">
                    <a:pos x="2472" y="292"/>
                  </a:cxn>
                  <a:cxn ang="0">
                    <a:pos x="2380" y="450"/>
                  </a:cxn>
                  <a:cxn ang="0">
                    <a:pos x="1872" y="450"/>
                  </a:cxn>
                  <a:cxn ang="0">
                    <a:pos x="1738" y="542"/>
                  </a:cxn>
                  <a:cxn ang="0">
                    <a:pos x="1480" y="500"/>
                  </a:cxn>
                  <a:cxn ang="0">
                    <a:pos x="1388" y="459"/>
                  </a:cxn>
                  <a:cxn ang="0">
                    <a:pos x="1338" y="484"/>
                  </a:cxn>
                  <a:cxn ang="0">
                    <a:pos x="897" y="509"/>
                  </a:cxn>
                  <a:cxn ang="0">
                    <a:pos x="822" y="567"/>
                  </a:cxn>
                  <a:cxn ang="0">
                    <a:pos x="772" y="559"/>
                  </a:cxn>
                  <a:cxn ang="0">
                    <a:pos x="713" y="517"/>
                  </a:cxn>
                  <a:cxn ang="0">
                    <a:pos x="705" y="492"/>
                  </a:cxn>
                  <a:cxn ang="0">
                    <a:pos x="655" y="475"/>
                  </a:cxn>
                  <a:cxn ang="0">
                    <a:pos x="555" y="434"/>
                  </a:cxn>
                  <a:cxn ang="0">
                    <a:pos x="522" y="425"/>
                  </a:cxn>
                  <a:cxn ang="0">
                    <a:pos x="472" y="409"/>
                  </a:cxn>
                  <a:cxn ang="0">
                    <a:pos x="280" y="442"/>
                  </a:cxn>
                  <a:cxn ang="0">
                    <a:pos x="189" y="492"/>
                  </a:cxn>
                  <a:cxn ang="0">
                    <a:pos x="105" y="442"/>
                  </a:cxn>
                  <a:cxn ang="0">
                    <a:pos x="97" y="300"/>
                  </a:cxn>
                  <a:cxn ang="0">
                    <a:pos x="89" y="275"/>
                  </a:cxn>
                  <a:cxn ang="0">
                    <a:pos x="39" y="259"/>
                  </a:cxn>
                  <a:cxn ang="0">
                    <a:pos x="5" y="209"/>
                  </a:cxn>
                  <a:cxn ang="0">
                    <a:pos x="14" y="167"/>
                  </a:cxn>
                  <a:cxn ang="0">
                    <a:pos x="64" y="142"/>
                  </a:cxn>
                  <a:cxn ang="0">
                    <a:pos x="230" y="142"/>
                  </a:cxn>
                </a:cxnLst>
                <a:rect l="0" t="0" r="r" b="b"/>
                <a:pathLst>
                  <a:path w="2472" h="567">
                    <a:moveTo>
                      <a:pt x="197" y="131"/>
                    </a:moveTo>
                    <a:cubicBezTo>
                      <a:pt x="214" y="139"/>
                      <a:pt x="472" y="129"/>
                      <a:pt x="488" y="117"/>
                    </a:cubicBezTo>
                    <a:cubicBezTo>
                      <a:pt x="558" y="57"/>
                      <a:pt x="438" y="126"/>
                      <a:pt x="538" y="75"/>
                    </a:cubicBezTo>
                    <a:cubicBezTo>
                      <a:pt x="664" y="82"/>
                      <a:pt x="762" y="91"/>
                      <a:pt x="888" y="84"/>
                    </a:cubicBezTo>
                    <a:cubicBezTo>
                      <a:pt x="939" y="65"/>
                      <a:pt x="885" y="84"/>
                      <a:pt x="963" y="59"/>
                    </a:cubicBezTo>
                    <a:cubicBezTo>
                      <a:pt x="979" y="53"/>
                      <a:pt x="996" y="47"/>
                      <a:pt x="1013" y="42"/>
                    </a:cubicBezTo>
                    <a:cubicBezTo>
                      <a:pt x="1021" y="39"/>
                      <a:pt x="1038" y="34"/>
                      <a:pt x="1038" y="34"/>
                    </a:cubicBezTo>
                    <a:cubicBezTo>
                      <a:pt x="1062" y="17"/>
                      <a:pt x="1084" y="10"/>
                      <a:pt x="1113" y="0"/>
                    </a:cubicBezTo>
                    <a:cubicBezTo>
                      <a:pt x="1171" y="10"/>
                      <a:pt x="1226" y="39"/>
                      <a:pt x="1280" y="67"/>
                    </a:cubicBezTo>
                    <a:cubicBezTo>
                      <a:pt x="1427" y="62"/>
                      <a:pt x="1498" y="97"/>
                      <a:pt x="1597" y="34"/>
                    </a:cubicBezTo>
                    <a:cubicBezTo>
                      <a:pt x="1647" y="36"/>
                      <a:pt x="1697" y="37"/>
                      <a:pt x="1747" y="42"/>
                    </a:cubicBezTo>
                    <a:cubicBezTo>
                      <a:pt x="1755" y="42"/>
                      <a:pt x="1765" y="43"/>
                      <a:pt x="1772" y="50"/>
                    </a:cubicBezTo>
                    <a:cubicBezTo>
                      <a:pt x="1778" y="56"/>
                      <a:pt x="1773" y="68"/>
                      <a:pt x="1780" y="75"/>
                    </a:cubicBezTo>
                    <a:cubicBezTo>
                      <a:pt x="1800" y="95"/>
                      <a:pt x="1845" y="110"/>
                      <a:pt x="1872" y="117"/>
                    </a:cubicBezTo>
                    <a:cubicBezTo>
                      <a:pt x="1952" y="114"/>
                      <a:pt x="2191" y="79"/>
                      <a:pt x="2272" y="134"/>
                    </a:cubicBezTo>
                    <a:cubicBezTo>
                      <a:pt x="2312" y="197"/>
                      <a:pt x="2260" y="123"/>
                      <a:pt x="2313" y="175"/>
                    </a:cubicBezTo>
                    <a:cubicBezTo>
                      <a:pt x="2373" y="233"/>
                      <a:pt x="2236" y="192"/>
                      <a:pt x="2447" y="209"/>
                    </a:cubicBezTo>
                    <a:cubicBezTo>
                      <a:pt x="2466" y="269"/>
                      <a:pt x="2458" y="242"/>
                      <a:pt x="2472" y="292"/>
                    </a:cubicBezTo>
                    <a:cubicBezTo>
                      <a:pt x="2461" y="351"/>
                      <a:pt x="2443" y="429"/>
                      <a:pt x="2380" y="450"/>
                    </a:cubicBezTo>
                    <a:cubicBezTo>
                      <a:pt x="2199" y="438"/>
                      <a:pt x="2050" y="438"/>
                      <a:pt x="1872" y="450"/>
                    </a:cubicBezTo>
                    <a:cubicBezTo>
                      <a:pt x="1787" y="468"/>
                      <a:pt x="1798" y="500"/>
                      <a:pt x="1738" y="542"/>
                    </a:cubicBezTo>
                    <a:cubicBezTo>
                      <a:pt x="1649" y="534"/>
                      <a:pt x="1563" y="530"/>
                      <a:pt x="1480" y="500"/>
                    </a:cubicBezTo>
                    <a:cubicBezTo>
                      <a:pt x="1459" y="436"/>
                      <a:pt x="1475" y="448"/>
                      <a:pt x="1388" y="459"/>
                    </a:cubicBezTo>
                    <a:cubicBezTo>
                      <a:pt x="1370" y="464"/>
                      <a:pt x="1356" y="481"/>
                      <a:pt x="1338" y="484"/>
                    </a:cubicBezTo>
                    <a:cubicBezTo>
                      <a:pt x="1197" y="506"/>
                      <a:pt x="1037" y="502"/>
                      <a:pt x="897" y="509"/>
                    </a:cubicBezTo>
                    <a:cubicBezTo>
                      <a:pt x="837" y="548"/>
                      <a:pt x="861" y="527"/>
                      <a:pt x="822" y="567"/>
                    </a:cubicBezTo>
                    <a:cubicBezTo>
                      <a:pt x="805" y="564"/>
                      <a:pt x="787" y="566"/>
                      <a:pt x="772" y="559"/>
                    </a:cubicBezTo>
                    <a:cubicBezTo>
                      <a:pt x="750" y="548"/>
                      <a:pt x="713" y="517"/>
                      <a:pt x="713" y="517"/>
                    </a:cubicBezTo>
                    <a:cubicBezTo>
                      <a:pt x="710" y="508"/>
                      <a:pt x="711" y="498"/>
                      <a:pt x="705" y="492"/>
                    </a:cubicBezTo>
                    <a:cubicBezTo>
                      <a:pt x="692" y="479"/>
                      <a:pt x="671" y="482"/>
                      <a:pt x="655" y="475"/>
                    </a:cubicBezTo>
                    <a:cubicBezTo>
                      <a:pt x="591" y="446"/>
                      <a:pt x="620" y="451"/>
                      <a:pt x="555" y="434"/>
                    </a:cubicBezTo>
                    <a:cubicBezTo>
                      <a:pt x="544" y="431"/>
                      <a:pt x="532" y="428"/>
                      <a:pt x="522" y="425"/>
                    </a:cubicBezTo>
                    <a:cubicBezTo>
                      <a:pt x="505" y="419"/>
                      <a:pt x="472" y="409"/>
                      <a:pt x="472" y="409"/>
                    </a:cubicBezTo>
                    <a:cubicBezTo>
                      <a:pt x="374" y="415"/>
                      <a:pt x="356" y="417"/>
                      <a:pt x="280" y="442"/>
                    </a:cubicBezTo>
                    <a:cubicBezTo>
                      <a:pt x="239" y="469"/>
                      <a:pt x="241" y="481"/>
                      <a:pt x="189" y="492"/>
                    </a:cubicBezTo>
                    <a:cubicBezTo>
                      <a:pt x="143" y="483"/>
                      <a:pt x="130" y="479"/>
                      <a:pt x="105" y="442"/>
                    </a:cubicBezTo>
                    <a:cubicBezTo>
                      <a:pt x="102" y="394"/>
                      <a:pt x="101" y="347"/>
                      <a:pt x="97" y="300"/>
                    </a:cubicBezTo>
                    <a:cubicBezTo>
                      <a:pt x="96" y="291"/>
                      <a:pt x="96" y="280"/>
                      <a:pt x="89" y="275"/>
                    </a:cubicBezTo>
                    <a:cubicBezTo>
                      <a:pt x="74" y="264"/>
                      <a:pt x="39" y="259"/>
                      <a:pt x="39" y="259"/>
                    </a:cubicBezTo>
                    <a:cubicBezTo>
                      <a:pt x="27" y="242"/>
                      <a:pt x="0" y="228"/>
                      <a:pt x="5" y="209"/>
                    </a:cubicBezTo>
                    <a:cubicBezTo>
                      <a:pt x="8" y="195"/>
                      <a:pt x="6" y="179"/>
                      <a:pt x="14" y="167"/>
                    </a:cubicBezTo>
                    <a:cubicBezTo>
                      <a:pt x="19" y="157"/>
                      <a:pt x="52" y="142"/>
                      <a:pt x="64" y="142"/>
                    </a:cubicBezTo>
                    <a:cubicBezTo>
                      <a:pt x="119" y="139"/>
                      <a:pt x="174" y="142"/>
                      <a:pt x="230" y="142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910" name="Text Box 14"/>
              <p:cNvSpPr txBox="1">
                <a:spLocks noChangeArrowheads="1"/>
              </p:cNvSpPr>
              <p:nvPr/>
            </p:nvSpPr>
            <p:spPr bwMode="auto">
              <a:xfrm>
                <a:off x="2288" y="2581"/>
                <a:ext cx="2047" cy="291"/>
              </a:xfrm>
              <a:prstGeom prst="rect">
                <a:avLst/>
              </a:prstGeom>
              <a:noFill/>
              <a:ln w="9525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dirty="0">
                    <a:latin typeface="Arial" pitchFamily="-112" charset="0"/>
                  </a:rPr>
                  <a:t>Sampled Image Pixels</a:t>
                </a:r>
              </a:p>
            </p:txBody>
          </p:sp>
        </p:grpSp>
        <p:sp>
          <p:nvSpPr>
            <p:cNvPr id="208912" name="Freeform 16"/>
            <p:cNvSpPr>
              <a:spLocks/>
            </p:cNvSpPr>
            <p:nvPr/>
          </p:nvSpPr>
          <p:spPr bwMode="auto">
            <a:xfrm>
              <a:off x="4287837" y="5014912"/>
              <a:ext cx="3873500" cy="877888"/>
            </a:xfrm>
            <a:custGeom>
              <a:avLst/>
              <a:gdLst/>
              <a:ahLst/>
              <a:cxnLst>
                <a:cxn ang="0">
                  <a:pos x="165" y="131"/>
                </a:cxn>
                <a:cxn ang="0">
                  <a:pos x="424" y="123"/>
                </a:cxn>
                <a:cxn ang="0">
                  <a:pos x="856" y="84"/>
                </a:cxn>
                <a:cxn ang="0">
                  <a:pos x="1081" y="0"/>
                </a:cxn>
                <a:cxn ang="0">
                  <a:pos x="1248" y="67"/>
                </a:cxn>
                <a:cxn ang="0">
                  <a:pos x="1362" y="75"/>
                </a:cxn>
                <a:cxn ang="0">
                  <a:pos x="1414" y="72"/>
                </a:cxn>
                <a:cxn ang="0">
                  <a:pos x="1565" y="34"/>
                </a:cxn>
                <a:cxn ang="0">
                  <a:pos x="1715" y="42"/>
                </a:cxn>
                <a:cxn ang="0">
                  <a:pos x="1740" y="50"/>
                </a:cxn>
                <a:cxn ang="0">
                  <a:pos x="1840" y="117"/>
                </a:cxn>
                <a:cxn ang="0">
                  <a:pos x="2240" y="134"/>
                </a:cxn>
                <a:cxn ang="0">
                  <a:pos x="2415" y="209"/>
                </a:cxn>
                <a:cxn ang="0">
                  <a:pos x="2440" y="292"/>
                </a:cxn>
                <a:cxn ang="0">
                  <a:pos x="2348" y="450"/>
                </a:cxn>
                <a:cxn ang="0">
                  <a:pos x="1840" y="450"/>
                </a:cxn>
                <a:cxn ang="0">
                  <a:pos x="1706" y="542"/>
                </a:cxn>
                <a:cxn ang="0">
                  <a:pos x="1448" y="500"/>
                </a:cxn>
                <a:cxn ang="0">
                  <a:pos x="1306" y="484"/>
                </a:cxn>
                <a:cxn ang="0">
                  <a:pos x="872" y="552"/>
                </a:cxn>
                <a:cxn ang="0">
                  <a:pos x="623" y="475"/>
                </a:cxn>
                <a:cxn ang="0">
                  <a:pos x="490" y="425"/>
                </a:cxn>
                <a:cxn ang="0">
                  <a:pos x="248" y="442"/>
                </a:cxn>
                <a:cxn ang="0">
                  <a:pos x="157" y="492"/>
                </a:cxn>
                <a:cxn ang="0">
                  <a:pos x="73" y="442"/>
                </a:cxn>
                <a:cxn ang="0">
                  <a:pos x="65" y="300"/>
                </a:cxn>
                <a:cxn ang="0">
                  <a:pos x="7" y="259"/>
                </a:cxn>
                <a:cxn ang="0">
                  <a:pos x="32" y="142"/>
                </a:cxn>
                <a:cxn ang="0">
                  <a:pos x="171" y="131"/>
                </a:cxn>
              </a:cxnLst>
              <a:rect l="0" t="0" r="r" b="b"/>
              <a:pathLst>
                <a:path w="2440" h="553">
                  <a:moveTo>
                    <a:pt x="165" y="131"/>
                  </a:moveTo>
                  <a:cubicBezTo>
                    <a:pt x="208" y="130"/>
                    <a:pt x="309" y="131"/>
                    <a:pt x="424" y="123"/>
                  </a:cubicBezTo>
                  <a:cubicBezTo>
                    <a:pt x="539" y="115"/>
                    <a:pt x="747" y="104"/>
                    <a:pt x="856" y="84"/>
                  </a:cubicBezTo>
                  <a:cubicBezTo>
                    <a:pt x="902" y="69"/>
                    <a:pt x="1016" y="3"/>
                    <a:pt x="1081" y="0"/>
                  </a:cubicBezTo>
                  <a:cubicBezTo>
                    <a:pt x="1139" y="10"/>
                    <a:pt x="1194" y="39"/>
                    <a:pt x="1248" y="67"/>
                  </a:cubicBezTo>
                  <a:cubicBezTo>
                    <a:pt x="1295" y="79"/>
                    <a:pt x="1334" y="74"/>
                    <a:pt x="1362" y="75"/>
                  </a:cubicBezTo>
                  <a:cubicBezTo>
                    <a:pt x="1390" y="76"/>
                    <a:pt x="1380" y="79"/>
                    <a:pt x="1414" y="72"/>
                  </a:cubicBezTo>
                  <a:cubicBezTo>
                    <a:pt x="1448" y="65"/>
                    <a:pt x="1515" y="39"/>
                    <a:pt x="1565" y="34"/>
                  </a:cubicBezTo>
                  <a:cubicBezTo>
                    <a:pt x="1615" y="36"/>
                    <a:pt x="1665" y="37"/>
                    <a:pt x="1715" y="42"/>
                  </a:cubicBezTo>
                  <a:cubicBezTo>
                    <a:pt x="1723" y="42"/>
                    <a:pt x="1733" y="43"/>
                    <a:pt x="1740" y="50"/>
                  </a:cubicBezTo>
                  <a:cubicBezTo>
                    <a:pt x="1761" y="62"/>
                    <a:pt x="1757" y="103"/>
                    <a:pt x="1840" y="117"/>
                  </a:cubicBezTo>
                  <a:cubicBezTo>
                    <a:pt x="1920" y="114"/>
                    <a:pt x="2159" y="79"/>
                    <a:pt x="2240" y="134"/>
                  </a:cubicBezTo>
                  <a:cubicBezTo>
                    <a:pt x="2336" y="149"/>
                    <a:pt x="2382" y="183"/>
                    <a:pt x="2415" y="209"/>
                  </a:cubicBezTo>
                  <a:cubicBezTo>
                    <a:pt x="2434" y="269"/>
                    <a:pt x="2426" y="242"/>
                    <a:pt x="2440" y="292"/>
                  </a:cubicBezTo>
                  <a:cubicBezTo>
                    <a:pt x="2429" y="351"/>
                    <a:pt x="2411" y="429"/>
                    <a:pt x="2348" y="450"/>
                  </a:cubicBezTo>
                  <a:cubicBezTo>
                    <a:pt x="2167" y="438"/>
                    <a:pt x="2018" y="438"/>
                    <a:pt x="1840" y="450"/>
                  </a:cubicBezTo>
                  <a:cubicBezTo>
                    <a:pt x="1755" y="468"/>
                    <a:pt x="1766" y="500"/>
                    <a:pt x="1706" y="542"/>
                  </a:cubicBezTo>
                  <a:cubicBezTo>
                    <a:pt x="1617" y="534"/>
                    <a:pt x="1531" y="530"/>
                    <a:pt x="1448" y="500"/>
                  </a:cubicBezTo>
                  <a:cubicBezTo>
                    <a:pt x="1381" y="490"/>
                    <a:pt x="1403" y="483"/>
                    <a:pt x="1306" y="484"/>
                  </a:cubicBezTo>
                  <a:cubicBezTo>
                    <a:pt x="1198" y="496"/>
                    <a:pt x="986" y="553"/>
                    <a:pt x="872" y="552"/>
                  </a:cubicBezTo>
                  <a:cubicBezTo>
                    <a:pt x="758" y="551"/>
                    <a:pt x="687" y="496"/>
                    <a:pt x="623" y="475"/>
                  </a:cubicBezTo>
                  <a:cubicBezTo>
                    <a:pt x="591" y="460"/>
                    <a:pt x="552" y="430"/>
                    <a:pt x="490" y="425"/>
                  </a:cubicBezTo>
                  <a:cubicBezTo>
                    <a:pt x="444" y="426"/>
                    <a:pt x="303" y="431"/>
                    <a:pt x="248" y="442"/>
                  </a:cubicBezTo>
                  <a:cubicBezTo>
                    <a:pt x="207" y="469"/>
                    <a:pt x="209" y="481"/>
                    <a:pt x="157" y="492"/>
                  </a:cubicBezTo>
                  <a:cubicBezTo>
                    <a:pt x="111" y="483"/>
                    <a:pt x="98" y="479"/>
                    <a:pt x="73" y="442"/>
                  </a:cubicBezTo>
                  <a:cubicBezTo>
                    <a:pt x="70" y="394"/>
                    <a:pt x="69" y="347"/>
                    <a:pt x="65" y="300"/>
                  </a:cubicBezTo>
                  <a:cubicBezTo>
                    <a:pt x="54" y="270"/>
                    <a:pt x="22" y="274"/>
                    <a:pt x="7" y="259"/>
                  </a:cubicBezTo>
                  <a:cubicBezTo>
                    <a:pt x="2" y="233"/>
                    <a:pt x="0" y="161"/>
                    <a:pt x="32" y="142"/>
                  </a:cubicBezTo>
                  <a:cubicBezTo>
                    <a:pt x="87" y="139"/>
                    <a:pt x="142" y="133"/>
                    <a:pt x="171" y="13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3" name="Text Box 17"/>
            <p:cNvSpPr txBox="1">
              <a:spLocks noChangeArrowheads="1"/>
            </p:cNvSpPr>
            <p:nvPr/>
          </p:nvSpPr>
          <p:spPr bwMode="auto">
            <a:xfrm>
              <a:off x="4726379" y="5225406"/>
              <a:ext cx="2840842" cy="461665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Continuous Display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70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Filtering, Sampling, Reconstruction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33850" y="1690688"/>
            <a:ext cx="3924300" cy="4724399"/>
            <a:chOff x="4830763" y="1981201"/>
            <a:chExt cx="3924300" cy="4724399"/>
          </a:xfrm>
        </p:grpSpPr>
        <p:sp>
          <p:nvSpPr>
            <p:cNvPr id="121860" name="Oval 4"/>
            <p:cNvSpPr>
              <a:spLocks noChangeArrowheads="1"/>
            </p:cNvSpPr>
            <p:nvPr/>
          </p:nvSpPr>
          <p:spPr bwMode="auto">
            <a:xfrm>
              <a:off x="4849813" y="3352800"/>
              <a:ext cx="3886200" cy="762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Filtered Continuous Image</a:t>
              </a:r>
            </a:p>
          </p:txBody>
        </p:sp>
        <p:grpSp>
          <p:nvGrpSpPr>
            <p:cNvPr id="121872" name="Group 16"/>
            <p:cNvGrpSpPr>
              <a:grpSpLocks/>
            </p:cNvGrpSpPr>
            <p:nvPr/>
          </p:nvGrpSpPr>
          <p:grpSpPr bwMode="auto">
            <a:xfrm>
              <a:off x="4830763" y="1981201"/>
              <a:ext cx="3924300" cy="900113"/>
              <a:chOff x="2078" y="1344"/>
              <a:chExt cx="2472" cy="567"/>
            </a:xfrm>
          </p:grpSpPr>
          <p:sp>
            <p:nvSpPr>
              <p:cNvPr id="121863" name="Freeform 7"/>
              <p:cNvSpPr>
                <a:spLocks/>
              </p:cNvSpPr>
              <p:nvPr/>
            </p:nvSpPr>
            <p:spPr bwMode="auto">
              <a:xfrm>
                <a:off x="2078" y="1344"/>
                <a:ext cx="2472" cy="567"/>
              </a:xfrm>
              <a:custGeom>
                <a:avLst/>
                <a:gdLst/>
                <a:ahLst/>
                <a:cxnLst>
                  <a:cxn ang="0">
                    <a:pos x="197" y="131"/>
                  </a:cxn>
                  <a:cxn ang="0">
                    <a:pos x="488" y="117"/>
                  </a:cxn>
                  <a:cxn ang="0">
                    <a:pos x="538" y="75"/>
                  </a:cxn>
                  <a:cxn ang="0">
                    <a:pos x="888" y="84"/>
                  </a:cxn>
                  <a:cxn ang="0">
                    <a:pos x="963" y="59"/>
                  </a:cxn>
                  <a:cxn ang="0">
                    <a:pos x="1013" y="42"/>
                  </a:cxn>
                  <a:cxn ang="0">
                    <a:pos x="1038" y="34"/>
                  </a:cxn>
                  <a:cxn ang="0">
                    <a:pos x="1113" y="0"/>
                  </a:cxn>
                  <a:cxn ang="0">
                    <a:pos x="1280" y="67"/>
                  </a:cxn>
                  <a:cxn ang="0">
                    <a:pos x="1597" y="34"/>
                  </a:cxn>
                  <a:cxn ang="0">
                    <a:pos x="1747" y="42"/>
                  </a:cxn>
                  <a:cxn ang="0">
                    <a:pos x="1772" y="50"/>
                  </a:cxn>
                  <a:cxn ang="0">
                    <a:pos x="1780" y="75"/>
                  </a:cxn>
                  <a:cxn ang="0">
                    <a:pos x="1872" y="117"/>
                  </a:cxn>
                  <a:cxn ang="0">
                    <a:pos x="2272" y="134"/>
                  </a:cxn>
                  <a:cxn ang="0">
                    <a:pos x="2313" y="175"/>
                  </a:cxn>
                  <a:cxn ang="0">
                    <a:pos x="2447" y="209"/>
                  </a:cxn>
                  <a:cxn ang="0">
                    <a:pos x="2472" y="292"/>
                  </a:cxn>
                  <a:cxn ang="0">
                    <a:pos x="2380" y="450"/>
                  </a:cxn>
                  <a:cxn ang="0">
                    <a:pos x="1872" y="450"/>
                  </a:cxn>
                  <a:cxn ang="0">
                    <a:pos x="1738" y="542"/>
                  </a:cxn>
                  <a:cxn ang="0">
                    <a:pos x="1480" y="500"/>
                  </a:cxn>
                  <a:cxn ang="0">
                    <a:pos x="1388" y="459"/>
                  </a:cxn>
                  <a:cxn ang="0">
                    <a:pos x="1338" y="484"/>
                  </a:cxn>
                  <a:cxn ang="0">
                    <a:pos x="897" y="509"/>
                  </a:cxn>
                  <a:cxn ang="0">
                    <a:pos x="822" y="567"/>
                  </a:cxn>
                  <a:cxn ang="0">
                    <a:pos x="772" y="559"/>
                  </a:cxn>
                  <a:cxn ang="0">
                    <a:pos x="713" y="517"/>
                  </a:cxn>
                  <a:cxn ang="0">
                    <a:pos x="705" y="492"/>
                  </a:cxn>
                  <a:cxn ang="0">
                    <a:pos x="655" y="475"/>
                  </a:cxn>
                  <a:cxn ang="0">
                    <a:pos x="555" y="434"/>
                  </a:cxn>
                  <a:cxn ang="0">
                    <a:pos x="522" y="425"/>
                  </a:cxn>
                  <a:cxn ang="0">
                    <a:pos x="472" y="409"/>
                  </a:cxn>
                  <a:cxn ang="0">
                    <a:pos x="280" y="442"/>
                  </a:cxn>
                  <a:cxn ang="0">
                    <a:pos x="189" y="492"/>
                  </a:cxn>
                  <a:cxn ang="0">
                    <a:pos x="105" y="442"/>
                  </a:cxn>
                  <a:cxn ang="0">
                    <a:pos x="97" y="300"/>
                  </a:cxn>
                  <a:cxn ang="0">
                    <a:pos x="89" y="275"/>
                  </a:cxn>
                  <a:cxn ang="0">
                    <a:pos x="39" y="259"/>
                  </a:cxn>
                  <a:cxn ang="0">
                    <a:pos x="5" y="209"/>
                  </a:cxn>
                  <a:cxn ang="0">
                    <a:pos x="14" y="167"/>
                  </a:cxn>
                  <a:cxn ang="0">
                    <a:pos x="64" y="142"/>
                  </a:cxn>
                  <a:cxn ang="0">
                    <a:pos x="230" y="142"/>
                  </a:cxn>
                </a:cxnLst>
                <a:rect l="0" t="0" r="r" b="b"/>
                <a:pathLst>
                  <a:path w="2472" h="567">
                    <a:moveTo>
                      <a:pt x="197" y="131"/>
                    </a:moveTo>
                    <a:cubicBezTo>
                      <a:pt x="214" y="139"/>
                      <a:pt x="472" y="129"/>
                      <a:pt x="488" y="117"/>
                    </a:cubicBezTo>
                    <a:cubicBezTo>
                      <a:pt x="558" y="57"/>
                      <a:pt x="438" y="126"/>
                      <a:pt x="538" y="75"/>
                    </a:cubicBezTo>
                    <a:cubicBezTo>
                      <a:pt x="664" y="82"/>
                      <a:pt x="762" y="91"/>
                      <a:pt x="888" y="84"/>
                    </a:cubicBezTo>
                    <a:cubicBezTo>
                      <a:pt x="939" y="65"/>
                      <a:pt x="885" y="84"/>
                      <a:pt x="963" y="59"/>
                    </a:cubicBezTo>
                    <a:cubicBezTo>
                      <a:pt x="979" y="53"/>
                      <a:pt x="996" y="47"/>
                      <a:pt x="1013" y="42"/>
                    </a:cubicBezTo>
                    <a:cubicBezTo>
                      <a:pt x="1021" y="39"/>
                      <a:pt x="1038" y="34"/>
                      <a:pt x="1038" y="34"/>
                    </a:cubicBezTo>
                    <a:cubicBezTo>
                      <a:pt x="1062" y="17"/>
                      <a:pt x="1084" y="10"/>
                      <a:pt x="1113" y="0"/>
                    </a:cubicBezTo>
                    <a:cubicBezTo>
                      <a:pt x="1171" y="10"/>
                      <a:pt x="1226" y="39"/>
                      <a:pt x="1280" y="67"/>
                    </a:cubicBezTo>
                    <a:cubicBezTo>
                      <a:pt x="1427" y="62"/>
                      <a:pt x="1498" y="97"/>
                      <a:pt x="1597" y="34"/>
                    </a:cubicBezTo>
                    <a:cubicBezTo>
                      <a:pt x="1647" y="36"/>
                      <a:pt x="1697" y="37"/>
                      <a:pt x="1747" y="42"/>
                    </a:cubicBezTo>
                    <a:cubicBezTo>
                      <a:pt x="1755" y="42"/>
                      <a:pt x="1765" y="43"/>
                      <a:pt x="1772" y="50"/>
                    </a:cubicBezTo>
                    <a:cubicBezTo>
                      <a:pt x="1778" y="56"/>
                      <a:pt x="1773" y="68"/>
                      <a:pt x="1780" y="75"/>
                    </a:cubicBezTo>
                    <a:cubicBezTo>
                      <a:pt x="1800" y="95"/>
                      <a:pt x="1845" y="110"/>
                      <a:pt x="1872" y="117"/>
                    </a:cubicBezTo>
                    <a:cubicBezTo>
                      <a:pt x="1952" y="114"/>
                      <a:pt x="2191" y="79"/>
                      <a:pt x="2272" y="134"/>
                    </a:cubicBezTo>
                    <a:cubicBezTo>
                      <a:pt x="2312" y="197"/>
                      <a:pt x="2260" y="123"/>
                      <a:pt x="2313" y="175"/>
                    </a:cubicBezTo>
                    <a:cubicBezTo>
                      <a:pt x="2373" y="233"/>
                      <a:pt x="2236" y="192"/>
                      <a:pt x="2447" y="209"/>
                    </a:cubicBezTo>
                    <a:cubicBezTo>
                      <a:pt x="2466" y="269"/>
                      <a:pt x="2458" y="242"/>
                      <a:pt x="2472" y="292"/>
                    </a:cubicBezTo>
                    <a:cubicBezTo>
                      <a:pt x="2461" y="351"/>
                      <a:pt x="2443" y="429"/>
                      <a:pt x="2380" y="450"/>
                    </a:cubicBezTo>
                    <a:cubicBezTo>
                      <a:pt x="2199" y="438"/>
                      <a:pt x="2050" y="438"/>
                      <a:pt x="1872" y="450"/>
                    </a:cubicBezTo>
                    <a:cubicBezTo>
                      <a:pt x="1787" y="468"/>
                      <a:pt x="1798" y="500"/>
                      <a:pt x="1738" y="542"/>
                    </a:cubicBezTo>
                    <a:cubicBezTo>
                      <a:pt x="1649" y="534"/>
                      <a:pt x="1563" y="530"/>
                      <a:pt x="1480" y="500"/>
                    </a:cubicBezTo>
                    <a:cubicBezTo>
                      <a:pt x="1459" y="436"/>
                      <a:pt x="1475" y="448"/>
                      <a:pt x="1388" y="459"/>
                    </a:cubicBezTo>
                    <a:cubicBezTo>
                      <a:pt x="1370" y="464"/>
                      <a:pt x="1356" y="481"/>
                      <a:pt x="1338" y="484"/>
                    </a:cubicBezTo>
                    <a:cubicBezTo>
                      <a:pt x="1197" y="506"/>
                      <a:pt x="1037" y="502"/>
                      <a:pt x="897" y="509"/>
                    </a:cubicBezTo>
                    <a:cubicBezTo>
                      <a:pt x="837" y="548"/>
                      <a:pt x="861" y="527"/>
                      <a:pt x="822" y="567"/>
                    </a:cubicBezTo>
                    <a:cubicBezTo>
                      <a:pt x="805" y="564"/>
                      <a:pt x="787" y="566"/>
                      <a:pt x="772" y="559"/>
                    </a:cubicBezTo>
                    <a:cubicBezTo>
                      <a:pt x="750" y="548"/>
                      <a:pt x="713" y="517"/>
                      <a:pt x="713" y="517"/>
                    </a:cubicBezTo>
                    <a:cubicBezTo>
                      <a:pt x="710" y="508"/>
                      <a:pt x="711" y="498"/>
                      <a:pt x="705" y="492"/>
                    </a:cubicBezTo>
                    <a:cubicBezTo>
                      <a:pt x="692" y="479"/>
                      <a:pt x="671" y="482"/>
                      <a:pt x="655" y="475"/>
                    </a:cubicBezTo>
                    <a:cubicBezTo>
                      <a:pt x="591" y="446"/>
                      <a:pt x="620" y="451"/>
                      <a:pt x="555" y="434"/>
                    </a:cubicBezTo>
                    <a:cubicBezTo>
                      <a:pt x="544" y="431"/>
                      <a:pt x="532" y="428"/>
                      <a:pt x="522" y="425"/>
                    </a:cubicBezTo>
                    <a:cubicBezTo>
                      <a:pt x="505" y="419"/>
                      <a:pt x="472" y="409"/>
                      <a:pt x="472" y="409"/>
                    </a:cubicBezTo>
                    <a:cubicBezTo>
                      <a:pt x="374" y="415"/>
                      <a:pt x="356" y="417"/>
                      <a:pt x="280" y="442"/>
                    </a:cubicBezTo>
                    <a:cubicBezTo>
                      <a:pt x="239" y="469"/>
                      <a:pt x="241" y="481"/>
                      <a:pt x="189" y="492"/>
                    </a:cubicBezTo>
                    <a:cubicBezTo>
                      <a:pt x="143" y="483"/>
                      <a:pt x="130" y="479"/>
                      <a:pt x="105" y="442"/>
                    </a:cubicBezTo>
                    <a:cubicBezTo>
                      <a:pt x="102" y="394"/>
                      <a:pt x="101" y="347"/>
                      <a:pt x="97" y="300"/>
                    </a:cubicBezTo>
                    <a:cubicBezTo>
                      <a:pt x="96" y="291"/>
                      <a:pt x="96" y="280"/>
                      <a:pt x="89" y="275"/>
                    </a:cubicBezTo>
                    <a:cubicBezTo>
                      <a:pt x="74" y="264"/>
                      <a:pt x="39" y="259"/>
                      <a:pt x="39" y="259"/>
                    </a:cubicBezTo>
                    <a:cubicBezTo>
                      <a:pt x="27" y="242"/>
                      <a:pt x="0" y="228"/>
                      <a:pt x="5" y="209"/>
                    </a:cubicBezTo>
                    <a:cubicBezTo>
                      <a:pt x="8" y="195"/>
                      <a:pt x="6" y="179"/>
                      <a:pt x="14" y="167"/>
                    </a:cubicBezTo>
                    <a:cubicBezTo>
                      <a:pt x="19" y="157"/>
                      <a:pt x="52" y="142"/>
                      <a:pt x="64" y="142"/>
                    </a:cubicBezTo>
                    <a:cubicBezTo>
                      <a:pt x="119" y="139"/>
                      <a:pt x="174" y="142"/>
                      <a:pt x="230" y="142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66" name="Text Box 10"/>
              <p:cNvSpPr txBox="1">
                <a:spLocks noChangeArrowheads="1"/>
              </p:cNvSpPr>
              <p:nvPr/>
            </p:nvSpPr>
            <p:spPr bwMode="auto">
              <a:xfrm>
                <a:off x="2188" y="1477"/>
                <a:ext cx="216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latin typeface="Arial" pitchFamily="-112" charset="0"/>
                  </a:rPr>
                  <a:t>Ideal Continuous Image</a:t>
                </a:r>
              </a:p>
            </p:txBody>
          </p:sp>
        </p:grpSp>
        <p:sp>
          <p:nvSpPr>
            <p:cNvPr id="121868" name="Oval 12"/>
            <p:cNvSpPr>
              <a:spLocks noChangeArrowheads="1"/>
            </p:cNvSpPr>
            <p:nvPr/>
          </p:nvSpPr>
          <p:spPr bwMode="auto">
            <a:xfrm>
              <a:off x="4849813" y="4648200"/>
              <a:ext cx="3886200" cy="762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Sampled Image Pixels</a:t>
              </a:r>
            </a:p>
          </p:txBody>
        </p:sp>
        <p:sp>
          <p:nvSpPr>
            <p:cNvPr id="121871" name="Oval 15"/>
            <p:cNvSpPr>
              <a:spLocks noChangeArrowheads="1"/>
            </p:cNvSpPr>
            <p:nvPr/>
          </p:nvSpPr>
          <p:spPr bwMode="auto">
            <a:xfrm>
              <a:off x="4849813" y="5943600"/>
              <a:ext cx="3886200" cy="762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Continuous Display</a:t>
              </a:r>
            </a:p>
          </p:txBody>
        </p:sp>
        <p:sp>
          <p:nvSpPr>
            <p:cNvPr id="121873" name="Text Box 17"/>
            <p:cNvSpPr txBox="1">
              <a:spLocks noChangeArrowheads="1"/>
            </p:cNvSpPr>
            <p:nvPr/>
          </p:nvSpPr>
          <p:spPr bwMode="auto">
            <a:xfrm>
              <a:off x="6370638" y="2879725"/>
              <a:ext cx="844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Filter</a:t>
              </a:r>
            </a:p>
          </p:txBody>
        </p:sp>
        <p:sp>
          <p:nvSpPr>
            <p:cNvPr id="121875" name="Text Box 19"/>
            <p:cNvSpPr txBox="1">
              <a:spLocks noChangeArrowheads="1"/>
            </p:cNvSpPr>
            <p:nvPr/>
          </p:nvSpPr>
          <p:spPr bwMode="auto">
            <a:xfrm>
              <a:off x="6243638" y="4114800"/>
              <a:ext cx="1098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Sample</a:t>
              </a:r>
            </a:p>
          </p:txBody>
        </p:sp>
        <p:sp>
          <p:nvSpPr>
            <p:cNvPr id="121876" name="Text Box 20"/>
            <p:cNvSpPr txBox="1">
              <a:spLocks noChangeArrowheads="1"/>
            </p:cNvSpPr>
            <p:nvPr/>
          </p:nvSpPr>
          <p:spPr bwMode="auto">
            <a:xfrm>
              <a:off x="5410201" y="5410200"/>
              <a:ext cx="27654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Reconstruction Filter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Vectors and Functions</a:t>
            </a:r>
            <a:endParaRPr lang="en-US"/>
          </a:p>
        </p:txBody>
      </p:sp>
      <p:graphicFrame>
        <p:nvGraphicFramePr>
          <p:cNvPr id="89180" name="Group 92"/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3340102"/>
        </p:xfrm>
        <a:graphic>
          <a:graphicData uri="http://schemas.openxmlformats.org/drawingml/2006/table">
            <a:tbl>
              <a:tblPr/>
              <a:tblGrid>
                <a:gridCol w="2202886"/>
                <a:gridCol w="2841907"/>
                <a:gridCol w="2841907"/>
              </a:tblGrid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Vector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117596" marR="117596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Discrete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117596" marR="1175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Continuous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117596" marR="1175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</a:t>
                      </a:r>
                    </a:p>
                  </a:txBody>
                  <a:tcPr marL="117596" marR="117596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V[I]</a:t>
                      </a:r>
                    </a:p>
                  </a:txBody>
                  <a:tcPr marL="117596" marR="1175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V(x)</a:t>
                      </a:r>
                    </a:p>
                  </a:txBody>
                  <a:tcPr marL="117596" marR="1175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a V + b U </a:t>
                      </a:r>
                    </a:p>
                  </a:txBody>
                  <a:tcPr marL="117596" marR="117596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a V[I] + b U[I]</a:t>
                      </a:r>
                    </a:p>
                  </a:txBody>
                  <a:tcPr marL="117596" marR="1175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a V(x) + b U(x)</a:t>
                      </a:r>
                    </a:p>
                  </a:txBody>
                  <a:tcPr marL="117596" marR="1175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V • U</a:t>
                      </a:r>
                    </a:p>
                  </a:txBody>
                  <a:tcPr marL="117596" marR="117596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∑ V[I] U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*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[I]</a:t>
                      </a:r>
                    </a:p>
                  </a:txBody>
                  <a:tcPr marL="117596" marR="1175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∫ V(x) U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*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(x) dx</a:t>
                      </a:r>
                    </a:p>
                  </a:txBody>
                  <a:tcPr marL="117596" marR="1175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Combine Filter &amp; Sample</a:t>
            </a:r>
          </a:p>
        </p:txBody>
      </p:sp>
      <p:sp>
        <p:nvSpPr>
          <p:cNvPr id="165902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Can combine filter and sample</a:t>
            </a:r>
          </a:p>
          <a:p>
            <a:pPr lvl="1"/>
            <a:r>
              <a:rPr lang="en-US"/>
              <a:t>Evaluate convolution at samples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33850" y="2686051"/>
            <a:ext cx="3924300" cy="3490912"/>
            <a:chOff x="4830763" y="3214688"/>
            <a:chExt cx="3924300" cy="3490912"/>
          </a:xfrm>
        </p:grpSpPr>
        <p:grpSp>
          <p:nvGrpSpPr>
            <p:cNvPr id="165905" name="Group 17"/>
            <p:cNvGrpSpPr>
              <a:grpSpLocks/>
            </p:cNvGrpSpPr>
            <p:nvPr/>
          </p:nvGrpSpPr>
          <p:grpSpPr bwMode="auto">
            <a:xfrm>
              <a:off x="4830763" y="3214688"/>
              <a:ext cx="3924300" cy="900112"/>
              <a:chOff x="2078" y="1344"/>
              <a:chExt cx="2472" cy="567"/>
            </a:xfrm>
          </p:grpSpPr>
          <p:sp>
            <p:nvSpPr>
              <p:cNvPr id="165906" name="Freeform 18"/>
              <p:cNvSpPr>
                <a:spLocks/>
              </p:cNvSpPr>
              <p:nvPr/>
            </p:nvSpPr>
            <p:spPr bwMode="auto">
              <a:xfrm>
                <a:off x="2078" y="1344"/>
                <a:ext cx="2472" cy="567"/>
              </a:xfrm>
              <a:custGeom>
                <a:avLst/>
                <a:gdLst/>
                <a:ahLst/>
                <a:cxnLst>
                  <a:cxn ang="0">
                    <a:pos x="197" y="131"/>
                  </a:cxn>
                  <a:cxn ang="0">
                    <a:pos x="488" y="117"/>
                  </a:cxn>
                  <a:cxn ang="0">
                    <a:pos x="538" y="75"/>
                  </a:cxn>
                  <a:cxn ang="0">
                    <a:pos x="888" y="84"/>
                  </a:cxn>
                  <a:cxn ang="0">
                    <a:pos x="963" y="59"/>
                  </a:cxn>
                  <a:cxn ang="0">
                    <a:pos x="1013" y="42"/>
                  </a:cxn>
                  <a:cxn ang="0">
                    <a:pos x="1038" y="34"/>
                  </a:cxn>
                  <a:cxn ang="0">
                    <a:pos x="1113" y="0"/>
                  </a:cxn>
                  <a:cxn ang="0">
                    <a:pos x="1280" y="67"/>
                  </a:cxn>
                  <a:cxn ang="0">
                    <a:pos x="1597" y="34"/>
                  </a:cxn>
                  <a:cxn ang="0">
                    <a:pos x="1747" y="42"/>
                  </a:cxn>
                  <a:cxn ang="0">
                    <a:pos x="1772" y="50"/>
                  </a:cxn>
                  <a:cxn ang="0">
                    <a:pos x="1780" y="75"/>
                  </a:cxn>
                  <a:cxn ang="0">
                    <a:pos x="1872" y="117"/>
                  </a:cxn>
                  <a:cxn ang="0">
                    <a:pos x="2272" y="134"/>
                  </a:cxn>
                  <a:cxn ang="0">
                    <a:pos x="2313" y="175"/>
                  </a:cxn>
                  <a:cxn ang="0">
                    <a:pos x="2447" y="209"/>
                  </a:cxn>
                  <a:cxn ang="0">
                    <a:pos x="2472" y="292"/>
                  </a:cxn>
                  <a:cxn ang="0">
                    <a:pos x="2380" y="450"/>
                  </a:cxn>
                  <a:cxn ang="0">
                    <a:pos x="1872" y="450"/>
                  </a:cxn>
                  <a:cxn ang="0">
                    <a:pos x="1738" y="542"/>
                  </a:cxn>
                  <a:cxn ang="0">
                    <a:pos x="1480" y="500"/>
                  </a:cxn>
                  <a:cxn ang="0">
                    <a:pos x="1388" y="459"/>
                  </a:cxn>
                  <a:cxn ang="0">
                    <a:pos x="1338" y="484"/>
                  </a:cxn>
                  <a:cxn ang="0">
                    <a:pos x="897" y="509"/>
                  </a:cxn>
                  <a:cxn ang="0">
                    <a:pos x="822" y="567"/>
                  </a:cxn>
                  <a:cxn ang="0">
                    <a:pos x="772" y="559"/>
                  </a:cxn>
                  <a:cxn ang="0">
                    <a:pos x="713" y="517"/>
                  </a:cxn>
                  <a:cxn ang="0">
                    <a:pos x="705" y="492"/>
                  </a:cxn>
                  <a:cxn ang="0">
                    <a:pos x="655" y="475"/>
                  </a:cxn>
                  <a:cxn ang="0">
                    <a:pos x="555" y="434"/>
                  </a:cxn>
                  <a:cxn ang="0">
                    <a:pos x="522" y="425"/>
                  </a:cxn>
                  <a:cxn ang="0">
                    <a:pos x="472" y="409"/>
                  </a:cxn>
                  <a:cxn ang="0">
                    <a:pos x="280" y="442"/>
                  </a:cxn>
                  <a:cxn ang="0">
                    <a:pos x="189" y="492"/>
                  </a:cxn>
                  <a:cxn ang="0">
                    <a:pos x="105" y="442"/>
                  </a:cxn>
                  <a:cxn ang="0">
                    <a:pos x="97" y="300"/>
                  </a:cxn>
                  <a:cxn ang="0">
                    <a:pos x="89" y="275"/>
                  </a:cxn>
                  <a:cxn ang="0">
                    <a:pos x="39" y="259"/>
                  </a:cxn>
                  <a:cxn ang="0">
                    <a:pos x="5" y="209"/>
                  </a:cxn>
                  <a:cxn ang="0">
                    <a:pos x="14" y="167"/>
                  </a:cxn>
                  <a:cxn ang="0">
                    <a:pos x="64" y="142"/>
                  </a:cxn>
                  <a:cxn ang="0">
                    <a:pos x="230" y="142"/>
                  </a:cxn>
                </a:cxnLst>
                <a:rect l="0" t="0" r="r" b="b"/>
                <a:pathLst>
                  <a:path w="2472" h="567">
                    <a:moveTo>
                      <a:pt x="197" y="131"/>
                    </a:moveTo>
                    <a:cubicBezTo>
                      <a:pt x="214" y="139"/>
                      <a:pt x="472" y="129"/>
                      <a:pt x="488" y="117"/>
                    </a:cubicBezTo>
                    <a:cubicBezTo>
                      <a:pt x="558" y="57"/>
                      <a:pt x="438" y="126"/>
                      <a:pt x="538" y="75"/>
                    </a:cubicBezTo>
                    <a:cubicBezTo>
                      <a:pt x="664" y="82"/>
                      <a:pt x="762" y="91"/>
                      <a:pt x="888" y="84"/>
                    </a:cubicBezTo>
                    <a:cubicBezTo>
                      <a:pt x="939" y="65"/>
                      <a:pt x="885" y="84"/>
                      <a:pt x="963" y="59"/>
                    </a:cubicBezTo>
                    <a:cubicBezTo>
                      <a:pt x="979" y="53"/>
                      <a:pt x="996" y="47"/>
                      <a:pt x="1013" y="42"/>
                    </a:cubicBezTo>
                    <a:cubicBezTo>
                      <a:pt x="1021" y="39"/>
                      <a:pt x="1038" y="34"/>
                      <a:pt x="1038" y="34"/>
                    </a:cubicBezTo>
                    <a:cubicBezTo>
                      <a:pt x="1062" y="17"/>
                      <a:pt x="1084" y="10"/>
                      <a:pt x="1113" y="0"/>
                    </a:cubicBezTo>
                    <a:cubicBezTo>
                      <a:pt x="1171" y="10"/>
                      <a:pt x="1226" y="39"/>
                      <a:pt x="1280" y="67"/>
                    </a:cubicBezTo>
                    <a:cubicBezTo>
                      <a:pt x="1427" y="62"/>
                      <a:pt x="1498" y="97"/>
                      <a:pt x="1597" y="34"/>
                    </a:cubicBezTo>
                    <a:cubicBezTo>
                      <a:pt x="1647" y="36"/>
                      <a:pt x="1697" y="37"/>
                      <a:pt x="1747" y="42"/>
                    </a:cubicBezTo>
                    <a:cubicBezTo>
                      <a:pt x="1755" y="42"/>
                      <a:pt x="1765" y="43"/>
                      <a:pt x="1772" y="50"/>
                    </a:cubicBezTo>
                    <a:cubicBezTo>
                      <a:pt x="1778" y="56"/>
                      <a:pt x="1773" y="68"/>
                      <a:pt x="1780" y="75"/>
                    </a:cubicBezTo>
                    <a:cubicBezTo>
                      <a:pt x="1800" y="95"/>
                      <a:pt x="1845" y="110"/>
                      <a:pt x="1872" y="117"/>
                    </a:cubicBezTo>
                    <a:cubicBezTo>
                      <a:pt x="1952" y="114"/>
                      <a:pt x="2191" y="79"/>
                      <a:pt x="2272" y="134"/>
                    </a:cubicBezTo>
                    <a:cubicBezTo>
                      <a:pt x="2312" y="197"/>
                      <a:pt x="2260" y="123"/>
                      <a:pt x="2313" y="175"/>
                    </a:cubicBezTo>
                    <a:cubicBezTo>
                      <a:pt x="2373" y="233"/>
                      <a:pt x="2236" y="192"/>
                      <a:pt x="2447" y="209"/>
                    </a:cubicBezTo>
                    <a:cubicBezTo>
                      <a:pt x="2466" y="269"/>
                      <a:pt x="2458" y="242"/>
                      <a:pt x="2472" y="292"/>
                    </a:cubicBezTo>
                    <a:cubicBezTo>
                      <a:pt x="2461" y="351"/>
                      <a:pt x="2443" y="429"/>
                      <a:pt x="2380" y="450"/>
                    </a:cubicBezTo>
                    <a:cubicBezTo>
                      <a:pt x="2199" y="438"/>
                      <a:pt x="2050" y="438"/>
                      <a:pt x="1872" y="450"/>
                    </a:cubicBezTo>
                    <a:cubicBezTo>
                      <a:pt x="1787" y="468"/>
                      <a:pt x="1798" y="500"/>
                      <a:pt x="1738" y="542"/>
                    </a:cubicBezTo>
                    <a:cubicBezTo>
                      <a:pt x="1649" y="534"/>
                      <a:pt x="1563" y="530"/>
                      <a:pt x="1480" y="500"/>
                    </a:cubicBezTo>
                    <a:cubicBezTo>
                      <a:pt x="1459" y="436"/>
                      <a:pt x="1475" y="448"/>
                      <a:pt x="1388" y="459"/>
                    </a:cubicBezTo>
                    <a:cubicBezTo>
                      <a:pt x="1370" y="464"/>
                      <a:pt x="1356" y="481"/>
                      <a:pt x="1338" y="484"/>
                    </a:cubicBezTo>
                    <a:cubicBezTo>
                      <a:pt x="1197" y="506"/>
                      <a:pt x="1037" y="502"/>
                      <a:pt x="897" y="509"/>
                    </a:cubicBezTo>
                    <a:cubicBezTo>
                      <a:pt x="837" y="548"/>
                      <a:pt x="861" y="527"/>
                      <a:pt x="822" y="567"/>
                    </a:cubicBezTo>
                    <a:cubicBezTo>
                      <a:pt x="805" y="564"/>
                      <a:pt x="787" y="566"/>
                      <a:pt x="772" y="559"/>
                    </a:cubicBezTo>
                    <a:cubicBezTo>
                      <a:pt x="750" y="548"/>
                      <a:pt x="713" y="517"/>
                      <a:pt x="713" y="517"/>
                    </a:cubicBezTo>
                    <a:cubicBezTo>
                      <a:pt x="710" y="508"/>
                      <a:pt x="711" y="498"/>
                      <a:pt x="705" y="492"/>
                    </a:cubicBezTo>
                    <a:cubicBezTo>
                      <a:pt x="692" y="479"/>
                      <a:pt x="671" y="482"/>
                      <a:pt x="655" y="475"/>
                    </a:cubicBezTo>
                    <a:cubicBezTo>
                      <a:pt x="591" y="446"/>
                      <a:pt x="620" y="451"/>
                      <a:pt x="555" y="434"/>
                    </a:cubicBezTo>
                    <a:cubicBezTo>
                      <a:pt x="544" y="431"/>
                      <a:pt x="532" y="428"/>
                      <a:pt x="522" y="425"/>
                    </a:cubicBezTo>
                    <a:cubicBezTo>
                      <a:pt x="505" y="419"/>
                      <a:pt x="472" y="409"/>
                      <a:pt x="472" y="409"/>
                    </a:cubicBezTo>
                    <a:cubicBezTo>
                      <a:pt x="374" y="415"/>
                      <a:pt x="356" y="417"/>
                      <a:pt x="280" y="442"/>
                    </a:cubicBezTo>
                    <a:cubicBezTo>
                      <a:pt x="239" y="469"/>
                      <a:pt x="241" y="481"/>
                      <a:pt x="189" y="492"/>
                    </a:cubicBezTo>
                    <a:cubicBezTo>
                      <a:pt x="143" y="483"/>
                      <a:pt x="130" y="479"/>
                      <a:pt x="105" y="442"/>
                    </a:cubicBezTo>
                    <a:cubicBezTo>
                      <a:pt x="102" y="394"/>
                      <a:pt x="101" y="347"/>
                      <a:pt x="97" y="300"/>
                    </a:cubicBezTo>
                    <a:cubicBezTo>
                      <a:pt x="96" y="291"/>
                      <a:pt x="96" y="280"/>
                      <a:pt x="89" y="275"/>
                    </a:cubicBezTo>
                    <a:cubicBezTo>
                      <a:pt x="74" y="264"/>
                      <a:pt x="39" y="259"/>
                      <a:pt x="39" y="259"/>
                    </a:cubicBezTo>
                    <a:cubicBezTo>
                      <a:pt x="27" y="242"/>
                      <a:pt x="0" y="228"/>
                      <a:pt x="5" y="209"/>
                    </a:cubicBezTo>
                    <a:cubicBezTo>
                      <a:pt x="8" y="195"/>
                      <a:pt x="6" y="179"/>
                      <a:pt x="14" y="167"/>
                    </a:cubicBezTo>
                    <a:cubicBezTo>
                      <a:pt x="19" y="157"/>
                      <a:pt x="52" y="142"/>
                      <a:pt x="64" y="142"/>
                    </a:cubicBezTo>
                    <a:cubicBezTo>
                      <a:pt x="119" y="139"/>
                      <a:pt x="174" y="142"/>
                      <a:pt x="230" y="142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907" name="Text Box 19"/>
              <p:cNvSpPr txBox="1">
                <a:spLocks noChangeArrowheads="1"/>
              </p:cNvSpPr>
              <p:nvPr/>
            </p:nvSpPr>
            <p:spPr bwMode="auto">
              <a:xfrm>
                <a:off x="2188" y="1477"/>
                <a:ext cx="216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latin typeface="Arial" pitchFamily="-112" charset="0"/>
                  </a:rPr>
                  <a:t>Ideal Continuous Image</a:t>
                </a:r>
              </a:p>
            </p:txBody>
          </p:sp>
        </p:grpSp>
        <p:sp>
          <p:nvSpPr>
            <p:cNvPr id="165908" name="Oval 20"/>
            <p:cNvSpPr>
              <a:spLocks noChangeArrowheads="1"/>
            </p:cNvSpPr>
            <p:nvPr/>
          </p:nvSpPr>
          <p:spPr bwMode="auto">
            <a:xfrm>
              <a:off x="4849813" y="4648200"/>
              <a:ext cx="3886200" cy="762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Sampled Image Pixels</a:t>
              </a:r>
            </a:p>
          </p:txBody>
        </p:sp>
        <p:sp>
          <p:nvSpPr>
            <p:cNvPr id="165909" name="Oval 21"/>
            <p:cNvSpPr>
              <a:spLocks noChangeArrowheads="1"/>
            </p:cNvSpPr>
            <p:nvPr/>
          </p:nvSpPr>
          <p:spPr bwMode="auto">
            <a:xfrm>
              <a:off x="4849813" y="5943600"/>
              <a:ext cx="3886200" cy="762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Continuous Display</a:t>
              </a:r>
            </a:p>
          </p:txBody>
        </p:sp>
        <p:sp>
          <p:nvSpPr>
            <p:cNvPr id="165911" name="Text Box 23"/>
            <p:cNvSpPr txBox="1">
              <a:spLocks noChangeArrowheads="1"/>
            </p:cNvSpPr>
            <p:nvPr/>
          </p:nvSpPr>
          <p:spPr bwMode="auto">
            <a:xfrm>
              <a:off x="5754688" y="4114800"/>
              <a:ext cx="20891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Sampling Filter</a:t>
              </a:r>
            </a:p>
          </p:txBody>
        </p:sp>
        <p:sp>
          <p:nvSpPr>
            <p:cNvPr id="165912" name="Text Box 24"/>
            <p:cNvSpPr txBox="1">
              <a:spLocks noChangeArrowheads="1"/>
            </p:cNvSpPr>
            <p:nvPr/>
          </p:nvSpPr>
          <p:spPr bwMode="auto">
            <a:xfrm>
              <a:off x="5410201" y="5410200"/>
              <a:ext cx="27654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Reconstruction Filter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Analytic Area Sampling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“area” of pixel covered</a:t>
            </a:r>
          </a:p>
          <a:p>
            <a:r>
              <a:rPr lang="en-US" dirty="0" smtClean="0"/>
              <a:t>Box in spatial domain</a:t>
            </a:r>
          </a:p>
          <a:p>
            <a:pPr lvl="1"/>
            <a:r>
              <a:rPr lang="en-US" dirty="0" smtClean="0"/>
              <a:t>Nice finite kernel</a:t>
            </a:r>
          </a:p>
          <a:p>
            <a:pPr lvl="2"/>
            <a:r>
              <a:rPr lang="en-US" dirty="0" smtClean="0"/>
              <a:t>easy to compute</a:t>
            </a:r>
          </a:p>
          <a:p>
            <a:pPr lvl="1"/>
            <a:r>
              <a:rPr lang="en-US" dirty="0" err="1" smtClean="0"/>
              <a:t>sinc</a:t>
            </a:r>
            <a:r>
              <a:rPr lang="en-US" dirty="0" smtClean="0"/>
              <a:t> in freq domain</a:t>
            </a:r>
          </a:p>
          <a:p>
            <a:pPr lvl="2"/>
            <a:r>
              <a:rPr lang="en-US" dirty="0" smtClean="0"/>
              <a:t>Plenty of high freq</a:t>
            </a:r>
          </a:p>
          <a:p>
            <a:pPr lvl="2"/>
            <a:r>
              <a:rPr lang="en-US" dirty="0" smtClean="0"/>
              <a:t> still aliases</a:t>
            </a:r>
          </a:p>
          <a:p>
            <a:endParaRPr lang="en-US" dirty="0"/>
          </a:p>
        </p:txBody>
      </p:sp>
      <p:pic>
        <p:nvPicPr>
          <p:cNvPr id="11674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2743201"/>
            <a:ext cx="3586162" cy="3586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Analytic higher order filtering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Fold better filter into </a:t>
            </a:r>
            <a:r>
              <a:rPr lang="en-US" dirty="0" err="1" smtClean="0"/>
              <a:t>rasterization</a:t>
            </a:r>
            <a:endParaRPr lang="en-US" dirty="0" smtClean="0"/>
          </a:p>
          <a:p>
            <a:pPr lvl="1"/>
            <a:r>
              <a:rPr lang="en-US" dirty="0" smtClean="0"/>
              <a:t>Can make </a:t>
            </a:r>
            <a:r>
              <a:rPr lang="en-US" dirty="0" err="1" smtClean="0"/>
              <a:t>rasterization</a:t>
            </a:r>
            <a:r>
              <a:rPr lang="en-US" dirty="0" smtClean="0"/>
              <a:t> much harder</a:t>
            </a:r>
          </a:p>
          <a:p>
            <a:pPr lvl="1"/>
            <a:r>
              <a:rPr lang="en-US" dirty="0" smtClean="0"/>
              <a:t>Usually just done for lines</a:t>
            </a:r>
          </a:p>
          <a:p>
            <a:pPr lvl="2"/>
            <a:r>
              <a:rPr lang="en-US" dirty="0" smtClean="0"/>
              <a:t>Draw with filter kernel </a:t>
            </a:r>
            <a:br>
              <a:rPr lang="en-US" dirty="0" smtClean="0"/>
            </a:br>
            <a:r>
              <a:rPr lang="en-US" dirty="0" smtClean="0"/>
              <a:t>“paintbrush”</a:t>
            </a:r>
          </a:p>
          <a:p>
            <a:r>
              <a:rPr lang="en-US" dirty="0" smtClean="0"/>
              <a:t>Only practical for </a:t>
            </a:r>
            <a:br>
              <a:rPr lang="en-US" dirty="0" smtClean="0"/>
            </a:br>
            <a:r>
              <a:rPr lang="en-US" dirty="0" smtClean="0"/>
              <a:t>finite filters</a:t>
            </a:r>
          </a:p>
          <a:p>
            <a:endParaRPr lang="en-US" dirty="0"/>
          </a:p>
        </p:txBody>
      </p:sp>
      <p:pic>
        <p:nvPicPr>
          <p:cNvPr id="118788" name="Picture 4" descr="aa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2225" y="3602038"/>
            <a:ext cx="3022600" cy="325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Supersampling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Numeric integration of filter</a:t>
            </a:r>
          </a:p>
          <a:p>
            <a:pPr>
              <a:lnSpc>
                <a:spcPct val="90000"/>
              </a:lnSpc>
            </a:pPr>
            <a:r>
              <a:rPr lang="en-US" sz="2800"/>
              <a:t>Grid with equal weight = box filter</a:t>
            </a:r>
          </a:p>
          <a:p>
            <a:pPr>
              <a:lnSpc>
                <a:spcPct val="90000"/>
              </a:lnSpc>
            </a:pPr>
            <a:r>
              <a:rPr lang="en-US" sz="2800"/>
              <a:t>Push up Nyquist </a:t>
            </a:r>
            <a:br>
              <a:rPr lang="en-US" sz="2800"/>
            </a:br>
            <a:r>
              <a:rPr lang="en-US" sz="2800"/>
              <a:t>frequency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Edges: ∞ frequency, </a:t>
            </a:r>
            <a:br>
              <a:rPr lang="en-US" sz="2400"/>
            </a:br>
            <a:r>
              <a:rPr lang="en-US" sz="2400"/>
              <a:t>still alias</a:t>
            </a:r>
          </a:p>
          <a:p>
            <a:pPr>
              <a:lnSpc>
                <a:spcPct val="90000"/>
              </a:lnSpc>
            </a:pPr>
            <a:r>
              <a:rPr lang="en-US" sz="2800"/>
              <a:t>Other filters: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Grid with unequal </a:t>
            </a:r>
            <a:br>
              <a:rPr lang="en-US" sz="2400"/>
            </a:br>
            <a:r>
              <a:rPr lang="en-US" sz="2400"/>
              <a:t>weights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Priority sampling</a:t>
            </a:r>
          </a:p>
        </p:txBody>
      </p:sp>
      <p:pic>
        <p:nvPicPr>
          <p:cNvPr id="120838" name="Picture 6" descr="ss-weighte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1" y="3352801"/>
            <a:ext cx="3262313" cy="3262313"/>
          </a:xfrm>
          <a:prstGeom prst="rect">
            <a:avLst/>
          </a:prstGeom>
          <a:noFill/>
        </p:spPr>
      </p:pic>
      <p:pic>
        <p:nvPicPr>
          <p:cNvPr id="120839" name="Picture 7" descr="ss-priority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1" y="3352801"/>
            <a:ext cx="3254375" cy="3254375"/>
          </a:xfrm>
          <a:prstGeom prst="rect">
            <a:avLst/>
          </a:prstGeom>
          <a:noFill/>
        </p:spPr>
      </p:pic>
      <p:pic>
        <p:nvPicPr>
          <p:cNvPr id="120840" name="Picture 8" descr="ss-box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1" y="3352801"/>
            <a:ext cx="3254375" cy="325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Adaptive sampling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Vary numerical integration step</a:t>
            </a:r>
          </a:p>
          <a:p>
            <a:r>
              <a:rPr lang="en-US" dirty="0" smtClean="0"/>
              <a:t>More samples in </a:t>
            </a:r>
            <a:br>
              <a:rPr lang="en-US" dirty="0" smtClean="0"/>
            </a:br>
            <a:r>
              <a:rPr lang="en-US" dirty="0" smtClean="0"/>
              <a:t>high contrast areas</a:t>
            </a:r>
          </a:p>
          <a:p>
            <a:r>
              <a:rPr lang="en-US" dirty="0" smtClean="0"/>
              <a:t>Easy with ray </a:t>
            </a:r>
            <a:br>
              <a:rPr lang="en-US" dirty="0" smtClean="0"/>
            </a:br>
            <a:r>
              <a:rPr lang="en-US" dirty="0" smtClean="0"/>
              <a:t>tracing, harder for </a:t>
            </a:r>
            <a:br>
              <a:rPr lang="en-US" dirty="0" smtClean="0"/>
            </a:br>
            <a:r>
              <a:rPr lang="en-US" dirty="0" smtClean="0"/>
              <a:t>others</a:t>
            </a:r>
          </a:p>
          <a:p>
            <a:r>
              <a:rPr lang="en-US" dirty="0" smtClean="0"/>
              <a:t>Possible bias</a:t>
            </a:r>
          </a:p>
        </p:txBody>
      </p:sp>
      <p:pic>
        <p:nvPicPr>
          <p:cNvPr id="126982" name="Picture 6" descr="ss-adaptiv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1" y="3352801"/>
            <a:ext cx="3254375" cy="325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Stochastic sampling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Monte-Carlo integration of filter</a:t>
            </a:r>
          </a:p>
          <a:p>
            <a:r>
              <a:rPr lang="en-US" dirty="0" smtClean="0"/>
              <a:t>Sample distribution</a:t>
            </a:r>
          </a:p>
          <a:p>
            <a:pPr lvl="1"/>
            <a:r>
              <a:rPr lang="en-US" dirty="0" smtClean="0"/>
              <a:t>Poisson disk</a:t>
            </a:r>
          </a:p>
          <a:p>
            <a:pPr lvl="1"/>
            <a:r>
              <a:rPr lang="en-US" dirty="0" smtClean="0"/>
              <a:t>Jittered grid</a:t>
            </a:r>
          </a:p>
          <a:p>
            <a:r>
              <a:rPr lang="en-US" dirty="0" smtClean="0"/>
              <a:t>Aliasing </a:t>
            </a:r>
            <a:r>
              <a:rPr lang="en-US" dirty="0" err="1" smtClean="0">
                <a:sym typeface="Symbol" pitchFamily="-112" charset="2"/>
              </a:rPr>
              <a:t></a:t>
            </a:r>
            <a:r>
              <a:rPr lang="en-US" dirty="0" smtClean="0">
                <a:sym typeface="Symbol" pitchFamily="-112" charset="2"/>
              </a:rPr>
              <a:t> Noise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24932" name="Picture 4" descr="ss-jitt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1" y="3352801"/>
            <a:ext cx="3254375" cy="325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Antialiasing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SSAA</a:t>
            </a:r>
          </a:p>
          <a:p>
            <a:r>
              <a:rPr lang="en-US" dirty="0" smtClean="0"/>
              <a:t>MSAA</a:t>
            </a:r>
          </a:p>
          <a:p>
            <a:r>
              <a:rPr lang="en-US" dirty="0" smtClean="0"/>
              <a:t>MLAA / FXAA</a:t>
            </a:r>
          </a:p>
          <a:p>
            <a:r>
              <a:rPr lang="en-US" dirty="0" smtClean="0"/>
              <a:t>TAA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96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SSAA: </a:t>
            </a:r>
            <a:r>
              <a:rPr lang="en-US" b="1" dirty="0" err="1" smtClean="0"/>
              <a:t>S</a:t>
            </a:r>
            <a:r>
              <a:rPr lang="en-US" dirty="0" err="1" smtClean="0"/>
              <a:t>uper</a:t>
            </a:r>
            <a:r>
              <a:rPr lang="en-US" b="1" dirty="0" err="1" smtClean="0"/>
              <a:t>s</a:t>
            </a:r>
            <a:r>
              <a:rPr lang="en-US" dirty="0" err="1" smtClean="0"/>
              <a:t>ampled</a:t>
            </a:r>
            <a:r>
              <a:rPr lang="en-US" dirty="0" smtClean="0"/>
              <a:t> </a:t>
            </a:r>
            <a:r>
              <a:rPr lang="en-US" b="1" dirty="0" smtClean="0"/>
              <a:t>A</a:t>
            </a:r>
            <a:r>
              <a:rPr lang="en-US" dirty="0" smtClean="0"/>
              <a:t>nti</a:t>
            </a:r>
            <a:r>
              <a:rPr lang="en-US" b="1" dirty="0" smtClean="0"/>
              <a:t>a</a:t>
            </a:r>
            <a:r>
              <a:rPr lang="en-US" dirty="0" smtClean="0"/>
              <a:t>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Render higher resolution</a:t>
            </a:r>
          </a:p>
          <a:p>
            <a:pPr lvl="1"/>
            <a:r>
              <a:rPr lang="en-US" dirty="0"/>
              <a:t>N x per-pixel rasterization </a:t>
            </a:r>
            <a:r>
              <a:rPr lang="en-US" dirty="0" smtClean="0"/>
              <a:t>samples</a:t>
            </a:r>
            <a:endParaRPr lang="en-US" dirty="0"/>
          </a:p>
          <a:p>
            <a:pPr lvl="1"/>
            <a:r>
              <a:rPr lang="en-US" dirty="0" smtClean="0"/>
              <a:t>N x pixel shading samples</a:t>
            </a:r>
          </a:p>
          <a:p>
            <a:pPr lvl="1"/>
            <a:r>
              <a:rPr lang="en-US" dirty="0"/>
              <a:t>N x buffer </a:t>
            </a:r>
            <a:r>
              <a:rPr lang="en-US" dirty="0" smtClean="0"/>
              <a:t>sizes</a:t>
            </a:r>
          </a:p>
          <a:p>
            <a:r>
              <a:rPr lang="en-US" dirty="0" smtClean="0"/>
              <a:t>Filter &amp; resample</a:t>
            </a:r>
          </a:p>
          <a:p>
            <a:r>
              <a:rPr lang="en-US" dirty="0" smtClean="0"/>
              <a:t>N-sample</a:t>
            </a:r>
          </a:p>
        </p:txBody>
      </p:sp>
    </p:spTree>
    <p:extLst>
      <p:ext uri="{BB962C8B-B14F-4D97-AF65-F5344CB8AC3E}">
        <p14:creationId xmlns:p14="http://schemas.microsoft.com/office/powerpoint/2010/main" val="1779165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MSAA: </a:t>
            </a:r>
            <a:r>
              <a:rPr lang="en-US" b="1" dirty="0" err="1" smtClean="0"/>
              <a:t>M</a:t>
            </a:r>
            <a:r>
              <a:rPr lang="en-US" dirty="0" err="1" smtClean="0"/>
              <a:t>ulti</a:t>
            </a:r>
            <a:r>
              <a:rPr lang="en-US" b="1" dirty="0" err="1" smtClean="0"/>
              <a:t>s</a:t>
            </a:r>
            <a:r>
              <a:rPr lang="en-US" dirty="0" err="1" smtClean="0"/>
              <a:t>ample</a:t>
            </a:r>
            <a:r>
              <a:rPr lang="en-US" dirty="0" smtClean="0"/>
              <a:t> </a:t>
            </a:r>
            <a:r>
              <a:rPr lang="en-US" b="1" dirty="0" smtClean="0"/>
              <a:t>A</a:t>
            </a:r>
            <a:r>
              <a:rPr lang="en-US" dirty="0" smtClean="0"/>
              <a:t>nti</a:t>
            </a:r>
            <a:r>
              <a:rPr lang="en-US" b="1" dirty="0" smtClean="0"/>
              <a:t>a</a:t>
            </a:r>
            <a:r>
              <a:rPr lang="en-US" dirty="0" smtClean="0"/>
              <a:t>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N-sample rasterization and visibility, only shade one</a:t>
            </a:r>
          </a:p>
          <a:p>
            <a:pPr lvl="1"/>
            <a:r>
              <a:rPr lang="en-US" dirty="0"/>
              <a:t>N x per-pixel rasterization </a:t>
            </a:r>
            <a:r>
              <a:rPr lang="en-US" dirty="0" smtClean="0"/>
              <a:t>samples</a:t>
            </a:r>
            <a:endParaRPr lang="en-US" dirty="0"/>
          </a:p>
          <a:p>
            <a:pPr lvl="1"/>
            <a:r>
              <a:rPr lang="en-US" dirty="0" smtClean="0"/>
              <a:t>1 x pixel shading samples</a:t>
            </a:r>
          </a:p>
          <a:p>
            <a:pPr lvl="1"/>
            <a:r>
              <a:rPr lang="en-US" dirty="0"/>
              <a:t>1 x buffer </a:t>
            </a:r>
            <a:r>
              <a:rPr lang="en-US" dirty="0" smtClean="0"/>
              <a:t>sizes</a:t>
            </a:r>
          </a:p>
          <a:p>
            <a:r>
              <a:rPr lang="en-US" dirty="0" smtClean="0"/>
              <a:t>Hardware support, including sample placement</a:t>
            </a:r>
          </a:p>
        </p:txBody>
      </p:sp>
    </p:spTree>
    <p:extLst>
      <p:ext uri="{BB962C8B-B14F-4D97-AF65-F5344CB8AC3E}">
        <p14:creationId xmlns:p14="http://schemas.microsoft.com/office/powerpoint/2010/main" val="17447209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MLAA: </a:t>
            </a:r>
            <a:r>
              <a:rPr lang="en-US" b="1" dirty="0" smtClean="0"/>
              <a:t>M</a:t>
            </a:r>
            <a:r>
              <a:rPr lang="en-US" dirty="0" smtClean="0"/>
              <a:t>orpho</a:t>
            </a:r>
            <a:r>
              <a:rPr lang="en-US" b="1" dirty="0" smtClean="0"/>
              <a:t>l</a:t>
            </a:r>
            <a:r>
              <a:rPr lang="en-US" dirty="0" smtClean="0"/>
              <a:t>ogical </a:t>
            </a:r>
            <a:r>
              <a:rPr lang="en-US" b="1" dirty="0" smtClean="0"/>
              <a:t>A</a:t>
            </a:r>
            <a:r>
              <a:rPr lang="en-US" dirty="0" smtClean="0"/>
              <a:t>nti</a:t>
            </a:r>
            <a:r>
              <a:rPr lang="en-US" b="1" dirty="0" smtClean="0"/>
              <a:t>a</a:t>
            </a:r>
            <a:r>
              <a:rPr lang="en-US" dirty="0" smtClean="0"/>
              <a:t>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Postprocessing</a:t>
            </a:r>
            <a:r>
              <a:rPr lang="en-US" dirty="0" smtClean="0"/>
              <a:t> pass on aliased image</a:t>
            </a:r>
          </a:p>
          <a:p>
            <a:pPr lvl="1"/>
            <a:r>
              <a:rPr lang="en-US" dirty="0"/>
              <a:t>1 x per-pixel rasterization </a:t>
            </a:r>
            <a:r>
              <a:rPr lang="en-US" dirty="0" smtClean="0"/>
              <a:t>samples</a:t>
            </a:r>
            <a:endParaRPr lang="en-US" dirty="0"/>
          </a:p>
          <a:p>
            <a:pPr lvl="1"/>
            <a:r>
              <a:rPr lang="en-US" dirty="0"/>
              <a:t>1 x pixel shading samples</a:t>
            </a:r>
          </a:p>
          <a:p>
            <a:pPr lvl="1"/>
            <a:r>
              <a:rPr lang="en-US" dirty="0" smtClean="0"/>
              <a:t>1 x buffer sizes</a:t>
            </a:r>
          </a:p>
          <a:p>
            <a:r>
              <a:rPr lang="en-US" dirty="0" smtClean="0"/>
              <a:t>Algorithm</a:t>
            </a:r>
          </a:p>
          <a:p>
            <a:pPr lvl="1"/>
            <a:r>
              <a:rPr lang="en-US" dirty="0" smtClean="0"/>
              <a:t>Look for jaggy edges</a:t>
            </a:r>
          </a:p>
          <a:p>
            <a:pPr lvl="1"/>
            <a:r>
              <a:rPr lang="en-US" dirty="0" smtClean="0"/>
              <a:t>Infer original edges</a:t>
            </a:r>
          </a:p>
          <a:p>
            <a:pPr lvl="1"/>
            <a:r>
              <a:rPr lang="en-US" dirty="0" smtClean="0"/>
              <a:t>“Fix” image</a:t>
            </a:r>
          </a:p>
          <a:p>
            <a:r>
              <a:rPr lang="en-US" dirty="0" smtClean="0"/>
              <a:t>FXAA is a popular variant</a:t>
            </a:r>
          </a:p>
          <a:p>
            <a:pPr lvl="1"/>
            <a:r>
              <a:rPr lang="en-US" dirty="0" smtClean="0"/>
              <a:t>Available shading code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4038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1800" y="4038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4038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001000" y="4038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610600" y="4038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26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610600" y="3433562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722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818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3914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0010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6106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6477000" y="3729630"/>
            <a:ext cx="2438400" cy="6179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47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Vectors and Functions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t</a:t>
            </a:r>
            <a:r>
              <a:rPr lang="en-US" dirty="0" smtClean="0"/>
              <a:t> projected onto 1, </a:t>
            </a:r>
            <a:r>
              <a:rPr lang="en-US" dirty="0" err="1" smtClean="0"/>
              <a:t>t</a:t>
            </a:r>
            <a:r>
              <a:rPr lang="en-US" dirty="0" smtClean="0"/>
              <a:t>, t</a:t>
            </a:r>
            <a:r>
              <a:rPr lang="en-US" baseline="30000" dirty="0" smtClean="0"/>
              <a:t>2</a:t>
            </a:r>
          </a:p>
        </p:txBody>
      </p:sp>
      <p:pic>
        <p:nvPicPr>
          <p:cNvPr id="8806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7700" y="2825750"/>
            <a:ext cx="4495800" cy="3644900"/>
          </a:xfrm>
          <a:prstGeom prst="rect">
            <a:avLst/>
          </a:prstGeom>
          <a:noFill/>
        </p:spPr>
      </p:pic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7185026" y="3344863"/>
            <a:ext cx="51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r>
              <a:rPr lang="en-US" baseline="30000"/>
              <a:t>t</a:t>
            </a:r>
            <a:endParaRPr lang="en-US"/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4708525" y="43275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6308725" y="432752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7985125" y="432752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 baseline="30000"/>
              <a:t>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TAA: </a:t>
            </a:r>
            <a:r>
              <a:rPr lang="en-US" b="1" dirty="0" smtClean="0"/>
              <a:t>T</a:t>
            </a:r>
            <a:r>
              <a:rPr lang="en-US" dirty="0" smtClean="0"/>
              <a:t>emporal </a:t>
            </a:r>
            <a:r>
              <a:rPr lang="en-US" b="1" dirty="0" smtClean="0"/>
              <a:t>A</a:t>
            </a:r>
            <a:r>
              <a:rPr lang="en-US" dirty="0" smtClean="0"/>
              <a:t>nti</a:t>
            </a:r>
            <a:r>
              <a:rPr lang="en-US" b="1" dirty="0" smtClean="0"/>
              <a:t>a</a:t>
            </a:r>
            <a:r>
              <a:rPr lang="en-US" dirty="0" smtClean="0"/>
              <a:t>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samples across frames</a:t>
            </a:r>
          </a:p>
          <a:p>
            <a:pPr lvl="1"/>
            <a:r>
              <a:rPr lang="en-US" dirty="0" smtClean="0"/>
              <a:t>N x rasterization samples (1 per frame)</a:t>
            </a:r>
          </a:p>
          <a:p>
            <a:pPr lvl="1"/>
            <a:r>
              <a:rPr lang="en-US" dirty="0"/>
              <a:t>N x shading samples (1 per frame)</a:t>
            </a:r>
          </a:p>
          <a:p>
            <a:pPr lvl="1"/>
            <a:r>
              <a:rPr lang="en-US" dirty="0" smtClean="0"/>
              <a:t>2 x buffer sizes (add </a:t>
            </a:r>
            <a:r>
              <a:rPr lang="en-US" i="1" dirty="0" smtClean="0"/>
              <a:t>history buffer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Exponential weighted average</a:t>
            </a:r>
          </a:p>
          <a:p>
            <a:r>
              <a:rPr lang="en-US" dirty="0" smtClean="0"/>
              <a:t>Must find previous data for “this” pixel in history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8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average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Incremental average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034" y="2209800"/>
            <a:ext cx="2273300" cy="1054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034" y="3956844"/>
            <a:ext cx="39751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41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Incremental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Exponential: don’t change weight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900" y="2362200"/>
            <a:ext cx="3975100" cy="36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0900" y="3846081"/>
            <a:ext cx="3632200" cy="368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8900" y="1690688"/>
            <a:ext cx="4572000" cy="1384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8900" y="3209925"/>
            <a:ext cx="45720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11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for motion</a:t>
            </a:r>
          </a:p>
          <a:p>
            <a:pPr lvl="1"/>
            <a:r>
              <a:rPr lang="en-US" dirty="0" smtClean="0"/>
              <a:t>Camera motion: current and previous transform</a:t>
            </a:r>
          </a:p>
          <a:p>
            <a:pPr lvl="1"/>
            <a:r>
              <a:rPr lang="en-US" dirty="0" smtClean="0"/>
              <a:t>Object motion: velocity buffer</a:t>
            </a:r>
          </a:p>
          <a:p>
            <a:pPr lvl="2"/>
            <a:r>
              <a:rPr lang="en-US" dirty="0" smtClean="0"/>
              <a:t>Also useful for motion blur</a:t>
            </a:r>
          </a:p>
          <a:p>
            <a:r>
              <a:rPr lang="en-US" dirty="0"/>
              <a:t>Resampling</a:t>
            </a:r>
          </a:p>
          <a:p>
            <a:pPr lvl="1"/>
            <a:r>
              <a:rPr lang="en-US" dirty="0"/>
              <a:t>Land between pixels</a:t>
            </a:r>
          </a:p>
          <a:p>
            <a:pPr lvl="1"/>
            <a:r>
              <a:rPr lang="en-US" dirty="0"/>
              <a:t>Avoid blurring history data</a:t>
            </a:r>
          </a:p>
          <a:p>
            <a:r>
              <a:rPr lang="en-US" dirty="0" smtClean="0"/>
              <a:t>Rejection</a:t>
            </a:r>
          </a:p>
          <a:p>
            <a:pPr lvl="1"/>
            <a:r>
              <a:rPr lang="en-US" dirty="0" smtClean="0"/>
              <a:t>Occlusion, </a:t>
            </a:r>
            <a:r>
              <a:rPr lang="en-US" dirty="0" err="1" smtClean="0"/>
              <a:t>Disocclusion</a:t>
            </a:r>
            <a:r>
              <a:rPr lang="en-US" dirty="0" smtClean="0"/>
              <a:t> = stuff in buffer may be a different object</a:t>
            </a:r>
          </a:p>
          <a:p>
            <a:pPr lvl="1"/>
            <a:r>
              <a:rPr lang="en-US" dirty="0" smtClean="0"/>
              <a:t>Color clamping</a:t>
            </a:r>
          </a:p>
        </p:txBody>
      </p:sp>
    </p:spTree>
    <p:extLst>
      <p:ext uri="{BB962C8B-B14F-4D97-AF65-F5344CB8AC3E}">
        <p14:creationId xmlns:p14="http://schemas.microsoft.com/office/powerpoint/2010/main" val="39259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TAA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Start-up aliasing</a:t>
            </a:r>
          </a:p>
          <a:p>
            <a:pPr lvl="1"/>
            <a:r>
              <a:rPr lang="en-US" dirty="0" smtClean="0"/>
              <a:t>Alias until you get enough samples</a:t>
            </a:r>
          </a:p>
          <a:p>
            <a:r>
              <a:rPr lang="en-US" dirty="0" err="1" smtClean="0"/>
              <a:t>Disocclusion</a:t>
            </a:r>
            <a:r>
              <a:rPr lang="en-US" dirty="0" smtClean="0"/>
              <a:t> aliasing</a:t>
            </a:r>
          </a:p>
          <a:p>
            <a:pPr lvl="1"/>
            <a:r>
              <a:rPr lang="en-US" dirty="0" smtClean="0"/>
              <a:t>No history when things appear</a:t>
            </a:r>
          </a:p>
          <a:p>
            <a:r>
              <a:rPr lang="en-US" dirty="0" smtClean="0"/>
              <a:t>Ghosting</a:t>
            </a:r>
          </a:p>
          <a:p>
            <a:pPr lvl="1"/>
            <a:r>
              <a:rPr lang="en-US" dirty="0" smtClean="0"/>
              <a:t>Rejection/clamping failure on noisy backgrounds</a:t>
            </a:r>
          </a:p>
          <a:p>
            <a:r>
              <a:rPr lang="en-US" dirty="0" smtClean="0"/>
              <a:t>Pulsing</a:t>
            </a:r>
          </a:p>
          <a:p>
            <a:pPr lvl="1"/>
            <a:r>
              <a:rPr lang="en-US" dirty="0" smtClean="0"/>
              <a:t>Cycle of reject/average</a:t>
            </a:r>
          </a:p>
          <a:p>
            <a:r>
              <a:rPr lang="en-US" dirty="0" smtClean="0"/>
              <a:t>Fireflies</a:t>
            </a:r>
          </a:p>
          <a:p>
            <a:pPr lvl="1"/>
            <a:r>
              <a:rPr lang="en-US" dirty="0" smtClean="0"/>
              <a:t>Single bright sample hard to </a:t>
            </a:r>
            <a:r>
              <a:rPr lang="en-US" dirty="0" err="1" smtClean="0"/>
              <a:t>antialias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TAA wins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Monte Carlo all the things</a:t>
            </a:r>
          </a:p>
          <a:p>
            <a:pPr lvl="1"/>
            <a:r>
              <a:rPr lang="en-US" dirty="0" smtClean="0"/>
              <a:t>Some samples per frame</a:t>
            </a:r>
          </a:p>
          <a:p>
            <a:pPr lvl="1"/>
            <a:r>
              <a:rPr lang="en-US" dirty="0" smtClean="0"/>
              <a:t>Multiply by TAA</a:t>
            </a:r>
          </a:p>
          <a:p>
            <a:r>
              <a:rPr lang="en-US" dirty="0" smtClean="0"/>
              <a:t>Screen Space Reflection</a:t>
            </a:r>
          </a:p>
          <a:p>
            <a:pPr lvl="1"/>
            <a:r>
              <a:rPr lang="en-US" dirty="0" smtClean="0"/>
              <a:t>1-12 samples per pixel * 8 frames ≈ 8-96 samples</a:t>
            </a:r>
          </a:p>
          <a:p>
            <a:r>
              <a:rPr lang="en-US" dirty="0" smtClean="0"/>
              <a:t>Ambient Occlusion</a:t>
            </a:r>
          </a:p>
          <a:p>
            <a:pPr lvl="1"/>
            <a:r>
              <a:rPr lang="en-US" dirty="0" smtClean="0"/>
              <a:t>1-6 samples per pixel * 8 frames ≈ 8-42 samples</a:t>
            </a:r>
          </a:p>
          <a:p>
            <a:r>
              <a:rPr lang="en-US" dirty="0" smtClean="0"/>
              <a:t>Percentage Closer Soft Shadows</a:t>
            </a:r>
          </a:p>
          <a:p>
            <a:pPr lvl="1"/>
            <a:r>
              <a:rPr lang="en-US" dirty="0" smtClean="0"/>
              <a:t>32 samples per pixel * 4 pixels/quad * 8 frames = 1024 samples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5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Resampling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52900" y="1690688"/>
            <a:ext cx="3886200" cy="3397250"/>
            <a:chOff x="4827588" y="2133600"/>
            <a:chExt cx="3886200" cy="3397250"/>
          </a:xfrm>
        </p:grpSpPr>
        <p:sp>
          <p:nvSpPr>
            <p:cNvPr id="212998" name="Oval 6"/>
            <p:cNvSpPr>
              <a:spLocks noChangeArrowheads="1"/>
            </p:cNvSpPr>
            <p:nvPr/>
          </p:nvSpPr>
          <p:spPr bwMode="auto">
            <a:xfrm>
              <a:off x="4827588" y="4768850"/>
              <a:ext cx="3886200" cy="762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Resampled Image Pixels</a:t>
              </a:r>
            </a:p>
          </p:txBody>
        </p:sp>
        <p:sp>
          <p:nvSpPr>
            <p:cNvPr id="212999" name="Oval 7"/>
            <p:cNvSpPr>
              <a:spLocks noChangeArrowheads="1"/>
            </p:cNvSpPr>
            <p:nvPr/>
          </p:nvSpPr>
          <p:spPr bwMode="auto">
            <a:xfrm>
              <a:off x="4827588" y="3505200"/>
              <a:ext cx="3886200" cy="762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Continuous Image</a:t>
              </a:r>
            </a:p>
          </p:txBody>
        </p:sp>
        <p:sp>
          <p:nvSpPr>
            <p:cNvPr id="213000" name="Text Box 8"/>
            <p:cNvSpPr txBox="1">
              <a:spLocks noChangeArrowheads="1"/>
            </p:cNvSpPr>
            <p:nvPr/>
          </p:nvSpPr>
          <p:spPr bwMode="auto">
            <a:xfrm>
              <a:off x="5387976" y="2955925"/>
              <a:ext cx="27654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Reconstruction Filter</a:t>
              </a:r>
            </a:p>
          </p:txBody>
        </p:sp>
        <p:sp>
          <p:nvSpPr>
            <p:cNvPr id="213001" name="Text Box 9"/>
            <p:cNvSpPr txBox="1">
              <a:spLocks noChangeArrowheads="1"/>
            </p:cNvSpPr>
            <p:nvPr/>
          </p:nvSpPr>
          <p:spPr bwMode="auto">
            <a:xfrm>
              <a:off x="5726113" y="4267200"/>
              <a:ext cx="20891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Sampling Filter</a:t>
              </a:r>
            </a:p>
          </p:txBody>
        </p:sp>
        <p:sp>
          <p:nvSpPr>
            <p:cNvPr id="213002" name="Oval 10"/>
            <p:cNvSpPr>
              <a:spLocks noChangeArrowheads="1"/>
            </p:cNvSpPr>
            <p:nvPr/>
          </p:nvSpPr>
          <p:spPr bwMode="auto">
            <a:xfrm>
              <a:off x="4827588" y="2133600"/>
              <a:ext cx="3886200" cy="762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Image Pixels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Resampling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52900" y="1690688"/>
            <a:ext cx="3886200" cy="2286000"/>
            <a:chOff x="4827588" y="2362200"/>
            <a:chExt cx="3886200" cy="2286000"/>
          </a:xfrm>
        </p:grpSpPr>
        <p:sp>
          <p:nvSpPr>
            <p:cNvPr id="215043" name="Oval 3"/>
            <p:cNvSpPr>
              <a:spLocks noChangeArrowheads="1"/>
            </p:cNvSpPr>
            <p:nvPr/>
          </p:nvSpPr>
          <p:spPr bwMode="auto">
            <a:xfrm>
              <a:off x="4827588" y="3886200"/>
              <a:ext cx="3886200" cy="762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Resampled Image Pixels</a:t>
              </a:r>
            </a:p>
          </p:txBody>
        </p:sp>
        <p:sp>
          <p:nvSpPr>
            <p:cNvPr id="215045" name="Text Box 5"/>
            <p:cNvSpPr txBox="1">
              <a:spLocks noChangeArrowheads="1"/>
            </p:cNvSpPr>
            <p:nvPr/>
          </p:nvSpPr>
          <p:spPr bwMode="auto">
            <a:xfrm>
              <a:off x="5581650" y="3276600"/>
              <a:ext cx="23764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Resampling Filter</a:t>
              </a:r>
            </a:p>
          </p:txBody>
        </p:sp>
        <p:sp>
          <p:nvSpPr>
            <p:cNvPr id="215047" name="Oval 7"/>
            <p:cNvSpPr>
              <a:spLocks noChangeArrowheads="1"/>
            </p:cNvSpPr>
            <p:nvPr/>
          </p:nvSpPr>
          <p:spPr bwMode="auto">
            <a:xfrm>
              <a:off x="4827588" y="2362200"/>
              <a:ext cx="3886200" cy="762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Image Pixels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Resampling with less blur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Samples → continuous image = diffusion</a:t>
            </a:r>
          </a:p>
          <a:p>
            <a:r>
              <a:rPr lang="en-US" dirty="0" smtClean="0"/>
              <a:t>What samples at the new rate give the same continuous image?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Laplacian ≈ Difference of Gaussians ≈ </a:t>
            </a:r>
            <a:r>
              <a:rPr lang="en-US" dirty="0" err="1" smtClean="0"/>
              <a:t>Unsharp</a:t>
            </a:r>
            <a:r>
              <a:rPr lang="en-US" dirty="0" smtClean="0"/>
              <a:t> Mask ≈ </a:t>
            </a:r>
            <a:r>
              <a:rPr lang="en-US" dirty="0" err="1" smtClean="0"/>
              <a:t>Lanczos</a:t>
            </a:r>
            <a:r>
              <a:rPr lang="en-US" dirty="0" smtClean="0"/>
              <a:t> 2 ≈ Mitchell</a:t>
            </a:r>
          </a:p>
          <a:p>
            <a:pPr lvl="1"/>
            <a:r>
              <a:rPr lang="en-US" b="1" dirty="0" smtClean="0"/>
              <a:t>All</a:t>
            </a:r>
            <a:r>
              <a:rPr lang="en-US" dirty="0" smtClean="0"/>
              <a:t> same shape and width</a:t>
            </a:r>
          </a:p>
          <a:p>
            <a:r>
              <a:rPr lang="en-US" dirty="0" smtClean="0"/>
              <a:t>UE4 mostly uses </a:t>
            </a:r>
            <a:r>
              <a:rPr lang="en-US" smtClean="0"/>
              <a:t>5-sample Mitchell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3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Bases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Time: </a:t>
            </a:r>
            <a:r>
              <a:rPr lang="en-US" dirty="0" err="1" smtClean="0">
                <a:latin typeface="Symbol" pitchFamily="-112" charset="2"/>
              </a:rPr>
              <a:t>d</a:t>
            </a:r>
            <a:r>
              <a:rPr lang="en-US" dirty="0" err="1" smtClean="0"/>
              <a:t>(t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Polynomial / Power Series: </a:t>
            </a:r>
            <a:r>
              <a:rPr lang="en-US" dirty="0" err="1" smtClean="0"/>
              <a:t>t</a:t>
            </a:r>
            <a:r>
              <a:rPr lang="en-US" baseline="30000" dirty="0" err="1" smtClean="0"/>
              <a:t>n</a:t>
            </a:r>
            <a:endParaRPr lang="en-US" baseline="30000" dirty="0" smtClean="0"/>
          </a:p>
          <a:p>
            <a:r>
              <a:rPr lang="en-US" dirty="0" smtClean="0"/>
              <a:t>Discrete Fourier: </a:t>
            </a:r>
            <a:r>
              <a:rPr lang="en-US" dirty="0" err="1" smtClean="0"/>
              <a:t>e</a:t>
            </a:r>
            <a:r>
              <a:rPr lang="en-US" baseline="30000" dirty="0" err="1" smtClean="0"/>
              <a:t>i</a:t>
            </a:r>
            <a:r>
              <a:rPr lang="en-US" baseline="30000" dirty="0" smtClean="0"/>
              <a:t> </a:t>
            </a:r>
            <a:r>
              <a:rPr lang="en-US" baseline="30000" dirty="0" err="1" smtClean="0">
                <a:sym typeface="Symbol" pitchFamily="-112" charset="2"/>
              </a:rPr>
              <a:t>π</a:t>
            </a:r>
            <a:r>
              <a:rPr lang="en-US" baseline="30000" dirty="0" smtClean="0">
                <a:sym typeface="Symbol" pitchFamily="-112" charset="2"/>
              </a:rPr>
              <a:t> </a:t>
            </a:r>
            <a:r>
              <a:rPr lang="en-US" baseline="30000" dirty="0" err="1" smtClean="0">
                <a:sym typeface="Symbol" pitchFamily="-112" charset="2"/>
              </a:rPr>
              <a:t>t</a:t>
            </a:r>
            <a:r>
              <a:rPr lang="en-US" baseline="30000" dirty="0" smtClean="0">
                <a:sym typeface="Symbol" pitchFamily="-112" charset="2"/>
              </a:rPr>
              <a:t> K/N</a:t>
            </a:r>
            <a:r>
              <a:rPr lang="en-US" dirty="0" smtClean="0">
                <a:sym typeface="Symbol" pitchFamily="-112" charset="2"/>
              </a:rPr>
              <a:t> / √2N</a:t>
            </a:r>
          </a:p>
          <a:p>
            <a:pPr lvl="1"/>
            <a:r>
              <a:rPr lang="en-US" dirty="0" smtClean="0"/>
              <a:t>K, N integers</a:t>
            </a:r>
          </a:p>
          <a:p>
            <a:pPr lvl="1"/>
            <a:r>
              <a:rPr lang="en-US" dirty="0" err="1" smtClean="0"/>
              <a:t>t</a:t>
            </a:r>
            <a:r>
              <a:rPr lang="en-US" dirty="0" smtClean="0"/>
              <a:t>, K </a:t>
            </a:r>
            <a:r>
              <a:rPr lang="en-US" dirty="0" err="1" smtClean="0">
                <a:sym typeface="Symbol" pitchFamily="-112" charset="2"/>
              </a:rPr>
              <a:t></a:t>
            </a:r>
            <a:r>
              <a:rPr lang="en-US" dirty="0" smtClean="0">
                <a:sym typeface="Symbol" pitchFamily="-112" charset="2"/>
              </a:rPr>
              <a:t> [-N, N]</a:t>
            </a:r>
            <a:endParaRPr lang="en-US" dirty="0" smtClean="0"/>
          </a:p>
          <a:p>
            <a:pPr lvl="1"/>
            <a:r>
              <a:rPr lang="en-US" dirty="0" smtClean="0"/>
              <a:t>(where </a:t>
            </a:r>
            <a:r>
              <a:rPr lang="en-US" dirty="0" err="1" smtClean="0"/>
              <a:t>e</a:t>
            </a:r>
            <a:r>
              <a:rPr lang="en-US" baseline="30000" dirty="0" err="1" smtClean="0"/>
              <a:t>i</a:t>
            </a:r>
            <a:r>
              <a:rPr lang="en-US" baseline="30000" dirty="0" err="1" smtClean="0">
                <a:latin typeface="Symbol" pitchFamily="-112" charset="2"/>
                <a:sym typeface="Symbol" pitchFamily="-112" charset="2"/>
              </a:rPr>
              <a:t>q</a:t>
            </a:r>
            <a:r>
              <a:rPr lang="en-US" dirty="0" smtClean="0">
                <a:sym typeface="Symbol" pitchFamily="-112" charset="2"/>
              </a:rPr>
              <a:t> = </a:t>
            </a:r>
            <a:r>
              <a:rPr lang="en-US" dirty="0" err="1" smtClean="0">
                <a:sym typeface="Symbol" pitchFamily="-112" charset="2"/>
              </a:rPr>
              <a:t>cos</a:t>
            </a:r>
            <a:r>
              <a:rPr lang="en-US" dirty="0" smtClean="0">
                <a:sym typeface="Symbol" pitchFamily="-112" charset="2"/>
              </a:rPr>
              <a:t> </a:t>
            </a:r>
            <a:r>
              <a:rPr lang="en-US" dirty="0" err="1" smtClean="0">
                <a:latin typeface="Symbol" pitchFamily="-112" charset="2"/>
                <a:sym typeface="Symbol" pitchFamily="-112" charset="2"/>
              </a:rPr>
              <a:t>q</a:t>
            </a:r>
            <a:r>
              <a:rPr lang="en-US" dirty="0" smtClean="0">
                <a:sym typeface="Symbol" pitchFamily="-112" charset="2"/>
              </a:rPr>
              <a:t> + </a:t>
            </a:r>
            <a:r>
              <a:rPr lang="en-US" dirty="0" err="1" smtClean="0">
                <a:sym typeface="Symbol" pitchFamily="-112" charset="2"/>
              </a:rPr>
              <a:t>i</a:t>
            </a:r>
            <a:r>
              <a:rPr lang="en-US" dirty="0" smtClean="0">
                <a:sym typeface="Symbol" pitchFamily="-112" charset="2"/>
              </a:rPr>
              <a:t> sin </a:t>
            </a:r>
            <a:r>
              <a:rPr lang="en-US" dirty="0" err="1" smtClean="0">
                <a:latin typeface="Symbol" pitchFamily="-112" charset="2"/>
                <a:sym typeface="Symbol" pitchFamily="-112" charset="2"/>
              </a:rPr>
              <a:t>q</a:t>
            </a:r>
            <a:r>
              <a:rPr lang="en-US" dirty="0" smtClean="0">
                <a:sym typeface="Symbol" pitchFamily="-112" charset="2"/>
              </a:rPr>
              <a:t>)</a:t>
            </a:r>
          </a:p>
          <a:p>
            <a:r>
              <a:rPr lang="en-US" dirty="0" smtClean="0"/>
              <a:t>Continuous Fourier: </a:t>
            </a:r>
            <a:r>
              <a:rPr lang="en-US" dirty="0" err="1" smtClean="0"/>
              <a:t>e</a:t>
            </a:r>
            <a:r>
              <a:rPr lang="en-US" baseline="30000" dirty="0" err="1" smtClean="0"/>
              <a:t>i</a:t>
            </a:r>
            <a:r>
              <a:rPr lang="en-US" baseline="30000" dirty="0" smtClean="0"/>
              <a:t> </a:t>
            </a:r>
            <a:r>
              <a:rPr lang="en-US" baseline="30000" dirty="0" err="1" smtClean="0">
                <a:latin typeface="Symbol" pitchFamily="-112" charset="2"/>
                <a:sym typeface="Symbol" pitchFamily="-112" charset="2"/>
              </a:rPr>
              <a:t>w</a:t>
            </a:r>
            <a:r>
              <a:rPr lang="en-US" baseline="30000" dirty="0" smtClean="0">
                <a:sym typeface="Symbol" pitchFamily="-112" charset="2"/>
              </a:rPr>
              <a:t> </a:t>
            </a:r>
            <a:r>
              <a:rPr lang="en-US" baseline="30000" dirty="0" err="1" smtClean="0">
                <a:sym typeface="Symbol" pitchFamily="-112" charset="2"/>
              </a:rPr>
              <a:t>t</a:t>
            </a:r>
            <a:r>
              <a:rPr lang="en-US" dirty="0" smtClean="0">
                <a:sym typeface="Symbol" pitchFamily="-112" charset="2"/>
              </a:rPr>
              <a:t> / √2π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Fourier Transforms</a:t>
            </a:r>
          </a:p>
        </p:txBody>
      </p:sp>
      <p:graphicFrame>
        <p:nvGraphicFramePr>
          <p:cNvPr id="98329" name="Group 25"/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699" cy="4114800"/>
        </p:xfrm>
        <a:graphic>
          <a:graphicData uri="http://schemas.openxmlformats.org/drawingml/2006/table">
            <a:tbl>
              <a:tblPr/>
              <a:tblGrid>
                <a:gridCol w="2629480"/>
                <a:gridCol w="2627739"/>
                <a:gridCol w="262948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100304" marR="1003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Discrete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Time</a:t>
                      </a:r>
                    </a:p>
                  </a:txBody>
                  <a:tcPr marL="100304" marR="1003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Continuous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Time</a:t>
                      </a:r>
                    </a:p>
                  </a:txBody>
                  <a:tcPr marL="100304" marR="1003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Discrete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Frequency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pitchFamily="-112" charset="0"/>
                      </a:endParaRPr>
                    </a:p>
                  </a:txBody>
                  <a:tcPr marL="100304" marR="1003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Discrete Fourier Transform</a:t>
                      </a:r>
                    </a:p>
                  </a:txBody>
                  <a:tcPr marL="100304" marR="1003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Fourier Series</a:t>
                      </a:r>
                    </a:p>
                  </a:txBody>
                  <a:tcPr marL="100304" marR="1003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Continuous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pitchFamily="-112" charset="0"/>
                        </a:rPr>
                        <a:t>Frequency</a:t>
                      </a:r>
                    </a:p>
                  </a:txBody>
                  <a:tcPr marL="100304" marR="1003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Discrete-time Fourier Transform</a:t>
                      </a:r>
                    </a:p>
                  </a:txBody>
                  <a:tcPr marL="100304" marR="1003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2" charset="0"/>
                        </a:rPr>
                        <a:t>Fourier Transform</a:t>
                      </a:r>
                    </a:p>
                  </a:txBody>
                  <a:tcPr marL="100304" marR="1003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Convolution</a:t>
            </a:r>
          </a:p>
        </p:txBody>
      </p:sp>
      <p:sp>
        <p:nvSpPr>
          <p:cNvPr id="11366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f(t) g(t) </a:t>
            </a:r>
            <a:r>
              <a:rPr lang="en-US" dirty="0">
                <a:sym typeface="Symbol" pitchFamily="-112" charset="2"/>
              </a:rPr>
              <a:t> F(</a:t>
            </a:r>
            <a:r>
              <a:rPr lang="en-US" dirty="0">
                <a:latin typeface="Symbol" pitchFamily="-112" charset="2"/>
                <a:sym typeface="Symbol" pitchFamily="-112" charset="2"/>
              </a:rPr>
              <a:t>w</a:t>
            </a:r>
            <a:r>
              <a:rPr lang="en-US" dirty="0">
                <a:sym typeface="Symbol" pitchFamily="-112" charset="2"/>
              </a:rPr>
              <a:t>) </a:t>
            </a:r>
            <a:r>
              <a:rPr lang="en-US" dirty="0">
                <a:sym typeface="Symbol" pitchFamily="-112" charset="2"/>
              </a:rPr>
              <a:t>＊</a:t>
            </a:r>
            <a:r>
              <a:rPr lang="en-US" dirty="0" smtClean="0">
                <a:sym typeface="Symbol" pitchFamily="-112" charset="2"/>
              </a:rPr>
              <a:t> </a:t>
            </a:r>
            <a:r>
              <a:rPr lang="en-US" dirty="0">
                <a:sym typeface="Symbol" pitchFamily="-112" charset="2"/>
              </a:rPr>
              <a:t>G(</a:t>
            </a:r>
            <a:r>
              <a:rPr lang="en-US" dirty="0">
                <a:latin typeface="Symbol" pitchFamily="-112" charset="2"/>
                <a:sym typeface="Symbol" pitchFamily="-112" charset="2"/>
              </a:rPr>
              <a:t>w</a:t>
            </a:r>
            <a:r>
              <a:rPr lang="en-US" dirty="0">
                <a:sym typeface="Symbol" pitchFamily="-112" charset="2"/>
              </a:rPr>
              <a:t>)</a:t>
            </a:r>
            <a:endParaRPr lang="en-US" dirty="0"/>
          </a:p>
          <a:p>
            <a:r>
              <a:rPr lang="en-US" dirty="0"/>
              <a:t>g(t) </a:t>
            </a:r>
            <a:r>
              <a:rPr lang="en-US" dirty="0">
                <a:sym typeface="Symbol" pitchFamily="-112" charset="2"/>
              </a:rPr>
              <a:t>＊</a:t>
            </a:r>
            <a:r>
              <a:rPr lang="en-US" dirty="0" smtClean="0"/>
              <a:t> </a:t>
            </a:r>
            <a:r>
              <a:rPr lang="en-US" dirty="0"/>
              <a:t>f(t) </a:t>
            </a:r>
            <a:r>
              <a:rPr lang="en-US" dirty="0">
                <a:sym typeface="Symbol" pitchFamily="-112" charset="2"/>
              </a:rPr>
              <a:t> F(</a:t>
            </a:r>
            <a:r>
              <a:rPr lang="en-US" dirty="0">
                <a:latin typeface="Symbol" pitchFamily="-112" charset="2"/>
                <a:sym typeface="Symbol" pitchFamily="-112" charset="2"/>
              </a:rPr>
              <a:t>w</a:t>
            </a:r>
            <a:r>
              <a:rPr lang="en-US" dirty="0">
                <a:sym typeface="Symbol" pitchFamily="-112" charset="2"/>
              </a:rPr>
              <a:t>) G(</a:t>
            </a:r>
            <a:r>
              <a:rPr lang="en-US" dirty="0">
                <a:latin typeface="Symbol" pitchFamily="-112" charset="2"/>
                <a:sym typeface="Symbol" pitchFamily="-112" charset="2"/>
              </a:rPr>
              <a:t>w</a:t>
            </a:r>
            <a:r>
              <a:rPr lang="en-US" dirty="0">
                <a:sym typeface="Symbol" pitchFamily="-112" charset="2"/>
              </a:rPr>
              <a:t>)</a:t>
            </a:r>
            <a:endParaRPr lang="en-US" dirty="0"/>
          </a:p>
          <a:p>
            <a:r>
              <a:rPr lang="en-US" dirty="0"/>
              <a:t>Where f(t) </a:t>
            </a:r>
            <a:r>
              <a:rPr lang="en-US" dirty="0">
                <a:sym typeface="Symbol" pitchFamily="-112" charset="2"/>
              </a:rPr>
              <a:t>＊</a:t>
            </a:r>
            <a:r>
              <a:rPr lang="en-US" dirty="0" smtClean="0"/>
              <a:t> </a:t>
            </a:r>
            <a:r>
              <a:rPr lang="en-US" dirty="0"/>
              <a:t>g(t) = ∫ f(s) g(t-s) ds</a:t>
            </a:r>
          </a:p>
          <a:p>
            <a:pPr lvl="1"/>
            <a:r>
              <a:rPr lang="en-US" dirty="0"/>
              <a:t>Dot product with shifted </a:t>
            </a:r>
            <a:r>
              <a:rPr lang="en-US" dirty="0" smtClean="0"/>
              <a:t>kernels</a:t>
            </a:r>
            <a:endParaRPr lang="en-US" dirty="0"/>
          </a:p>
        </p:txBody>
      </p:sp>
      <p:pic>
        <p:nvPicPr>
          <p:cNvPr id="11367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204729"/>
            <a:ext cx="5410200" cy="5393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Filtering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Filter in frequency domain</a:t>
            </a:r>
          </a:p>
          <a:p>
            <a:pPr lvl="1"/>
            <a:r>
              <a:rPr lang="en-US"/>
              <a:t>FT signal to frequency domain</a:t>
            </a:r>
          </a:p>
          <a:p>
            <a:pPr lvl="1"/>
            <a:r>
              <a:rPr lang="en-US"/>
              <a:t>Multiply signal &amp; filter</a:t>
            </a:r>
          </a:p>
          <a:p>
            <a:pPr lvl="1"/>
            <a:r>
              <a:rPr lang="en-US"/>
              <a:t>FT signal back to time domain</a:t>
            </a:r>
          </a:p>
          <a:p>
            <a:r>
              <a:rPr lang="en-US"/>
              <a:t>Filter in time domain</a:t>
            </a:r>
          </a:p>
          <a:p>
            <a:pPr lvl="1"/>
            <a:r>
              <a:rPr lang="en-US"/>
              <a:t>FT filter to time domain</a:t>
            </a:r>
          </a:p>
          <a:p>
            <a:pPr lvl="1"/>
            <a:r>
              <a:rPr lang="en-US"/>
              <a:t>Convolve signal &amp; filter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Multiply signal by pulse train</a:t>
            </a:r>
          </a:p>
        </p:txBody>
      </p:sp>
      <p:pic>
        <p:nvPicPr>
          <p:cNvPr id="1454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590801"/>
            <a:ext cx="5397500" cy="3890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Reconstruction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Convolve samples &amp; reconstruction filter</a:t>
            </a:r>
          </a:p>
          <a:p>
            <a:r>
              <a:rPr lang="en-US" dirty="0" smtClean="0"/>
              <a:t>Sum weighted kernel functions</a:t>
            </a:r>
          </a:p>
          <a:p>
            <a:endParaRPr lang="en-US" dirty="0"/>
          </a:p>
        </p:txBody>
      </p:sp>
      <p:pic>
        <p:nvPicPr>
          <p:cNvPr id="14951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002088"/>
            <a:ext cx="6997700" cy="1255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6104</TotalTime>
  <Words>957</Words>
  <Application>Microsoft Macintosh PowerPoint</Application>
  <PresentationFormat>Widescreen</PresentationFormat>
  <Paragraphs>275</Paragraphs>
  <Slides>38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Calibri</vt:lpstr>
      <vt:lpstr>Calibri Light</vt:lpstr>
      <vt:lpstr>ＭＳ Ｐゴシック</vt:lpstr>
      <vt:lpstr>Symbol</vt:lpstr>
      <vt:lpstr>Times</vt:lpstr>
      <vt:lpstr>Arial</vt:lpstr>
      <vt:lpstr>Office Theme</vt:lpstr>
      <vt:lpstr>CMSC 491/691</vt:lpstr>
      <vt:lpstr>Vectors and Functions</vt:lpstr>
      <vt:lpstr>Vectors and Functions</vt:lpstr>
      <vt:lpstr>Function Bases</vt:lpstr>
      <vt:lpstr>Fourier Transforms</vt:lpstr>
      <vt:lpstr>Convolution</vt:lpstr>
      <vt:lpstr>Filtering</vt:lpstr>
      <vt:lpstr>Sampling</vt:lpstr>
      <vt:lpstr>Reconstruction</vt:lpstr>
      <vt:lpstr>Aliasing</vt:lpstr>
      <vt:lpstr>Aliasing in images</vt:lpstr>
      <vt:lpstr>Antialiasing</vt:lpstr>
      <vt:lpstr>“Ideal” Sinc</vt:lpstr>
      <vt:lpstr>Graphics Kernels: Spatial Box</vt:lpstr>
      <vt:lpstr>Graphics Kernels: Gaussian</vt:lpstr>
      <vt:lpstr>Graphics Kernels: Mitchell</vt:lpstr>
      <vt:lpstr>Graphics Kernels: Lanczos</vt:lpstr>
      <vt:lpstr>Filtering &amp; Reconstruction</vt:lpstr>
      <vt:lpstr>Filtering, Sampling, Reconstruction</vt:lpstr>
      <vt:lpstr>Combine Filter &amp; Sample</vt:lpstr>
      <vt:lpstr>Analytic Area Sampling</vt:lpstr>
      <vt:lpstr>Analytic higher order filtering</vt:lpstr>
      <vt:lpstr>Supersampling</vt:lpstr>
      <vt:lpstr>Adaptive sampling</vt:lpstr>
      <vt:lpstr>Stochastic sampling</vt:lpstr>
      <vt:lpstr>Common Antialiasing Techniques</vt:lpstr>
      <vt:lpstr>SSAA: Supersampled Antialiasing</vt:lpstr>
      <vt:lpstr>MSAA: Multisample Antialiasing</vt:lpstr>
      <vt:lpstr>MLAA: Morphological Antialiasing</vt:lpstr>
      <vt:lpstr>TAA: Temporal Antialiasing</vt:lpstr>
      <vt:lpstr>Exponential Average</vt:lpstr>
      <vt:lpstr>Exponential Average</vt:lpstr>
      <vt:lpstr>History</vt:lpstr>
      <vt:lpstr>TAA problems</vt:lpstr>
      <vt:lpstr>TAA wins</vt:lpstr>
      <vt:lpstr>Resampling</vt:lpstr>
      <vt:lpstr>Resampling</vt:lpstr>
      <vt:lpstr>Resampling with less blur</vt:lpstr>
    </vt:vector>
  </TitlesOfParts>
  <Company>ˡ倀˫᛼Ͷ쟤뿿킀΀뀜_ˡ꛼뿿큰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</dc:title>
  <dc:creator>Marc Olano</dc:creator>
  <cp:keywords/>
  <cp:lastModifiedBy>Marc Olano</cp:lastModifiedBy>
  <cp:revision>116</cp:revision>
  <cp:lastPrinted>2003-02-12T16:04:51Z</cp:lastPrinted>
  <dcterms:created xsi:type="dcterms:W3CDTF">2011-02-22T21:29:02Z</dcterms:created>
  <dcterms:modified xsi:type="dcterms:W3CDTF">2017-11-14T16:27:20Z</dcterms:modified>
</cp:coreProperties>
</file>