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36"/>
  </p:notesMasterIdLst>
  <p:sldIdLst>
    <p:sldId id="340" r:id="rId2"/>
    <p:sldId id="284" r:id="rId3"/>
    <p:sldId id="283" r:id="rId4"/>
    <p:sldId id="286" r:id="rId5"/>
    <p:sldId id="322" r:id="rId6"/>
    <p:sldId id="291" r:id="rId7"/>
    <p:sldId id="325" r:id="rId8"/>
    <p:sldId id="294" r:id="rId9"/>
    <p:sldId id="339" r:id="rId10"/>
    <p:sldId id="326" r:id="rId11"/>
    <p:sldId id="330" r:id="rId12"/>
    <p:sldId id="331" r:id="rId13"/>
    <p:sldId id="345" r:id="rId14"/>
    <p:sldId id="334" r:id="rId15"/>
    <p:sldId id="346" r:id="rId16"/>
    <p:sldId id="342" r:id="rId17"/>
    <p:sldId id="310" r:id="rId18"/>
    <p:sldId id="300" r:id="rId19"/>
    <p:sldId id="347" r:id="rId20"/>
    <p:sldId id="351" r:id="rId21"/>
    <p:sldId id="349" r:id="rId22"/>
    <p:sldId id="350" r:id="rId23"/>
    <p:sldId id="352" r:id="rId24"/>
    <p:sldId id="348" r:id="rId25"/>
    <p:sldId id="312" r:id="rId26"/>
    <p:sldId id="320" r:id="rId27"/>
    <p:sldId id="336" r:id="rId28"/>
    <p:sldId id="313" r:id="rId29"/>
    <p:sldId id="315" r:id="rId30"/>
    <p:sldId id="338" r:id="rId31"/>
    <p:sldId id="316" r:id="rId32"/>
    <p:sldId id="317" r:id="rId33"/>
    <p:sldId id="318" r:id="rId34"/>
    <p:sldId id="31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008080"/>
    <a:srgbClr val="800000"/>
    <a:srgbClr val="008000"/>
    <a:srgbClr val="F4F4F4"/>
    <a:srgbClr val="80FFFF"/>
    <a:srgbClr val="FF80FF"/>
    <a:srgbClr val="8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2"/>
  </p:normalViewPr>
  <p:slideViewPr>
    <p:cSldViewPr snapToObjects="1">
      <p:cViewPr>
        <p:scale>
          <a:sx n="75" d="100"/>
          <a:sy n="75" d="100"/>
        </p:scale>
        <p:origin x="2048" y="192"/>
      </p:cViewPr>
      <p:guideLst>
        <p:guide orient="horz" pos="124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861163-395E-1E4E-B461-CC6DDEF84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3EB7CC-DB96-3C41-95EE-5DF0F320FC9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3A9E-FC52-9E4D-9A21-0DB9BECA6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12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21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63A9E-FC52-9E4D-9A21-0DB9BECA6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6F49-647A-134B-B91D-1342C71F5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387-E3B6-2849-96D0-6631BD986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7E3A-BB7F-BD47-BFFB-5C91AFDF1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D4B-161A-0F4F-8DB4-911F77F01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4B8D-3EFF-964D-B494-E1E2B6CB3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Hardware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491/691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 (MIMD vs SIMD)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2667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25908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5908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685800" y="32766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5908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25908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685800" y="38862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6172200" y="26670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76962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6172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9" name="Rectangle 19"/>
          <p:cNvSpPr>
            <a:spLocks noChangeArrowheads="1"/>
          </p:cNvSpPr>
          <p:nvPr/>
        </p:nvSpPr>
        <p:spPr bwMode="auto">
          <a:xfrm>
            <a:off x="6172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6934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7696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2" name="Rectangle 22"/>
          <p:cNvSpPr>
            <a:spLocks noChangeArrowheads="1"/>
          </p:cNvSpPr>
          <p:nvPr/>
        </p:nvSpPr>
        <p:spPr bwMode="auto">
          <a:xfrm>
            <a:off x="7696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3" name="Rectangle 23"/>
          <p:cNvSpPr>
            <a:spLocks noChangeArrowheads="1"/>
          </p:cNvSpPr>
          <p:nvPr/>
        </p:nvSpPr>
        <p:spPr bwMode="auto">
          <a:xfrm>
            <a:off x="6172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4" name="Rectangle 24"/>
          <p:cNvSpPr>
            <a:spLocks noChangeArrowheads="1"/>
          </p:cNvSpPr>
          <p:nvPr/>
        </p:nvSpPr>
        <p:spPr bwMode="auto">
          <a:xfrm>
            <a:off x="6934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5" name="Rectangle 25"/>
          <p:cNvSpPr>
            <a:spLocks noChangeArrowheads="1"/>
          </p:cNvSpPr>
          <p:nvPr/>
        </p:nvSpPr>
        <p:spPr bwMode="auto">
          <a:xfrm>
            <a:off x="6934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6" name="Rectangle 26"/>
          <p:cNvSpPr>
            <a:spLocks noChangeArrowheads="1"/>
          </p:cNvSpPr>
          <p:nvPr/>
        </p:nvSpPr>
        <p:spPr bwMode="auto">
          <a:xfrm>
            <a:off x="7696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685800" y="213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MIMD(CPU-Like)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6019800" y="213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SIMD (GPU-Like)</a:t>
            </a:r>
          </a:p>
        </p:txBody>
      </p:sp>
      <p:sp>
        <p:nvSpPr>
          <p:cNvPr id="24599" name="Rectangle 31"/>
          <p:cNvSpPr>
            <a:spLocks noChangeArrowheads="1"/>
          </p:cNvSpPr>
          <p:nvPr/>
        </p:nvSpPr>
        <p:spPr bwMode="auto">
          <a:xfrm>
            <a:off x="685800" y="44958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1981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3810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6934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381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Ease of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if( x ) </a:t>
            </a:r>
            <a:r>
              <a:rPr lang="en-US" sz="2000" b="1" dirty="0">
                <a:solidFill>
                  <a:schemeClr val="accent3"/>
                </a:solidFill>
                <a:effectLst/>
                <a:latin typeface="Courier New"/>
                <a:ea typeface="ＭＳ Ｐゴシック" charset="0"/>
                <a:cs typeface="Courier New"/>
              </a:rPr>
              <a:t>// </a:t>
            </a:r>
            <a:r>
              <a:rPr lang="en-US" sz="2000" b="1" dirty="0" smtClean="0">
                <a:solidFill>
                  <a:schemeClr val="accent3"/>
                </a:solidFill>
                <a:effectLst/>
                <a:latin typeface="Courier New"/>
                <a:ea typeface="ＭＳ Ｐゴシック" charset="0"/>
                <a:cs typeface="Courier New"/>
              </a:rPr>
              <a:t>mask threads</a:t>
            </a:r>
            <a:endParaRPr lang="en-US" sz="2000" b="1" dirty="0">
              <a:solidFill>
                <a:schemeClr val="accent3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 smtClean="0">
                <a:effectLst/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issue instructions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else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invert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mask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	</a:t>
            </a:r>
            <a:r>
              <a:rPr lang="en-US" sz="2000" dirty="0" smtClean="0">
                <a:effectLst/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issue instructions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 unmask</a:t>
            </a:r>
          </a:p>
        </p:txBody>
      </p:sp>
      <p:grpSp>
        <p:nvGrpSpPr>
          <p:cNvPr id="25604" name="Group 37"/>
          <p:cNvGrpSpPr>
            <a:grpSpLocks/>
          </p:cNvGrpSpPr>
          <p:nvPr/>
        </p:nvGrpSpPr>
        <p:grpSpPr bwMode="auto">
          <a:xfrm>
            <a:off x="5181600" y="3733800"/>
            <a:ext cx="3048000" cy="381000"/>
            <a:chOff x="3264" y="1560"/>
            <a:chExt cx="1920" cy="240"/>
          </a:xfrm>
        </p:grpSpPr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32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8"/>
            <p:cNvSpPr>
              <a:spLocks noChangeArrowheads="1"/>
            </p:cNvSpPr>
            <p:nvPr/>
          </p:nvSpPr>
          <p:spPr bwMode="auto">
            <a:xfrm>
              <a:off x="35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9"/>
            <p:cNvSpPr>
              <a:spLocks noChangeArrowheads="1"/>
            </p:cNvSpPr>
            <p:nvPr/>
          </p:nvSpPr>
          <p:spPr bwMode="auto">
            <a:xfrm>
              <a:off x="37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10"/>
            <p:cNvSpPr>
              <a:spLocks noChangeArrowheads="1"/>
            </p:cNvSpPr>
            <p:nvPr/>
          </p:nvSpPr>
          <p:spPr bwMode="auto">
            <a:xfrm>
              <a:off x="398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11"/>
            <p:cNvSpPr>
              <a:spLocks noChangeArrowheads="1"/>
            </p:cNvSpPr>
            <p:nvPr/>
          </p:nvSpPr>
          <p:spPr bwMode="auto">
            <a:xfrm>
              <a:off x="422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12"/>
            <p:cNvSpPr>
              <a:spLocks noChangeArrowheads="1"/>
            </p:cNvSpPr>
            <p:nvPr/>
          </p:nvSpPr>
          <p:spPr bwMode="auto">
            <a:xfrm>
              <a:off x="44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13"/>
            <p:cNvSpPr>
              <a:spLocks noChangeArrowheads="1"/>
            </p:cNvSpPr>
            <p:nvPr/>
          </p:nvSpPr>
          <p:spPr bwMode="auto">
            <a:xfrm>
              <a:off x="47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14"/>
            <p:cNvSpPr>
              <a:spLocks noChangeArrowheads="1"/>
            </p:cNvSpPr>
            <p:nvPr/>
          </p:nvSpPr>
          <p:spPr bwMode="auto">
            <a:xfrm>
              <a:off x="49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5" name="Group 38"/>
          <p:cNvGrpSpPr>
            <a:grpSpLocks/>
          </p:cNvGrpSpPr>
          <p:nvPr/>
        </p:nvGrpSpPr>
        <p:grpSpPr bwMode="auto">
          <a:xfrm>
            <a:off x="5181600" y="2438400"/>
            <a:ext cx="3048000" cy="381000"/>
            <a:chOff x="3264" y="2400"/>
            <a:chExt cx="1920" cy="240"/>
          </a:xfrm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32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35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37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422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44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47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49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" name="Group 39"/>
          <p:cNvGrpSpPr>
            <a:grpSpLocks/>
          </p:cNvGrpSpPr>
          <p:nvPr/>
        </p:nvGrpSpPr>
        <p:grpSpPr bwMode="auto">
          <a:xfrm>
            <a:off x="5181600" y="5410200"/>
            <a:ext cx="3048000" cy="381000"/>
            <a:chOff x="3264" y="3408"/>
            <a:chExt cx="1920" cy="240"/>
          </a:xfrm>
        </p:grpSpPr>
        <p:sp>
          <p:nvSpPr>
            <p:cNvPr id="25610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25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27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28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29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32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33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34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5181600" y="198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if</a:t>
            </a:r>
          </a:p>
        </p:txBody>
      </p:sp>
      <p:sp>
        <p:nvSpPr>
          <p:cNvPr id="25608" name="Text Box 36"/>
          <p:cNvSpPr txBox="1">
            <a:spLocks noChangeArrowheads="1"/>
          </p:cNvSpPr>
          <p:nvPr/>
        </p:nvSpPr>
        <p:spPr bwMode="auto">
          <a:xfrm>
            <a:off x="5181600" y="4587875"/>
            <a:ext cx="304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disagree, issue if AND else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5181600" y="3276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41910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while(x)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update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mask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do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stuff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 smtClean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 smtClean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effectLst/>
                <a:latin typeface="Arial" charset="0"/>
                <a:ea typeface="ＭＳ Ｐゴシック" charset="0"/>
              </a:rPr>
              <a:t>They all run 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‘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till the last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one</a:t>
            </a:r>
            <a:r>
              <a:rPr 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s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done….</a:t>
            </a:r>
          </a:p>
        </p:txBody>
      </p:sp>
      <p:grpSp>
        <p:nvGrpSpPr>
          <p:cNvPr id="26628" name="Group 37"/>
          <p:cNvGrpSpPr>
            <a:grpSpLocks/>
          </p:cNvGrpSpPr>
          <p:nvPr/>
        </p:nvGrpSpPr>
        <p:grpSpPr bwMode="auto">
          <a:xfrm>
            <a:off x="5181600" y="2438400"/>
            <a:ext cx="3048000" cy="381000"/>
            <a:chOff x="3264" y="1296"/>
            <a:chExt cx="1920" cy="240"/>
          </a:xfrm>
        </p:grpSpPr>
        <p:sp>
          <p:nvSpPr>
            <p:cNvPr id="26686" name="Rectangle 14"/>
            <p:cNvSpPr>
              <a:spLocks noChangeArrowheads="1"/>
            </p:cNvSpPr>
            <p:nvPr/>
          </p:nvSpPr>
          <p:spPr bwMode="auto">
            <a:xfrm>
              <a:off x="32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15"/>
            <p:cNvSpPr>
              <a:spLocks noChangeArrowheads="1"/>
            </p:cNvSpPr>
            <p:nvPr/>
          </p:nvSpPr>
          <p:spPr bwMode="auto">
            <a:xfrm>
              <a:off x="35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Rectangle 16"/>
            <p:cNvSpPr>
              <a:spLocks noChangeArrowheads="1"/>
            </p:cNvSpPr>
            <p:nvPr/>
          </p:nvSpPr>
          <p:spPr bwMode="auto">
            <a:xfrm>
              <a:off x="37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Rectangle 17"/>
            <p:cNvSpPr>
              <a:spLocks noChangeArrowheads="1"/>
            </p:cNvSpPr>
            <p:nvPr/>
          </p:nvSpPr>
          <p:spPr bwMode="auto">
            <a:xfrm>
              <a:off x="398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Rectangle 18"/>
            <p:cNvSpPr>
              <a:spLocks noChangeArrowheads="1"/>
            </p:cNvSpPr>
            <p:nvPr/>
          </p:nvSpPr>
          <p:spPr bwMode="auto">
            <a:xfrm>
              <a:off x="422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Rectangle 19"/>
            <p:cNvSpPr>
              <a:spLocks noChangeArrowheads="1"/>
            </p:cNvSpPr>
            <p:nvPr/>
          </p:nvSpPr>
          <p:spPr bwMode="auto">
            <a:xfrm>
              <a:off x="44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Rectangle 20"/>
            <p:cNvSpPr>
              <a:spLocks noChangeArrowheads="1"/>
            </p:cNvSpPr>
            <p:nvPr/>
          </p:nvSpPr>
          <p:spPr bwMode="auto">
            <a:xfrm>
              <a:off x="47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Rectangle 21"/>
            <p:cNvSpPr>
              <a:spLocks noChangeArrowheads="1"/>
            </p:cNvSpPr>
            <p:nvPr/>
          </p:nvSpPr>
          <p:spPr bwMode="auto">
            <a:xfrm>
              <a:off x="49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5181600" y="3657600"/>
            <a:ext cx="3048000" cy="381000"/>
            <a:chOff x="3264" y="3408"/>
            <a:chExt cx="1920" cy="240"/>
          </a:xfrm>
        </p:grpSpPr>
        <p:sp>
          <p:nvSpPr>
            <p:cNvPr id="26678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Rectangle 24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Rectangle 25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Rectangle 26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Rectangle 27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Rectangle 28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Rectangle 29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Rectangle 30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34"/>
          <p:cNvSpPr>
            <a:spLocks noChangeArrowheads="1"/>
          </p:cNvSpPr>
          <p:nvPr/>
        </p:nvSpPr>
        <p:spPr bwMode="auto">
          <a:xfrm>
            <a:off x="5943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5"/>
          <p:cNvSpPr>
            <a:spLocks noChangeArrowheads="1"/>
          </p:cNvSpPr>
          <p:nvPr/>
        </p:nvSpPr>
        <p:spPr bwMode="auto">
          <a:xfrm>
            <a:off x="5181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38"/>
          <p:cNvSpPr>
            <a:spLocks noChangeArrowheads="1"/>
          </p:cNvSpPr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39"/>
          <p:cNvSpPr>
            <a:spLocks noChangeArrowheads="1"/>
          </p:cNvSpPr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40"/>
          <p:cNvSpPr>
            <a:spLocks noChangeArrowheads="1"/>
          </p:cNvSpPr>
          <p:nvPr/>
        </p:nvSpPr>
        <p:spPr bwMode="auto">
          <a:xfrm>
            <a:off x="6705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41"/>
          <p:cNvSpPr>
            <a:spLocks noChangeArrowheads="1"/>
          </p:cNvSpPr>
          <p:nvPr/>
        </p:nvSpPr>
        <p:spPr bwMode="auto">
          <a:xfrm>
            <a:off x="7086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42"/>
          <p:cNvSpPr>
            <a:spLocks noChangeArrowheads="1"/>
          </p:cNvSpPr>
          <p:nvPr/>
        </p:nvSpPr>
        <p:spPr bwMode="auto">
          <a:xfrm>
            <a:off x="7848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43"/>
          <p:cNvSpPr>
            <a:spLocks noChangeArrowheads="1"/>
          </p:cNvSpPr>
          <p:nvPr/>
        </p:nvSpPr>
        <p:spPr bwMode="auto">
          <a:xfrm>
            <a:off x="7467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8" name="Group 52"/>
          <p:cNvGrpSpPr>
            <a:grpSpLocks/>
          </p:cNvGrpSpPr>
          <p:nvPr/>
        </p:nvGrpSpPr>
        <p:grpSpPr bwMode="auto">
          <a:xfrm>
            <a:off x="5181600" y="4305300"/>
            <a:ext cx="3048000" cy="381000"/>
            <a:chOff x="3264" y="2592"/>
            <a:chExt cx="1920" cy="240"/>
          </a:xfrm>
        </p:grpSpPr>
        <p:sp>
          <p:nvSpPr>
            <p:cNvPr id="26670" name="Rectangle 4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Rectangle 4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Rectangle 4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4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Rectangle 4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Rectangle 5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Rectangle 5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9" name="Group 54"/>
          <p:cNvGrpSpPr>
            <a:grpSpLocks/>
          </p:cNvGrpSpPr>
          <p:nvPr/>
        </p:nvGrpSpPr>
        <p:grpSpPr bwMode="auto">
          <a:xfrm>
            <a:off x="5181600" y="4838700"/>
            <a:ext cx="3048000" cy="381000"/>
            <a:chOff x="3264" y="2592"/>
            <a:chExt cx="1920" cy="240"/>
          </a:xfrm>
        </p:grpSpPr>
        <p:sp>
          <p:nvSpPr>
            <p:cNvPr id="26662" name="Rectangle 55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56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57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Rectangle 58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59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Rectangle 60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61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62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0" name="Group 63"/>
          <p:cNvGrpSpPr>
            <a:grpSpLocks/>
          </p:cNvGrpSpPr>
          <p:nvPr/>
        </p:nvGrpSpPr>
        <p:grpSpPr bwMode="auto">
          <a:xfrm>
            <a:off x="5181600" y="5372100"/>
            <a:ext cx="3048000" cy="381000"/>
            <a:chOff x="3264" y="2592"/>
            <a:chExt cx="1920" cy="240"/>
          </a:xfrm>
        </p:grpSpPr>
        <p:sp>
          <p:nvSpPr>
            <p:cNvPr id="26654" name="Rectangle 6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6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6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6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6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6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Rectangle 7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7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1" name="Group 72"/>
          <p:cNvGrpSpPr>
            <a:grpSpLocks/>
          </p:cNvGrpSpPr>
          <p:nvPr/>
        </p:nvGrpSpPr>
        <p:grpSpPr bwMode="auto">
          <a:xfrm>
            <a:off x="5181600" y="5905500"/>
            <a:ext cx="3048000" cy="381000"/>
            <a:chOff x="3264" y="2592"/>
            <a:chExt cx="1920" cy="240"/>
          </a:xfrm>
        </p:grpSpPr>
        <p:sp>
          <p:nvSpPr>
            <p:cNvPr id="26646" name="Rectangle 73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74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75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76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77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78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79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80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705600" y="1143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705600" y="6096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7391400" y="60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Useful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7391400" y="1066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Useless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4943475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590007" y="37338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en-US" dirty="0" smtClean="0"/>
              <a:t> graphics processing model</a:t>
            </a:r>
            <a:endParaRPr lang="en-US" dirty="0"/>
          </a:p>
        </p:txBody>
      </p:sp>
      <p:cxnSp>
        <p:nvCxnSpPr>
          <p:cNvPr id="130052" name="AutoShape 4"/>
          <p:cNvCxnSpPr>
            <a:cxnSpLocks noChangeShapeType="1"/>
            <a:stCxn id="130062" idx="2"/>
            <a:endCxn id="21" idx="0"/>
          </p:cNvCxnSpPr>
          <p:nvPr/>
        </p:nvCxnSpPr>
        <p:spPr bwMode="auto">
          <a:xfrm flipH="1">
            <a:off x="3505200" y="3575050"/>
            <a:ext cx="0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>
            <a:off x="3506788" y="5410200"/>
            <a:ext cx="0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4" name="AutoShape 6"/>
          <p:cNvCxnSpPr>
            <a:cxnSpLocks noChangeShapeType="1"/>
            <a:stCxn id="130061" idx="2"/>
            <a:endCxn id="130062" idx="0"/>
          </p:cNvCxnSpPr>
          <p:nvPr/>
        </p:nvCxnSpPr>
        <p:spPr bwMode="auto">
          <a:xfrm>
            <a:off x="3505200" y="2960688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5200" y="1905000"/>
            <a:ext cx="0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2727325"/>
            <a:ext cx="3048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224536" y="3378795"/>
            <a:ext cx="1393032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472061" y="2761655"/>
            <a:ext cx="2682875" cy="2614216"/>
          </a:xfrm>
          <a:prstGeom prst="bentConnector4">
            <a:avLst>
              <a:gd name="adj1" fmla="val -852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0" name="AutoShape 12"/>
          <p:cNvCxnSpPr>
            <a:cxnSpLocks noChangeShapeType="1"/>
            <a:stCxn id="30" idx="2"/>
            <a:endCxn id="130062" idx="3"/>
          </p:cNvCxnSpPr>
          <p:nvPr/>
        </p:nvCxnSpPr>
        <p:spPr bwMode="auto">
          <a:xfrm rot="5400000">
            <a:off x="4842074" y="2761257"/>
            <a:ext cx="157957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493963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590800" y="310832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4343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2329" y="1423788"/>
            <a:ext cx="223045" cy="1917304"/>
          </a:xfrm>
          <a:prstGeom prst="bentConnector3">
            <a:avLst>
              <a:gd name="adj1" fmla="val -10249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7" y="1447800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3976" y="5883275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7" y="4200525"/>
            <a:ext cx="79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4810125"/>
            <a:ext cx="1191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0" y="2270918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Texture/Buffer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6443"/>
            <a:ext cx="5638799" cy="5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5711825" y="6519863"/>
            <a:ext cx="344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[Kilgaraff and Fernando, GPU Gems 2]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</a:t>
            </a:r>
            <a:endParaRPr 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0" y="1676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0" y="23622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7999" y="34290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7999" y="4710112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38243" y="5562600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4943475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590007" y="37338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en-US" dirty="0" smtClean="0"/>
              <a:t> graphics processing model</a:t>
            </a:r>
            <a:endParaRPr lang="en-US" dirty="0"/>
          </a:p>
        </p:txBody>
      </p:sp>
      <p:cxnSp>
        <p:nvCxnSpPr>
          <p:cNvPr id="130052" name="AutoShape 4"/>
          <p:cNvCxnSpPr>
            <a:cxnSpLocks noChangeShapeType="1"/>
            <a:stCxn id="130062" idx="2"/>
            <a:endCxn id="21" idx="0"/>
          </p:cNvCxnSpPr>
          <p:nvPr/>
        </p:nvCxnSpPr>
        <p:spPr bwMode="auto">
          <a:xfrm flipH="1">
            <a:off x="3505200" y="3575050"/>
            <a:ext cx="0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>
            <a:off x="3506788" y="5410200"/>
            <a:ext cx="0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4" name="AutoShape 6"/>
          <p:cNvCxnSpPr>
            <a:cxnSpLocks noChangeShapeType="1"/>
            <a:stCxn id="130061" idx="2"/>
            <a:endCxn id="130062" idx="0"/>
          </p:cNvCxnSpPr>
          <p:nvPr/>
        </p:nvCxnSpPr>
        <p:spPr bwMode="auto">
          <a:xfrm>
            <a:off x="3505200" y="2960688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5200" y="1905000"/>
            <a:ext cx="0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2727325"/>
            <a:ext cx="3048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224536" y="3378795"/>
            <a:ext cx="1393032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472061" y="2761655"/>
            <a:ext cx="2682875" cy="2614216"/>
          </a:xfrm>
          <a:prstGeom prst="bentConnector4">
            <a:avLst>
              <a:gd name="adj1" fmla="val -852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0" name="AutoShape 12"/>
          <p:cNvCxnSpPr>
            <a:cxnSpLocks noChangeShapeType="1"/>
            <a:stCxn id="30" idx="2"/>
            <a:endCxn id="130062" idx="3"/>
          </p:cNvCxnSpPr>
          <p:nvPr/>
        </p:nvCxnSpPr>
        <p:spPr bwMode="auto">
          <a:xfrm rot="5400000">
            <a:off x="4842074" y="2761257"/>
            <a:ext cx="157957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493963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590800" y="310832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4343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2329" y="1423788"/>
            <a:ext cx="223045" cy="1917304"/>
          </a:xfrm>
          <a:prstGeom prst="bentConnector3">
            <a:avLst>
              <a:gd name="adj1" fmla="val -10249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7" y="1447800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3976" y="5883275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7" y="4200525"/>
            <a:ext cx="79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4810125"/>
            <a:ext cx="1191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0" y="2270918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Texture/Buffer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497137" y="2667000"/>
            <a:ext cx="2836863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en-US" dirty="0" smtClean="0"/>
              <a:t> graphics processing model</a:t>
            </a:r>
            <a:endParaRPr lang="en-US" dirty="0"/>
          </a:p>
        </p:txBody>
      </p:sp>
      <p:cxnSp>
        <p:nvCxnSpPr>
          <p:cNvPr id="130053" name="AutoShape 5"/>
          <p:cNvCxnSpPr>
            <a:cxnSpLocks noChangeShapeType="1"/>
            <a:stCxn id="2" idx="3"/>
            <a:endCxn id="130066" idx="0"/>
          </p:cNvCxnSpPr>
          <p:nvPr/>
        </p:nvCxnSpPr>
        <p:spPr bwMode="auto">
          <a:xfrm>
            <a:off x="7034215" y="3314701"/>
            <a:ext cx="280192" cy="125809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 flipH="1">
            <a:off x="3505200" y="2286000"/>
            <a:ext cx="2382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16" idx="2"/>
            <a:endCxn id="2" idx="2"/>
          </p:cNvCxnSpPr>
          <p:nvPr/>
        </p:nvCxnSpPr>
        <p:spPr bwMode="auto">
          <a:xfrm rot="5400000" flipH="1" flipV="1">
            <a:off x="4749669" y="3827065"/>
            <a:ext cx="1641211" cy="1530882"/>
          </a:xfrm>
          <a:prstGeom prst="bentConnector3">
            <a:avLst>
              <a:gd name="adj1" fmla="val -139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4" name="AutoShape 16"/>
          <p:cNvCxnSpPr>
            <a:cxnSpLocks noChangeShapeType="1"/>
            <a:stCxn id="2" idx="0"/>
            <a:endCxn id="85" idx="0"/>
          </p:cNvCxnSpPr>
          <p:nvPr/>
        </p:nvCxnSpPr>
        <p:spPr bwMode="auto">
          <a:xfrm rot="16200000" flipV="1">
            <a:off x="5030393" y="1552177"/>
            <a:ext cx="190501" cy="2420147"/>
          </a:xfrm>
          <a:prstGeom prst="bentConnector3">
            <a:avLst>
              <a:gd name="adj1" fmla="val 2199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94038" y="18288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6553200" y="4572794"/>
            <a:ext cx="1522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130057" name="AutoShape 9"/>
          <p:cNvCxnSpPr>
            <a:cxnSpLocks noChangeShapeType="1"/>
            <a:stCxn id="2" idx="1"/>
            <a:endCxn id="85" idx="3"/>
          </p:cNvCxnSpPr>
          <p:nvPr/>
        </p:nvCxnSpPr>
        <p:spPr bwMode="auto">
          <a:xfrm flipH="1" flipV="1">
            <a:off x="5334000" y="3314700"/>
            <a:ext cx="303216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819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971800" y="310118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370263" y="341947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4339431"/>
            <a:ext cx="14393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123268" y="4946386"/>
            <a:ext cx="13631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637216" y="2857501"/>
            <a:ext cx="1396999" cy="914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Texture/Buffer</a:t>
            </a:r>
            <a:endParaRPr lang="en-US" dirty="0"/>
          </a:p>
        </p:txBody>
      </p:sp>
      <p:cxnSp>
        <p:nvCxnSpPr>
          <p:cNvPr id="23" name="AutoShape 11"/>
          <p:cNvCxnSpPr>
            <a:cxnSpLocks noChangeShapeType="1"/>
            <a:stCxn id="15" idx="2"/>
            <a:endCxn id="2" idx="2"/>
          </p:cNvCxnSpPr>
          <p:nvPr/>
        </p:nvCxnSpPr>
        <p:spPr bwMode="auto">
          <a:xfrm rot="5400000" flipH="1" flipV="1">
            <a:off x="4610763" y="3081203"/>
            <a:ext cx="1034256" cy="2415650"/>
          </a:xfrm>
          <a:prstGeom prst="bentConnector3">
            <a:avLst>
              <a:gd name="adj1" fmla="val -810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28" name="AutoShape 7"/>
          <p:cNvCxnSpPr>
            <a:cxnSpLocks noChangeShapeType="1"/>
            <a:endCxn id="16" idx="0"/>
          </p:cNvCxnSpPr>
          <p:nvPr/>
        </p:nvCxnSpPr>
        <p:spPr bwMode="auto">
          <a:xfrm>
            <a:off x="4804834" y="3962400"/>
            <a:ext cx="0" cy="9839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1" name="AutoShape 7"/>
          <p:cNvCxnSpPr>
            <a:cxnSpLocks noChangeShapeType="1"/>
            <a:stCxn id="85" idx="2"/>
            <a:endCxn id="15" idx="0"/>
          </p:cNvCxnSpPr>
          <p:nvPr/>
        </p:nvCxnSpPr>
        <p:spPr bwMode="auto">
          <a:xfrm>
            <a:off x="3915569" y="3962400"/>
            <a:ext cx="4497" cy="377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4" name="AutoShape 11"/>
          <p:cNvCxnSpPr>
            <a:cxnSpLocks noChangeShapeType="1"/>
            <a:endCxn id="2" idx="2"/>
          </p:cNvCxnSpPr>
          <p:nvPr/>
        </p:nvCxnSpPr>
        <p:spPr bwMode="auto">
          <a:xfrm flipV="1">
            <a:off x="2971802" y="3771900"/>
            <a:ext cx="3363914" cy="186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>
            <a:off x="2971800" y="39624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Units</a:t>
            </a:r>
          </a:p>
        </p:txBody>
      </p:sp>
      <p:grpSp>
        <p:nvGrpSpPr>
          <p:cNvPr id="30723" name="Group 365"/>
          <p:cNvGrpSpPr>
            <a:grpSpLocks/>
          </p:cNvGrpSpPr>
          <p:nvPr/>
        </p:nvGrpSpPr>
        <p:grpSpPr bwMode="auto">
          <a:xfrm>
            <a:off x="377825" y="3030538"/>
            <a:ext cx="2728913" cy="2366962"/>
            <a:chOff x="2813" y="1437"/>
            <a:chExt cx="2293" cy="2655"/>
          </a:xfrm>
        </p:grpSpPr>
        <p:grpSp>
          <p:nvGrpSpPr>
            <p:cNvPr id="30727" name="Group 6"/>
            <p:cNvGrpSpPr>
              <a:grpSpLocks/>
            </p:cNvGrpSpPr>
            <p:nvPr/>
          </p:nvGrpSpPr>
          <p:grpSpPr bwMode="auto">
            <a:xfrm>
              <a:off x="2813" y="2123"/>
              <a:ext cx="573" cy="598"/>
              <a:chOff x="1344" y="960"/>
              <a:chExt cx="768" cy="816"/>
            </a:xfrm>
          </p:grpSpPr>
          <p:sp>
            <p:nvSpPr>
              <p:cNvPr id="31058" name="Rectangle 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9" name="Rectangle 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0" name="Rectangle 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1" name="Rectangle 1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2" name="Rectangle 1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3" name="Rectangle 1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4" name="Rectangle 1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5" name="Rectangle 1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6" name="Rectangle 1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7" name="Rectangle 1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8" name="Rectangle 1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9" name="Rectangle 1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0" name="Rectangle 1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1" name="Rectangle 2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2" name="Rectangle 2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3" name="Rectangle 2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4" name="Rectangle 2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5" name="Rectangle 2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6" name="Rectangle 2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7" name="Rectangle 2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8" name="Rectangle 2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8" name="Group 28"/>
            <p:cNvGrpSpPr>
              <a:grpSpLocks/>
            </p:cNvGrpSpPr>
            <p:nvPr/>
          </p:nvGrpSpPr>
          <p:grpSpPr bwMode="auto">
            <a:xfrm>
              <a:off x="3386" y="2123"/>
              <a:ext cx="573" cy="598"/>
              <a:chOff x="1344" y="960"/>
              <a:chExt cx="768" cy="816"/>
            </a:xfrm>
          </p:grpSpPr>
          <p:sp>
            <p:nvSpPr>
              <p:cNvPr id="31037" name="Rectangle 2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8" name="Rectangle 3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9" name="Rectangle 3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0" name="Rectangle 3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1" name="Rectangle 3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2" name="Rectangle 3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3" name="Rectangle 3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4" name="Rectangle 3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5" name="Rectangle 3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6" name="Rectangle 3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7" name="Rectangle 3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8" name="Rectangle 4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9" name="Rectangle 4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0" name="Rectangle 4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1" name="Rectangle 4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2" name="Rectangle 4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3" name="Rectangle 4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4" name="Rectangle 4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5" name="Rectangle 4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6" name="Rectangle 4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7" name="Rectangle 4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9" name="Group 50"/>
            <p:cNvGrpSpPr>
              <a:grpSpLocks/>
            </p:cNvGrpSpPr>
            <p:nvPr/>
          </p:nvGrpSpPr>
          <p:grpSpPr bwMode="auto">
            <a:xfrm>
              <a:off x="3960" y="2123"/>
              <a:ext cx="573" cy="598"/>
              <a:chOff x="1344" y="960"/>
              <a:chExt cx="768" cy="816"/>
            </a:xfrm>
          </p:grpSpPr>
          <p:sp>
            <p:nvSpPr>
              <p:cNvPr id="31016" name="Rectangle 5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7" name="Rectangle 5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8" name="Rectangle 5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9" name="Rectangle 5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0" name="Rectangle 5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1" name="Rectangle 5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2" name="Rectangle 5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3" name="Rectangle 5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4" name="Rectangle 5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5" name="Rectangle 6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6" name="Rectangle 6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7" name="Rectangle 6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8" name="Rectangle 6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9" name="Rectangle 6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0" name="Rectangle 6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1" name="Rectangle 6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2" name="Rectangle 6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3" name="Rectangle 6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4" name="Rectangle 6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5" name="Rectangle 7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6" name="Rectangle 7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0" name="Group 72"/>
            <p:cNvGrpSpPr>
              <a:grpSpLocks/>
            </p:cNvGrpSpPr>
            <p:nvPr/>
          </p:nvGrpSpPr>
          <p:grpSpPr bwMode="auto">
            <a:xfrm>
              <a:off x="4533" y="2123"/>
              <a:ext cx="573" cy="598"/>
              <a:chOff x="1344" y="960"/>
              <a:chExt cx="768" cy="816"/>
            </a:xfrm>
          </p:grpSpPr>
          <p:sp>
            <p:nvSpPr>
              <p:cNvPr id="30995" name="Rectangle 7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6" name="Rectangle 7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7" name="Rectangle 7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8" name="Rectangle 7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9" name="Rectangle 7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0" name="Rectangle 7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1" name="Rectangle 7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2" name="Rectangle 8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3" name="Rectangle 8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4" name="Rectangle 8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5" name="Rectangle 8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6" name="Rectangle 8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7" name="Rectangle 8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8" name="Rectangle 8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9" name="Rectangle 8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0" name="Rectangle 8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1" name="Rectangle 8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2" name="Rectangle 9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3" name="Rectangle 9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4" name="Rectangle 9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5" name="Rectangle 9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1" name="Group 98"/>
            <p:cNvGrpSpPr>
              <a:grpSpLocks/>
            </p:cNvGrpSpPr>
            <p:nvPr/>
          </p:nvGrpSpPr>
          <p:grpSpPr bwMode="auto">
            <a:xfrm>
              <a:off x="2813" y="2809"/>
              <a:ext cx="573" cy="597"/>
              <a:chOff x="1344" y="960"/>
              <a:chExt cx="768" cy="816"/>
            </a:xfrm>
          </p:grpSpPr>
          <p:sp>
            <p:nvSpPr>
              <p:cNvPr id="30974" name="Rectangle 9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5" name="Rectangle 10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6" name="Rectangle 10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7" name="Rectangle 10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8" name="Rectangle 10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9" name="Rectangle 10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0" name="Rectangle 10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1" name="Rectangle 10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2" name="Rectangle 10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3" name="Rectangle 10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4" name="Rectangle 10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5" name="Rectangle 11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6" name="Rectangle 11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7" name="Rectangle 11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8" name="Rectangle 11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9" name="Rectangle 11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0" name="Rectangle 11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1" name="Rectangle 11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2" name="Rectangle 11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3" name="Rectangle 11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4" name="Rectangle 11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2" name="Group 120"/>
            <p:cNvGrpSpPr>
              <a:grpSpLocks/>
            </p:cNvGrpSpPr>
            <p:nvPr/>
          </p:nvGrpSpPr>
          <p:grpSpPr bwMode="auto">
            <a:xfrm>
              <a:off x="3386" y="2809"/>
              <a:ext cx="573" cy="597"/>
              <a:chOff x="1344" y="960"/>
              <a:chExt cx="768" cy="816"/>
            </a:xfrm>
          </p:grpSpPr>
          <p:sp>
            <p:nvSpPr>
              <p:cNvPr id="30953" name="Rectangle 12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4" name="Rectangle 12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5" name="Rectangle 12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6" name="Rectangle 12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7" name="Rectangle 12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8" name="Rectangle 12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9" name="Rectangle 12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0" name="Rectangle 12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1" name="Rectangle 12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2" name="Rectangle 13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3" name="Rectangle 13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4" name="Rectangle 13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5" name="Rectangle 13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6" name="Rectangle 13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7" name="Rectangle 13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8" name="Rectangle 13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9" name="Rectangle 13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0" name="Rectangle 13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1" name="Rectangle 13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2" name="Rectangle 14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3" name="Rectangle 14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3" name="Group 142"/>
            <p:cNvGrpSpPr>
              <a:grpSpLocks/>
            </p:cNvGrpSpPr>
            <p:nvPr/>
          </p:nvGrpSpPr>
          <p:grpSpPr bwMode="auto">
            <a:xfrm>
              <a:off x="3959" y="2808"/>
              <a:ext cx="573" cy="597"/>
              <a:chOff x="1344" y="960"/>
              <a:chExt cx="768" cy="816"/>
            </a:xfrm>
          </p:grpSpPr>
          <p:sp>
            <p:nvSpPr>
              <p:cNvPr id="30932" name="Rectangle 14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3" name="Rectangle 14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4" name="Rectangle 14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5" name="Rectangle 14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6" name="Rectangle 14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7" name="Rectangle 14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8" name="Rectangle 14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9" name="Rectangle 15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0" name="Rectangle 15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1" name="Rectangle 15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2" name="Rectangle 15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3" name="Rectangle 15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4" name="Rectangle 15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5" name="Rectangle 15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6" name="Rectangle 15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7" name="Rectangle 15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8" name="Rectangle 15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9" name="Rectangle 16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0" name="Rectangle 16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1" name="Rectangle 16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2" name="Rectangle 16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4" name="Group 164"/>
            <p:cNvGrpSpPr>
              <a:grpSpLocks/>
            </p:cNvGrpSpPr>
            <p:nvPr/>
          </p:nvGrpSpPr>
          <p:grpSpPr bwMode="auto">
            <a:xfrm>
              <a:off x="4532" y="2808"/>
              <a:ext cx="573" cy="597"/>
              <a:chOff x="1344" y="960"/>
              <a:chExt cx="768" cy="816"/>
            </a:xfrm>
          </p:grpSpPr>
          <p:sp>
            <p:nvSpPr>
              <p:cNvPr id="30911" name="Rectangle 165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2" name="Rectangle 166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3" name="Rectangle 167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4" name="Rectangle 168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5" name="Rectangle 169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6" name="Rectangle 170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7" name="Rectangle 17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8" name="Rectangle 172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9" name="Rectangle 173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0" name="Rectangle 174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1" name="Rectangle 175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2" name="Rectangle 176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3" name="Rectangle 177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4" name="Rectangle 178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5" name="Rectangle 17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6" name="Rectangle 18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7" name="Rectangle 181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8" name="Rectangle 182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9" name="Rectangle 183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0" name="Rectangle 184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1" name="Rectangle 185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5" name="Group 186"/>
            <p:cNvGrpSpPr>
              <a:grpSpLocks/>
            </p:cNvGrpSpPr>
            <p:nvPr/>
          </p:nvGrpSpPr>
          <p:grpSpPr bwMode="auto">
            <a:xfrm>
              <a:off x="2813" y="3494"/>
              <a:ext cx="573" cy="598"/>
              <a:chOff x="1344" y="960"/>
              <a:chExt cx="768" cy="816"/>
            </a:xfrm>
          </p:grpSpPr>
          <p:sp>
            <p:nvSpPr>
              <p:cNvPr id="30890" name="Rectangle 18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1" name="Rectangle 18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2" name="Rectangle 18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3" name="Rectangle 19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4" name="Rectangle 19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5" name="Rectangle 19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6" name="Rectangle 19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7" name="Rectangle 19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8" name="Rectangle 19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9" name="Rectangle 19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0" name="Rectangle 19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1" name="Rectangle 19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2" name="Rectangle 19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3" name="Rectangle 20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4" name="Rectangle 20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5" name="Rectangle 20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6" name="Rectangle 20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7" name="Rectangle 20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8" name="Rectangle 20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9" name="Rectangle 20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0" name="Rectangle 20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6" name="Group 208"/>
            <p:cNvGrpSpPr>
              <a:grpSpLocks/>
            </p:cNvGrpSpPr>
            <p:nvPr/>
          </p:nvGrpSpPr>
          <p:grpSpPr bwMode="auto">
            <a:xfrm>
              <a:off x="3386" y="3494"/>
              <a:ext cx="573" cy="598"/>
              <a:chOff x="1344" y="960"/>
              <a:chExt cx="768" cy="816"/>
            </a:xfrm>
          </p:grpSpPr>
          <p:sp>
            <p:nvSpPr>
              <p:cNvPr id="30869" name="Rectangle 20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0" name="Rectangle 21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1" name="Rectangle 21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2" name="Rectangle 21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3" name="Rectangle 21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4" name="Rectangle 21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5" name="Rectangle 21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6" name="Rectangle 21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7" name="Rectangle 21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8" name="Rectangle 21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9" name="Rectangle 21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0" name="Rectangle 22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1" name="Rectangle 22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2" name="Rectangle 22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3" name="Rectangle 22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4" name="Rectangle 22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5" name="Rectangle 22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6" name="Rectangle 22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7" name="Rectangle 22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8" name="Rectangle 22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9" name="Rectangle 22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7" name="Group 230"/>
            <p:cNvGrpSpPr>
              <a:grpSpLocks/>
            </p:cNvGrpSpPr>
            <p:nvPr/>
          </p:nvGrpSpPr>
          <p:grpSpPr bwMode="auto">
            <a:xfrm>
              <a:off x="3959" y="3493"/>
              <a:ext cx="573" cy="598"/>
              <a:chOff x="1344" y="960"/>
              <a:chExt cx="768" cy="816"/>
            </a:xfrm>
          </p:grpSpPr>
          <p:sp>
            <p:nvSpPr>
              <p:cNvPr id="30848" name="Rectangle 23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9" name="Rectangle 23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0" name="Rectangle 23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1" name="Rectangle 23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2" name="Rectangle 23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3" name="Rectangle 23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4" name="Rectangle 23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5" name="Rectangle 23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6" name="Rectangle 23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7" name="Rectangle 24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8" name="Rectangle 24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9" name="Rectangle 24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0" name="Rectangle 24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1" name="Rectangle 24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2" name="Rectangle 24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3" name="Rectangle 24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4" name="Rectangle 24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5" name="Rectangle 24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6" name="Rectangle 24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7" name="Rectangle 25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8" name="Rectangle 25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8" name="Group 252"/>
            <p:cNvGrpSpPr>
              <a:grpSpLocks/>
            </p:cNvGrpSpPr>
            <p:nvPr/>
          </p:nvGrpSpPr>
          <p:grpSpPr bwMode="auto">
            <a:xfrm>
              <a:off x="4532" y="3493"/>
              <a:ext cx="573" cy="598"/>
              <a:chOff x="1344" y="960"/>
              <a:chExt cx="768" cy="816"/>
            </a:xfrm>
          </p:grpSpPr>
          <p:sp>
            <p:nvSpPr>
              <p:cNvPr id="30827" name="Rectangle 25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8" name="Rectangle 25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9" name="Rectangle 25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Rectangle 25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1" name="Rectangle 25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2" name="Rectangle 25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Rectangle 25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4" name="Rectangle 26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Rectangle 26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6" name="Rectangle 26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7" name="Rectangle 26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8" name="Rectangle 26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9" name="Rectangle 26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Rectangle 26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1" name="Rectangle 26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2" name="Rectangle 26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3" name="Rectangle 26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4" name="Rectangle 27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Rectangle 27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6" name="Rectangle 27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7" name="Rectangle 27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9" name="Group 274"/>
            <p:cNvGrpSpPr>
              <a:grpSpLocks/>
            </p:cNvGrpSpPr>
            <p:nvPr/>
          </p:nvGrpSpPr>
          <p:grpSpPr bwMode="auto">
            <a:xfrm>
              <a:off x="2813" y="1437"/>
              <a:ext cx="573" cy="598"/>
              <a:chOff x="1344" y="960"/>
              <a:chExt cx="768" cy="816"/>
            </a:xfrm>
          </p:grpSpPr>
          <p:sp>
            <p:nvSpPr>
              <p:cNvPr id="30806" name="Rectangle 275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7" name="Rectangle 276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Rectangle 277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Rectangle 278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0" name="Rectangle 279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1" name="Rectangle 280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2" name="Rectangle 28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3" name="Rectangle 282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4" name="Rectangle 283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5" name="Rectangle 284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6" name="Rectangle 285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7" name="Rectangle 286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Rectangle 287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9" name="Rectangle 288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Rectangle 2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Rectangle 29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Rectangle 291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Rectangle 292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" name="Rectangle 293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" name="Rectangle 294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6" name="Rectangle 295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0" name="Group 296"/>
            <p:cNvGrpSpPr>
              <a:grpSpLocks/>
            </p:cNvGrpSpPr>
            <p:nvPr/>
          </p:nvGrpSpPr>
          <p:grpSpPr bwMode="auto">
            <a:xfrm>
              <a:off x="3386" y="1437"/>
              <a:ext cx="573" cy="598"/>
              <a:chOff x="1344" y="960"/>
              <a:chExt cx="768" cy="816"/>
            </a:xfrm>
          </p:grpSpPr>
          <p:sp>
            <p:nvSpPr>
              <p:cNvPr id="30785" name="Rectangle 29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6" name="Rectangle 29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7" name="Rectangle 29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8" name="Rectangle 30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9" name="Rectangle 30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0" name="Rectangle 30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1" name="Rectangle 30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2" name="Rectangle 30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3" name="Rectangle 30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4" name="Rectangle 30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5" name="Rectangle 30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6" name="Rectangle 30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7" name="Rectangle 30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8" name="Rectangle 31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9" name="Rectangle 31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Rectangle 31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Rectangle 31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Rectangle 31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Rectangle 31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4" name="Rectangle 31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5" name="Rectangle 31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1" name="Group 318"/>
            <p:cNvGrpSpPr>
              <a:grpSpLocks/>
            </p:cNvGrpSpPr>
            <p:nvPr/>
          </p:nvGrpSpPr>
          <p:grpSpPr bwMode="auto">
            <a:xfrm>
              <a:off x="3960" y="1437"/>
              <a:ext cx="573" cy="598"/>
              <a:chOff x="1344" y="960"/>
              <a:chExt cx="768" cy="816"/>
            </a:xfrm>
          </p:grpSpPr>
          <p:sp>
            <p:nvSpPr>
              <p:cNvPr id="30764" name="Rectangle 31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5" name="Rectangle 32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6" name="Rectangle 32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Rectangle 32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Rectangle 32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Rectangle 32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Rectangle 32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Rectangle 32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Rectangle 32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Rectangle 32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4" name="Rectangle 32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5" name="Rectangle 33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6" name="Rectangle 33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Rectangle 33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Rectangle 3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9" name="Rectangle 33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Rectangle 33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Rectangle 33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Rectangle 33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Rectangle 33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4" name="Rectangle 33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2" name="Group 340"/>
            <p:cNvGrpSpPr>
              <a:grpSpLocks/>
            </p:cNvGrpSpPr>
            <p:nvPr/>
          </p:nvGrpSpPr>
          <p:grpSpPr bwMode="auto">
            <a:xfrm>
              <a:off x="4533" y="1437"/>
              <a:ext cx="573" cy="598"/>
              <a:chOff x="1344" y="960"/>
              <a:chExt cx="768" cy="816"/>
            </a:xfrm>
          </p:grpSpPr>
          <p:sp>
            <p:nvSpPr>
              <p:cNvPr id="30743" name="Rectangle 34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Rectangle 34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Rectangle 34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Rectangle 34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Rectangle 34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Rectangle 34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9" name="Rectangle 34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Rectangle 34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Rectangle 34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Rectangle 35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Rectangle 35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Rectangle 35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5" name="Rectangle 35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Rectangle 35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Rectangle 35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Rectangle 35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9" name="Rectangle 35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Rectangle 35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1" name="Rectangle 35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Rectangle 36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3" name="Rectangle 36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24" name="Text Box 363"/>
          <p:cNvSpPr txBox="1">
            <a:spLocks noChangeArrowheads="1"/>
          </p:cNvSpPr>
          <p:nvPr/>
        </p:nvSpPr>
        <p:spPr bwMode="auto">
          <a:xfrm>
            <a:off x="304800" y="2025650"/>
            <a:ext cx="39814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2x2 Quads (4 per SIMD)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20 ALU/Quad (5 per thread)</a:t>
            </a:r>
          </a:p>
        </p:txBody>
      </p:sp>
      <p:sp>
        <p:nvSpPr>
          <p:cNvPr id="30725" name="Text Box 364"/>
          <p:cNvSpPr txBox="1">
            <a:spLocks noChangeArrowheads="1"/>
          </p:cNvSpPr>
          <p:nvPr/>
        </p:nvSpPr>
        <p:spPr bwMode="auto">
          <a:xfrm>
            <a:off x="4784725" y="2198688"/>
            <a:ext cx="36734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/>
              <a:t>Wavefront</a:t>
            </a:r>
            <a:r>
              <a:rPr lang="ja-JP" altLang="en-US"/>
              <a:t>”</a:t>
            </a:r>
            <a:r>
              <a:rPr lang="en-US"/>
              <a:t> of 64 Threads, executed over 8 clocks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2 Waves interleaved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Interleaving + multi-cycling hides ALU latency.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Wavefront switching hides memory latency.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GPR Usage determines wavefront count.</a:t>
            </a:r>
          </a:p>
        </p:txBody>
      </p:sp>
      <p:sp>
        <p:nvSpPr>
          <p:cNvPr id="30726" name="Rectangle 366"/>
          <p:cNvSpPr>
            <a:spLocks noChangeArrowheads="1"/>
          </p:cNvSpPr>
          <p:nvPr/>
        </p:nvSpPr>
        <p:spPr bwMode="auto">
          <a:xfrm>
            <a:off x="276225" y="5497513"/>
            <a:ext cx="292893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General Purpose Registers </a:t>
            </a:r>
          </a:p>
          <a:p>
            <a:pPr algn="ctr"/>
            <a:r>
              <a:rPr lang="en-US" sz="1800">
                <a:latin typeface="Arial" charset="0"/>
              </a:rPr>
              <a:t>4x32bit</a:t>
            </a:r>
          </a:p>
          <a:p>
            <a:pPr algn="ctr"/>
            <a:r>
              <a:rPr lang="en-US" sz="1800">
                <a:latin typeface="Arial" charset="0"/>
              </a:rPr>
              <a:t>(THOUSANDS of them)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453313" y="6519863"/>
            <a:ext cx="169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[Tom</a:t>
            </a:r>
            <a:r>
              <a:rPr lang="ja-JP" altLang="en-US" sz="1600"/>
              <a:t>’</a:t>
            </a:r>
            <a:r>
              <a:rPr lang="en-US" sz="1600"/>
              <a:t>s Hardware]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362200" y="1646238"/>
          <a:ext cx="4627563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Document" r:id="rId3" imgW="3678936" imgH="4023360" progId="Word.Document.8">
                  <p:embed/>
                </p:oleObj>
              </mc:Choice>
              <mc:Fallback>
                <p:oleObj name="Document" r:id="rId3" imgW="3678936" imgH="40233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46238"/>
                        <a:ext cx="4627563" cy="505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AMD/ATI R600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Maxwell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519863"/>
            <a:ext cx="9145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dirty="0"/>
              <a:t>[NVIDIA, </a:t>
            </a:r>
            <a:r>
              <a:rPr lang="en-US" sz="1600" dirty="0" smtClean="0"/>
              <a:t>NVIDIA GeForce GTX 980 Whitepaper, 2014]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03212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33800" y="2057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Transform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733800" y="2590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Shade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33800" y="31242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Clip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33800" y="36576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Project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733800" y="4191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Rasterize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33800" y="52673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Texture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33800" y="57912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Z-buffer</a:t>
            </a:r>
          </a:p>
        </p:txBody>
      </p:sp>
      <p:cxnSp>
        <p:nvCxnSpPr>
          <p:cNvPr id="12298" name="AutoShape 10"/>
          <p:cNvCxnSpPr>
            <a:cxnSpLocks noChangeShapeType="1"/>
            <a:stCxn id="12291" idx="2"/>
            <a:endCxn id="12292" idx="0"/>
          </p:cNvCxnSpPr>
          <p:nvPr/>
        </p:nvCxnSpPr>
        <p:spPr bwMode="auto">
          <a:xfrm>
            <a:off x="4572000" y="25241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99" name="AutoShape 11"/>
          <p:cNvCxnSpPr>
            <a:cxnSpLocks noChangeShapeType="1"/>
            <a:stCxn id="12292" idx="2"/>
            <a:endCxn id="12293" idx="0"/>
          </p:cNvCxnSpPr>
          <p:nvPr/>
        </p:nvCxnSpPr>
        <p:spPr bwMode="auto">
          <a:xfrm>
            <a:off x="4572000" y="30575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0" name="AutoShape 12"/>
          <p:cNvCxnSpPr>
            <a:cxnSpLocks noChangeShapeType="1"/>
            <a:stCxn id="12293" idx="2"/>
            <a:endCxn id="12294" idx="0"/>
          </p:cNvCxnSpPr>
          <p:nvPr/>
        </p:nvCxnSpPr>
        <p:spPr bwMode="auto">
          <a:xfrm>
            <a:off x="4572000" y="3590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1" name="AutoShape 13"/>
          <p:cNvCxnSpPr>
            <a:cxnSpLocks noChangeShapeType="1"/>
            <a:stCxn id="12294" idx="2"/>
            <a:endCxn id="12295" idx="0"/>
          </p:cNvCxnSpPr>
          <p:nvPr/>
        </p:nvCxnSpPr>
        <p:spPr bwMode="auto">
          <a:xfrm>
            <a:off x="4572000" y="41243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2" name="AutoShape 14"/>
          <p:cNvCxnSpPr>
            <a:cxnSpLocks noChangeShapeType="1"/>
            <a:stCxn id="12295" idx="2"/>
            <a:endCxn id="12306" idx="0"/>
          </p:cNvCxnSpPr>
          <p:nvPr/>
        </p:nvCxnSpPr>
        <p:spPr bwMode="auto">
          <a:xfrm>
            <a:off x="4572000" y="46577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3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>
            <a:off x="4572000" y="5734050"/>
            <a:ext cx="0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4" name="AutoShape 16"/>
          <p:cNvCxnSpPr>
            <a:cxnSpLocks noChangeShapeType="1"/>
            <a:endCxn id="12291" idx="0"/>
          </p:cNvCxnSpPr>
          <p:nvPr/>
        </p:nvCxnSpPr>
        <p:spPr bwMode="auto">
          <a:xfrm>
            <a:off x="4572000" y="1905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5" name="AutoShape 17"/>
          <p:cNvCxnSpPr>
            <a:cxnSpLocks noChangeShapeType="1"/>
            <a:stCxn id="12297" idx="2"/>
          </p:cNvCxnSpPr>
          <p:nvPr/>
        </p:nvCxnSpPr>
        <p:spPr bwMode="auto">
          <a:xfrm>
            <a:off x="4572000" y="6257925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733800" y="4724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Interpolate</a:t>
            </a:r>
          </a:p>
        </p:txBody>
      </p:sp>
      <p:cxnSp>
        <p:nvCxnSpPr>
          <p:cNvPr id="12307" name="AutoShape 19"/>
          <p:cNvCxnSpPr>
            <a:cxnSpLocks noChangeShapeType="1"/>
            <a:stCxn id="12306" idx="2"/>
            <a:endCxn id="12296" idx="0"/>
          </p:cNvCxnSpPr>
          <p:nvPr/>
        </p:nvCxnSpPr>
        <p:spPr bwMode="auto">
          <a:xfrm>
            <a:off x="4572000" y="5191125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08" name="AutoShape 20"/>
          <p:cNvSpPr>
            <a:spLocks/>
          </p:cNvSpPr>
          <p:nvPr/>
        </p:nvSpPr>
        <p:spPr bwMode="auto">
          <a:xfrm>
            <a:off x="5562600" y="2057400"/>
            <a:ext cx="381000" cy="2057400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09" name="AutoShape 21"/>
          <p:cNvSpPr>
            <a:spLocks/>
          </p:cNvSpPr>
          <p:nvPr/>
        </p:nvSpPr>
        <p:spPr bwMode="auto">
          <a:xfrm>
            <a:off x="5562600" y="51816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953125" y="28575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Vertex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953125" y="548640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Fragment</a:t>
            </a:r>
          </a:p>
        </p:txBody>
      </p:sp>
      <p:sp>
        <p:nvSpPr>
          <p:cNvPr id="12312" name="AutoShape 31"/>
          <p:cNvSpPr>
            <a:spLocks/>
          </p:cNvSpPr>
          <p:nvPr/>
        </p:nvSpPr>
        <p:spPr bwMode="auto">
          <a:xfrm>
            <a:off x="5562600" y="41148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5953125" y="4429125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Triangle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Graphics Pipeline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 Cores</a:t>
            </a:r>
          </a:p>
          <a:p>
            <a:r>
              <a:rPr lang="en-US" dirty="0" smtClean="0"/>
              <a:t>8 Special Function</a:t>
            </a:r>
          </a:p>
          <a:p>
            <a:r>
              <a:rPr lang="en-US" dirty="0" smtClean="0"/>
              <a:t>NVIDIA Terminology:</a:t>
            </a:r>
          </a:p>
          <a:p>
            <a:pPr lvl="1"/>
            <a:r>
              <a:rPr lang="en-US" dirty="0" smtClean="0"/>
              <a:t>Warp = interleaved threads</a:t>
            </a:r>
          </a:p>
          <a:p>
            <a:pPr lvl="2"/>
            <a:r>
              <a:rPr lang="en-US" dirty="0" smtClean="0"/>
              <a:t>Want at least 4-8</a:t>
            </a:r>
          </a:p>
          <a:p>
            <a:pPr lvl="1"/>
            <a:r>
              <a:rPr lang="en-US" dirty="0" smtClean="0"/>
              <a:t>Thread Block </a:t>
            </a:r>
            <a:br>
              <a:rPr lang="en-US" dirty="0" smtClean="0"/>
            </a:br>
            <a:r>
              <a:rPr lang="en-US" dirty="0" smtClean="0"/>
              <a:t>= Warps*Cores</a:t>
            </a:r>
          </a:p>
          <a:p>
            <a:r>
              <a:rPr lang="en-US" dirty="0" smtClean="0"/>
              <a:t>Flexible Registers</a:t>
            </a:r>
          </a:p>
          <a:p>
            <a:pPr lvl="1"/>
            <a:r>
              <a:rPr lang="en-US" dirty="0" smtClean="0"/>
              <a:t>Trade registers for warps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86" y="1219200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Maxwell Streaming</a:t>
            </a:r>
            <a:br>
              <a:rPr lang="en-US" dirty="0" smtClean="0"/>
            </a:br>
            <a:r>
              <a:rPr lang="en-US" dirty="0" smtClean="0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SIMD blocks</a:t>
            </a:r>
          </a:p>
          <a:p>
            <a:r>
              <a:rPr lang="en-US" dirty="0" smtClean="0"/>
              <a:t>Share L1 Caches</a:t>
            </a:r>
          </a:p>
          <a:p>
            <a:r>
              <a:rPr lang="en-US" dirty="0" smtClean="0"/>
              <a:t>Share memory</a:t>
            </a:r>
          </a:p>
          <a:p>
            <a:r>
              <a:rPr lang="en-US" dirty="0"/>
              <a:t>Share </a:t>
            </a:r>
            <a:r>
              <a:rPr lang="en-US" dirty="0" smtClean="0"/>
              <a:t>tessellation HW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76200"/>
            <a:ext cx="3683000" cy="6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SMM</a:t>
            </a:r>
          </a:p>
          <a:p>
            <a:r>
              <a:rPr lang="en-US" dirty="0" smtClean="0"/>
              <a:t>Share raster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97000"/>
            <a:ext cx="5777162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GPC</a:t>
            </a:r>
          </a:p>
          <a:p>
            <a:r>
              <a:rPr lang="en-US" dirty="0" smtClean="0"/>
              <a:t>Share L2</a:t>
            </a:r>
          </a:p>
          <a:p>
            <a:r>
              <a:rPr lang="en-US" dirty="0" smtClean="0"/>
              <a:t>Share dispatch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526" y="1303212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Maxwell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SM * 4 SIMD Blocks* 32 cores (2048 total)</a:t>
            </a:r>
          </a:p>
          <a:p>
            <a:r>
              <a:rPr lang="en-US" dirty="0" smtClean="0"/>
              <a:t>4.6 TFLOPS, 144 </a:t>
            </a:r>
            <a:r>
              <a:rPr lang="en-US" dirty="0" err="1" smtClean="0"/>
              <a:t>Gtex</a:t>
            </a:r>
            <a:r>
              <a:rPr lang="en-US" dirty="0" smtClean="0"/>
              <a:t>/s, 224 MB/s</a:t>
            </a:r>
          </a:p>
          <a:p>
            <a:r>
              <a:rPr lang="en-US" dirty="0" smtClean="0"/>
              <a:t>2MB L2 Cache</a:t>
            </a:r>
          </a:p>
          <a:p>
            <a:r>
              <a:rPr lang="en-US" dirty="0" smtClean="0"/>
              <a:t>Compress between Memory and L2</a:t>
            </a:r>
          </a:p>
          <a:p>
            <a:pPr lvl="1"/>
            <a:r>
              <a:rPr lang="en-US" dirty="0" smtClean="0"/>
              <a:t>Saves 25%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52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Graphics System Architecture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952500" y="1937657"/>
            <a:ext cx="1676400" cy="9579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Code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9525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API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7907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Driver</a:t>
            </a:r>
          </a:p>
        </p:txBody>
      </p: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495300" y="5243513"/>
            <a:ext cx="2438400" cy="304800"/>
            <a:chOff x="960" y="1968"/>
            <a:chExt cx="1536" cy="192"/>
          </a:xfrm>
        </p:grpSpPr>
        <p:sp>
          <p:nvSpPr>
            <p:cNvPr id="39986" name="Rectangle 9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10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15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Rectangle 21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Rectangle 23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26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Rectangle 29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Rectangle 30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Rectangle 31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ext Box 69"/>
          <p:cNvSpPr txBox="1">
            <a:spLocks noChangeArrowheads="1"/>
          </p:cNvSpPr>
          <p:nvPr/>
        </p:nvSpPr>
        <p:spPr bwMode="auto">
          <a:xfrm>
            <a:off x="419100" y="5548313"/>
            <a:ext cx="37338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Current Frame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(Buffering Commands)</a:t>
            </a:r>
          </a:p>
        </p:txBody>
      </p:sp>
      <p:sp>
        <p:nvSpPr>
          <p:cNvPr id="39944" name="Text Box 87"/>
          <p:cNvSpPr txBox="1">
            <a:spLocks noChangeArrowheads="1"/>
          </p:cNvSpPr>
          <p:nvPr/>
        </p:nvSpPr>
        <p:spPr bwMode="auto">
          <a:xfrm>
            <a:off x="4610100" y="5548312"/>
            <a:ext cx="42100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Previous Frame(s)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(Submitted, Pending Execution)</a:t>
            </a:r>
          </a:p>
        </p:txBody>
      </p:sp>
      <p:grpSp>
        <p:nvGrpSpPr>
          <p:cNvPr id="39945" name="Group 93"/>
          <p:cNvGrpSpPr>
            <a:grpSpLocks/>
          </p:cNvGrpSpPr>
          <p:nvPr/>
        </p:nvGrpSpPr>
        <p:grpSpPr bwMode="auto">
          <a:xfrm>
            <a:off x="5372100" y="5243513"/>
            <a:ext cx="2438400" cy="304800"/>
            <a:chOff x="960" y="1968"/>
            <a:chExt cx="1536" cy="192"/>
          </a:xfrm>
        </p:grpSpPr>
        <p:sp>
          <p:nvSpPr>
            <p:cNvPr id="39970" name="Rectangle 94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95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Rectangle 96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97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Rectangle 98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99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100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101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102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103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104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105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106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Rectangle 107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108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109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10"/>
          <p:cNvGrpSpPr>
            <a:grpSpLocks/>
          </p:cNvGrpSpPr>
          <p:nvPr/>
        </p:nvGrpSpPr>
        <p:grpSpPr bwMode="auto">
          <a:xfrm>
            <a:off x="2933700" y="5243513"/>
            <a:ext cx="2438400" cy="304800"/>
            <a:chOff x="960" y="1968"/>
            <a:chExt cx="1536" cy="192"/>
          </a:xfrm>
        </p:grpSpPr>
        <p:sp>
          <p:nvSpPr>
            <p:cNvPr id="39954" name="Rectangle 111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112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113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114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115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116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Rectangle 117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118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119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Rectangle 120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21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2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23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24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25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26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Rectangle 127"/>
          <p:cNvSpPr>
            <a:spLocks noChangeArrowheads="1"/>
          </p:cNvSpPr>
          <p:nvPr/>
        </p:nvSpPr>
        <p:spPr bwMode="auto">
          <a:xfrm>
            <a:off x="5943600" y="2590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48" name="AutoShape 128"/>
          <p:cNvSpPr>
            <a:spLocks noChangeArrowheads="1"/>
          </p:cNvSpPr>
          <p:nvPr/>
        </p:nvSpPr>
        <p:spPr bwMode="auto">
          <a:xfrm>
            <a:off x="148590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39949" name="AutoShape 130"/>
          <p:cNvSpPr>
            <a:spLocks noChangeArrowheads="1"/>
          </p:cNvSpPr>
          <p:nvPr/>
        </p:nvSpPr>
        <p:spPr bwMode="auto">
          <a:xfrm>
            <a:off x="6591300" y="4054475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  <p:sp>
        <p:nvSpPr>
          <p:cNvPr id="39950" name="Rectangle 131"/>
          <p:cNvSpPr>
            <a:spLocks noChangeArrowheads="1"/>
          </p:cNvSpPr>
          <p:nvPr/>
        </p:nvSpPr>
        <p:spPr bwMode="auto">
          <a:xfrm>
            <a:off x="6096000" y="2743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51" name="Rectangle 132"/>
          <p:cNvSpPr>
            <a:spLocks noChangeArrowheads="1"/>
          </p:cNvSpPr>
          <p:nvPr/>
        </p:nvSpPr>
        <p:spPr bwMode="auto">
          <a:xfrm>
            <a:off x="6248400" y="2895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GPU(s)</a:t>
            </a:r>
          </a:p>
        </p:txBody>
      </p:sp>
      <p:sp>
        <p:nvSpPr>
          <p:cNvPr id="39952" name="AutoShape 133"/>
          <p:cNvSpPr>
            <a:spLocks noChangeArrowheads="1"/>
          </p:cNvSpPr>
          <p:nvPr/>
        </p:nvSpPr>
        <p:spPr bwMode="auto">
          <a:xfrm>
            <a:off x="7934325" y="2895600"/>
            <a:ext cx="1047750" cy="609600"/>
          </a:xfrm>
          <a:prstGeom prst="rightArrow">
            <a:avLst>
              <a:gd name="adj1" fmla="val 50000"/>
              <a:gd name="adj2" fmla="val 42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3" name="Text Box 134"/>
          <p:cNvSpPr txBox="1">
            <a:spLocks noChangeArrowheads="1"/>
          </p:cNvSpPr>
          <p:nvPr/>
        </p:nvSpPr>
        <p:spPr bwMode="auto">
          <a:xfrm>
            <a:off x="7872413" y="22860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API and Driver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Reading Results Derails the train…..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Occlusion Queries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 Death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When used poorly	….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Framebuffer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reads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 </a:t>
            </a:r>
            <a:r>
              <a:rPr lang="en-US" b="1" dirty="0">
                <a:effectLst/>
                <a:latin typeface="Arial" charset="0"/>
                <a:ea typeface="ＭＳ Ｐゴシック" charset="0"/>
                <a:sym typeface="Wingdings" charset="0"/>
              </a:rPr>
              <a:t>DEATH!!!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Almost always…</a:t>
            </a:r>
          </a:p>
          <a:p>
            <a:pPr lvl="1"/>
            <a:r>
              <a:rPr lang="en-US" dirty="0" smtClean="0">
                <a:effectLst/>
                <a:latin typeface="Arial" charset="0"/>
                <a:ea typeface="ＭＳ Ｐゴシック" charset="0"/>
              </a:rPr>
              <a:t>CPU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-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GPU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communication should be one way</a:t>
            </a:r>
          </a:p>
          <a:p>
            <a:pPr lvl="2"/>
            <a:r>
              <a:rPr lang="en-US" dirty="0">
                <a:effectLst/>
                <a:latin typeface="Arial" charset="0"/>
                <a:ea typeface="ＭＳ Ｐゴシック" charset="0"/>
              </a:rPr>
              <a:t>If you must read, do it a few frames later…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API and Driver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shader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/texture/constant changes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Draw calls</a:t>
            </a:r>
          </a:p>
          <a:p>
            <a:pPr lvl="1"/>
            <a:r>
              <a:rPr lang="en-US" dirty="0">
                <a:effectLst/>
                <a:latin typeface="Arial" charset="0"/>
                <a:ea typeface="ＭＳ Ｐゴシック" charset="0"/>
              </a:rPr>
              <a:t>Minimize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CPU</a:t>
            </a:r>
            <a:r>
              <a:rPr lang="en-US" dirty="0" smtClean="0">
                <a:effectLst/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GPU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traffic</a:t>
            </a:r>
          </a:p>
          <a:p>
            <a:pPr lvl="2" eaLnBrk="1" hangingPunct="1"/>
            <a:r>
              <a:rPr lang="en-US" dirty="0" smtClean="0">
                <a:effectLst/>
                <a:latin typeface="Arial" charset="0"/>
                <a:ea typeface="ＭＳ Ｐゴシック" charset="0"/>
              </a:rPr>
              <a:t>Use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static vertex/index buffers if you can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dynamic buffers if you must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With discarding locks…</a:t>
            </a: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Shaders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, Generally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NO unnecessary work!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Precompute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constant expressions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Div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by constant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Mul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by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reciprocal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Compiler will </a:t>
            </a:r>
            <a:r>
              <a:rPr lang="en-US" b="1" dirty="0" smtClean="0">
                <a:latin typeface="Arial" charset="0"/>
                <a:ea typeface="ＭＳ Ｐゴシック" charset="0"/>
              </a:rPr>
              <a:t>not</a:t>
            </a:r>
            <a:r>
              <a:rPr lang="en-US" dirty="0" smtClean="0">
                <a:latin typeface="Arial" charset="0"/>
                <a:ea typeface="ＭＳ Ｐゴシック" charset="0"/>
              </a:rPr>
              <a:t> turn (x+.4)*.5 into x*.5+.2</a:t>
            </a:r>
          </a:p>
          <a:p>
            <a:pPr lvl="3"/>
            <a:r>
              <a:rPr lang="en-US" dirty="0" smtClean="0">
                <a:effectLst/>
                <a:latin typeface="Arial" charset="0"/>
                <a:ea typeface="ＭＳ Ｐゴシック" charset="0"/>
              </a:rPr>
              <a:t>Former is 2 instructions, latter is one multiply/add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fetches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Prefer compute (generally)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If ALU/TEX &lt;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4+,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ALU is under-utilized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If combining static textures, bake it all down…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0"/>
          <p:cNvSpPr>
            <a:spLocks/>
          </p:cNvSpPr>
          <p:nvPr/>
        </p:nvSpPr>
        <p:spPr bwMode="auto">
          <a:xfrm>
            <a:off x="6324600" y="28956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AutoShape 22"/>
          <p:cNvSpPr>
            <a:spLocks/>
          </p:cNvSpPr>
          <p:nvPr/>
        </p:nvSpPr>
        <p:spPr bwMode="auto">
          <a:xfrm>
            <a:off x="6324600" y="5029200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6715125" y="3083868"/>
            <a:ext cx="187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/>
              <a:t>310 </a:t>
            </a:r>
            <a:r>
              <a:rPr lang="en-US" dirty="0"/>
              <a:t>GFLOPS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6715125" y="5255568"/>
            <a:ext cx="1676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/>
              <a:t>21 </a:t>
            </a:r>
            <a:r>
              <a:rPr lang="en-US" dirty="0"/>
              <a:t>TFLOPS</a:t>
            </a:r>
          </a:p>
        </p:txBody>
      </p:sp>
      <p:sp>
        <p:nvSpPr>
          <p:cNvPr id="14343" name="AutoShape 26"/>
          <p:cNvSpPr>
            <a:spLocks/>
          </p:cNvSpPr>
          <p:nvPr/>
        </p:nvSpPr>
        <p:spPr bwMode="auto">
          <a:xfrm flipH="1">
            <a:off x="4003675" y="28956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2831265" y="3083868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 smtClean="0"/>
              <a:t>24 </a:t>
            </a:r>
            <a:r>
              <a:rPr lang="en-US" dirty="0"/>
              <a:t>GB/s</a:t>
            </a:r>
          </a:p>
        </p:txBody>
      </p:sp>
      <p:sp>
        <p:nvSpPr>
          <p:cNvPr id="14345" name="AutoShape 28"/>
          <p:cNvSpPr>
            <a:spLocks/>
          </p:cNvSpPr>
          <p:nvPr/>
        </p:nvSpPr>
        <p:spPr bwMode="auto">
          <a:xfrm flipH="1">
            <a:off x="4006850" y="39624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2831265" y="4198293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 smtClean="0"/>
              <a:t>29 </a:t>
            </a:r>
            <a:r>
              <a:rPr lang="en-US" dirty="0"/>
              <a:t>GB/s</a:t>
            </a:r>
          </a:p>
        </p:txBody>
      </p:sp>
      <p:sp>
        <p:nvSpPr>
          <p:cNvPr id="14347" name="AutoShape 30"/>
          <p:cNvSpPr>
            <a:spLocks/>
          </p:cNvSpPr>
          <p:nvPr/>
        </p:nvSpPr>
        <p:spPr bwMode="auto">
          <a:xfrm flipH="1">
            <a:off x="4003675" y="5029200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1422226" y="5070902"/>
            <a:ext cx="2611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 smtClean="0"/>
              <a:t>2.6 TB/s </a:t>
            </a:r>
            <a:r>
              <a:rPr lang="en-US" dirty="0"/>
              <a:t>Texture</a:t>
            </a:r>
          </a:p>
          <a:p>
            <a:pPr algn="r"/>
            <a:r>
              <a:rPr lang="en-US" dirty="0" smtClean="0"/>
              <a:t>160 </a:t>
            </a:r>
            <a:r>
              <a:rPr lang="en-US" dirty="0"/>
              <a:t>GB/s Fragment</a:t>
            </a:r>
          </a:p>
        </p:txBody>
      </p:sp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4495800" y="2895600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Vertex</a:t>
            </a: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4495800" y="3962400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4495800" y="5029200"/>
            <a:ext cx="16764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4353" name="AutoShape 36"/>
          <p:cNvCxnSpPr>
            <a:cxnSpLocks noChangeShapeType="1"/>
            <a:stCxn id="14350" idx="2"/>
            <a:endCxn id="14351" idx="0"/>
          </p:cNvCxnSpPr>
          <p:nvPr/>
        </p:nvCxnSpPr>
        <p:spPr bwMode="auto">
          <a:xfrm>
            <a:off x="5334000" y="38195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4" name="AutoShape 37"/>
          <p:cNvCxnSpPr>
            <a:cxnSpLocks noChangeShapeType="1"/>
            <a:stCxn id="14351" idx="2"/>
            <a:endCxn id="14352" idx="0"/>
          </p:cNvCxnSpPr>
          <p:nvPr/>
        </p:nvCxnSpPr>
        <p:spPr bwMode="auto">
          <a:xfrm>
            <a:off x="5334000" y="48863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5" name="AutoShape 38"/>
          <p:cNvCxnSpPr>
            <a:cxnSpLocks noChangeShapeType="1"/>
            <a:endCxn id="14350" idx="0"/>
          </p:cNvCxnSpPr>
          <p:nvPr/>
        </p:nvCxnSpPr>
        <p:spPr bwMode="auto">
          <a:xfrm>
            <a:off x="5334000" y="2286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6" name="AutoShape 39"/>
          <p:cNvCxnSpPr>
            <a:cxnSpLocks noChangeShapeType="1"/>
            <a:stCxn id="14352" idx="2"/>
          </p:cNvCxnSpPr>
          <p:nvPr/>
        </p:nvCxnSpPr>
        <p:spPr bwMode="auto">
          <a:xfrm>
            <a:off x="5334000" y="5972175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and Bandwidth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474" y="1447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Based on: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100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Mtri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/sec (1.6M/frame@60Hz)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80 Bytes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vertex data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96 Bytes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interpolated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8 Bytes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fragment output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9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x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depth complexity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4 4-Byte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textures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223 ops/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vert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1664 ops/frag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caching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Shaders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, Generally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Careful with flow control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Avoid divergence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Flatten small branches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Prefer simple control structure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Double-check the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compiler</a:t>
            </a:r>
          </a:p>
          <a:p>
            <a:pPr lvl="2"/>
            <a:r>
              <a:rPr lang="en-US" dirty="0" err="1" smtClean="0">
                <a:latin typeface="Arial" charset="0"/>
                <a:ea typeface="ＭＳ Ｐゴシック" charset="0"/>
              </a:rPr>
              <a:t>Shader</a:t>
            </a:r>
            <a:r>
              <a:rPr lang="en-US" dirty="0" smtClean="0">
                <a:latin typeface="Arial" charset="0"/>
                <a:ea typeface="ＭＳ Ｐゴシック" charset="0"/>
              </a:rPr>
              <a:t> compilers are </a:t>
            </a:r>
            <a:r>
              <a:rPr lang="en-US" i="1" dirty="0" smtClean="0">
                <a:latin typeface="Arial" charset="0"/>
                <a:ea typeface="ＭＳ Ｐゴシック" charset="0"/>
              </a:rPr>
              <a:t>getting</a:t>
            </a:r>
            <a:r>
              <a:rPr lang="en-US" dirty="0" smtClean="0">
                <a:latin typeface="Arial" charset="0"/>
                <a:ea typeface="ＭＳ Ｐゴシック" charset="0"/>
              </a:rPr>
              <a:t> better</a:t>
            </a:r>
            <a:r>
              <a:rPr lang="en-US" dirty="0" smtClean="0">
                <a:latin typeface="Arial" charset="0"/>
                <a:ea typeface="ＭＳ Ｐゴシック" charset="0"/>
              </a:rPr>
              <a:t>…</a:t>
            </a:r>
          </a:p>
          <a:p>
            <a:pPr lvl="2"/>
            <a:r>
              <a:rPr lang="en-US" dirty="0" smtClean="0">
                <a:effectLst/>
                <a:latin typeface="Arial" charset="0"/>
                <a:ea typeface="ＭＳ Ｐゴシック" charset="0"/>
              </a:rPr>
              <a:t>But floating point rules can tie their hands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Look over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artists</a:t>
            </a:r>
            <a:r>
              <a:rPr lang="ja-JP" altLang="en-US" dirty="0" smtClean="0">
                <a:effectLst/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shoulders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Material editors give them lots of rope….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Vertex Processing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the right data format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Cache-optimized index buffer 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Small, 16-byte aligned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vertices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Cull invisible geometry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Coarse-grained (few thousand triangles) is enough</a:t>
            </a:r>
          </a:p>
          <a:p>
            <a:pPr lvl="2" eaLnBrk="1" hangingPunct="1"/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“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Heavy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”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Geometry load is ~2MTris and rising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Pixel Processing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Small triangles hurt performance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2x2 pixel quads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 Waste at edge pixels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Respect the texture cache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Adjacent pixels should touch adjacent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texels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the smallest possible texture format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Avoid dependent texture reads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Do work per vertex </a:t>
            </a:r>
          </a:p>
          <a:p>
            <a:pPr lvl="2" eaLnBrk="1" hangingPunct="1"/>
            <a:r>
              <a:rPr lang="en-US" dirty="0" smtClean="0">
                <a:effectLst/>
                <a:latin typeface="Arial" charset="0"/>
                <a:ea typeface="ＭＳ Ｐゴシック" charset="0"/>
              </a:rPr>
              <a:t>There</a:t>
            </a:r>
            <a:r>
              <a:rPr 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s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usually less of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those (see small triangles)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Pixel Processing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HW is very good at Z culling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Early Z, Hierarchical Z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If possible, submit geometry front to back</a:t>
            </a:r>
          </a:p>
          <a:p>
            <a:pPr lvl="1" eaLnBrk="1" hangingPunct="1"/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“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Z Priming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”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is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commonplace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Render with simple </a:t>
            </a:r>
            <a:r>
              <a:rPr lang="en-US" dirty="0" err="1" smtClean="0">
                <a:latin typeface="Arial" charset="0"/>
                <a:ea typeface="ＭＳ Ｐゴシック" charset="0"/>
              </a:rPr>
              <a:t>shader</a:t>
            </a:r>
            <a:r>
              <a:rPr lang="en-US" dirty="0" smtClean="0">
                <a:latin typeface="Arial" charset="0"/>
                <a:ea typeface="ＭＳ Ｐゴシック" charset="0"/>
              </a:rPr>
              <a:t> to z-buffer</a:t>
            </a:r>
          </a:p>
          <a:p>
            <a:pPr lvl="2"/>
            <a:r>
              <a:rPr lang="en-US" smtClean="0">
                <a:effectLst/>
                <a:latin typeface="Arial" charset="0"/>
                <a:ea typeface="ＭＳ Ｐゴシック" charset="0"/>
              </a:rPr>
              <a:t>Then render with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real </a:t>
            </a:r>
            <a:r>
              <a:rPr lang="en-US" dirty="0" err="1" smtClean="0">
                <a:effectLst/>
                <a:latin typeface="Arial" charset="0"/>
                <a:ea typeface="ＭＳ Ｐゴシック" charset="0"/>
              </a:rPr>
              <a:t>shader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Blending/Backend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Turn off what you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don</a:t>
            </a:r>
            <a:r>
              <a:rPr 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t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need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Alpha blending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Color/Z writes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redundant passes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Multiple lights/textures in one pass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the smallest possible pixel format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Consider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clip</a:t>
            </a:r>
            <a:r>
              <a:rPr lang="en-US" smtClean="0">
                <a:effectLst/>
                <a:latin typeface="Arial" charset="0"/>
                <a:ea typeface="ＭＳ Ｐゴシック" charset="0"/>
              </a:rPr>
              <a:t>/discard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in transparent regions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052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05200" y="3195638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5200" y="4714875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</a:t>
            </a:r>
          </a:p>
        </p:txBody>
      </p:sp>
      <p:cxnSp>
        <p:nvCxnSpPr>
          <p:cNvPr id="15369" name="AutoShape 9"/>
          <p:cNvCxnSpPr>
            <a:cxnSpLocks noChangeShapeType="1"/>
            <a:endCxn id="15367" idx="0"/>
          </p:cNvCxnSpPr>
          <p:nvPr/>
        </p:nvCxnSpPr>
        <p:spPr bwMode="auto">
          <a:xfrm>
            <a:off x="5905500" y="2819400"/>
            <a:ext cx="0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0" name="AutoShape 10"/>
          <p:cNvCxnSpPr>
            <a:cxnSpLocks noChangeShapeType="1"/>
            <a:stCxn id="15367" idx="2"/>
            <a:endCxn id="15365" idx="0"/>
          </p:cNvCxnSpPr>
          <p:nvPr/>
        </p:nvCxnSpPr>
        <p:spPr bwMode="auto">
          <a:xfrm>
            <a:off x="59055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1" name="AutoShape 11"/>
          <p:cNvCxnSpPr>
            <a:cxnSpLocks noChangeShapeType="1"/>
            <a:stCxn id="15365" idx="2"/>
            <a:endCxn id="15368" idx="0"/>
          </p:cNvCxnSpPr>
          <p:nvPr/>
        </p:nvCxnSpPr>
        <p:spPr bwMode="auto">
          <a:xfrm>
            <a:off x="59055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2" name="AutoShape 12"/>
          <p:cNvCxnSpPr>
            <a:cxnSpLocks noChangeShapeType="1"/>
            <a:stCxn id="15368" idx="2"/>
          </p:cNvCxnSpPr>
          <p:nvPr/>
        </p:nvCxnSpPr>
        <p:spPr bwMode="auto">
          <a:xfrm>
            <a:off x="5905500" y="51816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3" name="AutoShape 13"/>
          <p:cNvCxnSpPr>
            <a:cxnSpLocks noChangeShapeType="1"/>
            <a:endCxn id="15363" idx="0"/>
          </p:cNvCxnSpPr>
          <p:nvPr/>
        </p:nvCxnSpPr>
        <p:spPr bwMode="auto">
          <a:xfrm>
            <a:off x="1409700" y="28194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4" name="AutoShape 14"/>
          <p:cNvCxnSpPr>
            <a:cxnSpLocks noChangeShapeType="1"/>
            <a:stCxn id="15363" idx="2"/>
          </p:cNvCxnSpPr>
          <p:nvPr/>
        </p:nvCxnSpPr>
        <p:spPr bwMode="auto">
          <a:xfrm>
            <a:off x="1409700" y="4419600"/>
            <a:ext cx="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5" name="AutoShape 15"/>
          <p:cNvCxnSpPr>
            <a:cxnSpLocks noChangeShapeType="1"/>
          </p:cNvCxnSpPr>
          <p:nvPr/>
        </p:nvCxnSpPr>
        <p:spPr bwMode="auto">
          <a:xfrm>
            <a:off x="42672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6" name="AutoShape 16"/>
          <p:cNvCxnSpPr>
            <a:cxnSpLocks noChangeShapeType="1"/>
          </p:cNvCxnSpPr>
          <p:nvPr/>
        </p:nvCxnSpPr>
        <p:spPr bwMode="auto">
          <a:xfrm>
            <a:off x="42672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7" name="AutoShape 17"/>
          <p:cNvCxnSpPr>
            <a:cxnSpLocks noChangeShapeType="1"/>
          </p:cNvCxnSpPr>
          <p:nvPr/>
        </p:nvCxnSpPr>
        <p:spPr bwMode="auto">
          <a:xfrm>
            <a:off x="75438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8" name="AutoShape 18"/>
          <p:cNvCxnSpPr>
            <a:cxnSpLocks noChangeShapeType="1"/>
          </p:cNvCxnSpPr>
          <p:nvPr/>
        </p:nvCxnSpPr>
        <p:spPr bwMode="auto">
          <a:xfrm>
            <a:off x="75438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514600" y="3962400"/>
            <a:ext cx="533400" cy="457200"/>
          </a:xfrm>
          <a:prstGeom prst="rightArrow">
            <a:avLst>
              <a:gd name="adj1" fmla="val 50000"/>
              <a:gd name="adj2" fmla="val 48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12775" y="22098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or vertices</a:t>
            </a:r>
          </a:p>
        </p:txBody>
      </p:sp>
      <p:cxnSp>
        <p:nvCxnSpPr>
          <p:cNvPr id="17415" name="AutoShape 13"/>
          <p:cNvCxnSpPr>
            <a:cxnSpLocks noChangeShapeType="1"/>
            <a:endCxn id="17414" idx="0"/>
          </p:cNvCxnSpPr>
          <p:nvPr/>
        </p:nvCxnSpPr>
        <p:spPr bwMode="auto">
          <a:xfrm>
            <a:off x="3659188" y="2057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6" name="Text Box 30"/>
          <p:cNvSpPr txBox="1">
            <a:spLocks noChangeArrowheads="1"/>
          </p:cNvSpPr>
          <p:nvPr/>
        </p:nvSpPr>
        <p:spPr bwMode="auto">
          <a:xfrm>
            <a:off x="612775" y="32766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Merge &amp; Redistribute by </a:t>
            </a:r>
            <a:r>
              <a:rPr lang="en-US" dirty="0" smtClean="0"/>
              <a:t>triangle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2775" y="2676525"/>
            <a:ext cx="6092825" cy="600075"/>
            <a:chOff x="612775" y="2676525"/>
            <a:chExt cx="6092825" cy="600075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2819400" y="2743200"/>
              <a:ext cx="1676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Vertex</a:t>
              </a:r>
            </a:p>
          </p:txBody>
        </p:sp>
        <p:cxnSp>
          <p:nvCxnSpPr>
            <p:cNvPr id="17412" name="AutoShape 6"/>
            <p:cNvCxnSpPr>
              <a:cxnSpLocks noChangeShapeType="1"/>
              <a:stCxn id="17411" idx="2"/>
              <a:endCxn id="17416" idx="0"/>
            </p:cNvCxnSpPr>
            <p:nvPr/>
          </p:nvCxnSpPr>
          <p:spPr bwMode="auto">
            <a:xfrm>
              <a:off x="3657600" y="3209925"/>
              <a:ext cx="1588" cy="66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413" name="AutoShape 8"/>
            <p:cNvCxnSpPr>
              <a:cxnSpLocks noChangeShapeType="1"/>
              <a:stCxn id="17414" idx="2"/>
              <a:endCxn id="17411" idx="0"/>
            </p:cNvCxnSpPr>
            <p:nvPr/>
          </p:nvCxnSpPr>
          <p:spPr bwMode="auto">
            <a:xfrm flipH="1">
              <a:off x="3657600" y="2676525"/>
              <a:ext cx="1588" cy="66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17" name="Text Box 32"/>
            <p:cNvSpPr txBox="1">
              <a:spLocks noChangeArrowheads="1"/>
            </p:cNvSpPr>
            <p:nvPr/>
          </p:nvSpPr>
          <p:spPr bwMode="auto">
            <a:xfrm>
              <a:off x="5029200" y="2743200"/>
              <a:ext cx="1676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Vertex</a:t>
              </a:r>
            </a:p>
          </p:txBody>
        </p:sp>
        <p:cxnSp>
          <p:nvCxnSpPr>
            <p:cNvPr id="17418" name="AutoShape 33"/>
            <p:cNvCxnSpPr>
              <a:cxnSpLocks noChangeShapeType="1"/>
              <a:stCxn id="17417" idx="2"/>
            </p:cNvCxnSpPr>
            <p:nvPr/>
          </p:nvCxnSpPr>
          <p:spPr bwMode="auto">
            <a:xfrm>
              <a:off x="5867400" y="3209925"/>
              <a:ext cx="1588" cy="66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419" name="AutoShape 34"/>
            <p:cNvCxnSpPr>
              <a:cxnSpLocks noChangeShapeType="1"/>
              <a:endCxn id="17417" idx="0"/>
            </p:cNvCxnSpPr>
            <p:nvPr/>
          </p:nvCxnSpPr>
          <p:spPr bwMode="auto">
            <a:xfrm flipH="1">
              <a:off x="5867400" y="2676525"/>
              <a:ext cx="1588" cy="66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20" name="Text Box 35"/>
            <p:cNvSpPr txBox="1">
              <a:spLocks noChangeArrowheads="1"/>
            </p:cNvSpPr>
            <p:nvPr/>
          </p:nvSpPr>
          <p:spPr bwMode="auto">
            <a:xfrm>
              <a:off x="612775" y="2743200"/>
              <a:ext cx="1676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Vertex</a:t>
              </a:r>
            </a:p>
          </p:txBody>
        </p:sp>
        <p:cxnSp>
          <p:nvCxnSpPr>
            <p:cNvPr id="17421" name="AutoShape 36"/>
            <p:cNvCxnSpPr>
              <a:cxnSpLocks noChangeShapeType="1"/>
              <a:stCxn id="17420" idx="2"/>
            </p:cNvCxnSpPr>
            <p:nvPr/>
          </p:nvCxnSpPr>
          <p:spPr bwMode="auto">
            <a:xfrm>
              <a:off x="1450975" y="3209925"/>
              <a:ext cx="1588" cy="66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422" name="AutoShape 37"/>
            <p:cNvCxnSpPr>
              <a:cxnSpLocks noChangeShapeType="1"/>
              <a:endCxn id="17420" idx="0"/>
            </p:cNvCxnSpPr>
            <p:nvPr/>
          </p:nvCxnSpPr>
          <p:spPr bwMode="auto">
            <a:xfrm flipH="1">
              <a:off x="1450975" y="2676525"/>
              <a:ext cx="1588" cy="66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7425" name="AutoShape 40"/>
          <p:cNvCxnSpPr>
            <a:cxnSpLocks noChangeShapeType="1"/>
            <a:stCxn id="17423" idx="2"/>
            <a:endCxn id="17424" idx="0"/>
          </p:cNvCxnSpPr>
          <p:nvPr/>
        </p:nvCxnSpPr>
        <p:spPr bwMode="auto">
          <a:xfrm flipH="1">
            <a:off x="6021388" y="4276725"/>
            <a:ext cx="1587" cy="676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9" name="AutoShape 45"/>
          <p:cNvCxnSpPr>
            <a:cxnSpLocks noChangeShapeType="1"/>
            <a:stCxn id="17427" idx="2"/>
            <a:endCxn id="17428" idx="0"/>
          </p:cNvCxnSpPr>
          <p:nvPr/>
        </p:nvCxnSpPr>
        <p:spPr bwMode="auto">
          <a:xfrm flipH="1">
            <a:off x="1295400" y="4276725"/>
            <a:ext cx="1588" cy="676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3" name="AutoShape 50"/>
          <p:cNvCxnSpPr>
            <a:cxnSpLocks noChangeShapeType="1"/>
            <a:stCxn id="17431" idx="2"/>
            <a:endCxn id="17432" idx="0"/>
          </p:cNvCxnSpPr>
          <p:nvPr/>
        </p:nvCxnSpPr>
        <p:spPr bwMode="auto">
          <a:xfrm flipH="1">
            <a:off x="4416425" y="4276725"/>
            <a:ext cx="1588" cy="676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2775" y="4953000"/>
            <a:ext cx="6091238" cy="466725"/>
            <a:chOff x="612775" y="4953000"/>
            <a:chExt cx="6091238" cy="466725"/>
          </a:xfrm>
        </p:grpSpPr>
        <p:sp>
          <p:nvSpPr>
            <p:cNvPr id="17424" name="Text Box 39"/>
            <p:cNvSpPr txBox="1">
              <a:spLocks noChangeArrowheads="1"/>
            </p:cNvSpPr>
            <p:nvPr/>
          </p:nvSpPr>
          <p:spPr bwMode="auto">
            <a:xfrm>
              <a:off x="5338763" y="4953000"/>
              <a:ext cx="136525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Fragment</a:t>
              </a:r>
            </a:p>
          </p:txBody>
        </p:sp>
        <p:sp>
          <p:nvSpPr>
            <p:cNvPr id="17428" name="Text Box 44"/>
            <p:cNvSpPr txBox="1">
              <a:spLocks noChangeArrowheads="1"/>
            </p:cNvSpPr>
            <p:nvPr/>
          </p:nvSpPr>
          <p:spPr bwMode="auto">
            <a:xfrm>
              <a:off x="612775" y="4953000"/>
              <a:ext cx="136525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Fragment</a:t>
              </a:r>
            </a:p>
          </p:txBody>
        </p:sp>
        <p:sp>
          <p:nvSpPr>
            <p:cNvPr id="17432" name="Text Box 49"/>
            <p:cNvSpPr txBox="1">
              <a:spLocks noChangeArrowheads="1"/>
            </p:cNvSpPr>
            <p:nvPr/>
          </p:nvSpPr>
          <p:spPr bwMode="auto">
            <a:xfrm>
              <a:off x="3733800" y="4953000"/>
              <a:ext cx="136525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Fragment</a:t>
              </a:r>
            </a:p>
          </p:txBody>
        </p:sp>
        <p:sp>
          <p:nvSpPr>
            <p:cNvPr id="17436" name="Text Box 54"/>
            <p:cNvSpPr txBox="1">
              <a:spLocks noChangeArrowheads="1"/>
            </p:cNvSpPr>
            <p:nvPr/>
          </p:nvSpPr>
          <p:spPr bwMode="auto">
            <a:xfrm>
              <a:off x="2136775" y="4953000"/>
              <a:ext cx="136525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Fragment</a:t>
              </a:r>
            </a:p>
          </p:txBody>
        </p:sp>
      </p:grpSp>
      <p:cxnSp>
        <p:nvCxnSpPr>
          <p:cNvPr id="17437" name="AutoShape 55"/>
          <p:cNvCxnSpPr>
            <a:cxnSpLocks noChangeShapeType="1"/>
            <a:stCxn id="17435" idx="2"/>
            <a:endCxn id="17436" idx="0"/>
          </p:cNvCxnSpPr>
          <p:nvPr/>
        </p:nvCxnSpPr>
        <p:spPr bwMode="auto">
          <a:xfrm flipH="1">
            <a:off x="2819400" y="4276725"/>
            <a:ext cx="1588" cy="676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614363" y="3743325"/>
            <a:ext cx="6091237" cy="533400"/>
            <a:chOff x="614363" y="3743325"/>
            <a:chExt cx="6091237" cy="533400"/>
          </a:xfrm>
        </p:grpSpPr>
        <p:sp>
          <p:nvSpPr>
            <p:cNvPr id="17423" name="Text Box 38"/>
            <p:cNvSpPr txBox="1">
              <a:spLocks noChangeArrowheads="1"/>
            </p:cNvSpPr>
            <p:nvPr/>
          </p:nvSpPr>
          <p:spPr bwMode="auto">
            <a:xfrm>
              <a:off x="5340350" y="3810000"/>
              <a:ext cx="136525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Triangle</a:t>
              </a:r>
            </a:p>
          </p:txBody>
        </p:sp>
        <p:cxnSp>
          <p:nvCxnSpPr>
            <p:cNvPr id="17426" name="AutoShape 42"/>
            <p:cNvCxnSpPr>
              <a:cxnSpLocks noChangeShapeType="1"/>
              <a:endCxn id="17423" idx="0"/>
            </p:cNvCxnSpPr>
            <p:nvPr/>
          </p:nvCxnSpPr>
          <p:spPr bwMode="auto">
            <a:xfrm>
              <a:off x="6022975" y="3743325"/>
              <a:ext cx="0" cy="66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27" name="Text Box 43"/>
            <p:cNvSpPr txBox="1">
              <a:spLocks noChangeArrowheads="1"/>
            </p:cNvSpPr>
            <p:nvPr/>
          </p:nvSpPr>
          <p:spPr bwMode="auto">
            <a:xfrm>
              <a:off x="614363" y="3810000"/>
              <a:ext cx="136525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Triangle</a:t>
              </a:r>
            </a:p>
          </p:txBody>
        </p:sp>
        <p:cxnSp>
          <p:nvCxnSpPr>
            <p:cNvPr id="17430" name="AutoShape 47"/>
            <p:cNvCxnSpPr>
              <a:cxnSpLocks noChangeShapeType="1"/>
              <a:endCxn id="17427" idx="0"/>
            </p:cNvCxnSpPr>
            <p:nvPr/>
          </p:nvCxnSpPr>
          <p:spPr bwMode="auto">
            <a:xfrm>
              <a:off x="1296988" y="3743325"/>
              <a:ext cx="0" cy="66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31" name="Text Box 48"/>
            <p:cNvSpPr txBox="1">
              <a:spLocks noChangeArrowheads="1"/>
            </p:cNvSpPr>
            <p:nvPr/>
          </p:nvSpPr>
          <p:spPr bwMode="auto">
            <a:xfrm>
              <a:off x="3735388" y="3810000"/>
              <a:ext cx="136525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Triangle</a:t>
              </a:r>
            </a:p>
          </p:txBody>
        </p:sp>
        <p:cxnSp>
          <p:nvCxnSpPr>
            <p:cNvPr id="17434" name="AutoShape 52"/>
            <p:cNvCxnSpPr>
              <a:cxnSpLocks noChangeShapeType="1"/>
              <a:endCxn id="17431" idx="0"/>
            </p:cNvCxnSpPr>
            <p:nvPr/>
          </p:nvCxnSpPr>
          <p:spPr bwMode="auto">
            <a:xfrm>
              <a:off x="4418013" y="3743325"/>
              <a:ext cx="0" cy="66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35" name="Text Box 53"/>
            <p:cNvSpPr txBox="1">
              <a:spLocks noChangeArrowheads="1"/>
            </p:cNvSpPr>
            <p:nvPr/>
          </p:nvSpPr>
          <p:spPr bwMode="auto">
            <a:xfrm>
              <a:off x="2138363" y="3810000"/>
              <a:ext cx="136525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Triangle</a:t>
              </a:r>
            </a:p>
          </p:txBody>
        </p:sp>
        <p:cxnSp>
          <p:nvCxnSpPr>
            <p:cNvPr id="17438" name="AutoShape 57"/>
            <p:cNvCxnSpPr>
              <a:cxnSpLocks noChangeShapeType="1"/>
              <a:endCxn id="17435" idx="0"/>
            </p:cNvCxnSpPr>
            <p:nvPr/>
          </p:nvCxnSpPr>
          <p:spPr bwMode="auto">
            <a:xfrm>
              <a:off x="2820988" y="3743325"/>
              <a:ext cx="0" cy="66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7443" name="AutoShape 62"/>
          <p:cNvCxnSpPr>
            <a:cxnSpLocks noChangeShapeType="1"/>
            <a:stCxn id="17428" idx="2"/>
          </p:cNvCxnSpPr>
          <p:nvPr/>
        </p:nvCxnSpPr>
        <p:spPr bwMode="auto">
          <a:xfrm rot="16200000" flipH="1">
            <a:off x="2233612" y="4481513"/>
            <a:ext cx="485775" cy="2362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4" name="AutoShape 63"/>
          <p:cNvCxnSpPr>
            <a:cxnSpLocks noChangeShapeType="1"/>
            <a:stCxn id="17436" idx="2"/>
          </p:cNvCxnSpPr>
          <p:nvPr/>
        </p:nvCxnSpPr>
        <p:spPr bwMode="auto">
          <a:xfrm rot="16200000" flipH="1">
            <a:off x="2995612" y="5243513"/>
            <a:ext cx="485775" cy="838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5" name="AutoShape 64"/>
          <p:cNvCxnSpPr>
            <a:cxnSpLocks noChangeShapeType="1"/>
            <a:stCxn id="17432" idx="2"/>
          </p:cNvCxnSpPr>
          <p:nvPr/>
        </p:nvCxnSpPr>
        <p:spPr bwMode="auto">
          <a:xfrm rot="5400000">
            <a:off x="3794125" y="5283200"/>
            <a:ext cx="485775" cy="758825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6" name="AutoShape 65"/>
          <p:cNvCxnSpPr>
            <a:cxnSpLocks noChangeShapeType="1"/>
            <a:stCxn id="17424" idx="2"/>
          </p:cNvCxnSpPr>
          <p:nvPr/>
        </p:nvCxnSpPr>
        <p:spPr bwMode="auto">
          <a:xfrm rot="5400000">
            <a:off x="4596606" y="4480719"/>
            <a:ext cx="485775" cy="2363788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Cloud 42"/>
          <p:cNvSpPr/>
          <p:nvPr/>
        </p:nvSpPr>
        <p:spPr bwMode="auto">
          <a:xfrm>
            <a:off x="2438400" y="14478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44" name="Cloud 43"/>
          <p:cNvSpPr/>
          <p:nvPr/>
        </p:nvSpPr>
        <p:spPr bwMode="auto">
          <a:xfrm>
            <a:off x="2439988" y="59055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611186" y="4410075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 &amp; Redistribute by screen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685800" y="2895600"/>
            <a:ext cx="3048000" cy="2438400"/>
            <a:chOff x="432" y="1680"/>
            <a:chExt cx="1920" cy="1536"/>
          </a:xfrm>
        </p:grpSpPr>
        <p:grpSp>
          <p:nvGrpSpPr>
            <p:cNvPr id="50210" name="Group 22"/>
            <p:cNvGrpSpPr>
              <a:grpSpLocks/>
            </p:cNvGrpSpPr>
            <p:nvPr/>
          </p:nvGrpSpPr>
          <p:grpSpPr bwMode="auto">
            <a:xfrm>
              <a:off x="432" y="1680"/>
              <a:ext cx="384" cy="384"/>
              <a:chOff x="432" y="1680"/>
              <a:chExt cx="384" cy="384"/>
            </a:xfrm>
          </p:grpSpPr>
          <p:sp>
            <p:nvSpPr>
              <p:cNvPr id="50534" name="Rectangle 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5" name="Rectangle 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6" name="Rectangle 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7" name="Rectangle 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8" name="Rectangle 1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9" name="Rectangle 1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0" name="Rectangle 1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1" name="Rectangle 1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2" name="Rectangle 1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3" name="Rectangle 1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4" name="Rectangle 1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5" name="Rectangle 1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6" name="Rectangle 1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7" name="Rectangle 1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8" name="Rectangle 2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9" name="Rectangle 2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1" name="Group 23"/>
            <p:cNvGrpSpPr>
              <a:grpSpLocks/>
            </p:cNvGrpSpPr>
            <p:nvPr/>
          </p:nvGrpSpPr>
          <p:grpSpPr bwMode="auto">
            <a:xfrm>
              <a:off x="816" y="1680"/>
              <a:ext cx="384" cy="384"/>
              <a:chOff x="432" y="1680"/>
              <a:chExt cx="384" cy="384"/>
            </a:xfrm>
          </p:grpSpPr>
          <p:sp>
            <p:nvSpPr>
              <p:cNvPr id="50518" name="Rectangle 2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9" name="Rectangle 2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0" name="Rectangle 2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1" name="Rectangle 2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2" name="Rectangle 2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3" name="Rectangle 2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4" name="Rectangle 3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5" name="Rectangle 3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6" name="Rectangle 3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7" name="Rectangle 3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8" name="Rectangle 3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9" name="Rectangle 3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0" name="Rectangle 3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1" name="Rectangle 3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2" name="Rectangle 3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3" name="Rectangle 3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2" name="Group 40"/>
            <p:cNvGrpSpPr>
              <a:grpSpLocks/>
            </p:cNvGrpSpPr>
            <p:nvPr/>
          </p:nvGrpSpPr>
          <p:grpSpPr bwMode="auto">
            <a:xfrm>
              <a:off x="1200" y="1680"/>
              <a:ext cx="384" cy="384"/>
              <a:chOff x="432" y="1680"/>
              <a:chExt cx="384" cy="384"/>
            </a:xfrm>
          </p:grpSpPr>
          <p:sp>
            <p:nvSpPr>
              <p:cNvPr id="50502" name="Rectangle 4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3" name="Rectangle 4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4" name="Rectangle 4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5" name="Rectangle 4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6" name="Rectangle 4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7" name="Rectangle 4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8" name="Rectangle 4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9" name="Rectangle 4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0" name="Rectangle 4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1" name="Rectangle 5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2" name="Rectangle 5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3" name="Rectangle 5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4" name="Rectangle 5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5" name="Rectangle 5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6" name="Rectangle 5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7" name="Rectangle 5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3" name="Group 57"/>
            <p:cNvGrpSpPr>
              <a:grpSpLocks/>
            </p:cNvGrpSpPr>
            <p:nvPr/>
          </p:nvGrpSpPr>
          <p:grpSpPr bwMode="auto">
            <a:xfrm>
              <a:off x="1584" y="1680"/>
              <a:ext cx="384" cy="384"/>
              <a:chOff x="432" y="1680"/>
              <a:chExt cx="384" cy="384"/>
            </a:xfrm>
          </p:grpSpPr>
          <p:sp>
            <p:nvSpPr>
              <p:cNvPr id="50486" name="Rectangle 5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7" name="Rectangle 5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8" name="Rectangle 6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9" name="Rectangle 6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0" name="Rectangle 6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1" name="Rectangle 6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2" name="Rectangle 6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3" name="Rectangle 6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4" name="Rectangle 6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5" name="Rectangle 6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6" name="Rectangle 6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7" name="Rectangle 6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8" name="Rectangle 7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9" name="Rectangle 7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0" name="Rectangle 7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1" name="Rectangle 7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4" name="Group 74"/>
            <p:cNvGrpSpPr>
              <a:grpSpLocks/>
            </p:cNvGrpSpPr>
            <p:nvPr/>
          </p:nvGrpSpPr>
          <p:grpSpPr bwMode="auto">
            <a:xfrm>
              <a:off x="1968" y="1680"/>
              <a:ext cx="384" cy="384"/>
              <a:chOff x="432" y="1680"/>
              <a:chExt cx="384" cy="384"/>
            </a:xfrm>
          </p:grpSpPr>
          <p:sp>
            <p:nvSpPr>
              <p:cNvPr id="50470" name="Rectangle 7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1" name="Rectangle 7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2" name="Rectangle 7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3" name="Rectangle 7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4" name="Rectangle 7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5" name="Rectangle 8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6" name="Rectangle 8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7" name="Rectangle 8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8" name="Rectangle 8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9" name="Rectangle 8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0" name="Rectangle 8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1" name="Rectangle 8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2" name="Rectangle 8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3" name="Rectangle 8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4" name="Rectangle 8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5" name="Rectangle 9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5" name="Group 91"/>
            <p:cNvGrpSpPr>
              <a:grpSpLocks/>
            </p:cNvGrpSpPr>
            <p:nvPr/>
          </p:nvGrpSpPr>
          <p:grpSpPr bwMode="auto">
            <a:xfrm>
              <a:off x="432" y="2064"/>
              <a:ext cx="384" cy="384"/>
              <a:chOff x="432" y="1680"/>
              <a:chExt cx="384" cy="384"/>
            </a:xfrm>
          </p:grpSpPr>
          <p:sp>
            <p:nvSpPr>
              <p:cNvPr id="50454" name="Rectangle 9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5" name="Rectangle 9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6" name="Rectangle 9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7" name="Rectangle 9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8" name="Rectangle 9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9" name="Rectangle 9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0" name="Rectangle 9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1" name="Rectangle 9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2" name="Rectangle 10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3" name="Rectangle 10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4" name="Rectangle 10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5" name="Rectangle 10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6" name="Rectangle 10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7" name="Rectangle 10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8" name="Rectangle 10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9" name="Rectangle 10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6" name="Group 108"/>
            <p:cNvGrpSpPr>
              <a:grpSpLocks/>
            </p:cNvGrpSpPr>
            <p:nvPr/>
          </p:nvGrpSpPr>
          <p:grpSpPr bwMode="auto">
            <a:xfrm>
              <a:off x="816" y="2064"/>
              <a:ext cx="384" cy="384"/>
              <a:chOff x="432" y="1680"/>
              <a:chExt cx="384" cy="384"/>
            </a:xfrm>
          </p:grpSpPr>
          <p:sp>
            <p:nvSpPr>
              <p:cNvPr id="50438" name="Rectangle 10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9" name="Rectangle 11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0" name="Rectangle 11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1" name="Rectangle 11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2" name="Rectangle 11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3" name="Rectangle 11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4" name="Rectangle 11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5" name="Rectangle 11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6" name="Rectangle 11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7" name="Rectangle 11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8" name="Rectangle 11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9" name="Rectangle 12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0" name="Rectangle 12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1" name="Rectangle 12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2" name="Rectangle 12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3" name="Rectangle 12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7" name="Group 125"/>
            <p:cNvGrpSpPr>
              <a:grpSpLocks/>
            </p:cNvGrpSpPr>
            <p:nvPr/>
          </p:nvGrpSpPr>
          <p:grpSpPr bwMode="auto">
            <a:xfrm>
              <a:off x="1200" y="2064"/>
              <a:ext cx="384" cy="384"/>
              <a:chOff x="432" y="1680"/>
              <a:chExt cx="384" cy="384"/>
            </a:xfrm>
          </p:grpSpPr>
          <p:sp>
            <p:nvSpPr>
              <p:cNvPr id="50422" name="Rectangle 12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3" name="Rectangle 12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4" name="Rectangle 12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5" name="Rectangle 12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6" name="Rectangle 13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7" name="Rectangle 13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8" name="Rectangle 13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9" name="Rectangle 13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0" name="Rectangle 13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1" name="Rectangle 13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2" name="Rectangle 13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3" name="Rectangle 13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4" name="Rectangle 13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5" name="Rectangle 13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6" name="Rectangle 14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7" name="Rectangle 1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8" name="Group 142"/>
            <p:cNvGrpSpPr>
              <a:grpSpLocks/>
            </p:cNvGrpSpPr>
            <p:nvPr/>
          </p:nvGrpSpPr>
          <p:grpSpPr bwMode="auto">
            <a:xfrm>
              <a:off x="1584" y="2064"/>
              <a:ext cx="384" cy="384"/>
              <a:chOff x="432" y="1680"/>
              <a:chExt cx="384" cy="384"/>
            </a:xfrm>
          </p:grpSpPr>
          <p:sp>
            <p:nvSpPr>
              <p:cNvPr id="50406" name="Rectangle 14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7" name="Rectangle 14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8" name="Rectangle 14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9" name="Rectangle 14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0" name="Rectangle 14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1" name="Rectangle 14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2" name="Rectangle 14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3" name="Rectangle 15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4" name="Rectangle 15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5" name="Rectangle 15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6" name="Rectangle 15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7" name="Rectangle 15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8" name="Rectangle 15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9" name="Rectangle 15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0" name="Rectangle 15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1" name="Rectangle 15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9" name="Group 159"/>
            <p:cNvGrpSpPr>
              <a:grpSpLocks/>
            </p:cNvGrpSpPr>
            <p:nvPr/>
          </p:nvGrpSpPr>
          <p:grpSpPr bwMode="auto">
            <a:xfrm>
              <a:off x="1968" y="2064"/>
              <a:ext cx="384" cy="384"/>
              <a:chOff x="432" y="1680"/>
              <a:chExt cx="384" cy="384"/>
            </a:xfrm>
          </p:grpSpPr>
          <p:sp>
            <p:nvSpPr>
              <p:cNvPr id="50390" name="Rectangle 16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1" name="Rectangle 16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2" name="Rectangle 16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3" name="Rectangle 16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4" name="Rectangle 16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5" name="Rectangle 16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6" name="Rectangle 16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7" name="Rectangle 16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8" name="Rectangle 16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9" name="Rectangle 16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0" name="Rectangle 17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1" name="Rectangle 17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2" name="Rectangle 17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3" name="Rectangle 17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4" name="Rectangle 17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5" name="Rectangle 17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0" name="Group 176"/>
            <p:cNvGrpSpPr>
              <a:grpSpLocks/>
            </p:cNvGrpSpPr>
            <p:nvPr/>
          </p:nvGrpSpPr>
          <p:grpSpPr bwMode="auto">
            <a:xfrm>
              <a:off x="432" y="2448"/>
              <a:ext cx="384" cy="384"/>
              <a:chOff x="432" y="1680"/>
              <a:chExt cx="384" cy="384"/>
            </a:xfrm>
          </p:grpSpPr>
          <p:sp>
            <p:nvSpPr>
              <p:cNvPr id="50374" name="Rectangle 177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5" name="Rectangle 178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6" name="Rectangle 179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7" name="Rectangle 180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8" name="Rectangle 181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9" name="Rectangle 182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0" name="Rectangle 183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1" name="Rectangle 184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2" name="Rectangle 185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3" name="Rectangle 186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4" name="Rectangle 187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5" name="Rectangle 188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6" name="Rectangle 189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7" name="Rectangle 190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8" name="Rectangle 191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9" name="Rectangle 19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1" name="Group 193"/>
            <p:cNvGrpSpPr>
              <a:grpSpLocks/>
            </p:cNvGrpSpPr>
            <p:nvPr/>
          </p:nvGrpSpPr>
          <p:grpSpPr bwMode="auto">
            <a:xfrm>
              <a:off x="816" y="2448"/>
              <a:ext cx="384" cy="384"/>
              <a:chOff x="432" y="1680"/>
              <a:chExt cx="384" cy="384"/>
            </a:xfrm>
          </p:grpSpPr>
          <p:sp>
            <p:nvSpPr>
              <p:cNvPr id="50358" name="Rectangle 19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9" name="Rectangle 19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0" name="Rectangle 19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1" name="Rectangle 19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2" name="Rectangle 19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3" name="Rectangle 19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4" name="Rectangle 20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5" name="Rectangle 20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6" name="Rectangle 20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7" name="Rectangle 20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8" name="Rectangle 20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9" name="Rectangle 20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0" name="Rectangle 20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1" name="Rectangle 20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2" name="Rectangle 20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3" name="Rectangle 20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2" name="Group 210"/>
            <p:cNvGrpSpPr>
              <a:grpSpLocks/>
            </p:cNvGrpSpPr>
            <p:nvPr/>
          </p:nvGrpSpPr>
          <p:grpSpPr bwMode="auto">
            <a:xfrm>
              <a:off x="1200" y="2448"/>
              <a:ext cx="384" cy="384"/>
              <a:chOff x="432" y="1680"/>
              <a:chExt cx="384" cy="384"/>
            </a:xfrm>
          </p:grpSpPr>
          <p:sp>
            <p:nvSpPr>
              <p:cNvPr id="50342" name="Rectangle 21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3" name="Rectangle 21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4" name="Rectangle 21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5" name="Rectangle 21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6" name="Rectangle 21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7" name="Rectangle 21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8" name="Rectangle 21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9" name="Rectangle 21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0" name="Rectangle 21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1" name="Rectangle 22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2" name="Rectangle 22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3" name="Rectangle 22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4" name="Rectangle 22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5" name="Rectangle 22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6" name="Rectangle 22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7" name="Rectangle 22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3" name="Group 227"/>
            <p:cNvGrpSpPr>
              <a:grpSpLocks/>
            </p:cNvGrpSpPr>
            <p:nvPr/>
          </p:nvGrpSpPr>
          <p:grpSpPr bwMode="auto">
            <a:xfrm>
              <a:off x="1584" y="2448"/>
              <a:ext cx="384" cy="384"/>
              <a:chOff x="432" y="1680"/>
              <a:chExt cx="384" cy="384"/>
            </a:xfrm>
          </p:grpSpPr>
          <p:sp>
            <p:nvSpPr>
              <p:cNvPr id="50326" name="Rectangle 22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7" name="Rectangle 22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8" name="Rectangle 23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9" name="Rectangle 23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0" name="Rectangle 23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1" name="Rectangle 23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2" name="Rectangle 23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3" name="Rectangle 23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4" name="Rectangle 23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5" name="Rectangle 23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6" name="Rectangle 23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7" name="Rectangle 23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8" name="Rectangle 24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9" name="Rectangle 24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0" name="Rectangle 24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1" name="Rectangle 24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4" name="Group 244"/>
            <p:cNvGrpSpPr>
              <a:grpSpLocks/>
            </p:cNvGrpSpPr>
            <p:nvPr/>
          </p:nvGrpSpPr>
          <p:grpSpPr bwMode="auto">
            <a:xfrm>
              <a:off x="1968" y="2448"/>
              <a:ext cx="384" cy="384"/>
              <a:chOff x="432" y="1680"/>
              <a:chExt cx="384" cy="384"/>
            </a:xfrm>
          </p:grpSpPr>
          <p:sp>
            <p:nvSpPr>
              <p:cNvPr id="50310" name="Rectangle 24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1" name="Rectangle 24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2" name="Rectangle 24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3" name="Rectangle 24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4" name="Rectangle 24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5" name="Rectangle 25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6" name="Rectangle 25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7" name="Rectangle 25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8" name="Rectangle 25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9" name="Rectangle 25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0" name="Rectangle 25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1" name="Rectangle 25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2" name="Rectangle 25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3" name="Rectangle 25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4" name="Rectangle 25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5" name="Rectangle 26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5" name="Group 261"/>
            <p:cNvGrpSpPr>
              <a:grpSpLocks/>
            </p:cNvGrpSpPr>
            <p:nvPr/>
          </p:nvGrpSpPr>
          <p:grpSpPr bwMode="auto">
            <a:xfrm>
              <a:off x="432" y="2832"/>
              <a:ext cx="384" cy="384"/>
              <a:chOff x="432" y="1680"/>
              <a:chExt cx="384" cy="384"/>
            </a:xfrm>
          </p:grpSpPr>
          <p:sp>
            <p:nvSpPr>
              <p:cNvPr id="50294" name="Rectangle 26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5" name="Rectangle 26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6" name="Rectangle 26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7" name="Rectangle 26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8" name="Rectangle 26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9" name="Rectangle 26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0" name="Rectangle 26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1" name="Rectangle 26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2" name="Rectangle 27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3" name="Rectangle 27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4" name="Rectangle 27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5" name="Rectangle 27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6" name="Rectangle 27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7" name="Rectangle 27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8" name="Rectangle 27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9" name="Rectangle 27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6" name="Group 278"/>
            <p:cNvGrpSpPr>
              <a:grpSpLocks/>
            </p:cNvGrpSpPr>
            <p:nvPr/>
          </p:nvGrpSpPr>
          <p:grpSpPr bwMode="auto">
            <a:xfrm>
              <a:off x="816" y="2832"/>
              <a:ext cx="384" cy="384"/>
              <a:chOff x="432" y="1680"/>
              <a:chExt cx="384" cy="384"/>
            </a:xfrm>
          </p:grpSpPr>
          <p:sp>
            <p:nvSpPr>
              <p:cNvPr id="50278" name="Rectangle 27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9" name="Rectangle 28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0" name="Rectangle 28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1" name="Rectangle 28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2" name="Rectangle 28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3" name="Rectangle 28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4" name="Rectangle 28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5" name="Rectangle 28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6" name="Rectangle 28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7" name="Rectangle 28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8" name="Rectangle 28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9" name="Rectangle 29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0" name="Rectangle 29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1" name="Rectangle 29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2" name="Rectangle 29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3" name="Rectangle 29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7" name="Group 295"/>
            <p:cNvGrpSpPr>
              <a:grpSpLocks/>
            </p:cNvGrpSpPr>
            <p:nvPr/>
          </p:nvGrpSpPr>
          <p:grpSpPr bwMode="auto">
            <a:xfrm>
              <a:off x="1200" y="2832"/>
              <a:ext cx="384" cy="384"/>
              <a:chOff x="432" y="1680"/>
              <a:chExt cx="384" cy="384"/>
            </a:xfrm>
          </p:grpSpPr>
          <p:sp>
            <p:nvSpPr>
              <p:cNvPr id="50262" name="Rectangle 29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3" name="Rectangle 29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4" name="Rectangle 29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5" name="Rectangle 29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6" name="Rectangle 30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7" name="Rectangle 30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8" name="Rectangle 30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9" name="Rectangle 30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0" name="Rectangle 30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1" name="Rectangle 30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2" name="Rectangle 30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3" name="Rectangle 30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4" name="Rectangle 30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5" name="Rectangle 30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6" name="Rectangle 31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7" name="Rectangle 31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8" name="Group 312"/>
            <p:cNvGrpSpPr>
              <a:grpSpLocks/>
            </p:cNvGrpSpPr>
            <p:nvPr/>
          </p:nvGrpSpPr>
          <p:grpSpPr bwMode="auto">
            <a:xfrm>
              <a:off x="1584" y="2832"/>
              <a:ext cx="384" cy="384"/>
              <a:chOff x="432" y="1680"/>
              <a:chExt cx="384" cy="384"/>
            </a:xfrm>
          </p:grpSpPr>
          <p:sp>
            <p:nvSpPr>
              <p:cNvPr id="50246" name="Rectangle 31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7" name="Rectangle 31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8" name="Rectangle 31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9" name="Rectangle 31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0" name="Rectangle 31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1" name="Rectangle 31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2" name="Rectangle 31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3" name="Rectangle 32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4" name="Rectangle 32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5" name="Rectangle 32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6" name="Rectangle 32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7" name="Rectangle 32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8" name="Rectangle 32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9" name="Rectangle 32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0" name="Rectangle 32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1" name="Rectangle 32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9" name="Group 329"/>
            <p:cNvGrpSpPr>
              <a:grpSpLocks/>
            </p:cNvGrpSpPr>
            <p:nvPr/>
          </p:nvGrpSpPr>
          <p:grpSpPr bwMode="auto">
            <a:xfrm>
              <a:off x="1968" y="2832"/>
              <a:ext cx="384" cy="384"/>
              <a:chOff x="432" y="1680"/>
              <a:chExt cx="384" cy="384"/>
            </a:xfrm>
          </p:grpSpPr>
          <p:sp>
            <p:nvSpPr>
              <p:cNvPr id="50230" name="Rectangle 33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1" name="Rectangle 33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2" name="Rectangle 33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3" name="Rectangle 33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4" name="Rectangle 33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5" name="Rectangle 33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6" name="Rectangle 33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7" name="Rectangle 33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8" name="Rectangle 33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9" name="Rectangle 33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0" name="Rectangle 34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1" name="Rectangle 34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2" name="Rectangle 34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3" name="Rectangle 34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4" name="Rectangle 34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5" name="Rectangle 34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23" name="Group 1624"/>
          <p:cNvGrpSpPr>
            <a:grpSpLocks/>
          </p:cNvGrpSpPr>
          <p:nvPr/>
        </p:nvGrpSpPr>
        <p:grpSpPr bwMode="auto">
          <a:xfrm>
            <a:off x="5029200" y="2895600"/>
            <a:ext cx="3048000" cy="2438400"/>
            <a:chOff x="3168" y="1152"/>
            <a:chExt cx="1920" cy="1536"/>
          </a:xfrm>
        </p:grpSpPr>
        <p:grpSp>
          <p:nvGrpSpPr>
            <p:cNvPr id="19137" name="Group 720"/>
            <p:cNvGrpSpPr>
              <a:grpSpLocks/>
            </p:cNvGrpSpPr>
            <p:nvPr/>
          </p:nvGrpSpPr>
          <p:grpSpPr bwMode="auto">
            <a:xfrm>
              <a:off x="3168" y="1152"/>
              <a:ext cx="480" cy="384"/>
              <a:chOff x="2976" y="1680"/>
              <a:chExt cx="480" cy="384"/>
            </a:xfrm>
          </p:grpSpPr>
          <p:sp>
            <p:nvSpPr>
              <p:cNvPr id="50190" name="Rectangle 34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1" name="Rectangle 34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2" name="Rectangle 34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3" name="Rectangle 34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4" name="Rectangle 35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5" name="Rectangle 35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6" name="Rectangle 35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7" name="Rectangle 35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8" name="Rectangle 35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9" name="Rectangle 35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0" name="Rectangle 35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1" name="Rectangle 35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2" name="Rectangle 3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3" name="Rectangle 35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4" name="Rectangle 36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5" name="Rectangle 36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6" name="Rectangle 36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7" name="Rectangle 36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8" name="Rectangle 36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9" name="Rectangle 36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8" name="Group 721"/>
            <p:cNvGrpSpPr>
              <a:grpSpLocks/>
            </p:cNvGrpSpPr>
            <p:nvPr/>
          </p:nvGrpSpPr>
          <p:grpSpPr bwMode="auto">
            <a:xfrm>
              <a:off x="3648" y="1152"/>
              <a:ext cx="480" cy="384"/>
              <a:chOff x="2976" y="1680"/>
              <a:chExt cx="480" cy="384"/>
            </a:xfrm>
          </p:grpSpPr>
          <p:sp>
            <p:nvSpPr>
              <p:cNvPr id="19450" name="Rectangle 72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1" name="Rectangle 72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2" name="Rectangle 72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3" name="Rectangle 72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4" name="Rectangle 72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5" name="Rectangle 72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6" name="Rectangle 72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7" name="Rectangle 72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8" name="Rectangle 73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9" name="Rectangle 73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0" name="Rectangle 73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1" name="Rectangle 73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2" name="Rectangle 73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3" name="Rectangle 73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4" name="Rectangle 73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5" name="Rectangle 73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6" name="Rectangle 73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7" name="Rectangle 73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8" name="Rectangle 74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9" name="Rectangle 74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9" name="Group 742"/>
            <p:cNvGrpSpPr>
              <a:grpSpLocks/>
            </p:cNvGrpSpPr>
            <p:nvPr/>
          </p:nvGrpSpPr>
          <p:grpSpPr bwMode="auto">
            <a:xfrm>
              <a:off x="4128" y="1152"/>
              <a:ext cx="480" cy="384"/>
              <a:chOff x="2976" y="1680"/>
              <a:chExt cx="480" cy="384"/>
            </a:xfrm>
          </p:grpSpPr>
          <p:sp>
            <p:nvSpPr>
              <p:cNvPr id="19430" name="Rectangle 74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1" name="Rectangle 74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2" name="Rectangle 74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3" name="Rectangle 74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4" name="Rectangle 74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5" name="Rectangle 74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6" name="Rectangle 74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7" name="Rectangle 75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8" name="Rectangle 75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9" name="Rectangle 75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0" name="Rectangle 7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1" name="Rectangle 7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2" name="Rectangle 75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3" name="Rectangle 75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4" name="Rectangle 75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5" name="Rectangle 75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6" name="Rectangle 75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7" name="Rectangle 76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8" name="Rectangle 76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9" name="Rectangle 76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0" name="Group 763"/>
            <p:cNvGrpSpPr>
              <a:grpSpLocks/>
            </p:cNvGrpSpPr>
            <p:nvPr/>
          </p:nvGrpSpPr>
          <p:grpSpPr bwMode="auto">
            <a:xfrm>
              <a:off x="4608" y="1152"/>
              <a:ext cx="480" cy="384"/>
              <a:chOff x="2976" y="1680"/>
              <a:chExt cx="480" cy="384"/>
            </a:xfrm>
          </p:grpSpPr>
          <p:sp>
            <p:nvSpPr>
              <p:cNvPr id="19410" name="Rectangle 76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1" name="Rectangle 76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2" name="Rectangle 76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3" name="Rectangle 76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4" name="Rectangle 76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5" name="Rectangle 76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6" name="Rectangle 77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7" name="Rectangle 77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8" name="Rectangle 77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9" name="Rectangle 77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0" name="Rectangle 77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1" name="Rectangle 77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2" name="Rectangle 77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3" name="Rectangle 77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4" name="Rectangle 77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5" name="Rectangle 77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6" name="Rectangle 7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7" name="Rectangle 78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8" name="Rectangle 78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9" name="Rectangle 78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1" name="Group 784"/>
            <p:cNvGrpSpPr>
              <a:grpSpLocks/>
            </p:cNvGrpSpPr>
            <p:nvPr/>
          </p:nvGrpSpPr>
          <p:grpSpPr bwMode="auto">
            <a:xfrm>
              <a:off x="3168" y="1536"/>
              <a:ext cx="480" cy="384"/>
              <a:chOff x="2976" y="1680"/>
              <a:chExt cx="480" cy="384"/>
            </a:xfrm>
          </p:grpSpPr>
          <p:sp>
            <p:nvSpPr>
              <p:cNvPr id="19390" name="Rectangle 78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1" name="Rectangle 78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2" name="Rectangle 78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3" name="Rectangle 78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4" name="Rectangle 78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5" name="Rectangle 79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6" name="Rectangle 79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7" name="Rectangle 79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8" name="Rectangle 79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9" name="Rectangle 79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0" name="Rectangle 79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1" name="Rectangle 79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2" name="Rectangle 79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3" name="Rectangle 79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4" name="Rectangle 79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5" name="Rectangle 80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6" name="Rectangle 80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7" name="Rectangle 80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8" name="Rectangle 80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9" name="Rectangle 80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2" name="Group 805"/>
            <p:cNvGrpSpPr>
              <a:grpSpLocks/>
            </p:cNvGrpSpPr>
            <p:nvPr/>
          </p:nvGrpSpPr>
          <p:grpSpPr bwMode="auto">
            <a:xfrm>
              <a:off x="3648" y="1536"/>
              <a:ext cx="480" cy="384"/>
              <a:chOff x="2976" y="1680"/>
              <a:chExt cx="480" cy="384"/>
            </a:xfrm>
          </p:grpSpPr>
          <p:sp>
            <p:nvSpPr>
              <p:cNvPr id="19370" name="Rectangle 80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1" name="Rectangle 80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2" name="Rectangle 80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3" name="Rectangle 80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4" name="Rectangle 81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5" name="Rectangle 81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6" name="Rectangle 81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7" name="Rectangle 81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8" name="Rectangle 81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9" name="Rectangle 81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0" name="Rectangle 81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1" name="Rectangle 81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2" name="Rectangle 81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3" name="Rectangle 81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4" name="Rectangle 82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5" name="Rectangle 82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6" name="Rectangle 82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7" name="Rectangle 82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8" name="Rectangle 82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9" name="Rectangle 82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3" name="Group 826"/>
            <p:cNvGrpSpPr>
              <a:grpSpLocks/>
            </p:cNvGrpSpPr>
            <p:nvPr/>
          </p:nvGrpSpPr>
          <p:grpSpPr bwMode="auto">
            <a:xfrm>
              <a:off x="4128" y="1536"/>
              <a:ext cx="480" cy="384"/>
              <a:chOff x="2976" y="1680"/>
              <a:chExt cx="480" cy="384"/>
            </a:xfrm>
          </p:grpSpPr>
          <p:sp>
            <p:nvSpPr>
              <p:cNvPr id="19350" name="Rectangle 82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1" name="Rectangle 82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2" name="Rectangle 82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3" name="Rectangle 83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4" name="Rectangle 83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5" name="Rectangle 832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6" name="Rectangle 833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7" name="Rectangle 834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8" name="Rectangle 835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9" name="Rectangle 836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0" name="Rectangle 83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1" name="Rectangle 83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2" name="Rectangle 839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3" name="Rectangle 840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4" name="Rectangle 841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5" name="Rectangle 842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6" name="Rectangle 843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7" name="Rectangle 844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8" name="Rectangle 845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9" name="Rectangle 84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4" name="Group 847"/>
            <p:cNvGrpSpPr>
              <a:grpSpLocks/>
            </p:cNvGrpSpPr>
            <p:nvPr/>
          </p:nvGrpSpPr>
          <p:grpSpPr bwMode="auto">
            <a:xfrm>
              <a:off x="4608" y="1536"/>
              <a:ext cx="480" cy="384"/>
              <a:chOff x="2976" y="1680"/>
              <a:chExt cx="480" cy="384"/>
            </a:xfrm>
          </p:grpSpPr>
          <p:sp>
            <p:nvSpPr>
              <p:cNvPr id="19330" name="Rectangle 84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1" name="Rectangle 8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2" name="Rectangle 85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3" name="Rectangle 85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4" name="Rectangle 85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5" name="Rectangle 853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6" name="Rectangle 854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7" name="Rectangle 855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8" name="Rectangle 856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9" name="Rectangle 857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0" name="Rectangle 85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1" name="Rectangle 85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2" name="Rectangle 860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3" name="Rectangle 86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4" name="Rectangle 86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5" name="Rectangle 863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6" name="Rectangle 864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7" name="Rectangle 865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8" name="Rectangle 866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9" name="Rectangle 867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5" name="Group 868"/>
            <p:cNvGrpSpPr>
              <a:grpSpLocks/>
            </p:cNvGrpSpPr>
            <p:nvPr/>
          </p:nvGrpSpPr>
          <p:grpSpPr bwMode="auto">
            <a:xfrm>
              <a:off x="3168" y="1920"/>
              <a:ext cx="480" cy="384"/>
              <a:chOff x="2976" y="1680"/>
              <a:chExt cx="480" cy="384"/>
            </a:xfrm>
          </p:grpSpPr>
          <p:sp>
            <p:nvSpPr>
              <p:cNvPr id="19310" name="Rectangle 86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1" name="Rectangle 87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2" name="Rectangle 87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3" name="Rectangle 87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4" name="Rectangle 87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5" name="Rectangle 87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6" name="Rectangle 875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7" name="Rectangle 876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8" name="Rectangle 877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9" name="Rectangle 878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0" name="Rectangle 879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1" name="Rectangle 880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2" name="Rectangle 881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3" name="Rectangle 88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4" name="Rectangle 88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5" name="Rectangle 884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6" name="Rectangle 885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7" name="Rectangle 886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8" name="Rectangle 887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9" name="Rectangle 888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6" name="Group 889"/>
            <p:cNvGrpSpPr>
              <a:grpSpLocks/>
            </p:cNvGrpSpPr>
            <p:nvPr/>
          </p:nvGrpSpPr>
          <p:grpSpPr bwMode="auto">
            <a:xfrm>
              <a:off x="3648" y="1920"/>
              <a:ext cx="480" cy="384"/>
              <a:chOff x="2976" y="1680"/>
              <a:chExt cx="480" cy="384"/>
            </a:xfrm>
          </p:grpSpPr>
          <p:sp>
            <p:nvSpPr>
              <p:cNvPr id="19290" name="Rectangle 89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1" name="Rectangle 89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2" name="Rectangle 89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3" name="Rectangle 89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4" name="Rectangle 89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5" name="Rectangle 895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6" name="Rectangle 896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7" name="Rectangle 897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8" name="Rectangle 898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9" name="Rectangle 899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0" name="Rectangle 90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1" name="Rectangle 90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2" name="Rectangle 90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3" name="Rectangle 90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4" name="Rectangle 904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5" name="Rectangle 905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6" name="Rectangle 906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7" name="Rectangle 907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8" name="Rectangle 908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9" name="Rectangle 909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7" name="Group 910"/>
            <p:cNvGrpSpPr>
              <a:grpSpLocks/>
            </p:cNvGrpSpPr>
            <p:nvPr/>
          </p:nvGrpSpPr>
          <p:grpSpPr bwMode="auto">
            <a:xfrm>
              <a:off x="4128" y="1920"/>
              <a:ext cx="480" cy="384"/>
              <a:chOff x="2976" y="1680"/>
              <a:chExt cx="480" cy="384"/>
            </a:xfrm>
          </p:grpSpPr>
          <p:sp>
            <p:nvSpPr>
              <p:cNvPr id="19270" name="Rectangle 91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1" name="Rectangle 91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2" name="Rectangle 91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3" name="Rectangle 91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4" name="Rectangle 91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5" name="Rectangle 916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6" name="Rectangle 917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7" name="Rectangle 918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8" name="Rectangle 919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9" name="Rectangle 920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0" name="Rectangle 921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1" name="Rectangle 922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2" name="Rectangle 923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3" name="Rectangle 92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4" name="Rectangle 925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5" name="Rectangle 926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6" name="Rectangle 927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7" name="Rectangle 928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8" name="Rectangle 929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9" name="Rectangle 930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8" name="Group 931"/>
            <p:cNvGrpSpPr>
              <a:grpSpLocks/>
            </p:cNvGrpSpPr>
            <p:nvPr/>
          </p:nvGrpSpPr>
          <p:grpSpPr bwMode="auto">
            <a:xfrm>
              <a:off x="4608" y="1920"/>
              <a:ext cx="480" cy="384"/>
              <a:chOff x="2976" y="1680"/>
              <a:chExt cx="480" cy="384"/>
            </a:xfrm>
          </p:grpSpPr>
          <p:sp>
            <p:nvSpPr>
              <p:cNvPr id="19250" name="Rectangle 93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1" name="Rectangle 93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2" name="Rectangle 93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3" name="Rectangle 93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4" name="Rectangle 93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5" name="Rectangle 93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6" name="Rectangle 93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7" name="Rectangle 93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8" name="Rectangle 94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9" name="Rectangle 94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0" name="Rectangle 94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1" name="Rectangle 94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2" name="Rectangle 94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3" name="Rectangle 94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4" name="Rectangle 94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5" name="Rectangle 94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6" name="Rectangle 94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7" name="Rectangle 94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8" name="Rectangle 95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9" name="Rectangle 95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9" name="Group 952"/>
            <p:cNvGrpSpPr>
              <a:grpSpLocks/>
            </p:cNvGrpSpPr>
            <p:nvPr/>
          </p:nvGrpSpPr>
          <p:grpSpPr bwMode="auto">
            <a:xfrm>
              <a:off x="3168" y="2304"/>
              <a:ext cx="480" cy="384"/>
              <a:chOff x="2976" y="1680"/>
              <a:chExt cx="480" cy="384"/>
            </a:xfrm>
          </p:grpSpPr>
          <p:sp>
            <p:nvSpPr>
              <p:cNvPr id="19230" name="Rectangle 95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1" name="Rectangle 95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2" name="Rectangle 95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3" name="Rectangle 95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4" name="Rectangle 95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5" name="Rectangle 95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6" name="Rectangle 95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7" name="Rectangle 96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8" name="Rectangle 96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9" name="Rectangle 96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0" name="Rectangle 96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1" name="Rectangle 96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2" name="Rectangle 96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3" name="Rectangle 96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4" name="Rectangle 96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5" name="Rectangle 96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6" name="Rectangle 96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7" name="Rectangle 97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8" name="Rectangle 97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9" name="Rectangle 97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0" name="Group 973"/>
            <p:cNvGrpSpPr>
              <a:grpSpLocks/>
            </p:cNvGrpSpPr>
            <p:nvPr/>
          </p:nvGrpSpPr>
          <p:grpSpPr bwMode="auto">
            <a:xfrm>
              <a:off x="3648" y="2304"/>
              <a:ext cx="480" cy="384"/>
              <a:chOff x="2976" y="1680"/>
              <a:chExt cx="480" cy="384"/>
            </a:xfrm>
          </p:grpSpPr>
          <p:sp>
            <p:nvSpPr>
              <p:cNvPr id="19210" name="Rectangle 97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1" name="Rectangle 97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2" name="Rectangle 97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3" name="Rectangle 97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4" name="Rectangle 97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5" name="Rectangle 97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6" name="Rectangle 98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7" name="Rectangle 98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8" name="Rectangle 98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9" name="Rectangle 98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0" name="Rectangle 98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1" name="Rectangle 98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2" name="Rectangle 98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3" name="Rectangle 98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4" name="Rectangle 98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5" name="Rectangle 98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6" name="Rectangle 99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7" name="Rectangle 99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8" name="Rectangle 99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9" name="Rectangle 99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1" name="Group 994"/>
            <p:cNvGrpSpPr>
              <a:grpSpLocks/>
            </p:cNvGrpSpPr>
            <p:nvPr/>
          </p:nvGrpSpPr>
          <p:grpSpPr bwMode="auto">
            <a:xfrm>
              <a:off x="4128" y="2304"/>
              <a:ext cx="480" cy="384"/>
              <a:chOff x="2976" y="1680"/>
              <a:chExt cx="480" cy="384"/>
            </a:xfrm>
          </p:grpSpPr>
          <p:sp>
            <p:nvSpPr>
              <p:cNvPr id="19190" name="Rectangle 99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1" name="Rectangle 99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2" name="Rectangle 99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3" name="Rectangle 99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4" name="Rectangle 99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5" name="Rectangle 100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6" name="Rectangle 100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7" name="Rectangle 100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8" name="Rectangle 100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9" name="Rectangle 100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0" name="Rectangle 100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1" name="Rectangle 100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2" name="Rectangle 100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3" name="Rectangle 100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4" name="Rectangle 100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5" name="Rectangle 101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6" name="Rectangle 101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7" name="Rectangle 101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8" name="Rectangle 101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9" name="Rectangle 101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2" name="Group 1015"/>
            <p:cNvGrpSpPr>
              <a:grpSpLocks/>
            </p:cNvGrpSpPr>
            <p:nvPr/>
          </p:nvGrpSpPr>
          <p:grpSpPr bwMode="auto">
            <a:xfrm>
              <a:off x="4608" y="2304"/>
              <a:ext cx="480" cy="384"/>
              <a:chOff x="2976" y="1680"/>
              <a:chExt cx="480" cy="384"/>
            </a:xfrm>
          </p:grpSpPr>
          <p:sp>
            <p:nvSpPr>
              <p:cNvPr id="19170" name="Rectangle 101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1" name="Rectangle 101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2" name="Rectangle 10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3" name="Rectangle 10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4" name="Rectangle 102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5" name="Rectangle 102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6" name="Rectangle 102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7" name="Rectangle 102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8" name="Rectangle 102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9" name="Rectangle 102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0" name="Rectangle 102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1" name="Rectangle 102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2" name="Rectangle 102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3" name="Rectangle 102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4" name="Rectangle 10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5" name="Rectangle 103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6" name="Rectangle 103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7" name="Rectangle 103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8" name="Rectangle 103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9" name="Rectangle 103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3" name="Group 1052"/>
            <p:cNvGrpSpPr>
              <a:grpSpLocks/>
            </p:cNvGrpSpPr>
            <p:nvPr/>
          </p:nvGrpSpPr>
          <p:grpSpPr bwMode="auto">
            <a:xfrm>
              <a:off x="3168" y="1152"/>
              <a:ext cx="1920" cy="1536"/>
              <a:chOff x="2976" y="1680"/>
              <a:chExt cx="1920" cy="1536"/>
            </a:xfrm>
          </p:grpSpPr>
          <p:sp>
            <p:nvSpPr>
              <p:cNvPr id="78860" name="Rectangle 103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1" name="Rectangle 1037"/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2" name="Rectangle 1038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3" name="Rectangle 1039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4" name="Rectangle 1040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5" name="Rectangle 1041"/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6" name="Rectangle 1042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7" name="Rectangle 1043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8" name="Rectangle 104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9" name="Rectangle 1045"/>
              <p:cNvSpPr>
                <a:spLocks noChangeArrowheads="1"/>
              </p:cNvSpPr>
              <p:nvPr/>
            </p:nvSpPr>
            <p:spPr bwMode="auto">
              <a:xfrm>
                <a:off x="345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0" name="Rectangle 1046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1" name="Rectangle 1047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2" name="Rectangle 104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3" name="Rectangle 1049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4" name="Rectangle 1050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5" name="Rectangle 1051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39" name="Text Box 1984"/>
          <p:cNvSpPr txBox="1">
            <a:spLocks noChangeArrowheads="1"/>
          </p:cNvSpPr>
          <p:nvPr/>
        </p:nvSpPr>
        <p:spPr bwMode="auto">
          <a:xfrm>
            <a:off x="1752600" y="3810000"/>
            <a:ext cx="9144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Tiled</a:t>
            </a:r>
          </a:p>
        </p:txBody>
      </p:sp>
      <p:sp>
        <p:nvSpPr>
          <p:cNvPr id="18440" name="Text Box 1985"/>
          <p:cNvSpPr txBox="1">
            <a:spLocks noChangeArrowheads="1"/>
          </p:cNvSpPr>
          <p:nvPr/>
        </p:nvSpPr>
        <p:spPr bwMode="auto">
          <a:xfrm>
            <a:off x="5791200" y="3810000"/>
            <a:ext cx="15240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Interleaved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Subdivision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000">
                <a:effectLst/>
                <a:latin typeface="Arial" charset="0"/>
                <a:ea typeface="ＭＳ Ｐゴシック" charset="0"/>
              </a:rPr>
              <a:t>Graphics Processing Unit (GPU)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charset="0"/>
                <a:ea typeface="ＭＳ Ｐゴシック" charset="0"/>
              </a:rPr>
              <a:t>Fixed-Function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HW for clip/cull, raster, texturing,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Ztest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Programmable stages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Commands in, pixels out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0484" name="Picture 7" descr="ANd9GcR0kF1NRV0LRB9YWf7EXNhEN5vL_7gPv2liJ3EtYXy33YefK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ANd9GcRu8fmYa4XTLRj_6FPng3cdSK4x4Zea2dGMoysfXh5CvnR9od7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2425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533400" y="2362200"/>
            <a:ext cx="1984375" cy="3733800"/>
            <a:chOff x="336" y="1488"/>
            <a:chExt cx="1250" cy="2352"/>
          </a:xfrm>
        </p:grpSpPr>
        <p:grpSp>
          <p:nvGrpSpPr>
            <p:cNvPr id="21551" name="Group 4"/>
            <p:cNvGrpSpPr>
              <a:grpSpLocks/>
            </p:cNvGrpSpPr>
            <p:nvPr/>
          </p:nvGrpSpPr>
          <p:grpSpPr bwMode="auto">
            <a:xfrm>
              <a:off x="336" y="1488"/>
              <a:ext cx="1250" cy="2016"/>
              <a:chOff x="1440" y="1488"/>
              <a:chExt cx="1250" cy="2016"/>
            </a:xfrm>
          </p:grpSpPr>
          <p:sp>
            <p:nvSpPr>
              <p:cNvPr id="21553" name="Text Box 5"/>
              <p:cNvSpPr txBox="1">
                <a:spLocks noChangeArrowheads="1"/>
              </p:cNvSpPr>
              <p:nvPr/>
            </p:nvSpPr>
            <p:spPr bwMode="auto">
              <a:xfrm>
                <a:off x="1440" y="1728"/>
                <a:ext cx="1250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Vertex</a:t>
                </a:r>
              </a:p>
            </p:txBody>
          </p:sp>
          <p:sp>
            <p:nvSpPr>
              <p:cNvPr id="21554" name="Text Box 6"/>
              <p:cNvSpPr txBox="1">
                <a:spLocks noChangeArrowheads="1"/>
              </p:cNvSpPr>
              <p:nvPr/>
            </p:nvSpPr>
            <p:spPr bwMode="auto">
              <a:xfrm>
                <a:off x="1440" y="2976"/>
                <a:ext cx="1248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Pixel</a:t>
                </a:r>
              </a:p>
            </p:txBody>
          </p:sp>
          <p:sp>
            <p:nvSpPr>
              <p:cNvPr id="21555" name="Text Box 7"/>
              <p:cNvSpPr txBox="1">
                <a:spLocks noChangeArrowheads="1"/>
              </p:cNvSpPr>
              <p:nvPr/>
            </p:nvSpPr>
            <p:spPr bwMode="auto">
              <a:xfrm>
                <a:off x="1440" y="2352"/>
                <a:ext cx="1248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Triangle</a:t>
                </a:r>
              </a:p>
            </p:txBody>
          </p:sp>
          <p:cxnSp>
            <p:nvCxnSpPr>
              <p:cNvPr id="21556" name="AutoShape 8"/>
              <p:cNvCxnSpPr>
                <a:cxnSpLocks noChangeShapeType="1"/>
                <a:stCxn id="21553" idx="2"/>
                <a:endCxn id="21555" idx="0"/>
              </p:cNvCxnSpPr>
              <p:nvPr/>
            </p:nvCxnSpPr>
            <p:spPr bwMode="auto">
              <a:xfrm flipH="1">
                <a:off x="2064" y="2024"/>
                <a:ext cx="1" cy="3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57" name="AutoShape 9"/>
              <p:cNvCxnSpPr>
                <a:cxnSpLocks noChangeShapeType="1"/>
                <a:stCxn id="21555" idx="2"/>
                <a:endCxn id="21554" idx="0"/>
              </p:cNvCxnSpPr>
              <p:nvPr/>
            </p:nvCxnSpPr>
            <p:spPr bwMode="auto">
              <a:xfrm>
                <a:off x="2064" y="2648"/>
                <a:ext cx="0" cy="3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58" name="AutoShape 10"/>
              <p:cNvCxnSpPr>
                <a:cxnSpLocks noChangeShapeType="1"/>
                <a:stCxn id="21554" idx="2"/>
              </p:cNvCxnSpPr>
              <p:nvPr/>
            </p:nvCxnSpPr>
            <p:spPr bwMode="auto">
              <a:xfrm>
                <a:off x="2064" y="3272"/>
                <a:ext cx="0" cy="2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59" name="AutoShape 11"/>
              <p:cNvCxnSpPr>
                <a:cxnSpLocks noChangeShapeType="1"/>
                <a:endCxn id="21553" idx="0"/>
              </p:cNvCxnSpPr>
              <p:nvPr/>
            </p:nvCxnSpPr>
            <p:spPr bwMode="auto">
              <a:xfrm>
                <a:off x="2064" y="1488"/>
                <a:ext cx="1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1552" name="Rectangle 12"/>
            <p:cNvSpPr>
              <a:spLocks noChangeArrowheads="1"/>
            </p:cNvSpPr>
            <p:nvPr/>
          </p:nvSpPr>
          <p:spPr bwMode="auto">
            <a:xfrm>
              <a:off x="542" y="3552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Pipeline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2514600" y="2667000"/>
            <a:ext cx="2743200" cy="2514600"/>
            <a:chOff x="2514600" y="2667000"/>
            <a:chExt cx="2743200" cy="2514600"/>
          </a:xfrm>
        </p:grpSpPr>
        <p:sp>
          <p:nvSpPr>
            <p:cNvPr id="21539" name="Line 14"/>
            <p:cNvSpPr>
              <a:spLocks noChangeShapeType="1"/>
            </p:cNvSpPr>
            <p:nvPr/>
          </p:nvSpPr>
          <p:spPr bwMode="auto">
            <a:xfrm flipV="1">
              <a:off x="2514600" y="2667000"/>
              <a:ext cx="685800" cy="20574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15"/>
            <p:cNvSpPr>
              <a:spLocks noChangeShapeType="1"/>
            </p:cNvSpPr>
            <p:nvPr/>
          </p:nvSpPr>
          <p:spPr bwMode="auto">
            <a:xfrm flipV="1">
              <a:off x="2514600" y="3352800"/>
              <a:ext cx="685800" cy="18288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41" name="Group 16"/>
            <p:cNvGrpSpPr>
              <a:grpSpLocks/>
            </p:cNvGrpSpPr>
            <p:nvPr/>
          </p:nvGrpSpPr>
          <p:grpSpPr bwMode="auto">
            <a:xfrm>
              <a:off x="3200400" y="2667000"/>
              <a:ext cx="2057400" cy="685800"/>
              <a:chOff x="2016" y="1680"/>
              <a:chExt cx="1296" cy="432"/>
            </a:xfrm>
          </p:grpSpPr>
          <p:sp>
            <p:nvSpPr>
              <p:cNvPr id="21543" name="Rectangle 17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12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4" name="Rectangle 18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5" name="Rectangle 1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6" name="Rectangle 20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7" name="Rectangle 21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8" name="Rectangle 22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9" name="Rectangle 2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50" name="Text Box 24"/>
              <p:cNvSpPr txBox="1">
                <a:spLocks noChangeArrowheads="1"/>
              </p:cNvSpPr>
              <p:nvPr/>
            </p:nvSpPr>
            <p:spPr bwMode="auto">
              <a:xfrm>
                <a:off x="2016" y="1710"/>
                <a:ext cx="12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/>
                  <a:t>…</a:t>
                </a:r>
              </a:p>
            </p:txBody>
          </p:sp>
        </p:grpSp>
        <p:sp>
          <p:nvSpPr>
            <p:cNvPr id="21542" name="Text Box 25"/>
            <p:cNvSpPr txBox="1">
              <a:spLocks noChangeArrowheads="1"/>
            </p:cNvSpPr>
            <p:nvPr/>
          </p:nvSpPr>
          <p:spPr bwMode="auto">
            <a:xfrm>
              <a:off x="3505200" y="3429000"/>
              <a:ext cx="1501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Parallel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854325" y="3276600"/>
            <a:ext cx="1979613" cy="3200400"/>
            <a:chOff x="2854325" y="3276600"/>
            <a:chExt cx="1979613" cy="3200400"/>
          </a:xfrm>
        </p:grpSpPr>
        <p:sp>
          <p:nvSpPr>
            <p:cNvPr id="21530" name="Line 27"/>
            <p:cNvSpPr>
              <a:spLocks noChangeShapeType="1"/>
            </p:cNvSpPr>
            <p:nvPr/>
          </p:nvSpPr>
          <p:spPr bwMode="auto">
            <a:xfrm>
              <a:off x="3276600" y="3276600"/>
              <a:ext cx="76200" cy="990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Line 28"/>
            <p:cNvSpPr>
              <a:spLocks noChangeShapeType="1"/>
            </p:cNvSpPr>
            <p:nvPr/>
          </p:nvSpPr>
          <p:spPr bwMode="auto">
            <a:xfrm>
              <a:off x="3429000" y="3276600"/>
              <a:ext cx="914400" cy="990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32" name="Group 29"/>
            <p:cNvGrpSpPr>
              <a:grpSpLocks/>
            </p:cNvGrpSpPr>
            <p:nvPr/>
          </p:nvGrpSpPr>
          <p:grpSpPr bwMode="auto">
            <a:xfrm>
              <a:off x="3352800" y="4267200"/>
              <a:ext cx="990600" cy="1752600"/>
              <a:chOff x="2112" y="2688"/>
              <a:chExt cx="624" cy="1104"/>
            </a:xfrm>
          </p:grpSpPr>
          <p:sp>
            <p:nvSpPr>
              <p:cNvPr id="21534" name="Rectangle 30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624" cy="110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5" name="Rectangle 31"/>
              <p:cNvSpPr>
                <a:spLocks noChangeArrowheads="1"/>
              </p:cNvSpPr>
              <p:nvPr/>
            </p:nvSpPr>
            <p:spPr bwMode="auto">
              <a:xfrm>
                <a:off x="2160" y="2736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6" name="Rectangle 32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7" name="Rectangle 33"/>
              <p:cNvSpPr>
                <a:spLocks noChangeArrowheads="1"/>
              </p:cNvSpPr>
              <p:nvPr/>
            </p:nvSpPr>
            <p:spPr bwMode="auto">
              <a:xfrm>
                <a:off x="2160" y="3264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8" name="Rectangle 34"/>
              <p:cNvSpPr>
                <a:spLocks noChangeArrowheads="1"/>
              </p:cNvSpPr>
              <p:nvPr/>
            </p:nvSpPr>
            <p:spPr bwMode="auto">
              <a:xfrm>
                <a:off x="2448" y="3264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33" name="Rectangle 35"/>
            <p:cNvSpPr>
              <a:spLocks noChangeArrowheads="1"/>
            </p:cNvSpPr>
            <p:nvPr/>
          </p:nvSpPr>
          <p:spPr bwMode="auto">
            <a:xfrm>
              <a:off x="2854325" y="6019800"/>
              <a:ext cx="1979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More Parallel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267200" y="4114800"/>
            <a:ext cx="2760663" cy="2590800"/>
            <a:chOff x="4267200" y="4114800"/>
            <a:chExt cx="2760663" cy="2590800"/>
          </a:xfrm>
        </p:grpSpPr>
        <p:sp>
          <p:nvSpPr>
            <p:cNvPr id="21521" name="Line 37"/>
            <p:cNvSpPr>
              <a:spLocks noChangeShapeType="1"/>
            </p:cNvSpPr>
            <p:nvPr/>
          </p:nvSpPr>
          <p:spPr bwMode="auto">
            <a:xfrm flipV="1">
              <a:off x="4267200" y="4114800"/>
              <a:ext cx="838200" cy="228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Line 38"/>
            <p:cNvSpPr>
              <a:spLocks noChangeShapeType="1"/>
            </p:cNvSpPr>
            <p:nvPr/>
          </p:nvSpPr>
          <p:spPr bwMode="auto">
            <a:xfrm>
              <a:off x="4267200" y="5943600"/>
              <a:ext cx="838200" cy="228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23" name="Group 39"/>
            <p:cNvGrpSpPr>
              <a:grpSpLocks/>
            </p:cNvGrpSpPr>
            <p:nvPr/>
          </p:nvGrpSpPr>
          <p:grpSpPr bwMode="auto">
            <a:xfrm>
              <a:off x="5105400" y="4114800"/>
              <a:ext cx="1752600" cy="2057400"/>
              <a:chOff x="3504" y="2064"/>
              <a:chExt cx="1104" cy="1296"/>
            </a:xfrm>
          </p:grpSpPr>
          <p:sp>
            <p:nvSpPr>
              <p:cNvPr id="21525" name="Rectangle 40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1104" cy="1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26" name="Rectangle 41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624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27" name="Rectangle 42"/>
              <p:cNvSpPr>
                <a:spLocks noChangeArrowheads="1"/>
              </p:cNvSpPr>
              <p:nvPr/>
            </p:nvSpPr>
            <p:spPr bwMode="auto">
              <a:xfrm>
                <a:off x="3744" y="2784"/>
                <a:ext cx="624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21528" name="AutoShape 43"/>
              <p:cNvCxnSpPr>
                <a:cxnSpLocks noChangeShapeType="1"/>
                <a:stCxn id="21526" idx="2"/>
                <a:endCxn id="21527" idx="0"/>
              </p:cNvCxnSpPr>
              <p:nvPr/>
            </p:nvCxnSpPr>
            <p:spPr bwMode="auto">
              <a:xfrm>
                <a:off x="4056" y="2592"/>
                <a:ext cx="0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29" name="AutoShape 44"/>
              <p:cNvCxnSpPr>
                <a:cxnSpLocks noChangeShapeType="1"/>
                <a:stCxn id="21527" idx="2"/>
                <a:endCxn id="21526" idx="0"/>
              </p:cNvCxnSpPr>
              <p:nvPr/>
            </p:nvCxnSpPr>
            <p:spPr bwMode="auto">
              <a:xfrm rot="5400000" flipH="1" flipV="1">
                <a:off x="3625" y="2687"/>
                <a:ext cx="864" cy="1"/>
              </a:xfrm>
              <a:prstGeom prst="bentConnector5">
                <a:avLst>
                  <a:gd name="adj1" fmla="val -16667"/>
                  <a:gd name="adj2" fmla="val 45600014"/>
                  <a:gd name="adj3" fmla="val 11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1524" name="Rectangle 45"/>
            <p:cNvSpPr>
              <a:spLocks noChangeArrowheads="1"/>
            </p:cNvSpPr>
            <p:nvPr/>
          </p:nvSpPr>
          <p:spPr bwMode="auto">
            <a:xfrm>
              <a:off x="4979988" y="6248400"/>
              <a:ext cx="2047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More Pipeline</a:t>
              </a: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5486400" y="2209800"/>
            <a:ext cx="3124200" cy="2209800"/>
            <a:chOff x="5486400" y="2209800"/>
            <a:chExt cx="3124200" cy="2209800"/>
          </a:xfrm>
        </p:grpSpPr>
        <p:sp>
          <p:nvSpPr>
            <p:cNvPr id="21512" name="Line 47"/>
            <p:cNvSpPr>
              <a:spLocks noChangeShapeType="1"/>
            </p:cNvSpPr>
            <p:nvPr/>
          </p:nvSpPr>
          <p:spPr bwMode="auto">
            <a:xfrm flipV="1">
              <a:off x="5486400" y="3200400"/>
              <a:ext cx="609600" cy="12192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48"/>
            <p:cNvSpPr>
              <a:spLocks noChangeShapeType="1"/>
            </p:cNvSpPr>
            <p:nvPr/>
          </p:nvSpPr>
          <p:spPr bwMode="auto">
            <a:xfrm flipV="1">
              <a:off x="6477000" y="3200400"/>
              <a:ext cx="2133600" cy="12192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4" name="Group 49"/>
            <p:cNvGrpSpPr>
              <a:grpSpLocks/>
            </p:cNvGrpSpPr>
            <p:nvPr/>
          </p:nvGrpSpPr>
          <p:grpSpPr bwMode="auto">
            <a:xfrm>
              <a:off x="6096000" y="2209800"/>
              <a:ext cx="2514600" cy="990600"/>
              <a:chOff x="3840" y="1392"/>
              <a:chExt cx="1584" cy="624"/>
            </a:xfrm>
          </p:grpSpPr>
          <p:sp>
            <p:nvSpPr>
              <p:cNvPr id="21516" name="Rectangle 5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584" cy="62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7" name="Rectangle 51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336" cy="52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8" name="Rectangle 52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36" cy="52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9" name="Rectangle 53"/>
              <p:cNvSpPr>
                <a:spLocks noChangeArrowheads="1"/>
              </p:cNvSpPr>
              <p:nvPr/>
            </p:nvSpPr>
            <p:spPr bwMode="auto">
              <a:xfrm>
                <a:off x="4656" y="1440"/>
                <a:ext cx="336" cy="52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20" name="Rectangle 54"/>
              <p:cNvSpPr>
                <a:spLocks noChangeArrowheads="1"/>
              </p:cNvSpPr>
              <p:nvPr/>
            </p:nvSpPr>
            <p:spPr bwMode="auto">
              <a:xfrm>
                <a:off x="5040" y="1440"/>
                <a:ext cx="33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5" name="Rectangle 55"/>
            <p:cNvSpPr>
              <a:spLocks noChangeArrowheads="1"/>
            </p:cNvSpPr>
            <p:nvPr/>
          </p:nvSpPr>
          <p:spPr bwMode="auto">
            <a:xfrm>
              <a:off x="6345238" y="3276600"/>
              <a:ext cx="1979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More Parallel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Computation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Architecture: Latency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CPU: Make one thread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  <a:sym typeface="Wingdings" charset="0"/>
              </a:rPr>
              <a:t>Avoid the stalls</a:t>
            </a:r>
            <a:endParaRPr lang="en-US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Branch prediction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Out-of-order execution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Memory prefetch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Big caches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GPU: Make 1000 threads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Hide the stalls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HW thread scheduler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Swap threads to hide stalls</a:t>
            </a:r>
          </a:p>
          <a:p>
            <a:pPr lvl="1" eaLnBrk="1" hangingPunct="1">
              <a:buFont typeface="Wingdings" charset="0"/>
              <a:buNone/>
            </a:pPr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</TotalTime>
  <Words>887</Words>
  <Application>Microsoft Macintosh PowerPoint</Application>
  <PresentationFormat>On-screen Show (4:3)</PresentationFormat>
  <Paragraphs>305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Courier New</vt:lpstr>
      <vt:lpstr>Helvetica</vt:lpstr>
      <vt:lpstr>ＭＳ Ｐゴシック</vt:lpstr>
      <vt:lpstr>Times</vt:lpstr>
      <vt:lpstr>Wingdings</vt:lpstr>
      <vt:lpstr>Arial</vt:lpstr>
      <vt:lpstr>Office Theme</vt:lpstr>
      <vt:lpstr>Document</vt:lpstr>
      <vt:lpstr>Graphics Hardware</vt:lpstr>
      <vt:lpstr>A Graphics Pipeline</vt:lpstr>
      <vt:lpstr>Computation and Bandwidth</vt:lpstr>
      <vt:lpstr>Data Parallel</vt:lpstr>
      <vt:lpstr>Sorting</vt:lpstr>
      <vt:lpstr>Screen Subdivision</vt:lpstr>
      <vt:lpstr>Graphics Processing Unit (GPU)</vt:lpstr>
      <vt:lpstr>GPU Computation</vt:lpstr>
      <vt:lpstr>Architecture: Latency</vt:lpstr>
      <vt:lpstr>Architecture (MIMD vs SIMD)</vt:lpstr>
      <vt:lpstr>SIMD Branching</vt:lpstr>
      <vt:lpstr>SIMD Looping</vt:lpstr>
      <vt:lpstr>GPU graphics processing model</vt:lpstr>
      <vt:lpstr>NVIDIA GeForce 6</vt:lpstr>
      <vt:lpstr>GPU graphics processing model</vt:lpstr>
      <vt:lpstr>GPU graphics processing model</vt:lpstr>
      <vt:lpstr>SIMD Units</vt:lpstr>
      <vt:lpstr>AMD/ATI R600</vt:lpstr>
      <vt:lpstr>NVIDIA Maxwell</vt:lpstr>
      <vt:lpstr>Maxwell SIMD Processing Block</vt:lpstr>
      <vt:lpstr>Maxwell Streaming Multiprocessor (SMM)</vt:lpstr>
      <vt:lpstr>Maxwell Graphics Processing Cluster (GPC)</vt:lpstr>
      <vt:lpstr>Full NVIDIA Maxwell</vt:lpstr>
      <vt:lpstr>NVIDIA Maxwell Stats</vt:lpstr>
      <vt:lpstr>GPU Performance Tips</vt:lpstr>
      <vt:lpstr>Graphics System Architecture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</vt:vector>
  </TitlesOfParts>
  <Company>UMBC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lastModifiedBy>Marc Olano</cp:lastModifiedBy>
  <cp:revision>100</cp:revision>
  <dcterms:created xsi:type="dcterms:W3CDTF">2010-10-26T17:04:37Z</dcterms:created>
  <dcterms:modified xsi:type="dcterms:W3CDTF">2017-11-03T13:44:04Z</dcterms:modified>
</cp:coreProperties>
</file>