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2" r:id="rId5"/>
    <p:sldId id="261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F827-58D4-5947-B9D5-42BD37AAB2B1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0639F-676C-A344-AC70-461DA5B4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Best: progressive, structure</a:t>
            </a:r>
            <a:r>
              <a:rPr lang="en-US" baseline="0" dirty="0" smtClean="0"/>
              <a:t> of arrays. Visits in order, all in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639F-676C-A344-AC70-461DA5B4C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3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Best(</a:t>
            </a:r>
            <a:r>
              <a:rPr lang="en-US" dirty="0" err="1" smtClean="0"/>
              <a:t>ish</a:t>
            </a:r>
            <a:r>
              <a:rPr lang="en-US" dirty="0" smtClean="0"/>
              <a:t>): Array of Structures, deferred</a:t>
            </a:r>
            <a:r>
              <a:rPr lang="en-US" baseline="0" dirty="0" smtClean="0"/>
              <a:t> sort. Random access of deferred sort favors </a:t>
            </a:r>
            <a:r>
              <a:rPr lang="en-US" baseline="0" dirty="0" err="1" smtClean="0"/>
              <a:t>AoS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639F-676C-A344-AC70-461DA5B4C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7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Mildly</a:t>
            </a:r>
            <a:r>
              <a:rPr lang="en-US" baseline="0" dirty="0" smtClean="0"/>
              <a:t> best: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, progressive sort. GPU shares cache between 128 cores, possibly not enough for </a:t>
            </a:r>
            <a:r>
              <a:rPr lang="en-US" baseline="0" dirty="0" err="1" smtClean="0"/>
              <a:t>SoA</a:t>
            </a:r>
            <a:r>
              <a:rPr lang="en-US" baseline="0" dirty="0" smtClean="0"/>
              <a:t> coherence</a:t>
            </a:r>
          </a:p>
          <a:p>
            <a:r>
              <a:rPr lang="en-US" baseline="0" dirty="0" err="1" smtClean="0"/>
              <a:t>Rayforce</a:t>
            </a:r>
            <a:r>
              <a:rPr lang="en-US" baseline="0" dirty="0" smtClean="0"/>
              <a:t> = alternate code, not relevant to data structure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639F-676C-A344-AC70-461DA5B4C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1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8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0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2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0AB4-E076-8A47-B532-F3FFEDB9155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2A3A3-4B0A-A741-B4B5-5337A4C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3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microsoft.com/office/2007/relationships/hdphoto" Target="../media/hdphoto5.wdp"/><Relationship Id="rId12" Type="http://schemas.openxmlformats.org/officeDocument/2006/relationships/image" Target="../media/image7.png"/><Relationship Id="rId13" Type="http://schemas.microsoft.com/office/2007/relationships/hdphoto" Target="../media/hdphoto6.wdp"/><Relationship Id="rId14" Type="http://schemas.openxmlformats.org/officeDocument/2006/relationships/image" Target="../media/image8.png"/><Relationship Id="rId15" Type="http://schemas.microsoft.com/office/2007/relationships/hdphoto" Target="../media/hdphoto7.wdp"/><Relationship Id="rId16" Type="http://schemas.openxmlformats.org/officeDocument/2006/relationships/image" Target="../media/image9.png"/><Relationship Id="rId17" Type="http://schemas.microsoft.com/office/2007/relationships/hdphoto" Target="../media/hdphoto8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4.png"/><Relationship Id="rId7" Type="http://schemas.microsoft.com/office/2007/relationships/hdphoto" Target="../media/hdphoto3.wdp"/><Relationship Id="rId8" Type="http://schemas.openxmlformats.org/officeDocument/2006/relationships/image" Target="../media/image5.png"/><Relationship Id="rId9" Type="http://schemas.microsoft.com/office/2007/relationships/hdphoto" Target="../media/hdphoto4.wdp"/><Relationship Id="rId10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Path/Ray Tracing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0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point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hits are found</a:t>
            </a:r>
          </a:p>
          <a:p>
            <a:pPr lvl="1"/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Adjacent hit points likely already in cache</a:t>
            </a:r>
          </a:p>
          <a:p>
            <a:r>
              <a:rPr lang="en-US" dirty="0" smtClean="0"/>
              <a:t>After all hits have been found</a:t>
            </a:r>
          </a:p>
          <a:p>
            <a:pPr lvl="1"/>
            <a:r>
              <a:rPr lang="en-US" dirty="0" smtClean="0"/>
              <a:t>Simplifies hit processing (cache, SIMD divergence)</a:t>
            </a:r>
          </a:p>
          <a:p>
            <a:pPr lvl="1"/>
            <a:r>
              <a:rPr lang="en-US" dirty="0" smtClean="0"/>
              <a:t>Better sorting algorithms</a:t>
            </a:r>
          </a:p>
          <a:p>
            <a:pPr lvl="1"/>
            <a:r>
              <a:rPr lang="en-US" dirty="0" smtClean="0"/>
              <a:t>Sort less cache coherent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6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Intel Xeon E5</a:t>
            </a:r>
          </a:p>
          <a:p>
            <a:pPr lvl="1"/>
            <a:r>
              <a:rPr lang="en-US" dirty="0" smtClean="0"/>
              <a:t>18 cores (full modern x86)</a:t>
            </a:r>
          </a:p>
          <a:p>
            <a:pPr lvl="1"/>
            <a:r>
              <a:rPr lang="en-US" dirty="0" smtClean="0"/>
              <a:t>8-way AVX SIMD vector operations</a:t>
            </a:r>
          </a:p>
          <a:p>
            <a:r>
              <a:rPr lang="en-US" dirty="0" smtClean="0"/>
              <a:t>Intel Xeon Phi</a:t>
            </a:r>
          </a:p>
          <a:p>
            <a:pPr lvl="1"/>
            <a:r>
              <a:rPr lang="en-US" dirty="0" smtClean="0"/>
              <a:t>61 cores (Pentium-class in-order execution)</a:t>
            </a:r>
          </a:p>
          <a:p>
            <a:pPr lvl="1"/>
            <a:r>
              <a:rPr lang="en-US" dirty="0" smtClean="0"/>
              <a:t>16-way SIMD vector operations</a:t>
            </a:r>
          </a:p>
          <a:p>
            <a:r>
              <a:rPr lang="en-US" dirty="0" smtClean="0"/>
              <a:t>NVIDIA GTX Titan</a:t>
            </a:r>
          </a:p>
          <a:p>
            <a:pPr lvl="1"/>
            <a:r>
              <a:rPr lang="en-US" dirty="0" smtClean="0"/>
              <a:t>3072 GPU cores</a:t>
            </a:r>
          </a:p>
          <a:p>
            <a:pPr lvl="1"/>
            <a:r>
              <a:rPr lang="en-US" dirty="0" smtClean="0"/>
              <a:t>24 groups of 128-core SIMD</a:t>
            </a:r>
          </a:p>
        </p:txBody>
      </p:sp>
    </p:spTree>
    <p:extLst>
      <p:ext uri="{BB962C8B-B14F-4D97-AF65-F5344CB8AC3E}">
        <p14:creationId xmlns:p14="http://schemas.microsoft.com/office/powerpoint/2010/main" val="4212215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Scenes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417638"/>
            <a:ext cx="18288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6500" y="1417638"/>
            <a:ext cx="18288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3411" y="1417638"/>
            <a:ext cx="18288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1417638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4076700"/>
            <a:ext cx="18288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6500" y="4076700"/>
            <a:ext cx="18288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3411" y="4076700"/>
            <a:ext cx="18288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40767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7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 per Second (CPU)</a:t>
            </a:r>
            <a:endParaRPr lang="en-US" dirty="0"/>
          </a:p>
        </p:txBody>
      </p:sp>
      <p:pic>
        <p:nvPicPr>
          <p:cNvPr id="9" name="Content Placeholder 8" descr="mips_cpu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099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 per Second (Phi)</a:t>
            </a:r>
            <a:endParaRPr lang="en-US" dirty="0"/>
          </a:p>
        </p:txBody>
      </p:sp>
      <p:pic>
        <p:nvPicPr>
          <p:cNvPr id="4" name="Content Placeholder 3" descr="mips_phi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98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 per Second (GPU)</a:t>
            </a:r>
            <a:endParaRPr lang="en-US" dirty="0"/>
          </a:p>
        </p:txBody>
      </p:sp>
      <p:pic>
        <p:nvPicPr>
          <p:cNvPr id="4" name="Content Placeholder 3" descr="mips_gpu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209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Sorted Deferred Shading for Production Path Tracing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Eisenacher</a:t>
            </a:r>
            <a:r>
              <a:rPr lang="en-US" dirty="0" smtClean="0"/>
              <a:t>, Nichols, </a:t>
            </a:r>
            <a:r>
              <a:rPr lang="en-US" dirty="0" err="1" smtClean="0"/>
              <a:t>Selle</a:t>
            </a:r>
            <a:r>
              <a:rPr lang="en-US" dirty="0" smtClean="0"/>
              <a:t>, Burley</a:t>
            </a:r>
          </a:p>
          <a:p>
            <a:r>
              <a:rPr lang="en-US" dirty="0" smtClean="0"/>
              <a:t>EGSR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8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 Hyperion Renderer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tracer</a:t>
            </a:r>
          </a:p>
          <a:p>
            <a:r>
              <a:rPr lang="en-US" dirty="0" smtClean="0"/>
              <a:t>2-level BVH</a:t>
            </a:r>
          </a:p>
          <a:p>
            <a:r>
              <a:rPr lang="en-US" dirty="0" smtClean="0"/>
              <a:t>“Production” = movies</a:t>
            </a:r>
          </a:p>
          <a:p>
            <a:r>
              <a:rPr lang="en-US" dirty="0" smtClean="0"/>
              <a:t>Can handle long render time per frame</a:t>
            </a:r>
          </a:p>
          <a:p>
            <a:pPr lvl="1"/>
            <a:r>
              <a:rPr lang="en-US" dirty="0" smtClean="0"/>
              <a:t>Still display 24 frames per second</a:t>
            </a:r>
          </a:p>
          <a:p>
            <a:pPr lvl="1"/>
            <a:r>
              <a:rPr lang="en-US" dirty="0" smtClean="0"/>
              <a:t>But still need to finish the movie!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9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rendering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7714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Render time: 35 minutes. Image size: 1920x900. 512 photons per pixel ≤ 5 bounces</a:t>
            </a:r>
          </a:p>
          <a:p>
            <a:r>
              <a:rPr lang="en-US" dirty="0" smtClean="0"/>
              <a:t>133M polygons. 15.6 GB texture.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7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rendering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43" y="1417639"/>
            <a:ext cx="5881649" cy="4170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714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Render time: 68 minutes. Image size: 818x580. 1024 photons per pixel ≤ 6 bounces</a:t>
            </a:r>
          </a:p>
          <a:p>
            <a:r>
              <a:rPr lang="en-US" dirty="0" smtClean="0"/>
              <a:t>70.5M polygons. </a:t>
            </a:r>
            <a:r>
              <a:rPr lang="en-US" smtClean="0"/>
              <a:t>13.6 GB </a:t>
            </a:r>
            <a:r>
              <a:rPr lang="en-US" dirty="0" smtClean="0"/>
              <a:t>texture.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3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Path/Ray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Rendering algorithms that trace photon rays</a:t>
            </a:r>
          </a:p>
          <a:p>
            <a:r>
              <a:rPr lang="en-US" dirty="0" smtClean="0"/>
              <a:t>Trace from eye</a:t>
            </a:r>
          </a:p>
          <a:p>
            <a:pPr lvl="1"/>
            <a:r>
              <a:rPr lang="en-US" dirty="0" smtClean="0"/>
              <a:t>Where does this </a:t>
            </a:r>
            <a:br>
              <a:rPr lang="en-US" dirty="0" smtClean="0"/>
            </a:br>
            <a:r>
              <a:rPr lang="en-US" dirty="0" smtClean="0"/>
              <a:t>photon come from?</a:t>
            </a:r>
          </a:p>
          <a:p>
            <a:r>
              <a:rPr lang="en-US" dirty="0" smtClean="0"/>
              <a:t>Trace from light</a:t>
            </a:r>
          </a:p>
          <a:p>
            <a:pPr lvl="1"/>
            <a:r>
              <a:rPr lang="en-US" dirty="0" smtClean="0"/>
              <a:t>Where does this </a:t>
            </a:r>
            <a:br>
              <a:rPr lang="en-US" dirty="0" smtClean="0"/>
            </a:br>
            <a:r>
              <a:rPr lang="en-US" dirty="0" smtClean="0"/>
              <a:t>photon go?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56" y="3289490"/>
            <a:ext cx="4755444" cy="33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</a:t>
            </a:r>
            <a:r>
              <a:rPr lang="en-US" b="1" dirty="0" smtClean="0"/>
              <a:t>requires</a:t>
            </a:r>
            <a:r>
              <a:rPr lang="en-US" dirty="0" smtClean="0"/>
              <a:t> random rays</a:t>
            </a:r>
          </a:p>
          <a:p>
            <a:r>
              <a:rPr lang="en-US" dirty="0" smtClean="0"/>
              <a:t>Random access to BVH</a:t>
            </a:r>
          </a:p>
          <a:p>
            <a:r>
              <a:rPr lang="en-US" dirty="0" smtClean="0"/>
              <a:t>Random access to polygons</a:t>
            </a:r>
          </a:p>
          <a:p>
            <a:r>
              <a:rPr lang="en-US" dirty="0" smtClean="0"/>
              <a:t>Random access to textures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cache coherence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245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397" r="-7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2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397" r="-7397"/>
          <a:stretch>
            <a:fillRect/>
          </a:stretch>
        </p:blipFill>
        <p:spPr/>
      </p:pic>
      <p:sp>
        <p:nvSpPr>
          <p:cNvPr id="6" name="Rounded Rectangle 5"/>
          <p:cNvSpPr/>
          <p:nvPr/>
        </p:nvSpPr>
        <p:spPr>
          <a:xfrm>
            <a:off x="1397000" y="4035778"/>
            <a:ext cx="2652889" cy="190500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4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Point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shading hit points into groups by surface</a:t>
            </a:r>
          </a:p>
          <a:p>
            <a:r>
              <a:rPr lang="en-US" dirty="0" smtClean="0"/>
              <a:t>Surface accesses same texture</a:t>
            </a:r>
          </a:p>
          <a:p>
            <a:r>
              <a:rPr lang="en-US" dirty="0" smtClean="0"/>
              <a:t>Improves texture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3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397" r="-7397"/>
          <a:stretch>
            <a:fillRect/>
          </a:stretch>
        </p:blipFill>
        <p:spPr/>
      </p:pic>
      <p:sp>
        <p:nvSpPr>
          <p:cNvPr id="5" name="Rounded Rectangle 4"/>
          <p:cNvSpPr/>
          <p:nvPr/>
        </p:nvSpPr>
        <p:spPr>
          <a:xfrm>
            <a:off x="1227668" y="1600200"/>
            <a:ext cx="3076222" cy="143368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64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 by starting point and direction</a:t>
            </a:r>
          </a:p>
          <a:p>
            <a:r>
              <a:rPr lang="en-US" dirty="0" smtClean="0"/>
              <a:t>Likely to hit the same polygons</a:t>
            </a:r>
          </a:p>
          <a:p>
            <a:r>
              <a:rPr lang="en-US" dirty="0" smtClean="0"/>
              <a:t>Improve cache behavior for BVH and Polys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27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561" b="-3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59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ray intersect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represent surfaces as polygonal mesh</a:t>
            </a:r>
          </a:p>
          <a:p>
            <a:r>
              <a:rPr lang="en-US" dirty="0" smtClean="0"/>
              <a:t>First </a:t>
            </a:r>
            <a:r>
              <a:rPr lang="en-US" dirty="0" smtClean="0"/>
              <a:t>hit</a:t>
            </a:r>
          </a:p>
          <a:p>
            <a:pPr lvl="1"/>
            <a:r>
              <a:rPr lang="en-US" dirty="0" smtClean="0"/>
              <a:t>Normal case</a:t>
            </a:r>
          </a:p>
          <a:p>
            <a:r>
              <a:rPr lang="en-US" dirty="0" smtClean="0"/>
              <a:t>Any hit (usually any hit before here)</a:t>
            </a:r>
          </a:p>
          <a:p>
            <a:pPr lvl="1"/>
            <a:r>
              <a:rPr lang="en-US" dirty="0" smtClean="0"/>
              <a:t>Shadows</a:t>
            </a:r>
          </a:p>
          <a:p>
            <a:r>
              <a:rPr lang="en-US" dirty="0" smtClean="0"/>
              <a:t>Multi-hit</a:t>
            </a:r>
          </a:p>
          <a:p>
            <a:pPr lvl="1"/>
            <a:r>
              <a:rPr lang="en-US" dirty="0" smtClean="0"/>
              <a:t>Tell me everything on this ray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4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you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direct lighting</a:t>
            </a:r>
          </a:p>
          <a:p>
            <a:r>
              <a:rPr lang="en-US" dirty="0" smtClean="0"/>
              <a:t>Reflect</a:t>
            </a:r>
          </a:p>
          <a:p>
            <a:r>
              <a:rPr lang="en-US" dirty="0" smtClean="0"/>
              <a:t>Scatter</a:t>
            </a:r>
          </a:p>
          <a:p>
            <a:pPr lvl="1"/>
            <a:r>
              <a:rPr lang="en-US" dirty="0" smtClean="0"/>
              <a:t>Probability distribution of directions</a:t>
            </a:r>
          </a:p>
          <a:p>
            <a:pPr lvl="1"/>
            <a:r>
              <a:rPr lang="en-US" dirty="0" smtClean="0"/>
              <a:t>Average many rays</a:t>
            </a:r>
          </a:p>
          <a:p>
            <a:pPr lvl="1"/>
            <a:r>
              <a:rPr lang="en-US" dirty="0" smtClean="0"/>
              <a:t>This is “path tracing”</a:t>
            </a:r>
          </a:p>
          <a:p>
            <a:pPr lvl="1"/>
            <a:r>
              <a:rPr lang="en-US" dirty="0" smtClean="0"/>
              <a:t>Movies use this </a:t>
            </a:r>
            <a:r>
              <a:rPr lang="en-US" b="1" dirty="0" smtClean="0"/>
              <a:t>a lot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12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Bounding Volumes</a:t>
            </a:r>
          </a:p>
          <a:p>
            <a:pPr lvl="1"/>
            <a:r>
              <a:rPr lang="en-US" dirty="0" smtClean="0"/>
              <a:t>Put stuff in an invisible box</a:t>
            </a:r>
          </a:p>
          <a:p>
            <a:pPr lvl="1"/>
            <a:r>
              <a:rPr lang="en-US" dirty="0" smtClean="0"/>
              <a:t>If ray doesn’t hit box, don’t test stuff inside</a:t>
            </a:r>
          </a:p>
          <a:p>
            <a:r>
              <a:rPr lang="en-US" dirty="0" smtClean="0"/>
              <a:t>Bounding Volume Hierarchy (BVH)</a:t>
            </a:r>
          </a:p>
          <a:p>
            <a:pPr lvl="1"/>
            <a:r>
              <a:rPr lang="en-US" dirty="0" smtClean="0"/>
              <a:t>Put your invisible boxes in invisible boxes</a:t>
            </a:r>
          </a:p>
          <a:p>
            <a:r>
              <a:rPr lang="en-US" dirty="0" smtClean="0"/>
              <a:t>Spatial Subdivision</a:t>
            </a:r>
          </a:p>
          <a:p>
            <a:pPr lvl="1"/>
            <a:r>
              <a:rPr lang="en-US" dirty="0" smtClean="0"/>
              <a:t>Divide space (grid or K-D Tree)</a:t>
            </a:r>
          </a:p>
          <a:p>
            <a:pPr lvl="1"/>
            <a:r>
              <a:rPr lang="en-US" dirty="0" smtClean="0"/>
              <a:t>Stop early when you find a cell with a hit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0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objects, p pixels, n rays per </a:t>
            </a:r>
            <a:r>
              <a:rPr lang="en-US" dirty="0" smtClean="0"/>
              <a:t>pixel, b bounces</a:t>
            </a:r>
            <a:endParaRPr lang="en-US" dirty="0" smtClean="0"/>
          </a:p>
          <a:p>
            <a:r>
              <a:rPr lang="en-US" dirty="0" smtClean="0"/>
              <a:t>Naïve: O</a:t>
            </a:r>
            <a:r>
              <a:rPr lang="en-US" dirty="0" smtClean="0"/>
              <a:t>(o*n</a:t>
            </a:r>
            <a:r>
              <a:rPr lang="en-US" dirty="0" smtClean="0"/>
              <a:t>*p</a:t>
            </a:r>
            <a:r>
              <a:rPr lang="en-US" dirty="0" smtClean="0"/>
              <a:t>*b)</a:t>
            </a:r>
            <a:endParaRPr lang="en-US" dirty="0" smtClean="0"/>
          </a:p>
          <a:p>
            <a:r>
              <a:rPr lang="en-US" dirty="0" smtClean="0"/>
              <a:t>With data structure: O</a:t>
            </a:r>
            <a:r>
              <a:rPr lang="en-US" dirty="0"/>
              <a:t>(log(o</a:t>
            </a:r>
            <a:r>
              <a:rPr lang="en-US" dirty="0" smtClean="0"/>
              <a:t>)*n</a:t>
            </a:r>
            <a:r>
              <a:rPr lang="en-US" dirty="0" smtClean="0"/>
              <a:t>*p</a:t>
            </a:r>
            <a:r>
              <a:rPr lang="en-US" dirty="0" smtClean="0"/>
              <a:t>*b)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8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Evaluation of Multi-Hit Ray Traversal in a BVH using Existing First-Hit/Any-Hit Kernels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Amstutz</a:t>
            </a:r>
            <a:r>
              <a:rPr lang="en-US" dirty="0" smtClean="0"/>
              <a:t>, Gribble, </a:t>
            </a:r>
            <a:r>
              <a:rPr lang="en-US" dirty="0" err="1" smtClean="0"/>
              <a:t>Günther</a:t>
            </a:r>
            <a:r>
              <a:rPr lang="en-US" dirty="0" smtClean="0"/>
              <a:t>, Wald</a:t>
            </a:r>
          </a:p>
          <a:p>
            <a:r>
              <a:rPr lang="en-US" dirty="0" smtClean="0"/>
              <a:t>JCGT v4n4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9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“hit point” data structure</a:t>
            </a:r>
          </a:p>
          <a:p>
            <a:pPr lvl="1"/>
            <a:r>
              <a:rPr lang="en-US" dirty="0" smtClean="0"/>
              <a:t>Cache density</a:t>
            </a:r>
          </a:p>
          <a:p>
            <a:pPr lvl="1"/>
            <a:r>
              <a:rPr lang="en-US" dirty="0" smtClean="0"/>
              <a:t>Memory bandwidth</a:t>
            </a:r>
          </a:p>
          <a:p>
            <a:pPr lvl="1"/>
            <a:r>
              <a:rPr lang="en-US" dirty="0" smtClean="0"/>
              <a:t>Can </a:t>
            </a:r>
            <a:r>
              <a:rPr lang="en-US" dirty="0" err="1" smtClean="0"/>
              <a:t>recompute</a:t>
            </a:r>
            <a:r>
              <a:rPr lang="en-US" dirty="0" smtClean="0"/>
              <a:t> derived data</a:t>
            </a:r>
          </a:p>
        </p:txBody>
      </p:sp>
    </p:spTree>
    <p:extLst>
      <p:ext uri="{BB962C8B-B14F-4D97-AF65-F5344CB8AC3E}">
        <p14:creationId xmlns:p14="http://schemas.microsoft.com/office/powerpoint/2010/main" val="155700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SoA</a:t>
            </a:r>
            <a:endParaRPr lang="en-US" dirty="0" smtClean="0"/>
          </a:p>
          <a:p>
            <a:pPr lvl="1"/>
            <a:r>
              <a:rPr lang="en-US" dirty="0" smtClean="0"/>
              <a:t>Better cache efficiency for ordered access</a:t>
            </a:r>
          </a:p>
          <a:p>
            <a:pPr lvl="1"/>
            <a:r>
              <a:rPr lang="en-US" dirty="0" smtClean="0"/>
              <a:t>Many reads/writes for scattered access</a:t>
            </a:r>
          </a:p>
          <a:p>
            <a:r>
              <a:rPr lang="en-US" dirty="0" err="1" smtClean="0"/>
              <a:t>AoS</a:t>
            </a:r>
            <a:endParaRPr lang="en-US" dirty="0" smtClean="0"/>
          </a:p>
          <a:p>
            <a:pPr lvl="1"/>
            <a:r>
              <a:rPr lang="en-US" dirty="0" smtClean="0"/>
              <a:t>Better cache efficiency for unordered access</a:t>
            </a:r>
          </a:p>
          <a:p>
            <a:pPr lvl="2"/>
            <a:r>
              <a:rPr lang="en-US" dirty="0" smtClean="0"/>
              <a:t>Including during sort operations</a:t>
            </a:r>
          </a:p>
          <a:p>
            <a:pPr lvl="1"/>
            <a:r>
              <a:rPr lang="en-US" dirty="0" smtClean="0"/>
              <a:t>Fewer cache lines to write on unordered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1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611</Words>
  <Application>Microsoft Macintosh PowerPoint</Application>
  <PresentationFormat>On-screen Show (4:3)</PresentationFormat>
  <Paragraphs>115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Path/Ray Tracing Examples</vt:lpstr>
      <vt:lpstr>Path/Ray Tracing</vt:lpstr>
      <vt:lpstr>What does ray intersect</vt:lpstr>
      <vt:lpstr>What happens when you hit</vt:lpstr>
      <vt:lpstr>Acceleration Structures</vt:lpstr>
      <vt:lpstr>Computational Complexity</vt:lpstr>
      <vt:lpstr>An Evaluation of Multi-Hit Ray Traversal in a BVH using Existing First-Hit/Any-Hit Kernels</vt:lpstr>
      <vt:lpstr>Memory considerations</vt:lpstr>
      <vt:lpstr>Data Layout</vt:lpstr>
      <vt:lpstr>Hit point sorting</vt:lpstr>
      <vt:lpstr>Testing</vt:lpstr>
      <vt:lpstr>Test Scenes</vt:lpstr>
      <vt:lpstr>Intersections per Second (CPU)</vt:lpstr>
      <vt:lpstr>Intersections per Second (Phi)</vt:lpstr>
      <vt:lpstr>Intersections per Second (GPU)</vt:lpstr>
      <vt:lpstr>Sorted Deferred Shading for Production Path Tracing</vt:lpstr>
      <vt:lpstr>Disney Hyperion Renderer</vt:lpstr>
      <vt:lpstr>Production rendering</vt:lpstr>
      <vt:lpstr>Production rendering</vt:lpstr>
      <vt:lpstr>Cache problem</vt:lpstr>
      <vt:lpstr>Sort</vt:lpstr>
      <vt:lpstr>Sort</vt:lpstr>
      <vt:lpstr>Hit Point Sorting</vt:lpstr>
      <vt:lpstr>Sort</vt:lpstr>
      <vt:lpstr>Ray Sorting</vt:lpstr>
      <vt:lpstr>Improvement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Path/Ray Tracing Examples</dc:title>
  <dc:creator>Marc Olano</dc:creator>
  <cp:lastModifiedBy>Marc Olano</cp:lastModifiedBy>
  <cp:revision>18</cp:revision>
  <dcterms:created xsi:type="dcterms:W3CDTF">2016-03-03T14:03:21Z</dcterms:created>
  <dcterms:modified xsi:type="dcterms:W3CDTF">2016-03-03T19:12:19Z</dcterms:modified>
</cp:coreProperties>
</file>