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5" r:id="rId10"/>
    <p:sldId id="267" r:id="rId11"/>
    <p:sldId id="268" r:id="rId12"/>
    <p:sldId id="269" r:id="rId13"/>
    <p:sldId id="270" r:id="rId14"/>
    <p:sldId id="284" r:id="rId15"/>
    <p:sldId id="281" r:id="rId16"/>
    <p:sldId id="263" r:id="rId17"/>
    <p:sldId id="264" r:id="rId18"/>
    <p:sldId id="278" r:id="rId19"/>
    <p:sldId id="266" r:id="rId20"/>
    <p:sldId id="283" r:id="rId21"/>
    <p:sldId id="282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/>
    <p:restoredTop sz="96271"/>
  </p:normalViewPr>
  <p:slideViewPr>
    <p:cSldViewPr snapToGrid="0">
      <p:cViewPr varScale="1">
        <p:scale>
          <a:sx n="166" d="100"/>
          <a:sy n="166" d="100"/>
        </p:scale>
        <p:origin x="208" y="224"/>
      </p:cViewPr>
      <p:guideLst/>
    </p:cSldViewPr>
  </p:slideViewPr>
  <p:outlineViewPr>
    <p:cViewPr>
      <p:scale>
        <a:sx n="33" d="100"/>
        <a:sy n="33" d="100"/>
      </p:scale>
      <p:origin x="0" y="-221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8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A9C7-393A-BB4F-95E5-2AC193591353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https://www.desmos.com/calculator/5a0536078c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hyperlink" Target="https://msdn.microsoft.com/en-us/library/windows/desktop/bb509561(v=vs.85)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msdn.microsoft.com/en-us/library/windows/desktop/bb509647(v=vs.85).aspx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0CEB-F99F-0C4F-A72D-F26C28D03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Shader Code</a:t>
            </a:r>
          </a:p>
        </p:txBody>
      </p:sp>
    </p:spTree>
    <p:extLst>
      <p:ext uri="{BB962C8B-B14F-4D97-AF65-F5344CB8AC3E}">
        <p14:creationId xmlns:p14="http://schemas.microsoft.com/office/powerpoint/2010/main" val="152346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C2DE-F5C5-5D84-46EE-6931B5D9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Vector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21AB-53F4-A46A-A97F-FDEBFCB9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HLSL has built-in types for 2D, 3D, and 4D vectors, commonly used for position or color.</a:t>
            </a:r>
          </a:p>
          <a:p>
            <a:pPr lvl="1"/>
            <a:r>
              <a:rPr lang="en-US" dirty="0"/>
              <a:t>float2, float3, float4</a:t>
            </a:r>
          </a:p>
          <a:p>
            <a:pPr lvl="1"/>
            <a:r>
              <a:rPr lang="en-US" dirty="0"/>
              <a:t>Also other basic types: e.g., int2, int3, int4</a:t>
            </a:r>
          </a:p>
          <a:p>
            <a:r>
              <a:rPr lang="en-US" dirty="0"/>
              <a:t>These are initialized using any combination of enough components.</a:t>
            </a:r>
          </a:p>
          <a:p>
            <a:pPr lvl="1"/>
            <a:r>
              <a:rPr lang="en-US" dirty="0"/>
              <a:t>float2 f2 = float2(1, 2);</a:t>
            </a:r>
          </a:p>
          <a:p>
            <a:pPr lvl="1"/>
            <a:r>
              <a:rPr lang="en-US" dirty="0"/>
              <a:t>float3 f3 = float3(f2, 0);</a:t>
            </a:r>
          </a:p>
          <a:p>
            <a:pPr lvl="1"/>
            <a:r>
              <a:rPr lang="en-US" dirty="0"/>
              <a:t>float4 f4 = float4(3, f2, 4);</a:t>
            </a:r>
          </a:p>
        </p:txBody>
      </p:sp>
    </p:spTree>
    <p:extLst>
      <p:ext uri="{BB962C8B-B14F-4D97-AF65-F5344CB8AC3E}">
        <p14:creationId xmlns:p14="http://schemas.microsoft.com/office/powerpoint/2010/main" val="148472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2DCA-3BF8-5737-FA7E-91B9783C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Vector Operators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3B863-F40B-76FE-D540-5FC5CFB8C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Swizzle</a:t>
            </a:r>
            <a:r>
              <a:rPr lang="en-US" dirty="0"/>
              <a:t> operations rearrange components.</a:t>
            </a:r>
          </a:p>
          <a:p>
            <a:pPr lvl="1"/>
            <a:r>
              <a:rPr lang="en-US" dirty="0"/>
              <a:t>f4.xyz, f4.wxzy, f4.wwww</a:t>
            </a:r>
          </a:p>
          <a:p>
            <a:pPr lvl="1"/>
            <a:r>
              <a:rPr lang="en-US" dirty="0"/>
              <a:t>Standard order is </a:t>
            </a:r>
            <a:r>
              <a:rPr lang="en-US" dirty="0" err="1"/>
              <a:t>xyzw</a:t>
            </a:r>
            <a:r>
              <a:rPr lang="en-US" dirty="0"/>
              <a:t> or </a:t>
            </a:r>
            <a:r>
              <a:rPr lang="en-US" dirty="0" err="1"/>
              <a:t>rgba</a:t>
            </a:r>
            <a:r>
              <a:rPr lang="en-US" dirty="0"/>
              <a:t> (can’t mix .</a:t>
            </a:r>
            <a:r>
              <a:rPr lang="en-US" dirty="0" err="1"/>
              <a:t>xr</a:t>
            </a:r>
            <a:r>
              <a:rPr lang="en-US" dirty="0"/>
              <a:t>).</a:t>
            </a:r>
          </a:p>
          <a:p>
            <a:r>
              <a:rPr lang="en-US" dirty="0"/>
              <a:t>Operations apply per component.</a:t>
            </a:r>
          </a:p>
          <a:p>
            <a:pPr lvl="1"/>
            <a:r>
              <a:rPr lang="en-US" dirty="0"/>
              <a:t>So </a:t>
            </a:r>
            <a:r>
              <a:rPr lang="en-US" dirty="0" err="1"/>
              <a:t>a+b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/>
              <a:t>  float3(</a:t>
            </a:r>
            <a:r>
              <a:rPr lang="en-US" dirty="0" err="1"/>
              <a:t>a.x+b.x</a:t>
            </a:r>
            <a:r>
              <a:rPr lang="en-US" dirty="0"/>
              <a:t>, </a:t>
            </a:r>
            <a:r>
              <a:rPr lang="en-US" dirty="0" err="1"/>
              <a:t>a.y+b.y</a:t>
            </a:r>
            <a:r>
              <a:rPr lang="en-US" dirty="0"/>
              <a:t>, </a:t>
            </a:r>
            <a:r>
              <a:rPr lang="en-US" dirty="0" err="1"/>
              <a:t>a.z+b.z</a:t>
            </a:r>
            <a:r>
              <a:rPr lang="en-US" dirty="0"/>
              <a:t>)</a:t>
            </a:r>
          </a:p>
          <a:p>
            <a:r>
              <a:rPr lang="en-US" dirty="0"/>
              <a:t>Built-in functions exist for common vector math.</a:t>
            </a:r>
          </a:p>
          <a:p>
            <a:pPr lvl="1"/>
            <a:r>
              <a:rPr lang="en-US" dirty="0"/>
              <a:t>dot(</a:t>
            </a:r>
            <a:r>
              <a:rPr lang="en-US" dirty="0" err="1"/>
              <a:t>a,b</a:t>
            </a:r>
            <a:r>
              <a:rPr lang="en-US" dirty="0"/>
              <a:t>), cross(</a:t>
            </a:r>
            <a:r>
              <a:rPr lang="en-US" dirty="0" err="1"/>
              <a:t>a,b</a:t>
            </a:r>
            <a:r>
              <a:rPr lang="en-US" dirty="0"/>
              <a:t>), distance(</a:t>
            </a:r>
            <a:r>
              <a:rPr lang="en-US" dirty="0" err="1"/>
              <a:t>a,b</a:t>
            </a:r>
            <a:r>
              <a:rPr lang="en-US" dirty="0"/>
              <a:t>), length(a), normalize(a)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EFDE2-18BE-2486-3052-25EF19C0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69" y="3757191"/>
            <a:ext cx="1991576" cy="167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05B25E-AF6C-1A29-230D-22BBE8CE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79" y="4391319"/>
            <a:ext cx="2454266" cy="241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0D040-F16E-C2C4-8978-D0857B69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066" y="3147968"/>
            <a:ext cx="2400621" cy="140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E33661-6FCF-CAD2-AFB5-417E0E62A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82" y="1226901"/>
            <a:ext cx="3614342" cy="134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48D571-D9B9-A9DE-B274-4D93BDBB5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79" y="1829897"/>
            <a:ext cx="2427443" cy="147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9ED933-5EE8-FC20-BCDB-06F1A87EC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1" y="2435000"/>
            <a:ext cx="4540679" cy="242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96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F7CE-8078-96DD-8C49-47A1456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5F64-A302-F6E4-E6B1-6073A697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types also exist for matrices up to 4x4.</a:t>
            </a:r>
          </a:p>
          <a:p>
            <a:pPr lvl="1"/>
            <a:r>
              <a:rPr lang="en-US" dirty="0"/>
              <a:t>float4x4, float3x4, float4x2, etc.</a:t>
            </a:r>
          </a:p>
          <a:p>
            <a:r>
              <a:rPr lang="en-US" dirty="0"/>
              <a:t>Construct from any mix of components or vectors.</a:t>
            </a:r>
          </a:p>
          <a:p>
            <a:pPr lvl="1"/>
            <a:r>
              <a:rPr lang="en-US" dirty="0"/>
              <a:t>float4x4 m4 = float4x4(v0,v1,v2, 0,0,0,1);</a:t>
            </a:r>
          </a:p>
          <a:p>
            <a:r>
              <a:rPr lang="en-US" dirty="0"/>
              <a:t>Constructing a smaller matrix from a bigger one keeps top/left elements</a:t>
            </a:r>
          </a:p>
          <a:p>
            <a:pPr lvl="1"/>
            <a:r>
              <a:rPr lang="en-US" dirty="0"/>
              <a:t>float3x3 m3 = float3x3(m4);</a:t>
            </a:r>
          </a:p>
        </p:txBody>
      </p:sp>
    </p:spTree>
    <p:extLst>
      <p:ext uri="{BB962C8B-B14F-4D97-AF65-F5344CB8AC3E}">
        <p14:creationId xmlns:p14="http://schemas.microsoft.com/office/powerpoint/2010/main" val="398398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E39F-9ADB-6525-7695-550429F0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Matrix Operators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6DF8-67F1-0E98-CA24-B3D5D2E4FC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Operations apply component-wise. </a:t>
            </a:r>
          </a:p>
          <a:p>
            <a:pPr lvl="1"/>
            <a:r>
              <a:rPr lang="en-US" dirty="0"/>
              <a:t>Addition gives standard matrix addition</a:t>
            </a:r>
          </a:p>
          <a:p>
            <a:pPr lvl="1"/>
            <a:r>
              <a:rPr lang="en-US" dirty="0"/>
              <a:t>Multiplication is element-by-element, </a:t>
            </a:r>
            <a:r>
              <a:rPr lang="en-US" b="1" dirty="0"/>
              <a:t>not</a:t>
            </a:r>
            <a:r>
              <a:rPr lang="en-US" dirty="0"/>
              <a:t> the same as matrix multiplication.</a:t>
            </a:r>
          </a:p>
          <a:p>
            <a:r>
              <a:rPr lang="en-US" dirty="0"/>
              <a:t>There are built-in functions for common matrix operations.</a:t>
            </a:r>
          </a:p>
          <a:p>
            <a:pPr lvl="1"/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mat,mat</a:t>
            </a:r>
            <a:r>
              <a:rPr lang="en-US" dirty="0"/>
              <a:t>), </a:t>
            </a:r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mat,vec</a:t>
            </a:r>
            <a:r>
              <a:rPr lang="en-US" dirty="0"/>
              <a:t>), </a:t>
            </a:r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vec,mat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transpose(mat), determinant(mat), inverse(mat)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891C9-0B3A-7149-19A3-396C9547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1" y="3091627"/>
            <a:ext cx="3654843" cy="189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41B2C-0FAE-15EB-D7BC-00588E42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8" y="1369218"/>
            <a:ext cx="4110749" cy="167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AAFB22-F620-2827-22C6-983126B44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91" y="2222824"/>
            <a:ext cx="4361497" cy="182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F7E0F-B850-7383-F952-176A4A1F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329" y="3968029"/>
            <a:ext cx="2051575" cy="174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246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D127-2A52-7688-F6B0-49D64F77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13172-7894-0F0B-E341-D904114D82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Find on </a:t>
            </a:r>
            <a:r>
              <a:rPr lang="en-US" dirty="0">
                <a:hlinkClick r:id="rId2"/>
              </a:rPr>
              <a:t>HLSL reference pages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hlinkClick r:id="rId3"/>
              </a:rPr>
              <a:t>Interactive graphs of some of these</a:t>
            </a:r>
            <a:endParaRPr lang="en-US" dirty="0"/>
          </a:p>
          <a:p>
            <a:r>
              <a:rPr lang="en-US" dirty="0"/>
              <a:t>Blending</a:t>
            </a:r>
          </a:p>
          <a:p>
            <a:pPr lvl="1"/>
            <a:r>
              <a:rPr lang="en-US" dirty="0"/>
              <a:t>saturate, clamp, step, </a:t>
            </a:r>
            <a:r>
              <a:rPr lang="en-US" dirty="0" err="1"/>
              <a:t>smoothstep</a:t>
            </a:r>
            <a:r>
              <a:rPr lang="en-US" dirty="0"/>
              <a:t>, lerp</a:t>
            </a:r>
          </a:p>
          <a:p>
            <a:r>
              <a:rPr lang="en-US" dirty="0"/>
              <a:t>Repeating</a:t>
            </a:r>
          </a:p>
          <a:p>
            <a:pPr lvl="1"/>
            <a:r>
              <a:rPr lang="en-US" dirty="0"/>
              <a:t>floor, frac, </a:t>
            </a:r>
            <a:r>
              <a:rPr lang="en-US" dirty="0" err="1"/>
              <a:t>fmod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Special Purpose for Common Shading Operations</a:t>
            </a:r>
          </a:p>
          <a:p>
            <a:pPr lvl="1"/>
            <a:r>
              <a:rPr lang="en-US" dirty="0"/>
              <a:t>reflect, refract, texture</a:t>
            </a:r>
          </a:p>
          <a:p>
            <a:r>
              <a:rPr lang="en-US" dirty="0"/>
              <a:t>Derivatives (Pixel Shaders Only!)</a:t>
            </a:r>
          </a:p>
          <a:p>
            <a:pPr lvl="1"/>
            <a:r>
              <a:rPr lang="en-US" dirty="0" err="1"/>
              <a:t>ddx</a:t>
            </a:r>
            <a:r>
              <a:rPr lang="en-US" dirty="0"/>
              <a:t>, </a:t>
            </a:r>
            <a:r>
              <a:rPr lang="en-US" dirty="0" err="1"/>
              <a:t>ddy</a:t>
            </a:r>
            <a:r>
              <a:rPr lang="en-US" dirty="0"/>
              <a:t>, </a:t>
            </a:r>
            <a:r>
              <a:rPr lang="en-US" dirty="0" err="1"/>
              <a:t>fwidth</a:t>
            </a:r>
            <a:endParaRPr lang="en-US" dirty="0"/>
          </a:p>
          <a:p>
            <a:pPr lvl="1"/>
            <a:r>
              <a:rPr lang="en-US" dirty="0" err="1"/>
              <a:t>ddx</a:t>
            </a:r>
            <a:r>
              <a:rPr lang="en-US" dirty="0"/>
              <a:t>(a) = ∂a/∂x (pixel-to-pixel change in “a”)</a:t>
            </a:r>
          </a:p>
          <a:p>
            <a:pPr lvl="1"/>
            <a:r>
              <a:rPr lang="en-US" dirty="0"/>
              <a:t>Have to use chain rule for ∂a/∂b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2EB219-3CEA-AD83-19CE-8B271FE8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64848"/>
            <a:ext cx="332232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8F8EF-3EEA-D6C6-C819-48EB2B1B1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579" y="1459300"/>
            <a:ext cx="3253740" cy="16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85E43-5C29-236D-E5A5-4F6B1B65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671" y="1859774"/>
            <a:ext cx="303276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0A77B-E0C1-E020-752E-268D63342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809" y="2254226"/>
            <a:ext cx="2872740" cy="16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B0E572-69B4-8E18-681B-B7A3FFBF5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61" y="2654701"/>
            <a:ext cx="352806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5C9F68-C939-1711-92CC-31036101E2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904" y="3055636"/>
            <a:ext cx="2735580" cy="281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DF92F-3F14-D78B-7DBA-7E6F2E361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48" y="3539965"/>
            <a:ext cx="344424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6F0A85-E168-74B1-A23F-93EE2B3A29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402" y="3934417"/>
            <a:ext cx="282702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E4DE7-8C59-3290-DF35-4E7898ACE8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85" y="4328869"/>
            <a:ext cx="387858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DAC38B-0BB7-DC03-1735-2C65D6CA6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585" y="4723322"/>
            <a:ext cx="185928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86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EB3779-C174-CFCF-61C7-F5A4619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UE5 Shaders</a:t>
            </a:r>
          </a:p>
        </p:txBody>
      </p:sp>
    </p:spTree>
    <p:extLst>
      <p:ext uri="{BB962C8B-B14F-4D97-AF65-F5344CB8AC3E}">
        <p14:creationId xmlns:p14="http://schemas.microsoft.com/office/powerpoint/2010/main" val="6306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D594-7637-B30E-4D9E-3EBEF6F1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/>
          <a:p>
            <a:r>
              <a:rPr lang="en-US" dirty="0"/>
              <a:t>Forward Shading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1C785-AF7C-BD44-EA83-59F6495BA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a shading stage, but one way to use the shaders for rendering. Computes color for each object as it is rendered.</a:t>
            </a:r>
          </a:p>
          <a:p>
            <a:r>
              <a:rPr lang="en-US" dirty="0"/>
              <a:t>Used primarily in UE5 for VR and transparency .</a:t>
            </a:r>
          </a:p>
          <a:p>
            <a:r>
              <a:rPr lang="en-US" b="1" dirty="0"/>
              <a:t>Optional Depth Pre-Pass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processes the stages through Rasterize.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Generates depth for front-most surface.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improve performance by allowing the GPU to skip the actual shading computation in the next pass for surfaces that are not visible.</a:t>
            </a:r>
          </a:p>
          <a:p>
            <a:r>
              <a:rPr lang="en-US" b="1" dirty="0"/>
              <a:t>Forward Shading 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all of the stages for each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Computes color as you render each object.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B9829-63F8-405C-B067-CFD79012AEFF}"/>
              </a:ext>
            </a:extLst>
          </p:cNvPr>
          <p:cNvSpPr>
            <a:spLocks/>
          </p:cNvSpPr>
          <p:nvPr/>
        </p:nvSpPr>
        <p:spPr>
          <a:xfrm>
            <a:off x="4537631" y="1309257"/>
            <a:ext cx="1570364" cy="2727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4E237-FBEA-12B2-D64D-0FF5584E06E2}"/>
              </a:ext>
            </a:extLst>
          </p:cNvPr>
          <p:cNvGrpSpPr>
            <a:grpSpLocks/>
          </p:cNvGrpSpPr>
          <p:nvPr/>
        </p:nvGrpSpPr>
        <p:grpSpPr>
          <a:xfrm>
            <a:off x="4731028" y="1485018"/>
            <a:ext cx="1228077" cy="2429225"/>
            <a:chOff x="12886533" y="2803260"/>
            <a:chExt cx="2208678" cy="7255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8CAFEF-D035-C62F-AC37-00380775CCF1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7ABB40-E2A0-8C97-B7B9-5EE41AE3B0E5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0DDEADE-1537-8D9A-E228-37A4D622AC3F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1E4513-1A92-3488-C17E-1A868624D554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D03607E-23E0-2BE6-A28A-484EC81FF19B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5E01F12-A8C9-21D8-E793-399E0F467FFC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004105-F936-8589-9DDB-59FE44226256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313C3A-8E3A-C4DD-D59C-3E07822C401E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A79CE-8C31-7319-1B84-64CEA0FF2CCA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925355-F6C8-DB49-A29E-1010E5138651}"/>
                </a:ext>
              </a:extLst>
            </p:cNvPr>
            <p:cNvCxnSpPr>
              <a:cxnSpLocks/>
              <a:stCxn id="17" idx="2"/>
              <a:endCxn id="12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A4DA67-9741-832C-3808-F660C1C12234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0961BE9-D9B0-D78E-B1FA-9D52D33B03F1}"/>
              </a:ext>
            </a:extLst>
          </p:cNvPr>
          <p:cNvSpPr txBox="1">
            <a:spLocks/>
          </p:cNvSpPr>
          <p:nvPr/>
        </p:nvSpPr>
        <p:spPr>
          <a:xfrm>
            <a:off x="4699599" y="884439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Depth Pre-Pass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9E9959-A24E-37DF-4F90-9967A27B7B74}"/>
              </a:ext>
            </a:extLst>
          </p:cNvPr>
          <p:cNvSpPr txBox="1">
            <a:spLocks/>
          </p:cNvSpPr>
          <p:nvPr/>
        </p:nvSpPr>
        <p:spPr>
          <a:xfrm>
            <a:off x="7008224" y="887865"/>
            <a:ext cx="11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Forward Pass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69E062-3C9E-8889-199F-55163A108072}"/>
              </a:ext>
            </a:extLst>
          </p:cNvPr>
          <p:cNvGrpSpPr>
            <a:grpSpLocks/>
          </p:cNvGrpSpPr>
          <p:nvPr/>
        </p:nvGrpSpPr>
        <p:grpSpPr>
          <a:xfrm>
            <a:off x="6968544" y="1485018"/>
            <a:ext cx="1228077" cy="2429225"/>
            <a:chOff x="12886533" y="2803260"/>
            <a:chExt cx="2208678" cy="725535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39AEA4-2FF6-F69D-F7F4-29B1D7B0E82A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73D07C0-1562-B532-27AA-C5517819D826}"/>
                </a:ext>
              </a:extLst>
            </p:cNvPr>
            <p:cNvCxnSpPr>
              <a:cxnSpLocks/>
              <a:stCxn id="38" idx="2"/>
              <a:endCxn id="41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F450176-B2F5-F8DE-C9F2-0B9CC2CFD7AC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2E38CC-7BD3-AE79-E080-73FE2990013D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F441E9D-DDB5-5319-3A8E-762D984A2AE5}"/>
                </a:ext>
              </a:extLst>
            </p:cNvPr>
            <p:cNvCxnSpPr>
              <a:cxnSpLocks/>
              <a:stCxn id="43" idx="2"/>
              <a:endCxn id="44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7D4AAB9-4D4A-C0D7-0BD8-6D59706AD108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B5AB72-CC85-A591-DE5D-88E7EFCC4DEA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A37DA1-5D7C-CB2A-2FC5-DA1D5213DBBE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7C745BB-B488-E96B-48A4-4D1207B88A38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6ADE877-39A6-45AE-19E8-8C828EBCA442}"/>
                </a:ext>
              </a:extLst>
            </p:cNvPr>
            <p:cNvCxnSpPr>
              <a:cxnSpLocks/>
              <a:stCxn id="45" idx="2"/>
              <a:endCxn id="40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673B2A4-63DE-2788-721A-79E058766CD9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D071E8F-F010-F64F-B289-4BD9E7253D85}"/>
              </a:ext>
            </a:extLst>
          </p:cNvPr>
          <p:cNvSpPr/>
          <p:nvPr/>
        </p:nvSpPr>
        <p:spPr>
          <a:xfrm>
            <a:off x="6962109" y="4101746"/>
            <a:ext cx="1225700" cy="23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Pixel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9C4F852-66AE-484C-3475-97C663FE95C1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7574959" y="3914243"/>
            <a:ext cx="6437" cy="187503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1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98A4-1B27-2C77-9AD7-6D05AE5E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Deferred Shading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2F26A-548D-5C4A-270B-697293BC5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Alternate way to use the shading stages for rendering. </a:t>
            </a:r>
          </a:p>
          <a:p>
            <a:r>
              <a:rPr lang="en-US" b="1" dirty="0"/>
              <a:t>Optional Depth Pre-Pass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as in forward shading. Can avoid work on hidden surfaces.</a:t>
            </a:r>
          </a:p>
          <a:p>
            <a:r>
              <a:rPr lang="en-US" b="1" dirty="0"/>
              <a:t>Base 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all of the stages for each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computes shading parameters.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RenderTarget</a:t>
            </a:r>
            <a:r>
              <a:rPr lang="en-US" dirty="0"/>
              <a:t>/Texture holding the shading parameters is called a </a:t>
            </a:r>
            <a:r>
              <a:rPr lang="en-US" b="1" dirty="0"/>
              <a:t>G-buffer</a:t>
            </a:r>
            <a:r>
              <a:rPr lang="en-US" dirty="0"/>
              <a:t>.</a:t>
            </a:r>
          </a:p>
          <a:p>
            <a:r>
              <a:rPr lang="en-US" b="1" dirty="0"/>
              <a:t>Deferred Pass(es)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Renders a shape like a screen-filling quad that covers every pixel you want to process (or uses a compute shader).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a pixel shader using the data saved in the base pass.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CE82C5-D4EA-BC9A-26D4-0BAB045170A7}"/>
              </a:ext>
            </a:extLst>
          </p:cNvPr>
          <p:cNvSpPr>
            <a:spLocks/>
          </p:cNvSpPr>
          <p:nvPr/>
        </p:nvSpPr>
        <p:spPr>
          <a:xfrm>
            <a:off x="4090591" y="1319417"/>
            <a:ext cx="1570364" cy="2727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4F0713-6317-23A7-A5F1-E489A3573EC1}"/>
              </a:ext>
            </a:extLst>
          </p:cNvPr>
          <p:cNvGrpSpPr>
            <a:grpSpLocks/>
          </p:cNvGrpSpPr>
          <p:nvPr/>
        </p:nvGrpSpPr>
        <p:grpSpPr>
          <a:xfrm>
            <a:off x="4283988" y="1495178"/>
            <a:ext cx="1228077" cy="2429225"/>
            <a:chOff x="12886533" y="2803260"/>
            <a:chExt cx="2208678" cy="7255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CD1A0-D167-3A22-52DA-574F02987E23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618A03-AC11-2361-1706-162094B43372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573C74B-443A-71BB-AA52-F26EAC47CE48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45FB94-70B5-E39E-895E-7B42D3A58679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2A699D-2428-3EDC-0DB5-306ED3362279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139D461-9AA4-3457-0805-0CD03FE1D51F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C55210-D6F6-3BB5-2176-A11F212A1D96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B609FC-3C77-3FEB-0276-B6C15352A8B3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AC3634-1A3B-C902-362A-C756E22A2DED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D8DD75-4283-B500-51E8-0709CF544B41}"/>
                </a:ext>
              </a:extLst>
            </p:cNvPr>
            <p:cNvCxnSpPr>
              <a:cxnSpLocks/>
              <a:stCxn id="17" idx="2"/>
              <a:endCxn id="12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1ABD56-AA00-1688-E282-4E736AFBA3C1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4895108-9F8E-25F5-0C97-269D745E8278}"/>
              </a:ext>
            </a:extLst>
          </p:cNvPr>
          <p:cNvSpPr txBox="1">
            <a:spLocks/>
          </p:cNvSpPr>
          <p:nvPr/>
        </p:nvSpPr>
        <p:spPr>
          <a:xfrm>
            <a:off x="4252559" y="894599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Depth Pre-Pass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D54E3-B1B6-E158-D9A2-A2800640137E}"/>
              </a:ext>
            </a:extLst>
          </p:cNvPr>
          <p:cNvSpPr txBox="1">
            <a:spLocks/>
          </p:cNvSpPr>
          <p:nvPr/>
        </p:nvSpPr>
        <p:spPr>
          <a:xfrm>
            <a:off x="6214657" y="888462"/>
            <a:ext cx="88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Base Pass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07B70C-0B82-A3B4-9F5B-C18FB4EDACA4}"/>
              </a:ext>
            </a:extLst>
          </p:cNvPr>
          <p:cNvGrpSpPr/>
          <p:nvPr/>
        </p:nvGrpSpPr>
        <p:grpSpPr>
          <a:xfrm>
            <a:off x="6048896" y="1494853"/>
            <a:ext cx="1228077" cy="2863672"/>
            <a:chOff x="6100262" y="1487104"/>
            <a:chExt cx="1228077" cy="28636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17AB59-50AF-2492-0A17-70BE7135A194}"/>
                </a:ext>
              </a:extLst>
            </p:cNvPr>
            <p:cNvSpPr/>
            <p:nvPr/>
          </p:nvSpPr>
          <p:spPr>
            <a:xfrm>
              <a:off x="6102639" y="1487104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EFB200-5EE7-12A9-C9BE-4AB041C67512}"/>
                </a:ext>
              </a:extLst>
            </p:cNvPr>
            <p:cNvCxnSpPr>
              <a:cxnSpLocks/>
              <a:stCxn id="24" idx="2"/>
              <a:endCxn id="27" idx="0"/>
            </p:cNvCxnSpPr>
            <p:nvPr/>
          </p:nvCxnSpPr>
          <p:spPr>
            <a:xfrm>
              <a:off x="6715489" y="1725974"/>
              <a:ext cx="0" cy="18967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343BA1C-D39E-898C-4A46-19CA2F543BFD}"/>
                </a:ext>
              </a:extLst>
            </p:cNvPr>
            <p:cNvSpPr/>
            <p:nvPr/>
          </p:nvSpPr>
          <p:spPr>
            <a:xfrm>
              <a:off x="6100263" y="3686127"/>
              <a:ext cx="1225701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9B89B6-5C2E-34F8-2B8F-91C0E256626F}"/>
                </a:ext>
              </a:extLst>
            </p:cNvPr>
            <p:cNvSpPr/>
            <p:nvPr/>
          </p:nvSpPr>
          <p:spPr>
            <a:xfrm>
              <a:off x="6102639" y="191564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618DFA5-4DD5-D352-4A0B-E79BC0BED9E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6713113" y="2591198"/>
              <a:ext cx="266" cy="20489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E6E66B-4F41-A50E-D9CB-55C96F95AC1E}"/>
                </a:ext>
              </a:extLst>
            </p:cNvPr>
            <p:cNvSpPr/>
            <p:nvPr/>
          </p:nvSpPr>
          <p:spPr>
            <a:xfrm>
              <a:off x="6100529" y="2360996"/>
              <a:ext cx="1225700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BDD67A-9610-6459-A414-0A72B93BB042}"/>
                </a:ext>
              </a:extLst>
            </p:cNvPr>
            <p:cNvSpPr/>
            <p:nvPr/>
          </p:nvSpPr>
          <p:spPr>
            <a:xfrm>
              <a:off x="6100263" y="279608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E0371C-3836-B731-52BA-08DC5410C81D}"/>
                </a:ext>
              </a:extLst>
            </p:cNvPr>
            <p:cNvSpPr/>
            <p:nvPr/>
          </p:nvSpPr>
          <p:spPr>
            <a:xfrm>
              <a:off x="6100262" y="3241107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589319C-0661-D4ED-87BC-C54EF1EEC332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6713112" y="3034958"/>
              <a:ext cx="1" cy="20614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E3E112C-53ED-EC45-29CE-53B6FA13A228}"/>
                </a:ext>
              </a:extLst>
            </p:cNvPr>
            <p:cNvCxnSpPr>
              <a:cxnSpLocks/>
              <a:stCxn id="31" idx="2"/>
              <a:endCxn id="26" idx="0"/>
            </p:cNvCxnSpPr>
            <p:nvPr/>
          </p:nvCxnSpPr>
          <p:spPr>
            <a:xfrm>
              <a:off x="6713112" y="3479977"/>
              <a:ext cx="2" cy="2061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F7EF348-793D-291A-E8D9-AE57BEAB3443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>
            <a:xfrm flipH="1">
              <a:off x="6713379" y="2154518"/>
              <a:ext cx="2110" cy="20647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DEBDF5-B59B-A070-1EEC-B9E942D0687B}"/>
                </a:ext>
              </a:extLst>
            </p:cNvPr>
            <p:cNvSpPr/>
            <p:nvPr/>
          </p:nvSpPr>
          <p:spPr>
            <a:xfrm>
              <a:off x="6101451" y="4111906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Base Pixel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DBF1752-3FB5-6EDB-82A0-3E8DABDAF116}"/>
                </a:ext>
              </a:extLst>
            </p:cNvPr>
            <p:cNvCxnSpPr>
              <a:cxnSpLocks/>
              <a:stCxn id="26" idx="2"/>
              <a:endCxn id="35" idx="0"/>
            </p:cNvCxnSpPr>
            <p:nvPr/>
          </p:nvCxnSpPr>
          <p:spPr>
            <a:xfrm>
              <a:off x="6713114" y="3916329"/>
              <a:ext cx="1187" cy="19557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831623-FEC4-F66A-D0F7-67FD3FEDD178}"/>
              </a:ext>
            </a:extLst>
          </p:cNvPr>
          <p:cNvSpPr txBox="1">
            <a:spLocks/>
          </p:cNvSpPr>
          <p:nvPr/>
        </p:nvSpPr>
        <p:spPr>
          <a:xfrm>
            <a:off x="7610137" y="888462"/>
            <a:ext cx="118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Deferred Pass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C47F47-B3BE-5F31-0D9E-598735CCE8FA}"/>
              </a:ext>
            </a:extLst>
          </p:cNvPr>
          <p:cNvGrpSpPr/>
          <p:nvPr/>
        </p:nvGrpSpPr>
        <p:grpSpPr>
          <a:xfrm>
            <a:off x="7590815" y="1494120"/>
            <a:ext cx="1234513" cy="2855598"/>
            <a:chOff x="7604737" y="1495178"/>
            <a:chExt cx="1234513" cy="285559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9863067-9E0B-14EB-8CE2-E60A05784DE9}"/>
                </a:ext>
              </a:extLst>
            </p:cNvPr>
            <p:cNvSpPr/>
            <p:nvPr/>
          </p:nvSpPr>
          <p:spPr>
            <a:xfrm>
              <a:off x="7613550" y="149517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Quad Vertex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282858F-42E7-0BAF-13F1-3A9FD0DE8E1A}"/>
                </a:ext>
              </a:extLst>
            </p:cNvPr>
            <p:cNvSpPr/>
            <p:nvPr/>
          </p:nvSpPr>
          <p:spPr>
            <a:xfrm>
              <a:off x="7611174" y="3694201"/>
              <a:ext cx="1225701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098F5E0-D369-91BE-7357-4B4DF1191145}"/>
                </a:ext>
              </a:extLst>
            </p:cNvPr>
            <p:cNvCxnSpPr>
              <a:cxnSpLocks/>
              <a:stCxn id="39" idx="2"/>
              <a:endCxn id="41" idx="0"/>
            </p:cNvCxnSpPr>
            <p:nvPr/>
          </p:nvCxnSpPr>
          <p:spPr>
            <a:xfrm flipH="1">
              <a:off x="8224025" y="1734048"/>
              <a:ext cx="2375" cy="196015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33E14A-F80E-CE44-B6D5-CCE00B730FE6}"/>
                </a:ext>
              </a:extLst>
            </p:cNvPr>
            <p:cNvSpPr/>
            <p:nvPr/>
          </p:nvSpPr>
          <p:spPr>
            <a:xfrm>
              <a:off x="7604737" y="4111906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Deferred Pixel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720726D-2F66-BD15-6590-08B88CB38FC1}"/>
                </a:ext>
              </a:extLst>
            </p:cNvPr>
            <p:cNvCxnSpPr>
              <a:cxnSpLocks/>
              <a:stCxn id="41" idx="2"/>
              <a:endCxn id="50" idx="0"/>
            </p:cNvCxnSpPr>
            <p:nvPr/>
          </p:nvCxnSpPr>
          <p:spPr>
            <a:xfrm flipH="1">
              <a:off x="8217587" y="3924403"/>
              <a:ext cx="6437" cy="18750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859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2E7-9367-47FC-F9BB-39977791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UE5 Materials</a:t>
            </a:r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AAA6A593-6092-697A-FEDD-0684882B9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35"/>
          <a:stretch/>
        </p:blipFill>
        <p:spPr>
          <a:xfrm>
            <a:off x="3887788" y="850244"/>
            <a:ext cx="4629150" cy="34366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9046F-B776-76DF-3EFB-651A1A8C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Compiled to HLSL for deferred shading</a:t>
            </a:r>
          </a:p>
          <a:p>
            <a:r>
              <a:rPr lang="en-US" b="1" dirty="0"/>
              <a:t>Vertex Shader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Anything connected to </a:t>
            </a:r>
            <a:r>
              <a:rPr lang="en-US" b="1" dirty="0"/>
              <a:t>World Position Offset </a:t>
            </a:r>
            <a:r>
              <a:rPr lang="en-US" dirty="0"/>
              <a:t>or </a:t>
            </a:r>
            <a:r>
              <a:rPr lang="en-US" b="1" dirty="0"/>
              <a:t>World Displacement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Anything attached to the input of a </a:t>
            </a:r>
            <a:r>
              <a:rPr lang="en-US" b="1" dirty="0" err="1"/>
              <a:t>VertexInterpolator</a:t>
            </a:r>
            <a:r>
              <a:rPr lang="en-US" dirty="0"/>
              <a:t> node.</a:t>
            </a:r>
          </a:p>
          <a:p>
            <a:r>
              <a:rPr lang="en-US" b="1" dirty="0"/>
              <a:t>Base Pass Pixel Shader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Everything else goes into the G-buffers during the base pass.</a:t>
            </a:r>
          </a:p>
        </p:txBody>
      </p:sp>
    </p:spTree>
    <p:extLst>
      <p:ext uri="{BB962C8B-B14F-4D97-AF65-F5344CB8AC3E}">
        <p14:creationId xmlns:p14="http://schemas.microsoft.com/office/powerpoint/2010/main" val="281949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3859-97F7-3A62-484B-634819FE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UE5 Shading Language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4D3DCA-39CF-FE99-6F48-47612F02F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UE5 shader files (on all platforms) are written in a dialect of HLSL.</a:t>
            </a:r>
          </a:p>
          <a:p>
            <a:r>
              <a:rPr lang="en-US" dirty="0"/>
              <a:t>HLSL code is translated if 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E.g. to GLSL or Apple’s Metal Shading Language</a:t>
            </a:r>
          </a:p>
          <a:p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0A8C714-E9F6-33D2-BA62-7DE9331D6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21"/>
          <a:stretch/>
        </p:blipFill>
        <p:spPr>
          <a:xfrm>
            <a:off x="4574848" y="741363"/>
            <a:ext cx="3255030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C9A7-5ED0-5CAF-DBE5-089E6131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Background</a:t>
            </a:r>
          </a:p>
        </p:txBody>
      </p:sp>
    </p:spTree>
    <p:extLst>
      <p:ext uri="{BB962C8B-B14F-4D97-AF65-F5344CB8AC3E}">
        <p14:creationId xmlns:p14="http://schemas.microsoft.com/office/powerpoint/2010/main" val="101895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D8B85-5E02-E175-E87B-0532E090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26"/>
          <a:stretch>
            <a:fillRect/>
          </a:stretch>
        </p:blipFill>
        <p:spPr>
          <a:xfrm>
            <a:off x="383925" y="2189400"/>
            <a:ext cx="4130926" cy="2152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4806E-D31E-D386-7653-5CC00CA70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" y="1219457"/>
            <a:ext cx="2819400" cy="774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79726-4948-C9B1-318C-D93D2D0E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UE5 Shader Internals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4887C-69C1-9972-374F-1048A89A7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Engine shader files live in Engine/Shaders.</a:t>
            </a:r>
          </a:p>
          <a:p>
            <a:pPr lvl="1"/>
            <a:r>
              <a:rPr lang="en-US" b="1" dirty="0"/>
              <a:t>.ush </a:t>
            </a:r>
            <a:r>
              <a:rPr lang="en-US" dirty="0"/>
              <a:t>files = Unreal Shader Header</a:t>
            </a:r>
          </a:p>
          <a:p>
            <a:pPr lvl="1"/>
            <a:r>
              <a:rPr lang="en-US" b="1" dirty="0"/>
              <a:t>.</a:t>
            </a:r>
            <a:r>
              <a:rPr lang="en-US" b="1" dirty="0" err="1"/>
              <a:t>usf</a:t>
            </a:r>
            <a:r>
              <a:rPr lang="en-US" b="1" dirty="0"/>
              <a:t> </a:t>
            </a:r>
            <a:r>
              <a:rPr lang="en-US" dirty="0"/>
              <a:t>files = Unreal Shader File</a:t>
            </a:r>
          </a:p>
          <a:p>
            <a:r>
              <a:rPr lang="en-US" b="1" dirty="0" err="1"/>
              <a:t>MaterialTemplate.ush</a:t>
            </a:r>
            <a:r>
              <a:rPr lang="en-US" b="1" dirty="0"/>
              <a:t> </a:t>
            </a:r>
            <a:r>
              <a:rPr lang="en-US" dirty="0"/>
              <a:t>is the boilerplate template for all Materials.</a:t>
            </a:r>
          </a:p>
          <a:p>
            <a:pPr lvl="1"/>
            <a:r>
              <a:rPr lang="en-US" b="1" dirty="0"/>
              <a:t>%{…} </a:t>
            </a:r>
            <a:r>
              <a:rPr lang="en-US" dirty="0"/>
              <a:t>= Where new code bits go.</a:t>
            </a:r>
          </a:p>
          <a:p>
            <a:pPr lvl="1"/>
            <a:r>
              <a:rPr lang="en-US" b="1" dirty="0"/>
              <a:t>Material Editor &gt; Window &gt; Shader Code &gt; HLSL Code </a:t>
            </a:r>
            <a:r>
              <a:rPr lang="en-US" dirty="0"/>
              <a:t>= Where you can see the code that’ll be used.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368F31-8718-2C76-7314-FCBF2AC6649A}"/>
              </a:ext>
            </a:extLst>
          </p:cNvPr>
          <p:cNvGrpSpPr/>
          <p:nvPr/>
        </p:nvGrpSpPr>
        <p:grpSpPr>
          <a:xfrm>
            <a:off x="134874" y="1607926"/>
            <a:ext cx="4379977" cy="2753746"/>
            <a:chOff x="134874" y="1607926"/>
            <a:chExt cx="4379977" cy="275374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A1817A-DDA9-38A2-822E-28CF25EA7D96}"/>
                </a:ext>
              </a:extLst>
            </p:cNvPr>
            <p:cNvSpPr/>
            <p:nvPr/>
          </p:nvSpPr>
          <p:spPr>
            <a:xfrm>
              <a:off x="134874" y="1607926"/>
              <a:ext cx="2748369" cy="214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D6EDAE-5C52-FB08-F6E0-E4362F9A0B69}"/>
                </a:ext>
              </a:extLst>
            </p:cNvPr>
            <p:cNvSpPr/>
            <p:nvPr/>
          </p:nvSpPr>
          <p:spPr>
            <a:xfrm>
              <a:off x="383925" y="2571749"/>
              <a:ext cx="4130926" cy="17899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99D71D-C456-502B-859B-0FE89B295DE7}"/>
                </a:ext>
              </a:extLst>
            </p:cNvPr>
            <p:cNvCxnSpPr/>
            <p:nvPr/>
          </p:nvCxnSpPr>
          <p:spPr>
            <a:xfrm>
              <a:off x="415126" y="257135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E9EF068-096E-E270-42F4-0ADCB7D6738C}"/>
                </a:ext>
              </a:extLst>
            </p:cNvPr>
            <p:cNvCxnSpPr>
              <a:cxnSpLocks/>
            </p:cNvCxnSpPr>
            <p:nvPr/>
          </p:nvCxnSpPr>
          <p:spPr>
            <a:xfrm>
              <a:off x="2883243" y="1608119"/>
              <a:ext cx="1631608" cy="96363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08F93B-5354-25EA-6F99-0ECA353E1C9C}"/>
                </a:ext>
              </a:extLst>
            </p:cNvPr>
            <p:cNvCxnSpPr>
              <a:cxnSpLocks/>
            </p:cNvCxnSpPr>
            <p:nvPr/>
          </p:nvCxnSpPr>
          <p:spPr>
            <a:xfrm>
              <a:off x="134874" y="1822792"/>
              <a:ext cx="249051" cy="251925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85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073F-2760-36B0-17B5-F7F2629F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Deep UE5 Shader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8CFF8-CCFE-3A5A-84DB-9B12A8EFCF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HLSL Code just shows the template bits. </a:t>
            </a:r>
          </a:p>
          <a:p>
            <a:r>
              <a:rPr lang="en-US" b="1" dirty="0" err="1"/>
              <a:t>MaterialTemplate.ush</a:t>
            </a:r>
            <a:r>
              <a:rPr lang="en-US" b="1" dirty="0"/>
              <a:t> </a:t>
            </a:r>
            <a:r>
              <a:rPr lang="en-US" dirty="0"/>
              <a:t>has #includes (including generated ones that don’t even have a file.</a:t>
            </a:r>
          </a:p>
          <a:p>
            <a:r>
              <a:rPr lang="en-US" dirty="0"/>
              <a:t>Set the </a:t>
            </a:r>
            <a:r>
              <a:rPr lang="en-US" b="1" dirty="0" err="1"/>
              <a:t>r.DumpShaderDebugInfo</a:t>
            </a:r>
            <a:r>
              <a:rPr lang="en-US" dirty="0"/>
              <a:t> console variable to 1 (in the </a:t>
            </a:r>
            <a:r>
              <a:rPr lang="en-US" i="1" dirty="0" err="1"/>
              <a:t>Cmd</a:t>
            </a:r>
            <a:r>
              <a:rPr lang="en-US" dirty="0"/>
              <a:t> box)</a:t>
            </a:r>
          </a:p>
          <a:p>
            <a:r>
              <a:rPr lang="en-US" dirty="0"/>
              <a:t>Force the shader to recompile.</a:t>
            </a:r>
          </a:p>
          <a:p>
            <a:pPr lvl="1"/>
            <a:r>
              <a:rPr lang="en-US" dirty="0"/>
              <a:t>Can even just move a node in the Material Editor and then click “Apply”.</a:t>
            </a:r>
          </a:p>
          <a:p>
            <a:pPr lvl="1"/>
            <a:r>
              <a:rPr lang="en-US" dirty="0"/>
              <a:t>Set </a:t>
            </a:r>
            <a:r>
              <a:rPr lang="en-US" b="1" dirty="0" err="1"/>
              <a:t>r.DumpShaderDebugInfo</a:t>
            </a:r>
            <a:r>
              <a:rPr lang="en-US" b="1" dirty="0"/>
              <a:t> </a:t>
            </a:r>
            <a:r>
              <a:rPr lang="en-US" dirty="0"/>
              <a:t>back to 0 to avoid filling up your disk with shader files.</a:t>
            </a:r>
          </a:p>
          <a:p>
            <a:r>
              <a:rPr lang="en-US" dirty="0"/>
              <a:t>In your project, look in </a:t>
            </a:r>
            <a:r>
              <a:rPr lang="en-US" b="1" dirty="0"/>
              <a:t>Saved/</a:t>
            </a:r>
            <a:r>
              <a:rPr lang="en-US" b="1" dirty="0" err="1"/>
              <a:t>ShaderDebugInfo</a:t>
            </a:r>
            <a:r>
              <a:rPr lang="en-US" b="1" dirty="0"/>
              <a:t> </a:t>
            </a:r>
            <a:r>
              <a:rPr lang="en-US" dirty="0"/>
              <a:t>for any of the </a:t>
            </a:r>
            <a:r>
              <a:rPr lang="en-US" b="1" dirty="0" err="1"/>
              <a:t>TBasePassPS</a:t>
            </a:r>
            <a:r>
              <a:rPr lang="en-US" dirty="0"/>
              <a:t> files.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8716A3-CD75-6A84-4490-234230D52A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367329"/>
            <a:ext cx="3886200" cy="1266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300E3-709A-0E8F-680C-4B18482A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69218"/>
            <a:ext cx="3829050" cy="7337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96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80B1-2431-28AC-92DD-1940B7BD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</a:t>
            </a:r>
            <a:r>
              <a:rPr lang="en-US" dirty="0" err="1"/>
              <a:t>Cbuffers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FD87E-B145-A774-D58D-D3D23E732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Constant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Fast, same values for every pixel/vertex.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Constant across pixels, not from frame to frame, or necessarily even from object to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for </a:t>
            </a:r>
            <a:r>
              <a:rPr lang="en-US" b="1" dirty="0"/>
              <a:t>Primitive</a:t>
            </a:r>
            <a:r>
              <a:rPr lang="en-US" dirty="0"/>
              <a:t> and </a:t>
            </a:r>
            <a:r>
              <a:rPr lang="en-US" b="1" dirty="0"/>
              <a:t>View</a:t>
            </a:r>
            <a:r>
              <a:rPr lang="en-US" dirty="0"/>
              <a:t> structs. Definitions must match in CPU and shader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UE5 defines in C++ code, then auto-generates shader code to match (e.g., </a:t>
            </a:r>
            <a:r>
              <a:rPr lang="en-US" b="1" dirty="0"/>
              <a:t>View</a:t>
            </a:r>
            <a:r>
              <a:rPr lang="en-US" dirty="0"/>
              <a:t> struct is defined in </a:t>
            </a:r>
            <a:r>
              <a:rPr lang="en-US" b="1" dirty="0" err="1"/>
              <a:t>SceneView.h</a:t>
            </a:r>
            <a:r>
              <a:rPr lang="en-US" dirty="0"/>
              <a:t>).</a:t>
            </a:r>
          </a:p>
          <a:p>
            <a:r>
              <a:rPr lang="en-US" dirty="0"/>
              <a:t>How to find out that the </a:t>
            </a:r>
            <a:r>
              <a:rPr lang="en-US" b="1" dirty="0"/>
              <a:t>View</a:t>
            </a:r>
            <a:r>
              <a:rPr lang="en-US" dirty="0"/>
              <a:t> struct is defined in </a:t>
            </a:r>
            <a:r>
              <a:rPr lang="en-US" b="1" dirty="0" err="1"/>
              <a:t>SceneView.h</a:t>
            </a:r>
            <a:r>
              <a:rPr lang="en-US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Find something reasonably unique looking in the shader definition (e.g., </a:t>
            </a:r>
            <a:r>
              <a:rPr lang="en-US" b="1" dirty="0" err="1"/>
              <a:t>TranslatedWorldToClip</a:t>
            </a:r>
            <a:r>
              <a:rPr lang="en-US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Search for it in </a:t>
            </a:r>
            <a:r>
              <a:rPr lang="en-US" b="1" dirty="0"/>
              <a:t>.h </a:t>
            </a:r>
            <a:r>
              <a:rPr lang="en-US" dirty="0"/>
              <a:t>files (or </a:t>
            </a:r>
            <a:r>
              <a:rPr lang="en-US" b="1" dirty="0"/>
              <a:t>.h</a:t>
            </a:r>
            <a:r>
              <a:rPr lang="en-US" dirty="0"/>
              <a:t> and </a:t>
            </a:r>
            <a:r>
              <a:rPr lang="en-US" b="1" dirty="0"/>
              <a:t>.</a:t>
            </a:r>
            <a:r>
              <a:rPr lang="en-US" b="1" dirty="0" err="1"/>
              <a:t>cpp</a:t>
            </a:r>
            <a:r>
              <a:rPr lang="en-US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case, a single </a:t>
            </a:r>
            <a:r>
              <a:rPr lang="en-US" b="1" dirty="0"/>
              <a:t>.h</a:t>
            </a:r>
            <a:r>
              <a:rPr lang="en-US" dirty="0"/>
              <a:t> file hit is the right place!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3121923-639D-E879-551D-B57F5DC6F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430298" y="741363"/>
            <a:ext cx="3544130" cy="365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A6885-F503-E6C1-7378-FEC4EA1A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36" y="3106841"/>
            <a:ext cx="4710165" cy="1479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57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9C16-5599-8D80-D639-50FF8C04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(Vertex Data)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43C5-B696-4041-0F3B-07ABBE84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Vertex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Struct of data per vertex, optionally containing position, normal, UV coordinates,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Array of these for the CPU, one element per thread in the vertex shader.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Vertex buffers are generated by UE5 </a:t>
            </a:r>
            <a:r>
              <a:rPr lang="en-US" b="1" dirty="0"/>
              <a:t>vertex factories</a:t>
            </a:r>
            <a:r>
              <a:rPr lang="en-US" dirty="0"/>
              <a:t>.</a:t>
            </a:r>
          </a:p>
          <a:p>
            <a:r>
              <a:rPr lang="en-US" b="1" dirty="0"/>
              <a:t>Index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Array of integers.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GPU uses to tell which vertices go together.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DF6566-A1CB-35D7-2B3F-756CA0EBA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887789" y="1579052"/>
            <a:ext cx="4432935" cy="2270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18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82C7-7598-7A54-8C6E-5484F5EF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(Buffers and Textures)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AB08B-DDB3-A25C-05C2-D743306C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memory buffers can have multiple </a:t>
            </a:r>
            <a:r>
              <a:rPr lang="en-US" i="1" dirty="0"/>
              <a:t>views</a:t>
            </a:r>
            <a:r>
              <a:rPr lang="en-US" dirty="0"/>
              <a:t>.</a:t>
            </a:r>
          </a:p>
          <a:p>
            <a:r>
              <a:rPr lang="en-US" b="1" dirty="0"/>
              <a:t>Shader Resource View (SRV)</a:t>
            </a:r>
            <a:r>
              <a:rPr lang="en-US" dirty="0"/>
              <a:t>: Read Only</a:t>
            </a:r>
          </a:p>
          <a:p>
            <a:pPr lvl="1"/>
            <a:r>
              <a:rPr lang="en-US" dirty="0"/>
              <a:t>Texture2D, Texture3D, etc.</a:t>
            </a:r>
          </a:p>
          <a:p>
            <a:r>
              <a:rPr lang="en-US" b="1" dirty="0"/>
              <a:t>Render Target View</a:t>
            </a:r>
            <a:r>
              <a:rPr lang="en-US" dirty="0"/>
              <a:t>: Write Only</a:t>
            </a:r>
          </a:p>
          <a:p>
            <a:pPr lvl="1"/>
            <a:r>
              <a:rPr lang="en-US" dirty="0"/>
              <a:t>Limited number of outputs per pixel shader.</a:t>
            </a:r>
          </a:p>
          <a:p>
            <a:r>
              <a:rPr lang="en-US" b="1" dirty="0"/>
              <a:t>Unordered Access View (UAV)</a:t>
            </a:r>
            <a:r>
              <a:rPr lang="en-US" dirty="0"/>
              <a:t>: Read/Write</a:t>
            </a:r>
          </a:p>
          <a:p>
            <a:pPr lvl="1"/>
            <a:r>
              <a:rPr lang="en-US" dirty="0"/>
              <a:t>Buffer&lt;</a:t>
            </a:r>
            <a:r>
              <a:rPr lang="en-US" dirty="0" err="1"/>
              <a:t>uint</a:t>
            </a:r>
            <a:r>
              <a:rPr lang="en-US" dirty="0"/>
              <a:t>&gt;.</a:t>
            </a:r>
          </a:p>
          <a:p>
            <a:pPr lvl="1"/>
            <a:r>
              <a:rPr lang="en-US" dirty="0"/>
              <a:t>Access as array from shader.</a:t>
            </a:r>
          </a:p>
          <a:p>
            <a:pPr lvl="1"/>
            <a:r>
              <a:rPr lang="en-US" dirty="0"/>
              <a:t>Atomic access functions if there might be overlap.</a:t>
            </a:r>
          </a:p>
          <a:p>
            <a:r>
              <a:rPr lang="en-US" dirty="0"/>
              <a:t>GPU may need to do a </a:t>
            </a:r>
            <a:r>
              <a:rPr lang="en-US" b="1" dirty="0"/>
              <a:t>transition</a:t>
            </a:r>
            <a:r>
              <a:rPr lang="en-US" dirty="0"/>
              <a:t> or </a:t>
            </a:r>
            <a:r>
              <a:rPr lang="en-US" b="1" dirty="0"/>
              <a:t>resolve</a:t>
            </a:r>
            <a:r>
              <a:rPr lang="en-US" dirty="0"/>
              <a:t> to change access type and to make sure all writes are done before you start reading or all reads are done before you write.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C3CEA-8167-94DA-0DCC-509E458E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46" y="318725"/>
            <a:ext cx="2415895" cy="741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13415-3F2D-88B4-C196-EA249D35B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25" y="2481539"/>
            <a:ext cx="3237134" cy="279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EC6C4-048C-A96D-B3D3-161C80A6B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15" y="1115445"/>
            <a:ext cx="2726851" cy="948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0A364F-DEBD-C487-94B7-55F3B190B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391" y="2131321"/>
            <a:ext cx="1841823" cy="295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3894E-2C92-763F-38A1-EBBE99AF3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975" y="2817112"/>
            <a:ext cx="3795266" cy="22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148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3C05-D236-19FD-0169-C8DC22A9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Functions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078B7A-2529-189F-E7CA-BD40DDDA2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4043759" cy="2858691"/>
          </a:xfrm>
        </p:spPr>
        <p:txBody>
          <a:bodyPr>
            <a:normAutofit/>
          </a:bodyPr>
          <a:lstStyle/>
          <a:p>
            <a:r>
              <a:rPr lang="en-US" sz="1600" dirty="0"/>
              <a:t>Each shader stage = function.</a:t>
            </a:r>
          </a:p>
          <a:p>
            <a:pPr lvl="1"/>
            <a:r>
              <a:rPr lang="en-US" sz="1200" dirty="0"/>
              <a:t>Usually with a name like “</a:t>
            </a:r>
            <a:r>
              <a:rPr lang="en-US" sz="1200" b="1" dirty="0" err="1"/>
              <a:t>MainVS</a:t>
            </a:r>
            <a:r>
              <a:rPr lang="en-US" sz="1200" dirty="0"/>
              <a:t>” for a vertex shader, or “</a:t>
            </a:r>
            <a:r>
              <a:rPr lang="en-US" sz="1200" b="1" dirty="0" err="1"/>
              <a:t>MainPS</a:t>
            </a:r>
            <a:r>
              <a:rPr lang="en-US" sz="1200" dirty="0"/>
              <a:t>” for a pixel shader, but that’s just UE5 convention.</a:t>
            </a:r>
          </a:p>
          <a:p>
            <a:r>
              <a:rPr lang="en-US" sz="1600" dirty="0"/>
              <a:t>UE5 Internal </a:t>
            </a:r>
            <a:r>
              <a:rPr lang="en-US" sz="1600" b="1" dirty="0"/>
              <a:t>IMPLEMENT_*_SHADER </a:t>
            </a:r>
            <a:r>
              <a:rPr lang="en-US" sz="1600" dirty="0"/>
              <a:t>macro</a:t>
            </a:r>
          </a:p>
          <a:p>
            <a:pPr lvl="1"/>
            <a:r>
              <a:rPr lang="en-US" sz="1200" dirty="0"/>
              <a:t>Shader class</a:t>
            </a:r>
          </a:p>
          <a:p>
            <a:pPr lvl="1"/>
            <a:r>
              <a:rPr lang="en-US" sz="1200" dirty="0"/>
              <a:t>Shader .</a:t>
            </a:r>
            <a:r>
              <a:rPr lang="en-US" sz="1200" b="1" dirty="0" err="1"/>
              <a:t>usf</a:t>
            </a:r>
            <a:r>
              <a:rPr lang="en-US" sz="1200" dirty="0"/>
              <a:t> file</a:t>
            </a:r>
          </a:p>
          <a:p>
            <a:pPr lvl="1"/>
            <a:r>
              <a:rPr lang="en-US" sz="1200" dirty="0"/>
              <a:t>Function name in the </a:t>
            </a:r>
            <a:r>
              <a:rPr lang="en-US" sz="1200" b="1" dirty="0" err="1"/>
              <a:t>usf</a:t>
            </a:r>
            <a:endParaRPr lang="en-US" sz="1200" b="1" dirty="0"/>
          </a:p>
          <a:p>
            <a:pPr lvl="1"/>
            <a:r>
              <a:rPr lang="en-US" sz="1200" dirty="0"/>
              <a:t>Shader type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608922-831E-D409-E9FC-F5BD9E82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35" y="1101550"/>
            <a:ext cx="3713725" cy="915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3C2E6-CA94-925B-B200-90F3BFDA8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835" y="2399168"/>
            <a:ext cx="2950631" cy="1042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36A03-2F15-345F-681B-3BE9A406E5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0067" y="3937847"/>
            <a:ext cx="3301084" cy="544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28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FF7-36CB-75B7-F87F-970D82F2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Stage I/O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DD4AF-5B69-0DA9-DAF6-956CD842C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Input</a:t>
            </a:r>
          </a:p>
          <a:p>
            <a:pPr lvl="1"/>
            <a:r>
              <a:rPr lang="en-US" sz="1200" dirty="0"/>
              <a:t>Parameters or struct.</a:t>
            </a:r>
          </a:p>
          <a:p>
            <a:pPr lvl="1"/>
            <a:r>
              <a:rPr lang="en-US" sz="1200" dirty="0"/>
              <a:t>Label with special </a:t>
            </a:r>
            <a:r>
              <a:rPr lang="en-US" sz="1200" dirty="0">
                <a:hlinkClick r:id="rId2"/>
              </a:rPr>
              <a:t>hardware semantics</a:t>
            </a:r>
            <a:r>
              <a:rPr lang="en-US" sz="1200" dirty="0"/>
              <a:t>.</a:t>
            </a:r>
          </a:p>
          <a:p>
            <a:pPr lvl="2"/>
            <a:r>
              <a:rPr lang="en-US" sz="1050" dirty="0"/>
              <a:t>Tells the GPU if this parameter has special meaning.</a:t>
            </a:r>
          </a:p>
          <a:p>
            <a:r>
              <a:rPr lang="en-US" sz="1600" b="1" dirty="0"/>
              <a:t>Output</a:t>
            </a:r>
          </a:p>
          <a:p>
            <a:pPr lvl="1"/>
            <a:r>
              <a:rPr lang="en-US" sz="1200" dirty="0"/>
              <a:t>“</a:t>
            </a:r>
            <a:r>
              <a:rPr lang="en-US" sz="1200" b="1" dirty="0"/>
              <a:t>out</a:t>
            </a:r>
            <a:r>
              <a:rPr lang="en-US" sz="1200" dirty="0"/>
              <a:t>” parameters, struct or function return value.</a:t>
            </a:r>
          </a:p>
          <a:p>
            <a:pPr lvl="1"/>
            <a:r>
              <a:rPr lang="en-US" sz="1200" dirty="0"/>
              <a:t>Label with semantics.</a:t>
            </a:r>
          </a:p>
          <a:p>
            <a:r>
              <a:rPr lang="en-US" sz="1600" dirty="0"/>
              <a:t>Output from one stage should match input to next.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CB473-99A5-778D-0C46-72D6C806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446815"/>
            <a:ext cx="3629330" cy="894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D2192-103C-AF06-4566-7404F5D85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640435"/>
            <a:ext cx="2883577" cy="1019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EAF9B-5ADB-4F60-133D-0790FE157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1273516"/>
            <a:ext cx="3886200" cy="894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619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8CB0-8036-94CC-8F1C-24E5817C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Semantics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FA181-D42D-DE4A-24F2-604557C7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Vertex Input</a:t>
            </a:r>
          </a:p>
          <a:p>
            <a:pPr lvl="1"/>
            <a:r>
              <a:rPr lang="en-US" dirty="0"/>
              <a:t>Position, </a:t>
            </a:r>
            <a:r>
              <a:rPr lang="en-US" dirty="0" err="1"/>
              <a:t>Texcoord</a:t>
            </a:r>
            <a:r>
              <a:rPr lang="en-US" dirty="0"/>
              <a:t>, Color, …</a:t>
            </a:r>
          </a:p>
          <a:p>
            <a:pPr lvl="2"/>
            <a:r>
              <a:rPr lang="en-US" dirty="0"/>
              <a:t>Convention, but no meaning to GPU.</a:t>
            </a:r>
          </a:p>
          <a:p>
            <a:pPr lvl="1"/>
            <a:r>
              <a:rPr lang="en-US" dirty="0" err="1"/>
              <a:t>SV_VertexID</a:t>
            </a:r>
            <a:r>
              <a:rPr lang="en-US" dirty="0"/>
              <a:t> (SV = system value).</a:t>
            </a:r>
          </a:p>
          <a:p>
            <a:r>
              <a:rPr lang="en-US" b="1" dirty="0"/>
              <a:t>Vertex Output</a:t>
            </a:r>
          </a:p>
          <a:p>
            <a:pPr lvl="1"/>
            <a:r>
              <a:rPr lang="en-US" dirty="0" err="1"/>
              <a:t>SV_Position</a:t>
            </a:r>
            <a:r>
              <a:rPr lang="en-US" dirty="0"/>
              <a:t> (used by rasterizer).</a:t>
            </a:r>
          </a:p>
          <a:p>
            <a:r>
              <a:rPr lang="en-US" b="1" dirty="0"/>
              <a:t>Vertex to Pixel</a:t>
            </a:r>
          </a:p>
          <a:p>
            <a:pPr lvl="1"/>
            <a:r>
              <a:rPr lang="en-US" dirty="0"/>
              <a:t>On some GPUs, this is limited by the number of hardware </a:t>
            </a:r>
            <a:r>
              <a:rPr lang="en-US" b="1" dirty="0"/>
              <a:t>interpolators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Make sure you don’t run out by using some semantic tag for every vertex-to-pixel parameter with size up to float4 (e.g. TEXCOORD3 for some </a:t>
            </a:r>
            <a:r>
              <a:rPr lang="en-US" dirty="0" err="1"/>
              <a:t>OutScreenPos</a:t>
            </a:r>
            <a:r>
              <a:rPr lang="en-US" dirty="0"/>
              <a:t>)</a:t>
            </a:r>
          </a:p>
          <a:p>
            <a:r>
              <a:rPr lang="en-US" b="1" dirty="0"/>
              <a:t>Pixel Output</a:t>
            </a:r>
          </a:p>
          <a:p>
            <a:pPr lvl="1"/>
            <a:r>
              <a:rPr lang="en-US" dirty="0"/>
              <a:t>Color (RGBA) or </a:t>
            </a:r>
            <a:r>
              <a:rPr lang="en-US" dirty="0" err="1"/>
              <a:t>SV_Target</a:t>
            </a:r>
            <a:r>
              <a:rPr lang="en-US" dirty="0"/>
              <a:t>* for </a:t>
            </a:r>
            <a:r>
              <a:rPr lang="en-US"/>
              <a:t>many.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7A806F6-C1B6-22FD-10E9-C1367D9E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435" y="1634152"/>
            <a:ext cx="2819400" cy="55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B31B5-DE0C-5305-4512-935ADBDD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2571750"/>
            <a:ext cx="3600450" cy="704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8A011-A682-7869-139B-2CA5AD48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548" y="3477794"/>
            <a:ext cx="4931652" cy="1615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153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6856-E548-56E8-D06A-2DA901CA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Shader?</a:t>
            </a:r>
            <a:endParaRPr lang="en-US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13A60A8B-E4BD-A234-5641-F7AFF4B404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4076" b="14076"/>
          <a:stretch/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27824-C0AE-5EAB-8902-E855DE45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shader</a:t>
            </a:r>
            <a:r>
              <a:rPr lang="en-US"/>
              <a:t> is a small program, written in a GPU-domain-specific language. </a:t>
            </a:r>
          </a:p>
          <a:p>
            <a:r>
              <a:rPr lang="en-US"/>
              <a:t>Shaders were originally used to compute surface appearance and </a:t>
            </a:r>
            <a:r>
              <a:rPr lang="en-US" b="1"/>
              <a:t>shading</a:t>
            </a:r>
            <a:r>
              <a:rPr lang="en-US"/>
              <a:t>. </a:t>
            </a:r>
          </a:p>
          <a:p>
            <a:r>
              <a:rPr lang="en-US"/>
              <a:t>The term “shader” is now used for any GPU computation, usually with an identifying word to tell you what kind. </a:t>
            </a:r>
          </a:p>
          <a:p>
            <a:r>
              <a:rPr lang="en-US"/>
              <a:t>For example, a </a:t>
            </a:r>
            <a:r>
              <a:rPr lang="en-US" b="1"/>
              <a:t>vertex shader</a:t>
            </a:r>
            <a:r>
              <a:rPr lang="en-US"/>
              <a:t> does computation for every vertex in a polygonal model, even if that computation has nothing to do with the surface appearance.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9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22D0-B2CF-8543-4E19-71B91782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Shader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814E-00FC-B908-D7DD-B38C118F0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Testbed [Whitted and Weimer 1981]</a:t>
            </a:r>
          </a:p>
          <a:p>
            <a:pPr lvl="1"/>
            <a:r>
              <a:rPr lang="en-US" dirty="0"/>
              <a:t>Renders span buffer with all the parameters you need to compute your shading, then runs a program on every pixel to compute the shading. Origin of deferred shading used today.</a:t>
            </a:r>
          </a:p>
          <a:p>
            <a:r>
              <a:rPr lang="en-US" dirty="0"/>
              <a:t>Shade Trees [Cook 1984]</a:t>
            </a:r>
          </a:p>
          <a:p>
            <a:pPr lvl="1"/>
            <a:r>
              <a:rPr lang="en-US" dirty="0"/>
              <a:t>Introduces the term “shader.” Shaders for displacement, surface, light, and atmosphere as an expression in a single line of code.</a:t>
            </a:r>
          </a:p>
          <a:p>
            <a:r>
              <a:rPr lang="en-US" dirty="0"/>
              <a:t>Image Synthesizer [Perlin 1985]</a:t>
            </a:r>
          </a:p>
          <a:p>
            <a:pPr lvl="1"/>
            <a:r>
              <a:rPr lang="en-US" dirty="0"/>
              <a:t>Adds control flow (loops and branches), turning shading into a true programming language. Also introduces Perlin noise.</a:t>
            </a:r>
          </a:p>
          <a:p>
            <a:r>
              <a:rPr lang="en-US" dirty="0"/>
              <a:t>Building Block Shaders [Abram and Whitted 1990]</a:t>
            </a:r>
          </a:p>
          <a:p>
            <a:pPr lvl="1"/>
            <a:r>
              <a:rPr lang="en-US" dirty="0"/>
              <a:t>Describes shaders as a visual network of blocks. The basis of all visual shader programming, including UE5’s Material system, among many others.</a:t>
            </a:r>
          </a:p>
          <a:p>
            <a:r>
              <a:rPr lang="en-US" dirty="0" err="1"/>
              <a:t>RenderMan</a:t>
            </a:r>
            <a:r>
              <a:rPr lang="en-US" dirty="0"/>
              <a:t> [Hanrahan and Lawson 1990]</a:t>
            </a:r>
          </a:p>
          <a:p>
            <a:pPr lvl="1"/>
            <a:r>
              <a:rPr lang="en-US" dirty="0"/>
              <a:t>Used in decades of Pixar movies. Responsible for many of the terms and choice of functions seen in shading languages today.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8B4F3-3FEC-8B4A-BF9F-6DFB12F6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PixelFlow</a:t>
            </a:r>
            <a:r>
              <a:rPr lang="en-US" dirty="0"/>
              <a:t> [Olano and </a:t>
            </a:r>
            <a:r>
              <a:rPr lang="en-US" dirty="0" err="1"/>
              <a:t>Lastra</a:t>
            </a:r>
            <a:r>
              <a:rPr lang="en-US" dirty="0"/>
              <a:t> 1998]</a:t>
            </a:r>
          </a:p>
          <a:p>
            <a:pPr lvl="1"/>
            <a:r>
              <a:rPr lang="en-US" dirty="0"/>
              <a:t>The first high-level shading language on graphics hardware. Introduces some of the data types used today (earlier shaders were just single-precision float), but shaders were the surface/light/atmosphere from </a:t>
            </a:r>
            <a:r>
              <a:rPr lang="en-US" dirty="0" err="1"/>
              <a:t>RenderMan</a:t>
            </a:r>
            <a:r>
              <a:rPr lang="en-US" dirty="0"/>
              <a:t> and Shade Trees. HP demoed working hardware at SIGGRAPH conference, but cancelled project before any shipped.</a:t>
            </a:r>
          </a:p>
          <a:p>
            <a:r>
              <a:rPr lang="en-US" dirty="0"/>
              <a:t>Interactive Multi-Pass Procedural Shading [</a:t>
            </a:r>
            <a:r>
              <a:rPr lang="en-US" dirty="0" err="1"/>
              <a:t>Peercy</a:t>
            </a:r>
            <a:r>
              <a:rPr lang="en-US" dirty="0"/>
              <a:t> et al. 2000]</a:t>
            </a:r>
          </a:p>
          <a:p>
            <a:pPr lvl="1"/>
            <a:r>
              <a:rPr lang="en-US" dirty="0"/>
              <a:t>Assembly-like on existing fixed-function hardware. </a:t>
            </a:r>
            <a:r>
              <a:rPr lang="en-US" dirty="0" err="1"/>
              <a:t>RenderMan</a:t>
            </a:r>
            <a:r>
              <a:rPr lang="en-US" dirty="0"/>
              <a:t> on (never-finished) commercial hardware </a:t>
            </a:r>
          </a:p>
          <a:p>
            <a:r>
              <a:rPr lang="en-US" dirty="0"/>
              <a:t>Vertex Programs [Lindholm et al. 2001]</a:t>
            </a:r>
          </a:p>
          <a:p>
            <a:pPr lvl="1"/>
            <a:r>
              <a:rPr lang="en-US" dirty="0"/>
              <a:t>Assembly-like. The first PC GPU shading language.</a:t>
            </a:r>
          </a:p>
          <a:p>
            <a:r>
              <a:rPr lang="en-US" dirty="0"/>
              <a:t>RTSL [Proudfoot et al. 2001]</a:t>
            </a:r>
          </a:p>
          <a:p>
            <a:pPr lvl="1"/>
            <a:r>
              <a:rPr lang="en-US" dirty="0"/>
              <a:t>High-level shading on GPUs. Introduces GPU shading stages of vertex, pixel, etc. Led to NVIDIA’s Cg, which led to HLSL.</a:t>
            </a:r>
          </a:p>
          <a:p>
            <a:r>
              <a:rPr lang="en-US" dirty="0"/>
              <a:t>The Direct3D 10 System [Blythe 2006]</a:t>
            </a:r>
          </a:p>
          <a:p>
            <a:pPr lvl="1"/>
            <a:r>
              <a:rPr lang="en-US" dirty="0"/>
              <a:t>Geometry shaders</a:t>
            </a:r>
          </a:p>
        </p:txBody>
      </p:sp>
    </p:spTree>
    <p:extLst>
      <p:ext uri="{BB962C8B-B14F-4D97-AF65-F5344CB8AC3E}">
        <p14:creationId xmlns:p14="http://schemas.microsoft.com/office/powerpoint/2010/main" val="35429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D70D93F-8398-341D-5DBF-523C6A74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Common Shading Stages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DF4CE0B-3F16-614C-F27B-C4812A9CC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Vertex Shader</a:t>
            </a:r>
          </a:p>
          <a:p>
            <a:pPr lvl="1"/>
            <a:r>
              <a:rPr lang="en-US" dirty="0"/>
              <a:t>Computes where each vertex will land on the screen.</a:t>
            </a:r>
          </a:p>
          <a:p>
            <a:r>
              <a:rPr lang="en-US" b="1" dirty="0"/>
              <a:t>(Rasterize)</a:t>
            </a:r>
            <a:r>
              <a:rPr lang="en-US" dirty="0"/>
              <a:t> — not programmable</a:t>
            </a:r>
          </a:p>
          <a:p>
            <a:pPr lvl="1"/>
            <a:r>
              <a:rPr lang="en-US" dirty="0"/>
              <a:t>Collects triples of vertices into triangles, and figures out which pixels are covered.</a:t>
            </a:r>
          </a:p>
          <a:p>
            <a:r>
              <a:rPr lang="en-US" b="1" dirty="0"/>
              <a:t>Pixel Shader</a:t>
            </a:r>
          </a:p>
          <a:p>
            <a:pPr lvl="1"/>
            <a:r>
              <a:rPr lang="en-US" dirty="0"/>
              <a:t>Computes a color per pixel.</a:t>
            </a:r>
          </a:p>
          <a:p>
            <a:r>
              <a:rPr lang="en-US" b="1" dirty="0"/>
              <a:t>Compute Shader</a:t>
            </a:r>
          </a:p>
          <a:p>
            <a:pPr lvl="1"/>
            <a:r>
              <a:rPr lang="en-US" dirty="0"/>
              <a:t>Performs general-purpose computation.</a:t>
            </a:r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216618-D81B-B3FA-EB6D-514D80C1B32A}"/>
              </a:ext>
            </a:extLst>
          </p:cNvPr>
          <p:cNvGrpSpPr/>
          <p:nvPr/>
        </p:nvGrpSpPr>
        <p:grpSpPr>
          <a:xfrm>
            <a:off x="3887391" y="1594161"/>
            <a:ext cx="4626768" cy="1955178"/>
            <a:chOff x="12947309" y="4795217"/>
            <a:chExt cx="7848601" cy="331665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AB86AC-5F57-320E-081F-6456C95C3CF8}"/>
                </a:ext>
              </a:extLst>
            </p:cNvPr>
            <p:cNvSpPr/>
            <p:nvPr/>
          </p:nvSpPr>
          <p:spPr>
            <a:xfrm>
              <a:off x="12947310" y="4795217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Vertex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49D5209-5069-CB1E-226C-2110BE0B1E99}"/>
                </a:ext>
              </a:extLst>
            </p:cNvPr>
            <p:cNvSpPr/>
            <p:nvPr/>
          </p:nvSpPr>
          <p:spPr>
            <a:xfrm>
              <a:off x="12947309" y="7398442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Pixel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70F1BD3D-2CEC-7424-8158-F9EB5CDAF98B}"/>
                </a:ext>
              </a:extLst>
            </p:cNvPr>
            <p:cNvSpPr/>
            <p:nvPr/>
          </p:nvSpPr>
          <p:spPr>
            <a:xfrm>
              <a:off x="16137926" y="5508650"/>
              <a:ext cx="1786128" cy="188979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0E150764-16B1-6732-B88C-66A6D1D43E19}"/>
                </a:ext>
              </a:extLst>
            </p:cNvPr>
            <p:cNvCxnSpPr>
              <a:cxnSpLocks/>
              <a:stCxn id="47" idx="1"/>
              <a:endCxn id="45" idx="3"/>
            </p:cNvCxnSpPr>
            <p:nvPr/>
          </p:nvCxnSpPr>
          <p:spPr>
            <a:xfrm rot="10800000">
              <a:off x="15133962" y="5151934"/>
              <a:ext cx="1003965" cy="13016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B341F437-975C-3C8A-3794-52CA2B966465}"/>
                </a:ext>
              </a:extLst>
            </p:cNvPr>
            <p:cNvCxnSpPr>
              <a:cxnSpLocks/>
              <a:stCxn id="47" idx="1"/>
              <a:endCxn id="46" idx="3"/>
            </p:cNvCxnSpPr>
            <p:nvPr/>
          </p:nvCxnSpPr>
          <p:spPr>
            <a:xfrm rot="10800000" flipV="1">
              <a:off x="15133961" y="6453546"/>
              <a:ext cx="1003966" cy="13016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4B14C6F3-0FB4-15AC-5A50-25C2867E1810}"/>
                </a:ext>
              </a:extLst>
            </p:cNvPr>
            <p:cNvCxnSpPr>
              <a:cxnSpLocks/>
              <a:stCxn id="46" idx="2"/>
              <a:endCxn id="47" idx="2"/>
            </p:cNvCxnSpPr>
            <p:nvPr/>
          </p:nvCxnSpPr>
          <p:spPr>
            <a:xfrm rot="5400000" flipH="1" flipV="1">
              <a:off x="15179095" y="6259981"/>
              <a:ext cx="713434" cy="2990355"/>
            </a:xfrm>
            <a:prstGeom prst="bentConnector3">
              <a:avLst>
                <a:gd name="adj1" fmla="val -21361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6C8700-C4DF-D541-F737-2FB07B6F84A0}"/>
                </a:ext>
              </a:extLst>
            </p:cNvPr>
            <p:cNvCxnSpPr>
              <a:cxnSpLocks/>
              <a:stCxn id="45" idx="2"/>
              <a:endCxn id="53" idx="0"/>
            </p:cNvCxnSpPr>
            <p:nvPr/>
          </p:nvCxnSpPr>
          <p:spPr>
            <a:xfrm flipH="1">
              <a:off x="14040635" y="5508650"/>
              <a:ext cx="1" cy="62360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222AE02-318C-B9CB-18BD-BE0FB364AF6D}"/>
                </a:ext>
              </a:extLst>
            </p:cNvPr>
            <p:cNvCxnSpPr>
              <a:cxnSpLocks/>
              <a:stCxn id="53" idx="2"/>
              <a:endCxn id="46" idx="0"/>
            </p:cNvCxnSpPr>
            <p:nvPr/>
          </p:nvCxnSpPr>
          <p:spPr>
            <a:xfrm>
              <a:off x="14040635" y="6819794"/>
              <a:ext cx="0" cy="57864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C72CCD6-8E5F-D2EB-BC6F-BBBBD432B2F5}"/>
                </a:ext>
              </a:extLst>
            </p:cNvPr>
            <p:cNvSpPr/>
            <p:nvPr/>
          </p:nvSpPr>
          <p:spPr>
            <a:xfrm>
              <a:off x="12947309" y="6132250"/>
              <a:ext cx="2186651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Rasterize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E76D186-0244-53F1-A4DE-2C1AC26C8B14}"/>
                </a:ext>
              </a:extLst>
            </p:cNvPr>
            <p:cNvSpPr/>
            <p:nvPr/>
          </p:nvSpPr>
          <p:spPr>
            <a:xfrm>
              <a:off x="18609259" y="6096829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Compute</a:t>
              </a:r>
            </a:p>
          </p:txBody>
        </p: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D9CEE6FF-0156-B197-C0CD-31E1B93FE0DE}"/>
                </a:ext>
              </a:extLst>
            </p:cNvPr>
            <p:cNvCxnSpPr>
              <a:cxnSpLocks/>
              <a:stCxn id="54" idx="1"/>
              <a:endCxn id="47" idx="3"/>
            </p:cNvCxnSpPr>
            <p:nvPr/>
          </p:nvCxnSpPr>
          <p:spPr>
            <a:xfrm rot="10800000" flipV="1">
              <a:off x="17924054" y="6453545"/>
              <a:ext cx="685205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60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AB980-89F3-15F2-62EE-7BBF940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Less Common Shading Stages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A3558F-48FE-BBA1-568B-59A369A56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Hull</a:t>
            </a:r>
          </a:p>
          <a:p>
            <a:pPr lvl="1"/>
            <a:r>
              <a:rPr lang="en-US" dirty="0"/>
              <a:t>Runs at each triangle or quad. Determines tessellation factors.</a:t>
            </a:r>
          </a:p>
          <a:p>
            <a:r>
              <a:rPr lang="en-US" b="1" dirty="0"/>
              <a:t>(Tessellate) </a:t>
            </a:r>
            <a:r>
              <a:rPr lang="en-US" dirty="0"/>
              <a:t>— not programmable</a:t>
            </a:r>
          </a:p>
          <a:p>
            <a:pPr lvl="1"/>
            <a:r>
              <a:rPr lang="en-US" dirty="0"/>
              <a:t>Turns one primitive into many as part of a smooth surface patch.</a:t>
            </a:r>
          </a:p>
          <a:p>
            <a:r>
              <a:rPr lang="en-US" b="1" dirty="0"/>
              <a:t>Domain</a:t>
            </a:r>
          </a:p>
          <a:p>
            <a:pPr lvl="1"/>
            <a:r>
              <a:rPr lang="en-US" dirty="0"/>
              <a:t>Where do new vertices generated by the tessellation stage go?</a:t>
            </a:r>
          </a:p>
          <a:p>
            <a:r>
              <a:rPr lang="en-US" b="1" dirty="0"/>
              <a:t>Geometry</a:t>
            </a:r>
          </a:p>
          <a:p>
            <a:pPr lvl="1"/>
            <a:r>
              <a:rPr lang="en-US" dirty="0"/>
              <a:t>Runs per triangle. Can make more triangles and compute new vertex locations. Suffers from poor performance on some GPUs.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8D59CA-1EB0-44F8-7E99-FDD1C3F083CA}"/>
              </a:ext>
            </a:extLst>
          </p:cNvPr>
          <p:cNvGrpSpPr/>
          <p:nvPr/>
        </p:nvGrpSpPr>
        <p:grpSpPr>
          <a:xfrm>
            <a:off x="3887391" y="122867"/>
            <a:ext cx="4626768" cy="4862681"/>
            <a:chOff x="12886533" y="2803260"/>
            <a:chExt cx="7901490" cy="71574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08FCDE-8E91-7996-A738-C08C7DB15C0B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Vertex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D2422A-5E91-98E7-4DF7-5FD691350502}"/>
                </a:ext>
              </a:extLst>
            </p:cNvPr>
            <p:cNvSpPr/>
            <p:nvPr/>
          </p:nvSpPr>
          <p:spPr>
            <a:xfrm>
              <a:off x="12886534" y="9247265"/>
              <a:ext cx="2204404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Pixel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2882B45-DC0B-1ED1-40C7-3895BA34C7A3}"/>
                </a:ext>
              </a:extLst>
            </p:cNvPr>
            <p:cNvSpPr/>
            <p:nvPr/>
          </p:nvSpPr>
          <p:spPr>
            <a:xfrm>
              <a:off x="16097783" y="5436572"/>
              <a:ext cx="1799137" cy="188979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B5C2000E-6E85-99C0-1AB5-B5930DC3C900}"/>
                </a:ext>
              </a:extLst>
            </p:cNvPr>
            <p:cNvCxnSpPr>
              <a:cxnSpLocks/>
              <a:stCxn id="11" idx="1"/>
              <a:endCxn id="9" idx="3"/>
            </p:cNvCxnSpPr>
            <p:nvPr/>
          </p:nvCxnSpPr>
          <p:spPr>
            <a:xfrm rot="10800000">
              <a:off x="15095211" y="3159977"/>
              <a:ext cx="1002572" cy="322149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6E655E40-7AEA-5E45-35C3-D55EA4C099BF}"/>
                </a:ext>
              </a:extLst>
            </p:cNvPr>
            <p:cNvCxnSpPr>
              <a:cxnSpLocks/>
              <a:stCxn id="11" idx="1"/>
              <a:endCxn id="10" idx="3"/>
            </p:cNvCxnSpPr>
            <p:nvPr/>
          </p:nvCxnSpPr>
          <p:spPr>
            <a:xfrm rot="10800000" flipV="1">
              <a:off x="15090939" y="6381468"/>
              <a:ext cx="1006845" cy="322251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8895F9FF-ACD6-B605-FE2A-8AAD930BA6C3}"/>
                </a:ext>
              </a:extLst>
            </p:cNvPr>
            <p:cNvCxnSpPr>
              <a:cxnSpLocks/>
              <a:stCxn id="10" idx="2"/>
              <a:endCxn id="11" idx="2"/>
            </p:cNvCxnSpPr>
            <p:nvPr/>
          </p:nvCxnSpPr>
          <p:spPr>
            <a:xfrm rot="5400000" flipH="1" flipV="1">
              <a:off x="14175876" y="7139223"/>
              <a:ext cx="2634335" cy="3008615"/>
            </a:xfrm>
            <a:prstGeom prst="bentConnector3">
              <a:avLst>
                <a:gd name="adj1" fmla="val -578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818327-9AC1-EF78-5ADD-A2CB92FFC7A4}"/>
                </a:ext>
              </a:extLst>
            </p:cNvPr>
            <p:cNvCxnSpPr>
              <a:cxnSpLocks/>
              <a:stCxn id="9" idx="2"/>
              <a:endCxn id="20" idx="0"/>
            </p:cNvCxnSpPr>
            <p:nvPr/>
          </p:nvCxnSpPr>
          <p:spPr>
            <a:xfrm>
              <a:off x="13993010" y="3516693"/>
              <a:ext cx="0" cy="36966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C47C9-5DA1-4692-3AFC-4A34D3550EC5}"/>
                </a:ext>
              </a:extLst>
            </p:cNvPr>
            <p:cNvCxnSpPr>
              <a:cxnSpLocks/>
              <a:stCxn id="17" idx="2"/>
              <a:endCxn id="10" idx="0"/>
            </p:cNvCxnSpPr>
            <p:nvPr/>
          </p:nvCxnSpPr>
          <p:spPr>
            <a:xfrm>
              <a:off x="13988736" y="8877604"/>
              <a:ext cx="0" cy="36966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EACE272-FBCE-0303-3A4D-1EB9D4E09D71}"/>
                </a:ext>
              </a:extLst>
            </p:cNvPr>
            <p:cNvSpPr/>
            <p:nvPr/>
          </p:nvSpPr>
          <p:spPr>
            <a:xfrm>
              <a:off x="12886534" y="8190060"/>
              <a:ext cx="2204404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Rasterize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151CE6-CC6C-756A-42FD-6C38EF6CC4A9}"/>
                </a:ext>
              </a:extLst>
            </p:cNvPr>
            <p:cNvSpPr/>
            <p:nvPr/>
          </p:nvSpPr>
          <p:spPr>
            <a:xfrm>
              <a:off x="18583620" y="6023873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Compute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6234C90-A3F4-93CE-0FCE-0BF781A09E69}"/>
                </a:ext>
              </a:extLst>
            </p:cNvPr>
            <p:cNvCxnSpPr>
              <a:cxnSpLocks/>
              <a:stCxn id="18" idx="1"/>
              <a:endCxn id="11" idx="3"/>
            </p:cNvCxnSpPr>
            <p:nvPr/>
          </p:nvCxnSpPr>
          <p:spPr>
            <a:xfrm rot="10800000" flipV="1">
              <a:off x="17896920" y="6380589"/>
              <a:ext cx="686700" cy="87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29E9EC-3A00-218B-9AE0-D3B4F3B3B72B}"/>
                </a:ext>
              </a:extLst>
            </p:cNvPr>
            <p:cNvSpPr/>
            <p:nvPr/>
          </p:nvSpPr>
          <p:spPr>
            <a:xfrm>
              <a:off x="12890808" y="3886354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Hull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57B504-FE8A-C757-F548-C2CFF0510B33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flipH="1">
              <a:off x="13988736" y="5657974"/>
              <a:ext cx="480" cy="3658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CF62E5-77F0-C1D8-3E2F-52D1AE2359C2}"/>
                </a:ext>
              </a:extLst>
            </p:cNvPr>
            <p:cNvSpPr/>
            <p:nvPr/>
          </p:nvSpPr>
          <p:spPr>
            <a:xfrm>
              <a:off x="12887014" y="4970430"/>
              <a:ext cx="2204403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Tessellate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975602-654A-1B67-84AE-6E3749D3DB6C}"/>
                </a:ext>
              </a:extLst>
            </p:cNvPr>
            <p:cNvSpPr/>
            <p:nvPr/>
          </p:nvSpPr>
          <p:spPr>
            <a:xfrm>
              <a:off x="12886534" y="6023872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Domain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734F2C-6781-9B4E-8550-6D4F2A210BC9}"/>
                </a:ext>
              </a:extLst>
            </p:cNvPr>
            <p:cNvSpPr/>
            <p:nvPr/>
          </p:nvSpPr>
          <p:spPr>
            <a:xfrm>
              <a:off x="12886533" y="7106965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Geometry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CD7EF3D-5367-CE36-7BCC-57B14D5A6AFC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flipH="1">
              <a:off x="13988735" y="6737305"/>
              <a:ext cx="1" cy="36966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CF9AD0-D0B9-41B3-ED65-7EF76944D830}"/>
                </a:ext>
              </a:extLst>
            </p:cNvPr>
            <p:cNvCxnSpPr>
              <a:cxnSpLocks/>
              <a:stCxn id="24" idx="2"/>
              <a:endCxn id="17" idx="0"/>
            </p:cNvCxnSpPr>
            <p:nvPr/>
          </p:nvCxnSpPr>
          <p:spPr>
            <a:xfrm>
              <a:off x="13988735" y="7820398"/>
              <a:ext cx="1" cy="36966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6A99060-83F1-B549-62C7-70396380E834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 flipH="1">
              <a:off x="13989216" y="4599787"/>
              <a:ext cx="3794" cy="37064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8EC63082-3ACD-EDB3-7D1C-37375CFEB578}"/>
                </a:ext>
              </a:extLst>
            </p:cNvPr>
            <p:cNvCxnSpPr>
              <a:cxnSpLocks/>
              <a:stCxn id="11" idx="1"/>
              <a:endCxn id="20" idx="3"/>
            </p:cNvCxnSpPr>
            <p:nvPr/>
          </p:nvCxnSpPr>
          <p:spPr>
            <a:xfrm rot="10800000">
              <a:off x="15095211" y="4243072"/>
              <a:ext cx="1002572" cy="213839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485CCC01-6A75-9A86-8F9B-C31498DD5593}"/>
                </a:ext>
              </a:extLst>
            </p:cNvPr>
            <p:cNvCxnSpPr>
              <a:cxnSpLocks/>
              <a:stCxn id="11" idx="1"/>
              <a:endCxn id="23" idx="3"/>
            </p:cNvCxnSpPr>
            <p:nvPr/>
          </p:nvCxnSpPr>
          <p:spPr>
            <a:xfrm rot="10800000">
              <a:off x="15090937" y="6380589"/>
              <a:ext cx="1006846" cy="87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85FB0B33-9603-E40F-EB5C-DA3B26F6E084}"/>
                </a:ext>
              </a:extLst>
            </p:cNvPr>
            <p:cNvCxnSpPr>
              <a:cxnSpLocks/>
              <a:stCxn id="11" idx="1"/>
              <a:endCxn id="24" idx="3"/>
            </p:cNvCxnSpPr>
            <p:nvPr/>
          </p:nvCxnSpPr>
          <p:spPr>
            <a:xfrm rot="10800000" flipV="1">
              <a:off x="15090936" y="6381468"/>
              <a:ext cx="1006847" cy="108221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30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4C06-5118-A4A3-4FE8-AF1A7B3C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Shader Stages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46A66-3E21-E512-2E0D-7450B016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New hardware commonly introduces new shading stages. </a:t>
            </a:r>
          </a:p>
          <a:p>
            <a:endParaRPr lang="en-US" dirty="0"/>
          </a:p>
          <a:p>
            <a:r>
              <a:rPr lang="en-US" dirty="0"/>
              <a:t>Games usually avoid using for anything other than non-critical </a:t>
            </a:r>
            <a:r>
              <a:rPr lang="en-US" i="1" dirty="0"/>
              <a:t>eye candy</a:t>
            </a:r>
            <a:r>
              <a:rPr lang="en-US" dirty="0"/>
              <a:t> until the minimum expected GPU (aka </a:t>
            </a:r>
            <a:r>
              <a:rPr lang="en-US" i="1" dirty="0" err="1"/>
              <a:t>minspec</a:t>
            </a:r>
            <a:r>
              <a:rPr lang="en-US" dirty="0"/>
              <a:t>) can be expected to support them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929250-3864-9264-0F23-259045EA36FA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1814721"/>
            <a:ext cx="1249752" cy="2581067"/>
            <a:chOff x="20695058" y="2748128"/>
            <a:chExt cx="3308892" cy="77964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337598-913A-E031-4FCF-6595E7CDAE68}"/>
                </a:ext>
              </a:extLst>
            </p:cNvPr>
            <p:cNvSpPr/>
            <p:nvPr/>
          </p:nvSpPr>
          <p:spPr>
            <a:xfrm>
              <a:off x="20695058" y="9473439"/>
              <a:ext cx="3282697" cy="107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Pixel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D7EC92-F5C6-2211-41C9-7FA3DB43A18A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>
              <a:off x="22336407" y="8918440"/>
              <a:ext cx="0" cy="5550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1F40513-A5FA-3554-71B2-351706954DE9}"/>
                </a:ext>
              </a:extLst>
            </p:cNvPr>
            <p:cNvSpPr/>
            <p:nvPr/>
          </p:nvSpPr>
          <p:spPr>
            <a:xfrm>
              <a:off x="20695058" y="7886182"/>
              <a:ext cx="3282697" cy="1032258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C3D82-A00C-74F8-22F7-12D37DAC5387}"/>
                </a:ext>
              </a:extLst>
            </p:cNvPr>
            <p:cNvSpPr/>
            <p:nvPr/>
          </p:nvSpPr>
          <p:spPr>
            <a:xfrm>
              <a:off x="20721256" y="2748128"/>
              <a:ext cx="3282694" cy="10711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Task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2CDD4AF-C297-8FBE-CB64-1AB69E7530BE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22356238" y="5714881"/>
              <a:ext cx="713" cy="54934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07D6A1-7374-942B-2BEE-F85A78D2A443}"/>
                </a:ext>
              </a:extLst>
            </p:cNvPr>
            <p:cNvSpPr/>
            <p:nvPr/>
          </p:nvSpPr>
          <p:spPr>
            <a:xfrm>
              <a:off x="20715604" y="4370077"/>
              <a:ext cx="3282694" cy="134480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Mesh Generation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2222DD-DADF-FA48-56EE-675BFBF330F1}"/>
                </a:ext>
              </a:extLst>
            </p:cNvPr>
            <p:cNvSpPr/>
            <p:nvPr/>
          </p:nvSpPr>
          <p:spPr>
            <a:xfrm>
              <a:off x="20714890" y="6264231"/>
              <a:ext cx="3282695" cy="107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Mesh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C9B2EE-DA56-CE96-1AB4-231C287EB5A5}"/>
                </a:ext>
              </a:extLst>
            </p:cNvPr>
            <p:cNvCxnSpPr>
              <a:cxnSpLocks/>
              <a:stCxn id="12" idx="2"/>
              <a:endCxn id="8" idx="0"/>
            </p:cNvCxnSpPr>
            <p:nvPr/>
          </p:nvCxnSpPr>
          <p:spPr>
            <a:xfrm flipH="1">
              <a:off x="22336407" y="7335358"/>
              <a:ext cx="19831" cy="55082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A63B96F-24F0-B806-1839-A0C0292998A9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flipH="1">
              <a:off x="22356951" y="3819254"/>
              <a:ext cx="5652" cy="55082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77EF69-6046-112B-5360-46013D04FEB1}"/>
              </a:ext>
            </a:extLst>
          </p:cNvPr>
          <p:cNvGrpSpPr/>
          <p:nvPr/>
        </p:nvGrpSpPr>
        <p:grpSpPr>
          <a:xfrm>
            <a:off x="5451987" y="1733065"/>
            <a:ext cx="3062172" cy="2669866"/>
            <a:chOff x="11223576" y="2425347"/>
            <a:chExt cx="8677645" cy="75659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440824-659B-1D6C-24ED-D99D520D6548}"/>
                </a:ext>
              </a:extLst>
            </p:cNvPr>
            <p:cNvSpPr/>
            <p:nvPr/>
          </p:nvSpPr>
          <p:spPr>
            <a:xfrm>
              <a:off x="12864925" y="2425347"/>
              <a:ext cx="3282695" cy="1261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Ray Generation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B0D0CF-968D-C876-4B0F-F1A3FE2019FE}"/>
                </a:ext>
              </a:extLst>
            </p:cNvPr>
            <p:cNvSpPr/>
            <p:nvPr/>
          </p:nvSpPr>
          <p:spPr>
            <a:xfrm>
              <a:off x="16618524" y="4734861"/>
              <a:ext cx="3282697" cy="1071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Any Hit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93F5155-9F01-6483-F9B9-664FAE517353}"/>
                </a:ext>
              </a:extLst>
            </p:cNvPr>
            <p:cNvCxnSpPr>
              <a:cxnSpLocks/>
              <a:stCxn id="16" idx="2"/>
              <a:endCxn id="21" idx="0"/>
            </p:cNvCxnSpPr>
            <p:nvPr/>
          </p:nvCxnSpPr>
          <p:spPr>
            <a:xfrm>
              <a:off x="14506273" y="3686985"/>
              <a:ext cx="0" cy="164142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3CDEA2-4181-EECA-1DED-9E407E13A490}"/>
                </a:ext>
              </a:extLst>
            </p:cNvPr>
            <p:cNvSpPr/>
            <p:nvPr/>
          </p:nvSpPr>
          <p:spPr>
            <a:xfrm>
              <a:off x="16618526" y="6389397"/>
              <a:ext cx="3282695" cy="1071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Intersection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8A8A6E5-6409-04BE-0662-01C880D24FD2}"/>
                </a:ext>
              </a:extLst>
            </p:cNvPr>
            <p:cNvSpPr/>
            <p:nvPr/>
          </p:nvSpPr>
          <p:spPr>
            <a:xfrm>
              <a:off x="12864925" y="5328414"/>
              <a:ext cx="3282695" cy="1032259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Traversal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6AF6DF-F32A-2B34-2B16-07E7E9C31AAA}"/>
                </a:ext>
              </a:extLst>
            </p:cNvPr>
            <p:cNvSpPr/>
            <p:nvPr/>
          </p:nvSpPr>
          <p:spPr>
            <a:xfrm>
              <a:off x="11223576" y="8920146"/>
              <a:ext cx="3282695" cy="1071127"/>
            </a:xfrm>
            <a:prstGeom prst="rect">
              <a:avLst/>
            </a:prstGeom>
            <a:ln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Miss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190337-00A5-0C61-BF69-44357C52FED3}"/>
                </a:ext>
              </a:extLst>
            </p:cNvPr>
            <p:cNvSpPr/>
            <p:nvPr/>
          </p:nvSpPr>
          <p:spPr>
            <a:xfrm>
              <a:off x="14664652" y="8920146"/>
              <a:ext cx="3282695" cy="1071127"/>
            </a:xfrm>
            <a:prstGeom prst="rect">
              <a:avLst/>
            </a:prstGeom>
            <a:ln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Closest Hit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B41FCF-7328-67FC-FCB5-4D12573F0299}"/>
              </a:ext>
            </a:extLst>
          </p:cNvPr>
          <p:cNvCxnSpPr>
            <a:cxnSpLocks/>
            <a:stCxn id="20" idx="0"/>
            <a:endCxn id="17" idx="2"/>
          </p:cNvCxnSpPr>
          <p:nvPr/>
        </p:nvCxnSpPr>
        <p:spPr>
          <a:xfrm flipH="1" flipV="1">
            <a:off x="7934959" y="2926027"/>
            <a:ext cx="1" cy="20587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E62EAE6-63EA-FF7B-DBA1-E8844991EB92}"/>
              </a:ext>
            </a:extLst>
          </p:cNvPr>
          <p:cNvCxnSpPr>
            <a:cxnSpLocks/>
            <a:stCxn id="17" idx="0"/>
            <a:endCxn id="21" idx="0"/>
          </p:cNvCxnSpPr>
          <p:nvPr/>
        </p:nvCxnSpPr>
        <p:spPr>
          <a:xfrm rot="16200000" flipH="1" flipV="1">
            <a:off x="7167946" y="1990487"/>
            <a:ext cx="209453" cy="1324572"/>
          </a:xfrm>
          <a:prstGeom prst="bentConnector3">
            <a:avLst>
              <a:gd name="adj1" fmla="val -10914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34676442-5702-E975-0443-270688581F49}"/>
              </a:ext>
            </a:extLst>
          </p:cNvPr>
          <p:cNvCxnSpPr>
            <a:cxnSpLocks/>
            <a:stCxn id="21" idx="2"/>
            <a:endCxn id="20" idx="2"/>
          </p:cNvCxnSpPr>
          <p:nvPr/>
        </p:nvCxnSpPr>
        <p:spPr>
          <a:xfrm rot="16200000" flipH="1">
            <a:off x="7078615" y="2653535"/>
            <a:ext cx="388116" cy="1324573"/>
          </a:xfrm>
          <a:prstGeom prst="bentConnector3">
            <a:avLst>
              <a:gd name="adj1" fmla="val 1589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663C1209-5AEF-23BC-2703-CB6DE1A8675D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5400000">
            <a:off x="5869194" y="3283757"/>
            <a:ext cx="903187" cy="579200"/>
          </a:xfrm>
          <a:prstGeom prst="bentConnector3">
            <a:avLst>
              <a:gd name="adj1" fmla="val 6898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E3B676DE-B8A3-CABE-428E-F5F7F7114815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rot="16200000" flipH="1">
            <a:off x="6476338" y="3255812"/>
            <a:ext cx="903187" cy="635089"/>
          </a:xfrm>
          <a:prstGeom prst="bentConnector3">
            <a:avLst>
              <a:gd name="adj1" fmla="val 6898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671C0C1-DAA8-1B06-0B58-DABA18F135C2}"/>
              </a:ext>
            </a:extLst>
          </p:cNvPr>
          <p:cNvSpPr txBox="1"/>
          <p:nvPr/>
        </p:nvSpPr>
        <p:spPr>
          <a:xfrm>
            <a:off x="3820416" y="1195206"/>
            <a:ext cx="150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Mesh Shaders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053DD0-8122-CEF4-C31B-E58BC3F8F72A}"/>
              </a:ext>
            </a:extLst>
          </p:cNvPr>
          <p:cNvSpPr txBox="1"/>
          <p:nvPr/>
        </p:nvSpPr>
        <p:spPr>
          <a:xfrm>
            <a:off x="6570314" y="1195206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Ray Tracing</a:t>
            </a:r>
          </a:p>
        </p:txBody>
      </p:sp>
    </p:spTree>
    <p:extLst>
      <p:ext uri="{BB962C8B-B14F-4D97-AF65-F5344CB8AC3E}">
        <p14:creationId xmlns:p14="http://schemas.microsoft.com/office/powerpoint/2010/main" val="375813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61A1-6F55-0066-7216-147AA04E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Shaders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DE73-8B1C-F5FB-4400-7CED6F6A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DirectX High Level Shading Language (also OpenGL GLSL)</a:t>
            </a:r>
          </a:p>
          <a:p>
            <a:pPr lvl="1"/>
            <a:r>
              <a:rPr lang="en-US" dirty="0"/>
              <a:t>HLSL is a direct descendent of Stanford RTSL &amp; NVIDIA Cg</a:t>
            </a:r>
          </a:p>
          <a:p>
            <a:r>
              <a:rPr lang="en-US" dirty="0"/>
              <a:t>There are lots of HLSL resources online</a:t>
            </a:r>
          </a:p>
          <a:p>
            <a:r>
              <a:rPr lang="en-US" dirty="0"/>
              <a:t>HLSL is C-like language, with familiar statement syntax: </a:t>
            </a:r>
          </a:p>
          <a:p>
            <a:pPr lvl="1"/>
            <a:r>
              <a:rPr lang="en-US" dirty="0"/>
              <a:t>if / for / switch, struct, function call/declaration, #define / #if, . . .</a:t>
            </a:r>
          </a:p>
          <a:p>
            <a:pPr lvl="1"/>
            <a:r>
              <a:rPr lang="en-US" dirty="0"/>
              <a:t>Many extensions to support common shading operations.</a:t>
            </a:r>
          </a:p>
          <a:p>
            <a:r>
              <a:rPr lang="en-US" dirty="0"/>
              <a:t>It has some C++ features (comment syntax and function overloading), but most C++ features not in C are missing (classes, templates, etc.).</a:t>
            </a:r>
          </a:p>
        </p:txBody>
      </p:sp>
    </p:spTree>
    <p:extLst>
      <p:ext uri="{BB962C8B-B14F-4D97-AF65-F5344CB8AC3E}">
        <p14:creationId xmlns:p14="http://schemas.microsoft.com/office/powerpoint/2010/main" val="242594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56FE-FA64-106A-E13E-CFF39BB1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HLSL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E05E2-8444-6C1E-44E1-12989E8C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overview</a:t>
            </a:r>
          </a:p>
        </p:txBody>
      </p:sp>
    </p:spTree>
    <p:extLst>
      <p:ext uri="{BB962C8B-B14F-4D97-AF65-F5344CB8AC3E}">
        <p14:creationId xmlns:p14="http://schemas.microsoft.com/office/powerpoint/2010/main" val="269198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1199</TotalTime>
  <Words>2079</Words>
  <Application>Microsoft Macintosh PowerPoint</Application>
  <PresentationFormat>On-screen Show (16:9)</PresentationFormat>
  <Paragraphs>270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Shader Code</vt:lpstr>
      <vt:lpstr>Shading Background</vt:lpstr>
      <vt:lpstr>What is a Shader?</vt:lpstr>
      <vt:lpstr>Shader History</vt:lpstr>
      <vt:lpstr>Common Shading Stages</vt:lpstr>
      <vt:lpstr>Less Common Shading Stages</vt:lpstr>
      <vt:lpstr>Other Shader Stages</vt:lpstr>
      <vt:lpstr>Writing Shaders</vt:lpstr>
      <vt:lpstr>HLSL</vt:lpstr>
      <vt:lpstr>Vector Types</vt:lpstr>
      <vt:lpstr>Vector Operators</vt:lpstr>
      <vt:lpstr>Matrix Types</vt:lpstr>
      <vt:lpstr>Matrix Operators</vt:lpstr>
      <vt:lpstr>Built-in Functions</vt:lpstr>
      <vt:lpstr>UE5 Shaders</vt:lpstr>
      <vt:lpstr>Forward Shading</vt:lpstr>
      <vt:lpstr>Deferred Shading</vt:lpstr>
      <vt:lpstr>UE5 Materials</vt:lpstr>
      <vt:lpstr>UE5 Shading Language</vt:lpstr>
      <vt:lpstr>UE5 Shader Internals</vt:lpstr>
      <vt:lpstr>Deep UE5 Shader Details</vt:lpstr>
      <vt:lpstr>Getting Data into Shaders (Cbuffers)</vt:lpstr>
      <vt:lpstr>Getting Data into Shaders (Vertex Data)</vt:lpstr>
      <vt:lpstr>Getting Data into Shaders (Buffers and Textures)</vt:lpstr>
      <vt:lpstr>Shader Functions</vt:lpstr>
      <vt:lpstr>Shader Stage I/O</vt:lpstr>
      <vt:lpstr>Hardware Semantics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Shader Code</dc:title>
  <dc:creator>Marc Olano</dc:creator>
  <cp:lastModifiedBy>Marc Olano</cp:lastModifiedBy>
  <cp:revision>19</cp:revision>
  <dcterms:created xsi:type="dcterms:W3CDTF">2023-09-05T14:20:45Z</dcterms:created>
  <dcterms:modified xsi:type="dcterms:W3CDTF">2025-09-02T17:59:39Z</dcterms:modified>
</cp:coreProperties>
</file>