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6301"/>
  </p:normalViewPr>
  <p:slideViewPr>
    <p:cSldViewPr snapToGrid="0">
      <p:cViewPr varScale="1">
        <p:scale>
          <a:sx n="168" d="100"/>
          <a:sy n="168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1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6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3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2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3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BBE2-7143-8046-9B08-ECC0A5FCA9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95031-C6E2-2B4D-AA14-7F796BBE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49E8-A0CD-5F5E-DD43-F171737B91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Plugins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97C95-1516-F90D-1EFA-30F5CCEB7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CF08-7195-8EA3-77BC-87FCD66F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Toolbar Buttons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2F8C0-B6F1-658F-7EB6-46B1EB30A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Create new buttons in the top toolbar of the Editor.</a:t>
            </a:r>
          </a:p>
          <a:p>
            <a:r>
              <a:rPr lang="en-US" dirty="0"/>
              <a:t>The easiest way to get the basics is to look at the template code.</a:t>
            </a:r>
          </a:p>
          <a:p>
            <a:r>
              <a:rPr lang="en-US" dirty="0"/>
              <a:t>To implement: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Derive a class from </a:t>
            </a:r>
            <a:r>
              <a:rPr lang="en-US" b="1" dirty="0" err="1"/>
              <a:t>TCommands</a:t>
            </a:r>
            <a:r>
              <a:rPr lang="en-US" b="1" dirty="0"/>
              <a:t>&lt;</a:t>
            </a:r>
            <a:r>
              <a:rPr lang="en-US" b="1" dirty="0" err="1"/>
              <a:t>FToolbarCommands</a:t>
            </a:r>
            <a:r>
              <a:rPr lang="en-US" b="1" dirty="0"/>
              <a:t>&gt;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Register it in </a:t>
            </a:r>
            <a:r>
              <a:rPr lang="en-US" b="1" dirty="0" err="1"/>
              <a:t>StartupModule</a:t>
            </a:r>
            <a:r>
              <a:rPr lang="en-US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022792-E52A-6E59-D72D-513ED1F1D382}"/>
              </a:ext>
            </a:extLst>
          </p:cNvPr>
          <p:cNvGrpSpPr>
            <a:grpSpLocks noChangeAspect="1"/>
          </p:cNvGrpSpPr>
          <p:nvPr/>
        </p:nvGrpSpPr>
        <p:grpSpPr>
          <a:xfrm>
            <a:off x="3941762" y="1009795"/>
            <a:ext cx="4572000" cy="2814387"/>
            <a:chOff x="10888435" y="2265158"/>
            <a:chExt cx="13247472" cy="81547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F743CC-C035-AAB4-05A0-1B60C28EA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63743" y="8663173"/>
              <a:ext cx="13072164" cy="1756734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87B9A25-DE60-F6F1-4B10-059F003E7427}"/>
                </a:ext>
              </a:extLst>
            </p:cNvPr>
            <p:cNvSpPr/>
            <p:nvPr/>
          </p:nvSpPr>
          <p:spPr>
            <a:xfrm>
              <a:off x="20049968" y="8663173"/>
              <a:ext cx="726052" cy="60841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84AE59-1EC4-1C18-BDA0-90AEFC7E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88436" y="2265158"/>
              <a:ext cx="12534900" cy="3178584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4485CA7-AFD3-522F-CE00-998A6239A3DC}"/>
                </a:ext>
              </a:extLst>
            </p:cNvPr>
            <p:cNvSpPr/>
            <p:nvPr/>
          </p:nvSpPr>
          <p:spPr>
            <a:xfrm>
              <a:off x="10888435" y="3127767"/>
              <a:ext cx="6788534" cy="1375827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2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530C-9A57-A417-E160-46035AC3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Editor Modes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EA0A8-7141-7B1F-1867-FCF59B793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 a new Editor mode, like Foliage, etc.</a:t>
            </a:r>
          </a:p>
          <a:p>
            <a:r>
              <a:rPr lang="en-US" dirty="0"/>
              <a:t>This one also has a template when creating a new plugin.</a:t>
            </a:r>
          </a:p>
          <a:p>
            <a:r>
              <a:rPr lang="en-US" dirty="0"/>
              <a:t>To implement: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Derive classes from </a:t>
            </a:r>
            <a:r>
              <a:rPr lang="en-US" dirty="0" err="1"/>
              <a:t>FEdMode</a:t>
            </a:r>
            <a:r>
              <a:rPr lang="en-US" dirty="0"/>
              <a:t> and </a:t>
            </a:r>
            <a:r>
              <a:rPr lang="en-US" dirty="0" err="1"/>
              <a:t>FModeToolkit</a:t>
            </a:r>
            <a:r>
              <a:rPr lang="en-US" dirty="0"/>
              <a:t>.</a:t>
            </a:r>
          </a:p>
          <a:p>
            <a:r>
              <a:rPr lang="en-US" dirty="0"/>
              <a:t>Search for the following in Engine/Plugins to find other, more complete 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MeshEditor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ControlRig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SteamAudio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Paper2D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18E287-5E88-1C4F-D1AF-985D0DCCDC5D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757649"/>
            <a:ext cx="4572000" cy="3638139"/>
            <a:chOff x="11297117" y="2047688"/>
            <a:chExt cx="12573000" cy="100048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B2B3D3-5D0C-FE18-CBBF-0455BBDEB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97117" y="2047688"/>
              <a:ext cx="12573000" cy="38675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29238B-7316-E2FA-8F22-EE4A939F9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81952" y="7734570"/>
              <a:ext cx="3942521" cy="4318000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2911A1D-7BB1-24DE-856C-364289DD1E2D}"/>
                </a:ext>
              </a:extLst>
            </p:cNvPr>
            <p:cNvSpPr/>
            <p:nvPr/>
          </p:nvSpPr>
          <p:spPr>
            <a:xfrm>
              <a:off x="11504429" y="3291841"/>
              <a:ext cx="10653822" cy="1428078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36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51C2-58EE-B08A-DF8B-5C1BA11B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File Importers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77C16-E963-D7DB-6E4B-DA908F6F0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file importer plugin will allow you to import files by dragging them into the </a:t>
            </a:r>
            <a:r>
              <a:rPr lang="en-US" b="1" dirty="0"/>
              <a:t>Content</a:t>
            </a:r>
            <a:r>
              <a:rPr lang="en-US" dirty="0"/>
              <a:t> window or by using the </a:t>
            </a:r>
            <a:r>
              <a:rPr lang="en-US" b="1" dirty="0"/>
              <a:t>Import</a:t>
            </a:r>
            <a:r>
              <a:rPr lang="en-US" dirty="0"/>
              <a:t> button.</a:t>
            </a:r>
          </a:p>
          <a:p>
            <a:r>
              <a:rPr lang="en-US" dirty="0"/>
              <a:t>To implement:</a:t>
            </a:r>
          </a:p>
          <a:p>
            <a:pPr lvl="1"/>
            <a:r>
              <a:rPr lang="en-US" dirty="0"/>
              <a:t>Derive class from </a:t>
            </a:r>
            <a:r>
              <a:rPr lang="en-US" b="1" dirty="0" err="1"/>
              <a:t>UFactory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Override </a:t>
            </a:r>
            <a:r>
              <a:rPr lang="en-US" b="1" dirty="0" err="1"/>
              <a:t>UFactory</a:t>
            </a:r>
            <a:r>
              <a:rPr lang="en-US" dirty="0"/>
              <a:t> import functions.</a:t>
            </a:r>
          </a:p>
          <a:p>
            <a:pPr lvl="1"/>
            <a:r>
              <a:rPr lang="en-US" dirty="0"/>
              <a:t>Register extensions supported in the constructor.</a:t>
            </a:r>
          </a:p>
          <a:p>
            <a:r>
              <a:rPr lang="en-US" dirty="0"/>
              <a:t>There is no template for this one, but you can look for existing plugins that add new file importers. GLTF is one example. From that, look for other plugins with </a:t>
            </a:r>
            <a:r>
              <a:rPr lang="en-US" b="1" dirty="0" err="1"/>
              <a:t>FactoryCreateFile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AlembicImporter</a:t>
            </a:r>
            <a:endParaRPr lang="en-US" b="1" dirty="0"/>
          </a:p>
          <a:p>
            <a:pPr lvl="1"/>
            <a:r>
              <a:rPr lang="en-US" b="1" dirty="0" err="1"/>
              <a:t>MagicLeapMedia</a:t>
            </a:r>
            <a:endParaRPr lang="en-US" b="1" dirty="0"/>
          </a:p>
          <a:p>
            <a:pPr lvl="1"/>
            <a:r>
              <a:rPr lang="en-US" b="1" dirty="0" err="1"/>
              <a:t>USDImporter</a:t>
            </a:r>
            <a:endParaRPr lang="en-US" b="1" dirty="0"/>
          </a:p>
          <a:p>
            <a:pPr lvl="1"/>
            <a:r>
              <a:rPr lang="en-US" dirty="0"/>
              <a:t>Several in </a:t>
            </a:r>
            <a:r>
              <a:rPr lang="en-US" b="1" dirty="0"/>
              <a:t>Media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623D8D-7503-C703-6170-DBA1DDC104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2865"/>
          <a:stretch/>
        </p:blipFill>
        <p:spPr>
          <a:xfrm>
            <a:off x="4629150" y="1468010"/>
            <a:ext cx="3886200" cy="30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6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0BB7A-6420-639D-CA35-8E803BCB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Asset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C8844-A467-ACDD-1358-7C192F53B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Plugins can add new operations on existing assets, available through the right-click </a:t>
            </a:r>
            <a:r>
              <a:rPr lang="en-US" b="1" dirty="0"/>
              <a:t>context menu</a:t>
            </a:r>
            <a:r>
              <a:rPr lang="en-US" dirty="0"/>
              <a:t>.</a:t>
            </a:r>
          </a:p>
          <a:p>
            <a:r>
              <a:rPr lang="en-US" dirty="0"/>
              <a:t>To implement:</a:t>
            </a:r>
          </a:p>
          <a:p>
            <a:pPr lvl="1"/>
            <a:r>
              <a:rPr lang="en-US" dirty="0"/>
              <a:t>Create a new class derived from </a:t>
            </a:r>
            <a:r>
              <a:rPr lang="en-US" b="1" dirty="0" err="1"/>
              <a:t>IAssetTypeActions</a:t>
            </a:r>
            <a:r>
              <a:rPr lang="en-US" dirty="0"/>
              <a:t> or </a:t>
            </a:r>
            <a:r>
              <a:rPr lang="en-US" b="1" dirty="0" err="1"/>
              <a:t>FAssetTypeActions_Base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Override </a:t>
            </a:r>
            <a:r>
              <a:rPr lang="en-US" b="1" dirty="0" err="1"/>
              <a:t>GetActions</a:t>
            </a:r>
            <a:r>
              <a:rPr lang="en-US" dirty="0"/>
              <a:t>.</a:t>
            </a:r>
          </a:p>
          <a:p>
            <a:r>
              <a:rPr lang="en-US" dirty="0"/>
              <a:t>How to find examples: </a:t>
            </a:r>
          </a:p>
          <a:p>
            <a:pPr lvl="1"/>
            <a:r>
              <a:rPr lang="en-US" dirty="0"/>
              <a:t>Find an example like </a:t>
            </a:r>
            <a:r>
              <a:rPr lang="en-US" b="1" dirty="0"/>
              <a:t>Paper2D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Search for the action name in the menu, with spaces removed (</a:t>
            </a:r>
            <a:r>
              <a:rPr lang="en-US" b="1" dirty="0" err="1"/>
              <a:t>CreateTileMap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This search leads to example at </a:t>
            </a:r>
            <a:r>
              <a:rPr lang="en-US" b="1" dirty="0" err="1"/>
              <a:t>FTileSetAssetTypeActions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Given that, search for </a:t>
            </a:r>
            <a:r>
              <a:rPr lang="en-US" b="1" dirty="0" err="1"/>
              <a:t>GetActions</a:t>
            </a:r>
            <a:r>
              <a:rPr lang="en-US" dirty="0"/>
              <a:t> for examples in other plugins.</a:t>
            </a: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C1DE45D0-A0A3-C95F-59CD-B667EC36A4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9135" y="1368425"/>
            <a:ext cx="1826229" cy="32639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D3DDFB-7966-5877-B6CF-36C288229AFB}"/>
              </a:ext>
            </a:extLst>
          </p:cNvPr>
          <p:cNvSpPr/>
          <p:nvPr/>
        </p:nvSpPr>
        <p:spPr>
          <a:xfrm>
            <a:off x="6300061" y="1368425"/>
            <a:ext cx="1092631" cy="3906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D625-F115-8FBE-968B-7040874A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New Asset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57E59-7DAD-A8B6-CF3D-4B22FE448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Plugins can create new asset types can appear in the </a:t>
            </a:r>
            <a:r>
              <a:rPr lang="en-US" b="1" dirty="0"/>
              <a:t>Content</a:t>
            </a:r>
            <a:r>
              <a:rPr lang="en-US" dirty="0"/>
              <a:t> window and be used by Actors and components.</a:t>
            </a:r>
          </a:p>
          <a:p>
            <a:r>
              <a:rPr lang="en-US" dirty="0"/>
              <a:t>To implement:</a:t>
            </a:r>
          </a:p>
          <a:p>
            <a:pPr lvl="1"/>
            <a:r>
              <a:rPr lang="en-US" dirty="0"/>
              <a:t>Derive from </a:t>
            </a:r>
            <a:r>
              <a:rPr lang="en-US" b="1" dirty="0" err="1"/>
              <a:t>UObject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Add </a:t>
            </a:r>
            <a:r>
              <a:rPr lang="en-US" b="1" dirty="0" err="1"/>
              <a:t>UFactory</a:t>
            </a:r>
            <a:r>
              <a:rPr lang="en-US" dirty="0"/>
              <a:t> class implementing </a:t>
            </a:r>
            <a:r>
              <a:rPr lang="en-US" b="1" dirty="0" err="1"/>
              <a:t>FactoryCreateNew</a:t>
            </a:r>
            <a:r>
              <a:rPr lang="en-US" dirty="0"/>
              <a:t> and/or </a:t>
            </a:r>
            <a:r>
              <a:rPr lang="en-US" b="1" dirty="0"/>
              <a:t>Importer Factory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Optional: </a:t>
            </a:r>
            <a:r>
              <a:rPr lang="en-US" b="1" dirty="0" err="1"/>
              <a:t>ShouldShowInNewMenu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Add </a:t>
            </a:r>
            <a:r>
              <a:rPr lang="en-US" b="1" dirty="0" err="1"/>
              <a:t>IAssetTypeActions</a:t>
            </a:r>
            <a:r>
              <a:rPr lang="en-US" dirty="0"/>
              <a:t> class to customize name.</a:t>
            </a:r>
          </a:p>
          <a:p>
            <a:pPr lvl="1"/>
            <a:r>
              <a:rPr lang="en-US" dirty="0"/>
              <a:t>Add </a:t>
            </a:r>
            <a:r>
              <a:rPr lang="en-US" b="1" dirty="0" err="1"/>
              <a:t>UThumbnailRenderer</a:t>
            </a:r>
            <a:r>
              <a:rPr lang="en-US" dirty="0"/>
              <a:t> class if you want a custom icon.</a:t>
            </a:r>
          </a:p>
          <a:p>
            <a:r>
              <a:rPr lang="en-US" dirty="0"/>
              <a:t>How to find:</a:t>
            </a:r>
          </a:p>
          <a:p>
            <a:pPr lvl="1"/>
            <a:r>
              <a:rPr lang="en-US" b="1" dirty="0"/>
              <a:t>Paper2D</a:t>
            </a:r>
            <a:r>
              <a:rPr lang="en-US" dirty="0"/>
              <a:t> is a good starting example again.</a:t>
            </a:r>
          </a:p>
          <a:p>
            <a:pPr lvl="1"/>
            <a:r>
              <a:rPr lang="en-US" dirty="0"/>
              <a:t>Once found, there are 50+ other plugin types.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63208A-B29D-542B-9A3A-A7E2B8CECC7D}"/>
              </a:ext>
            </a:extLst>
          </p:cNvPr>
          <p:cNvGrpSpPr>
            <a:grpSpLocks noChangeAspect="1"/>
          </p:cNvGrpSpPr>
          <p:nvPr/>
        </p:nvGrpSpPr>
        <p:grpSpPr>
          <a:xfrm>
            <a:off x="4629150" y="361704"/>
            <a:ext cx="4572000" cy="4781796"/>
            <a:chOff x="12192000" y="927462"/>
            <a:chExt cx="11925300" cy="124725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BEF0C0-91B7-E49A-CE80-3096B3424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0" y="7676651"/>
              <a:ext cx="11925300" cy="31051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11C2BBD-68A2-42A4-EB9E-B388399C4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54650" y="11228281"/>
              <a:ext cx="1841500" cy="21717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8169C5-4265-57A5-2160-71CC6C0EE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28732" y="927462"/>
              <a:ext cx="7924800" cy="15811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1E50AA-0B31-CB45-02F2-5F97E8AD2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04128" y="3097160"/>
              <a:ext cx="7353300" cy="407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8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57A5-0F93-E844-25E4-65928E0C7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Asset Editor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0B16A8-4853-89DD-D0F7-70FF70662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92500"/>
          </a:bodyPr>
          <a:lstStyle/>
          <a:p>
            <a:r>
              <a:rPr lang="en-US" sz="1400" dirty="0"/>
              <a:t>Any new asset gets a default asset editor window that just opens a </a:t>
            </a:r>
            <a:r>
              <a:rPr lang="en-US" sz="1400" b="1" dirty="0"/>
              <a:t>Details</a:t>
            </a:r>
            <a:r>
              <a:rPr lang="en-US" sz="1400" dirty="0"/>
              <a:t> window on any exposed </a:t>
            </a:r>
            <a:r>
              <a:rPr lang="en-US" sz="1400" b="1" dirty="0"/>
              <a:t>UPROPERTY</a:t>
            </a:r>
            <a:r>
              <a:rPr lang="en-US" sz="1400" dirty="0"/>
              <a:t>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Use the “</a:t>
            </a:r>
            <a:r>
              <a:rPr lang="en-US" sz="1400" b="1" dirty="0" err="1"/>
              <a:t>hidecategories</a:t>
            </a:r>
            <a:r>
              <a:rPr lang="en-US" sz="1400" dirty="0"/>
              <a:t>” </a:t>
            </a:r>
            <a:r>
              <a:rPr lang="en-US" sz="1400" b="1" dirty="0"/>
              <a:t>UCLASS</a:t>
            </a:r>
            <a:r>
              <a:rPr lang="en-US" sz="1400" dirty="0"/>
              <a:t> tag to hide properties you don’t want to show up, like parent class properties.</a:t>
            </a:r>
          </a:p>
          <a:p>
            <a:r>
              <a:rPr lang="en-US" sz="1400" dirty="0"/>
              <a:t>You can make a new custom asset editor by extending </a:t>
            </a:r>
            <a:r>
              <a:rPr lang="en-US" sz="1400" b="1" dirty="0" err="1"/>
              <a:t>FAssetEditorToolkit</a:t>
            </a:r>
            <a:r>
              <a:rPr lang="en-US" sz="1400" dirty="0"/>
              <a:t>.</a:t>
            </a:r>
          </a:p>
          <a:p>
            <a:r>
              <a:rPr lang="en-US" sz="1400" dirty="0"/>
              <a:t>Building a new asset editor can be quite involved, essentially a mini-app for editing an asset, with its own window, tabs, and widgets.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AFE18A-4169-EC60-3695-B58F66298E4D}"/>
              </a:ext>
            </a:extLst>
          </p:cNvPr>
          <p:cNvGrpSpPr>
            <a:grpSpLocks noChangeAspect="1"/>
          </p:cNvGrpSpPr>
          <p:nvPr/>
        </p:nvGrpSpPr>
        <p:grpSpPr>
          <a:xfrm>
            <a:off x="3915966" y="342900"/>
            <a:ext cx="4572000" cy="4318853"/>
            <a:chOff x="12545966" y="1281059"/>
            <a:chExt cx="11305065" cy="106791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B761E6-8473-2482-6762-4CBD1BF9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45966" y="1281059"/>
              <a:ext cx="11305065" cy="26116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695434-9961-EA06-2A61-F45E5B28B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19472" y="5713413"/>
              <a:ext cx="10378416" cy="6246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94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115D-5020-BE0D-3E3D-1400A589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Details Panel Widgets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DDFC0-452D-19F1-485C-6CAC30AA2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/>
          <a:p>
            <a:r>
              <a:rPr lang="en-US" sz="1400" dirty="0"/>
              <a:t>Instead of a full asset editor, for simple types you can create a new </a:t>
            </a:r>
            <a:r>
              <a:rPr lang="en-US" sz="1400" b="1" dirty="0"/>
              <a:t>Details</a:t>
            </a:r>
            <a:r>
              <a:rPr lang="en-US" sz="1400" dirty="0"/>
              <a:t> panel widget.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Derive a new class from </a:t>
            </a:r>
            <a:r>
              <a:rPr lang="en-US" sz="1400" b="1" dirty="0" err="1"/>
              <a:t>IPropertyTypeCustomization</a:t>
            </a:r>
            <a:r>
              <a:rPr lang="en-US" sz="14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Register by calling </a:t>
            </a:r>
            <a:r>
              <a:rPr lang="en-US" sz="1400" b="1" dirty="0" err="1"/>
              <a:t>RegisterCustomPropertyTypeLayout</a:t>
            </a:r>
            <a:r>
              <a:rPr lang="en-US" sz="1400" dirty="0"/>
              <a:t>.</a:t>
            </a:r>
          </a:p>
          <a:p>
            <a:r>
              <a:rPr lang="en-US" sz="1400" dirty="0"/>
              <a:t>Good examples can be found in </a:t>
            </a:r>
            <a:r>
              <a:rPr lang="en-US" sz="1400" b="1" dirty="0" err="1"/>
              <a:t>GameplayTagsEditor</a:t>
            </a:r>
            <a:r>
              <a:rPr lang="en-US" sz="14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A4378A-8B2D-6197-9D69-8527667E5A5A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1138740"/>
            <a:ext cx="4572000" cy="2858876"/>
            <a:chOff x="10783766" y="2445706"/>
            <a:chExt cx="12990634" cy="8123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55B42E-90AA-3990-5620-DDB9173CF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9490"/>
            <a:stretch/>
          </p:blipFill>
          <p:spPr>
            <a:xfrm>
              <a:off x="10783766" y="2445706"/>
              <a:ext cx="12990634" cy="5410200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1786AB6-3FFF-9AD2-72CD-B3AA2ED51917}"/>
                </a:ext>
              </a:extLst>
            </p:cNvPr>
            <p:cNvSpPr/>
            <p:nvPr/>
          </p:nvSpPr>
          <p:spPr>
            <a:xfrm>
              <a:off x="12192000" y="4427069"/>
              <a:ext cx="11556274" cy="37459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CB38AA-D17B-6221-BF5E-A8F1BCE52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04088" y="9787943"/>
              <a:ext cx="6138853" cy="780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2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0651-86F5-BB0F-DD4F-9068EFCD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More…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FFB0A-E020-6A93-7E06-CE564D22D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Look through the Plugins and Engine Modules for other things that can be extended with plugins: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snapping modes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viewport buttons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windows/tabs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. . 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596B43-60C1-788B-92B3-4864B05CD6C0}"/>
              </a:ext>
            </a:extLst>
          </p:cNvPr>
          <p:cNvGrpSpPr>
            <a:grpSpLocks noChangeAspect="1"/>
          </p:cNvGrpSpPr>
          <p:nvPr/>
        </p:nvGrpSpPr>
        <p:grpSpPr>
          <a:xfrm>
            <a:off x="4396455" y="163295"/>
            <a:ext cx="3611021" cy="4572000"/>
            <a:chOff x="15369596" y="1348521"/>
            <a:chExt cx="8007381" cy="101383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85D4538-1F20-6D8F-2EA4-58FEE702B3DA}"/>
                </a:ext>
              </a:extLst>
            </p:cNvPr>
            <p:cNvGrpSpPr/>
            <p:nvPr/>
          </p:nvGrpSpPr>
          <p:grpSpPr>
            <a:xfrm>
              <a:off x="16151676" y="1348521"/>
              <a:ext cx="7225301" cy="942406"/>
              <a:chOff x="16154275" y="194001"/>
              <a:chExt cx="7225301" cy="94240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66D52B-8D8D-9547-BF68-BC523E9ABB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9412" b="87694"/>
              <a:stretch/>
            </p:blipFill>
            <p:spPr>
              <a:xfrm>
                <a:off x="16154275" y="194001"/>
                <a:ext cx="7225301" cy="942406"/>
              </a:xfrm>
              <a:prstGeom prst="rect">
                <a:avLst/>
              </a:prstGeom>
            </p:spPr>
          </p:pic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C568474-1806-336E-D37A-579C3531925B}"/>
                  </a:ext>
                </a:extLst>
              </p:cNvPr>
              <p:cNvSpPr/>
              <p:nvPr/>
            </p:nvSpPr>
            <p:spPr>
              <a:xfrm>
                <a:off x="19911767" y="234038"/>
                <a:ext cx="1533706" cy="398823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E4C4DE-B616-E04A-2461-31031A120935}"/>
                </a:ext>
              </a:extLst>
            </p:cNvPr>
            <p:cNvGrpSpPr/>
            <p:nvPr/>
          </p:nvGrpSpPr>
          <p:grpSpPr>
            <a:xfrm>
              <a:off x="16151676" y="3944242"/>
              <a:ext cx="7225301" cy="662872"/>
              <a:chOff x="16154275" y="1587862"/>
              <a:chExt cx="7225301" cy="66287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F5433E0-7788-E934-2127-B6636D6BA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54275" y="1587862"/>
                <a:ext cx="7225301" cy="662872"/>
              </a:xfrm>
              <a:prstGeom prst="rect">
                <a:avLst/>
              </a:prstGeom>
            </p:spPr>
          </p:pic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D0F09D4-8947-023D-D2FD-A5136CBD2B0D}"/>
                  </a:ext>
                </a:extLst>
              </p:cNvPr>
              <p:cNvSpPr/>
              <p:nvPr/>
            </p:nvSpPr>
            <p:spPr>
              <a:xfrm>
                <a:off x="22545674" y="1646657"/>
                <a:ext cx="400051" cy="438705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54CE79-E77E-C748-90C0-4C185053354D}"/>
                </a:ext>
              </a:extLst>
            </p:cNvPr>
            <p:cNvGrpSpPr/>
            <p:nvPr/>
          </p:nvGrpSpPr>
          <p:grpSpPr>
            <a:xfrm>
              <a:off x="15369596" y="6260429"/>
              <a:ext cx="8007381" cy="2287823"/>
              <a:chOff x="15372195" y="2702188"/>
              <a:chExt cx="8007381" cy="228782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2D4D491-23E3-FDDA-E1A1-DA86CF0A7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72195" y="2702188"/>
                <a:ext cx="8007381" cy="2287823"/>
              </a:xfrm>
              <a:prstGeom prst="rect">
                <a:avLst/>
              </a:prstGeom>
            </p:spPr>
          </p:pic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B400BF72-14FB-AE88-D2FE-4EAE3E758DD2}"/>
                  </a:ext>
                </a:extLst>
              </p:cNvPr>
              <p:cNvSpPr/>
              <p:nvPr/>
            </p:nvSpPr>
            <p:spPr>
              <a:xfrm>
                <a:off x="18609032" y="2871788"/>
                <a:ext cx="3179406" cy="500062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311A91-6004-4375-CB94-62B14F75B623}"/>
                </a:ext>
              </a:extLst>
            </p:cNvPr>
            <p:cNvGrpSpPr/>
            <p:nvPr/>
          </p:nvGrpSpPr>
          <p:grpSpPr>
            <a:xfrm>
              <a:off x="18227001" y="10201566"/>
              <a:ext cx="3079848" cy="1285291"/>
              <a:chOff x="17939713" y="5270501"/>
              <a:chExt cx="3079848" cy="12852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C00D03F-55F1-F6E2-5490-E9D64F172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39713" y="5270501"/>
                <a:ext cx="3079848" cy="1285291"/>
              </a:xfrm>
              <a:prstGeom prst="rect">
                <a:avLst/>
              </a:prstGeom>
            </p:spPr>
          </p:pic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8D86018-5C6F-CD91-CAD7-F484D324498E}"/>
                  </a:ext>
                </a:extLst>
              </p:cNvPr>
              <p:cNvSpPr/>
              <p:nvPr/>
            </p:nvSpPr>
            <p:spPr>
              <a:xfrm>
                <a:off x="18151832" y="5943601"/>
                <a:ext cx="2322156" cy="442912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156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429A-A76F-5072-E82E-2C5B1ADD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and Plugins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577FB-FE50-5978-D09D-0B65E8033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9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CC9C-6C8A-A749-DA8D-06FEA663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00CF2-CA06-382A-B080-374A79B81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Unreal Engine is structured as modules, each compiled separately and dynamically loaded.</a:t>
            </a:r>
          </a:p>
          <a:p>
            <a:r>
              <a:rPr lang="en-US" dirty="0"/>
              <a:t>(Most) modules can be loaded, unloaded, or recompiled without needing to restart the engine.</a:t>
            </a:r>
          </a:p>
          <a:p>
            <a:r>
              <a:rPr lang="en-US" dirty="0"/>
              <a:t>Each module has its own </a:t>
            </a:r>
            <a:r>
              <a:rPr lang="en-US" b="1" dirty="0" err="1"/>
              <a:t>Build.cs</a:t>
            </a:r>
            <a:r>
              <a:rPr lang="en-US" dirty="0"/>
              <a:t> file, an interface derived from </a:t>
            </a:r>
            <a:r>
              <a:rPr lang="en-US" b="1" dirty="0" err="1"/>
              <a:t>IModuleInterface</a:t>
            </a:r>
            <a:r>
              <a:rPr lang="en-US" dirty="0"/>
              <a:t>, and uses the </a:t>
            </a:r>
            <a:r>
              <a:rPr lang="en-US" b="1" dirty="0"/>
              <a:t>IMPLEMENT_MODULE </a:t>
            </a:r>
            <a:r>
              <a:rPr lang="en-US" dirty="0"/>
              <a:t>macro to declare the module name and add the necessary initialization code.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817B91-C62B-31DE-AE0F-794525587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980" y="741363"/>
            <a:ext cx="3360765" cy="3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8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19A6-3B88-CD79-A842-E1842F70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Module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09738-BAD0-8997-9A7E-27CAF4FEB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/>
          </a:bodyPr>
          <a:lstStyle/>
          <a:p>
            <a:r>
              <a:rPr lang="en-US" sz="1800" dirty="0"/>
              <a:t>So . . . how does the </a:t>
            </a:r>
            <a:r>
              <a:rPr lang="en-US" sz="1800" b="1" dirty="0"/>
              <a:t>engine</a:t>
            </a:r>
            <a:r>
              <a:rPr lang="en-US" sz="1800" dirty="0"/>
              <a:t> know what’s in a module?</a:t>
            </a:r>
          </a:p>
          <a:p>
            <a:r>
              <a:rPr lang="en-US" sz="1800" dirty="0"/>
              <a:t>To explicitly use functions or classes in other modules, you </a:t>
            </a:r>
            <a:r>
              <a:rPr lang="en-US" sz="1800" b="1" i="1" dirty="0"/>
              <a:t>must</a:t>
            </a:r>
            <a:r>
              <a:rPr lang="en-US" sz="1800" dirty="0"/>
              <a:t> add the other module as a dependency in your </a:t>
            </a:r>
            <a:r>
              <a:rPr lang="en-US" sz="1800" b="1" dirty="0" err="1"/>
              <a:t>Build.cs</a:t>
            </a:r>
            <a:r>
              <a:rPr lang="en-US" sz="1800" dirty="0"/>
              <a:t>.</a:t>
            </a:r>
          </a:p>
          <a:p>
            <a:pPr lvl="1"/>
            <a:r>
              <a:rPr lang="en-US" sz="1600" dirty="0"/>
              <a:t>Look for a </a:t>
            </a:r>
            <a:r>
              <a:rPr lang="en-US" sz="1600" b="1" dirty="0"/>
              <a:t>MODULE_API </a:t>
            </a:r>
            <a:r>
              <a:rPr lang="en-US" sz="1600" dirty="0"/>
              <a:t>macro, </a:t>
            </a:r>
            <a:r>
              <a:rPr lang="en-US" sz="1600" b="1" dirty="0"/>
              <a:t>#include </a:t>
            </a:r>
            <a:r>
              <a:rPr lang="en-US" sz="1600" dirty="0"/>
              <a:t>of a module interface header, or </a:t>
            </a:r>
            <a:r>
              <a:rPr lang="en-US" sz="1600" b="1" dirty="0" err="1"/>
              <a:t>Build.cs</a:t>
            </a:r>
            <a:r>
              <a:rPr lang="en-US" sz="1600" b="1" dirty="0"/>
              <a:t> </a:t>
            </a:r>
            <a:r>
              <a:rPr lang="en-US" sz="1600" dirty="0"/>
              <a:t>to find the module name.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7209C9-FB91-81A2-1F7D-58F5019381F5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0" y="1128078"/>
            <a:ext cx="4572000" cy="2945558"/>
            <a:chOff x="12731778" y="2444795"/>
            <a:chExt cx="11652222" cy="75070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AC6E83-2A93-313F-F6AD-66FAAE75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31778" y="3029570"/>
              <a:ext cx="7543799" cy="2057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13BBC6-0335-4C76-5EBE-5CA879B28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1778" y="6109507"/>
              <a:ext cx="6858000" cy="533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F59039-ECFD-43D0-E997-743FFA578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31778" y="7932562"/>
              <a:ext cx="9753600" cy="20193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AA1788-CF6D-C6D4-EAF5-98E51A3F86F5}"/>
                </a:ext>
              </a:extLst>
            </p:cNvPr>
            <p:cNvSpPr txBox="1"/>
            <p:nvPr/>
          </p:nvSpPr>
          <p:spPr>
            <a:xfrm>
              <a:off x="12732326" y="2444795"/>
              <a:ext cx="11651674" cy="70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RenderInterface.h</a:t>
              </a:r>
              <a:r>
                <a:rPr lang="en-US" sz="1200" dirty="0"/>
                <a:t>: Interface derived from </a:t>
              </a:r>
              <a:r>
                <a:rPr lang="en-US" sz="1200" dirty="0" err="1"/>
                <a:t>IModuleInterface</a:t>
              </a:r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B0BFDC-3CA2-2E9F-0517-54F1C8EDA3B0}"/>
                </a:ext>
              </a:extLst>
            </p:cNvPr>
            <p:cNvSpPr txBox="1"/>
            <p:nvPr/>
          </p:nvSpPr>
          <p:spPr>
            <a:xfrm>
              <a:off x="12731778" y="5463176"/>
              <a:ext cx="11651674" cy="70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Renderer.cpp</a:t>
              </a:r>
              <a:r>
                <a:rPr lang="en-US" sz="1200" dirty="0"/>
                <a:t>: Add module implementation code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D964E8-81CE-9B96-D6A0-F564F0C51A9E}"/>
                </a:ext>
              </a:extLst>
            </p:cNvPr>
            <p:cNvSpPr txBox="1"/>
            <p:nvPr/>
          </p:nvSpPr>
          <p:spPr>
            <a:xfrm>
              <a:off x="12731778" y="7318101"/>
              <a:ext cx="11651674" cy="70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Renderer.Build.cs</a:t>
              </a:r>
              <a:r>
                <a:rPr lang="en-US" sz="1200" dirty="0"/>
                <a:t>: Module build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09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890CB-9760-EB63-C247-1CDBF598B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BF8C-D16F-DBAE-DACE-08CDA9CC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Module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E494A-3223-F6AA-116B-A98A1B698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/>
          </a:bodyPr>
          <a:lstStyle/>
          <a:p>
            <a:r>
              <a:rPr lang="en-US" sz="1600" dirty="0"/>
              <a:t>Many modules rely on automatic discovery. To register your plugin you can:</a:t>
            </a:r>
          </a:p>
          <a:p>
            <a:r>
              <a:rPr lang="en-US" sz="1600" dirty="0"/>
              <a:t>Register delegate functions on load.</a:t>
            </a:r>
          </a:p>
          <a:p>
            <a:pPr lvl="1"/>
            <a:r>
              <a:rPr lang="en-US" sz="1400" dirty="0"/>
              <a:t>A </a:t>
            </a:r>
            <a:r>
              <a:rPr lang="en-US" sz="1400" b="1" dirty="0"/>
              <a:t>Default Object </a:t>
            </a:r>
            <a:r>
              <a:rPr lang="en-US" sz="1400" dirty="0"/>
              <a:t>is constructed for every </a:t>
            </a:r>
            <a:r>
              <a:rPr lang="en-US" sz="1400" b="1" dirty="0" err="1"/>
              <a:t>UObject</a:t>
            </a:r>
            <a:r>
              <a:rPr lang="en-US" sz="1400" dirty="0"/>
              <a:t>. Registration code in the constructor run on load.</a:t>
            </a:r>
          </a:p>
          <a:p>
            <a:pPr lvl="2"/>
            <a:r>
              <a:rPr lang="en-US" sz="1000" dirty="0"/>
              <a:t>Accessible as </a:t>
            </a:r>
            <a:r>
              <a:rPr lang="en-US" sz="1000" b="1" i="1" dirty="0" err="1"/>
              <a:t>ClassName</a:t>
            </a:r>
            <a:r>
              <a:rPr lang="en-US" sz="1000" b="1" dirty="0"/>
              <a:t>::</a:t>
            </a:r>
            <a:r>
              <a:rPr lang="en-US" sz="1000" b="1" dirty="0" err="1"/>
              <a:t>StaticClass</a:t>
            </a:r>
            <a:r>
              <a:rPr lang="en-US" sz="1000" b="1" dirty="0"/>
              <a:t>()</a:t>
            </a:r>
          </a:p>
          <a:p>
            <a:pPr lvl="1"/>
            <a:r>
              <a:rPr lang="en-US" sz="1400" dirty="0"/>
              <a:t>Can also do it in </a:t>
            </a:r>
            <a:r>
              <a:rPr lang="en-US" sz="1400" b="1" dirty="0" err="1"/>
              <a:t>StartupModule</a:t>
            </a:r>
            <a:r>
              <a:rPr lang="en-US" sz="1400" dirty="0"/>
              <a:t>.</a:t>
            </a:r>
          </a:p>
          <a:p>
            <a:r>
              <a:rPr lang="en-US" sz="1600" dirty="0"/>
              <a:t>Register directly with another module.</a:t>
            </a:r>
          </a:p>
          <a:p>
            <a:r>
              <a:rPr lang="en-US" sz="1600" dirty="0"/>
              <a:t>Use </a:t>
            </a:r>
            <a:r>
              <a:rPr lang="en-US" sz="1600" b="1" dirty="0" err="1"/>
              <a:t>UnrealBuildTool</a:t>
            </a:r>
            <a:r>
              <a:rPr lang="en-US" sz="1600" dirty="0"/>
              <a:t> reflection macros (</a:t>
            </a:r>
            <a:r>
              <a:rPr lang="en-US" sz="1600" b="1" dirty="0"/>
              <a:t>UCLASS</a:t>
            </a:r>
            <a:r>
              <a:rPr lang="en-US" sz="1600" dirty="0"/>
              <a:t>, </a:t>
            </a:r>
            <a:r>
              <a:rPr lang="en-US" sz="1600" b="1" dirty="0"/>
              <a:t>UFUNCTION</a:t>
            </a:r>
            <a:r>
              <a:rPr lang="en-US" sz="1600" dirty="0"/>
              <a:t>, </a:t>
            </a:r>
            <a:r>
              <a:rPr lang="en-US" sz="1600" b="1" dirty="0"/>
              <a:t>UPROPERTY</a:t>
            </a:r>
            <a:r>
              <a:rPr lang="en-US" sz="1600" dirty="0"/>
              <a:t>, …) , which generate registration code.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3BE2CF-7FFC-5F38-3C12-8A1CE81AEB4A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0" y="868344"/>
            <a:ext cx="4572000" cy="1655991"/>
            <a:chOff x="12731778" y="1782843"/>
            <a:chExt cx="11652222" cy="42204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A0B085-9832-7220-194A-BACA6466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31778" y="2860059"/>
              <a:ext cx="10801350" cy="31432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91C483-AAE3-3F24-2A7B-B438E0166F65}"/>
                </a:ext>
              </a:extLst>
            </p:cNvPr>
            <p:cNvSpPr txBox="1"/>
            <p:nvPr/>
          </p:nvSpPr>
          <p:spPr>
            <a:xfrm>
              <a:off x="12732326" y="1782843"/>
              <a:ext cx="11651674" cy="1176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RenderModule.h</a:t>
              </a:r>
              <a:r>
                <a:rPr lang="en-US" sz="1200" dirty="0"/>
                <a:t>: Module class, including overrides for </a:t>
              </a:r>
              <a:r>
                <a:rPr lang="en-US" sz="1200" dirty="0" err="1"/>
                <a:t>StartupModule</a:t>
              </a:r>
              <a:r>
                <a:rPr lang="en-US" sz="1200" dirty="0"/>
                <a:t> and </a:t>
              </a:r>
              <a:r>
                <a:rPr lang="en-US" sz="1200" dirty="0" err="1"/>
                <a:t>ShutdownModule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886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8B8A-0C88-390C-2FC6-D035E3D1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Modules and Plugins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64BF6-4752-F3E2-0A7C-83F157005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r>
              <a:rPr lang="en-US" dirty="0"/>
              <a:t>Plugins are modules and add functionality in the same way as core engine modules.</a:t>
            </a:r>
          </a:p>
          <a:p>
            <a:r>
              <a:rPr lang="en-US" dirty="0"/>
              <a:t>Plugins can: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Declare functions another module can call.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Declare types or functions that will be found through one of the engine discovery methods (</a:t>
            </a:r>
            <a:r>
              <a:rPr lang="en-US" b="1" dirty="0" err="1"/>
              <a:t>UnrealBuildTool</a:t>
            </a:r>
            <a:r>
              <a:rPr lang="en-US" dirty="0"/>
              <a:t> macros, new delegates, etc.).</a:t>
            </a:r>
          </a:p>
          <a:p>
            <a:r>
              <a:rPr lang="en-US" dirty="0"/>
              <a:t>Most plugins will either be a single module, or one for code only needed in the Editor, and a separate one for code needed at game runtime.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B20DBC-874F-DA6C-5203-1694E23948BA}"/>
              </a:ext>
            </a:extLst>
          </p:cNvPr>
          <p:cNvGrpSpPr>
            <a:grpSpLocks noChangeAspect="1"/>
          </p:cNvGrpSpPr>
          <p:nvPr/>
        </p:nvGrpSpPr>
        <p:grpSpPr>
          <a:xfrm>
            <a:off x="3776421" y="0"/>
            <a:ext cx="4572000" cy="4945367"/>
            <a:chOff x="12192000" y="399680"/>
            <a:chExt cx="11922034" cy="128956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41F272-24CC-631C-43F2-FB275C89D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3688"/>
            <a:stretch/>
          </p:blipFill>
          <p:spPr>
            <a:xfrm>
              <a:off x="12192000" y="399680"/>
              <a:ext cx="11164389" cy="6629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C5C70C-4AE8-9B1E-CD09-CDB94DC22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15968"/>
            <a:stretch/>
          </p:blipFill>
          <p:spPr>
            <a:xfrm>
              <a:off x="13132525" y="5713413"/>
              <a:ext cx="10981509" cy="75819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62F7C9-7117-34C6-B82F-36BD98C6579F}"/>
                </a:ext>
              </a:extLst>
            </p:cNvPr>
            <p:cNvCxnSpPr/>
            <p:nvPr/>
          </p:nvCxnSpPr>
          <p:spPr>
            <a:xfrm>
              <a:off x="17687109" y="1436914"/>
              <a:ext cx="992777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21A393-2CE1-9B97-170B-1C8865CD0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49258" y="6775267"/>
              <a:ext cx="831669" cy="43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161ECBB-8ADB-F809-EB3B-CC47F101C4E2}"/>
                </a:ext>
              </a:extLst>
            </p:cNvPr>
            <p:cNvSpPr/>
            <p:nvPr/>
          </p:nvSpPr>
          <p:spPr>
            <a:xfrm>
              <a:off x="15597051" y="9588138"/>
              <a:ext cx="4911635" cy="33963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359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89783-9937-D85F-3732-C28218A1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Plugins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6AAFF-AE6F-D759-D322-663CD4AC8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4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C93B-F20D-F2ED-F81C-B066B883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Plugins by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C0750-4325-E984-4D9F-A76B5731B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The best way to see what is possible, and how to do it, is to look at the many engine plugins in </a:t>
            </a:r>
            <a:r>
              <a:rPr lang="en-US" sz="1400" b="1" dirty="0"/>
              <a:t>Engine/Plugins</a:t>
            </a:r>
            <a:r>
              <a:rPr lang="en-US" sz="1400" dirty="0"/>
              <a:t>.</a:t>
            </a:r>
          </a:p>
          <a:p>
            <a:r>
              <a:rPr lang="en-US" sz="1400" dirty="0"/>
              <a:t>Process:</a:t>
            </a:r>
          </a:p>
          <a:p>
            <a:pPr lvl="1"/>
            <a:r>
              <a:rPr lang="en-US" sz="1400" dirty="0"/>
              <a:t>Find a plugin that does what you want.</a:t>
            </a:r>
          </a:p>
          <a:p>
            <a:pPr lvl="1"/>
            <a:r>
              <a:rPr lang="en-US" sz="1400" dirty="0"/>
              <a:t>Look at its code to see what functions and/or </a:t>
            </a:r>
            <a:r>
              <a:rPr lang="en-US" sz="1400" b="1" dirty="0" err="1"/>
              <a:t>UObject</a:t>
            </a:r>
            <a:r>
              <a:rPr lang="en-US" sz="1400" dirty="0"/>
              <a:t> classes it uses or extends.</a:t>
            </a:r>
          </a:p>
          <a:p>
            <a:pPr lvl="1"/>
            <a:r>
              <a:rPr lang="en-US" sz="1400" dirty="0"/>
              <a:t>Search the rest of the plugins and core engine for more examples using the same.</a:t>
            </a:r>
          </a:p>
          <a:p>
            <a:pPr lvl="1"/>
            <a:r>
              <a:rPr lang="en-US" sz="1400" dirty="0"/>
              <a:t>Look for common code (and identify what code you don’t need).</a:t>
            </a:r>
          </a:p>
          <a:p>
            <a:pPr lvl="2"/>
            <a:r>
              <a:rPr lang="en-US" sz="1400" dirty="0"/>
              <a:t>Multiple examples help show what is necessary.</a:t>
            </a:r>
          </a:p>
          <a:p>
            <a:pPr lvl="1"/>
            <a:r>
              <a:rPr lang="en-US" sz="1400" dirty="0"/>
              <a:t>Look for simple examples, or ones closest to what you plan to do.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0147DF-A899-47DC-9B64-F080CAA33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0"/>
            <a:ext cx="4514850" cy="5143500"/>
          </a:xfrm>
        </p:spPr>
        <p:txBody>
          <a:bodyPr numCol="3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AppleVision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ChaosCloth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StereoPanorama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CodeEditor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BackChannel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BlueprintStats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Experimental/Shotgun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SkeletalReduction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VirtualProductionUtilities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PythonScriptPlugin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AlembicImporter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ChaosNiagara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FieldSystemPlugin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ChaosSolverPlugin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Phya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ImagePlate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SimpleHMD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PixelStreaming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VirtualCamera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ProxyLODPlugin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ControlRig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BlastPlugin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Experimental/Gauntlet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PlatformCrypto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RemoteSession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AppleImageUtils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GeometryCache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CharacterAI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Experimental/HTML5Networking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RawInput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GeometryCollectionPlugin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Experimental/CodeView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AnimationSharing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CodeLiteSourceCodeAccess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KDevelopSourceCodeAccess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Developer/Concert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ActorLayerUtilities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RenderDocPlugin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BlankPlugin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UObjectPlugin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VisualStudioCodeSourceCodeAccess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VisualStudioSourceCodeAccess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SubversionSourceControl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CLionSourceCodeAccess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OneSkyLocalizationService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XCodeSourceCodeAccess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PerforceSourceControl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NullSourceCodeAccess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GitSourceControl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Blendables</a:t>
            </a:r>
            <a:r>
              <a:rPr lang="en-US" dirty="0"/>
              <a:t>/</a:t>
            </a:r>
            <a:r>
              <a:rPr lang="en-US" dirty="0" err="1"/>
              <a:t>LightPropagationVolume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Portal/</a:t>
            </a:r>
            <a:r>
              <a:rPr lang="en-US" dirty="0" err="1"/>
              <a:t>LauncherChunkInstaller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ScriptGeneratorPlugin</a:t>
            </a:r>
            <a:r>
              <a:rPr lang="en-US" dirty="0"/>
              <a:t>/Resources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ActorSequence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MatineeToLevelSequence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SequencerScripting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LevelSequenceEditor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Enterprise/</a:t>
            </a:r>
            <a:r>
              <a:rPr lang="en-US" dirty="0" err="1"/>
              <a:t>DatasmithContent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Enterprise/</a:t>
            </a:r>
            <a:r>
              <a:rPr lang="en-US" dirty="0" err="1"/>
              <a:t>VariantManagerContent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MagicLeapCamera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MagicLeapScreens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Importers/</a:t>
            </a:r>
            <a:r>
              <a:rPr lang="en-US" dirty="0" err="1"/>
              <a:t>USDImporter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VirtualProduction</a:t>
            </a:r>
            <a:r>
              <a:rPr lang="en-US" dirty="0"/>
              <a:t>/Takes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FX/Niagara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</a:t>
            </a:r>
            <a:r>
              <a:rPr lang="en-US" dirty="0" err="1"/>
              <a:t>HoudiniNiagara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</a:t>
            </a:r>
            <a:r>
              <a:rPr lang="en-US" dirty="0" err="1"/>
              <a:t>NiagaraExtras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CableComponent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RuntimePhysXCooking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LeapMotion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Runtime/Database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ProceduralMeshComponent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WindowsMixedReality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Runtime/Spatialization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ResonanceAudio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WebMMoviePlayer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Runtime/Steam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SunPosition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MixedRealityCaptureFramework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OpenXR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LocationServicesIOSImpl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WebBrowserWidget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ApexDestruction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CustomMeshComponent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AndroidPermission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Runtime/Oculus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EditableMesh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Runtime/Synthesis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ReplicationGraph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LocationServicesAndroidImpl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MobilePatchingUtils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Runtime/Firebase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SoundMod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Runtime/Nvidia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PreLoadScreenMoviePlayer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HTTPChunkInstaller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MeshReconstruction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nDisplay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AudioCapture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OptionalMobileFeaturesBPLibrary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SignificanceManager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Runtime/Advertising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GameplayAbilities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MIDIDevice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AnimDistanceMatching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ExampleDeviceProfileSelector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SoundVisualizations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IOSDeviceProfileSelector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PhysXVehicles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AppleMoviePlayer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LinuxDeviceProfileSelector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LocationServicesBPLibrary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ArchVisCharacter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PacketHandlers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GoogleVR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GoogleCloudMessaging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TimeSynth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Runtime/Analytics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AnimationBudgetAllocator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FbxAutomationTestBuilder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ScreenshotTools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EditorTests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RuntimeTests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FunctionalTestingEditor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Animation/</a:t>
            </a:r>
            <a:r>
              <a:rPr lang="en-US" dirty="0" err="1"/>
              <a:t>LiveLink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Animation/</a:t>
            </a:r>
            <a:r>
              <a:rPr lang="en-US" dirty="0" err="1"/>
              <a:t>LiveLinkCurveDebugUI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Slate/</a:t>
            </a:r>
            <a:r>
              <a:rPr lang="en-US" dirty="0" err="1"/>
              <a:t>SlateRemote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NetcodeUnitTest</a:t>
            </a:r>
            <a:r>
              <a:rPr lang="en-US" dirty="0"/>
              <a:t>/</a:t>
            </a:r>
            <a:r>
              <a:rPr lang="en-US" dirty="0" err="1"/>
              <a:t>NetcodeUnitTest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NetcodeUnitTest</a:t>
            </a:r>
            <a:r>
              <a:rPr lang="en-US" dirty="0"/>
              <a:t>/NUTUnrealEngine4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OpenColorIO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Compositing/Composure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LensDistortion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OpenCVLensDistortion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/Source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/Binaries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/Intermediate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AI/</a:t>
            </a:r>
            <a:r>
              <a:rPr lang="en-US" dirty="0" err="1"/>
              <a:t>AISupport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AI/</a:t>
            </a:r>
            <a:r>
              <a:rPr lang="en-US" dirty="0" err="1"/>
              <a:t>HTNPlanner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OnlineSubsystemOculus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OnlineSubsystemGoogle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OnlineSubsystemAmazon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Online/IOS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Online/Android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OnlineSubsystemTwitch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OnlineSubsystemSteam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VoiceChat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OnlineSubsystemFacebook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OnlineSubsystemNull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Performance/</a:t>
            </a:r>
            <a:r>
              <a:rPr lang="en-US" dirty="0" err="1"/>
              <a:t>PerformanceMonitor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2D/Paper2D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MessagingDebugger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TcpMessaging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UdpMessaging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FacialAnimation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SequenceRecorder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MobileLauncherProfileWizard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MaterialAnalyzer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BlueprintMaterialTextureNodes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AssetManagerEditor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GameplayTagsEditor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EditorScriptingUtilities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CryptoKeys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MeshEditor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MacGraphicsSwitching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PluginBrowser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GLTFImporter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SpeedTreeImporter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DataValidation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AndroidMedia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MediaCompositing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TimecodeSynchronizer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MediaPlayerEditor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MediaFrameworkUtilities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AudioCaptureTimecodeProvider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ImgMedia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MediaIOFramework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LinearTimecode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WmfMedia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AvfMedia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WebMMedia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AndroidCamera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6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C16A5-45F4-6A5A-A6B1-D6587C73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 Templates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2FA894-A4CF-1508-BB21-05FCACF0E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986028"/>
            <a:ext cx="4629150" cy="31650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9803D-0180-1215-A763-4501B2EBF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Unreal provides templates for a few of the common </a:t>
            </a:r>
            <a:r>
              <a:rPr lang="en-US"/>
              <a:t>template types</a:t>
            </a:r>
          </a:p>
        </p:txBody>
      </p:sp>
    </p:spTree>
    <p:extLst>
      <p:ext uri="{BB962C8B-B14F-4D97-AF65-F5344CB8AC3E}">
        <p14:creationId xmlns:p14="http://schemas.microsoft.com/office/powerpoint/2010/main" val="391830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</TotalTime>
  <Words>1568</Words>
  <Application>Microsoft Macintosh PowerPoint</Application>
  <PresentationFormat>On-screen Show (16:9)</PresentationFormat>
  <Paragraphs>299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Advanced Plugins</vt:lpstr>
      <vt:lpstr>Modules and Plugins</vt:lpstr>
      <vt:lpstr>Modules</vt:lpstr>
      <vt:lpstr>Module Discovery</vt:lpstr>
      <vt:lpstr>Module Discovery</vt:lpstr>
      <vt:lpstr>Modules and Plugins</vt:lpstr>
      <vt:lpstr>What Can Plugins Do?</vt:lpstr>
      <vt:lpstr>Plugins by Example</vt:lpstr>
      <vt:lpstr>Plugin Templates</vt:lpstr>
      <vt:lpstr>Toolbar Buttons</vt:lpstr>
      <vt:lpstr>Editor Modes</vt:lpstr>
      <vt:lpstr>File Importers</vt:lpstr>
      <vt:lpstr>Asset Actions</vt:lpstr>
      <vt:lpstr>New Asset Types</vt:lpstr>
      <vt:lpstr>Asset Editor</vt:lpstr>
      <vt:lpstr>Details Panel Widgets</vt:lpstr>
      <vt:lpstr>More…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Plugins</dc:title>
  <dc:creator>Marc Olano</dc:creator>
  <cp:lastModifiedBy>Marc Olano</cp:lastModifiedBy>
  <cp:revision>7</cp:revision>
  <dcterms:created xsi:type="dcterms:W3CDTF">2023-10-09T15:02:17Z</dcterms:created>
  <dcterms:modified xsi:type="dcterms:W3CDTF">2025-10-16T20:05:25Z</dcterms:modified>
</cp:coreProperties>
</file>