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6301"/>
  </p:normalViewPr>
  <p:slideViewPr>
    <p:cSldViewPr snapToGrid="0">
      <p:cViewPr varScale="1">
        <p:scale>
          <a:sx n="168" d="100"/>
          <a:sy n="168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3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6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CF160-4295-D94F-9343-8057C6F16727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realengine.com/en-US/Programming/UnrealArchitecture/Reference/Metadata/index.html" TargetMode="External"/><Relationship Id="rId2" Type="http://schemas.openxmlformats.org/officeDocument/2006/relationships/hyperlink" Target="https://docs.unrealengine.com/en-US/Programming/UnrealArchitecture/Reference/Functions/index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FB43-D2A9-74BA-E183-57162EAE1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Plugins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6AE3A-F0BC-A638-1D66-CF7414422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6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b="1" dirty="0" err="1"/>
              <a:t>PluginName.Build.cs</a:t>
            </a:r>
            <a:endParaRPr lang="en-US" b="1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0CBECC-FEEF-30BF-653A-1DFDBFB531B4}"/>
              </a:ext>
            </a:extLst>
          </p:cNvPr>
          <p:cNvGrpSpPr>
            <a:grpSpLocks noChangeAspect="1"/>
          </p:cNvGrpSpPr>
          <p:nvPr/>
        </p:nvGrpSpPr>
        <p:grpSpPr>
          <a:xfrm>
            <a:off x="4232229" y="150088"/>
            <a:ext cx="4680042" cy="4839524"/>
            <a:chOff x="11990784" y="548640"/>
            <a:chExt cx="12393215" cy="128155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5A386F-38F8-CA3D-31EF-6169786D4767}"/>
                </a:ext>
              </a:extLst>
            </p:cNvPr>
            <p:cNvSpPr txBox="1"/>
            <p:nvPr/>
          </p:nvSpPr>
          <p:spPr>
            <a:xfrm>
              <a:off x="11990784" y="11978640"/>
              <a:ext cx="12062473" cy="1385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algn="l">
                <a:buFont typeface="Arial" panose="020B0604020202020204" pitchFamily="34" charset="0"/>
                <a:buChar char="•"/>
              </a:pPr>
              <a:r>
                <a:rPr lang="en-US" sz="1400" dirty="0"/>
                <a:t>Includes paths to external libraries needed</a:t>
              </a:r>
            </a:p>
            <a:p>
              <a:pPr marL="231775" lvl="1" indent="-231775">
                <a:buFont typeface="Arial" panose="020B0604020202020204" pitchFamily="34" charset="0"/>
                <a:buChar char="•"/>
              </a:pPr>
              <a:r>
                <a:rPr lang="en-US" sz="1400" dirty="0"/>
                <a:t>Defines dependencies on other modules and plugins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44A742-8E94-4FA8-7B38-E795A05BBDF9}"/>
                </a:ext>
              </a:extLst>
            </p:cNvPr>
            <p:cNvSpPr txBox="1"/>
            <p:nvPr/>
          </p:nvSpPr>
          <p:spPr>
            <a:xfrm>
              <a:off x="12192000" y="548640"/>
              <a:ext cx="12191999" cy="815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400" dirty="0"/>
                <a:t>Source/</a:t>
              </a:r>
              <a:r>
                <a:rPr lang="en-US" sz="1400" i="1" dirty="0" err="1"/>
                <a:t>PluginName</a:t>
              </a:r>
              <a:r>
                <a:rPr lang="en-US" sz="1400" dirty="0"/>
                <a:t>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.Build.cs</a:t>
              </a:r>
              <a:endParaRPr lang="en-US" sz="1400" dirty="0"/>
            </a:p>
          </p:txBody>
        </p:sp>
        <p:pic>
          <p:nvPicPr>
            <p:cNvPr id="6" name="Content Placeholder 7">
              <a:extLst>
                <a:ext uri="{FF2B5EF4-FFF2-40B4-BE49-F238E27FC236}">
                  <a16:creationId xmlns:a16="http://schemas.microsoft.com/office/drawing/2014/main" id="{78E57064-2C27-2D82-3FB8-475AF3EB7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11944" y="1866790"/>
              <a:ext cx="10490200" cy="9583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98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b="1" dirty="0" err="1"/>
              <a:t>PluginName.h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19EBA5-5D5C-4F4B-83F8-17D4AF1B63D1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412362"/>
            <a:ext cx="4572000" cy="4608255"/>
            <a:chOff x="12192000" y="548640"/>
            <a:chExt cx="12191999" cy="122886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397B4C-07E3-C443-3A5A-9EAEFFF1D095}"/>
                </a:ext>
              </a:extLst>
            </p:cNvPr>
            <p:cNvSpPr txBox="1"/>
            <p:nvPr/>
          </p:nvSpPr>
          <p:spPr>
            <a:xfrm>
              <a:off x="12321525" y="9144000"/>
              <a:ext cx="11775210" cy="369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23838">
                <a:buFont typeface="Arial" panose="020B0604020202020204" pitchFamily="34" charset="0"/>
                <a:buChar char="•"/>
              </a:pPr>
              <a:r>
                <a:rPr lang="en-US" sz="1400" dirty="0"/>
                <a:t>Module initialization code (if needed)</a:t>
              </a:r>
            </a:p>
            <a:p>
              <a:pPr marL="233363" indent="-223838">
                <a:buFont typeface="Arial" panose="020B0604020202020204" pitchFamily="34" charset="0"/>
                <a:buChar char="•"/>
              </a:pPr>
              <a:r>
                <a:rPr lang="en-US" sz="1400" dirty="0"/>
                <a:t>Code to set it up as a module</a:t>
              </a:r>
            </a:p>
            <a:p>
              <a:pPr marL="9525"/>
              <a:endParaRPr lang="en-US" sz="1400" dirty="0"/>
            </a:p>
            <a:p>
              <a:pPr marL="9525"/>
              <a:r>
                <a:rPr lang="en-US" sz="1400" i="1" dirty="0"/>
                <a:t>Note</a:t>
              </a:r>
              <a:r>
                <a:rPr lang="en-US" sz="1400" dirty="0"/>
                <a:t>: Blueprint modules usually won’t need to change much here unless using an external library that has to be initialized.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4741E2-3A40-C903-B242-4110BD00E4C7}"/>
                </a:ext>
              </a:extLst>
            </p:cNvPr>
            <p:cNvSpPr txBox="1"/>
            <p:nvPr/>
          </p:nvSpPr>
          <p:spPr>
            <a:xfrm>
              <a:off x="12192000" y="548640"/>
              <a:ext cx="121919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400" dirty="0"/>
                <a:t>Source/</a:t>
              </a:r>
              <a:r>
                <a:rPr lang="en-US" sz="1400" i="1" dirty="0" err="1"/>
                <a:t>PluginName</a:t>
              </a:r>
              <a:r>
                <a:rPr lang="en-US" sz="1400" dirty="0"/>
                <a:t>/Public/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.h</a:t>
              </a:r>
              <a:br>
                <a:rPr lang="en-US" sz="1400" dirty="0"/>
              </a:br>
              <a:r>
                <a:rPr lang="en-US" sz="1400" dirty="0"/>
                <a:t>Source/</a:t>
              </a:r>
              <a:r>
                <a:rPr lang="en-US" sz="1400" i="1" dirty="0" err="1"/>
                <a:t>PluginName</a:t>
              </a:r>
              <a:r>
                <a:rPr lang="en-US" sz="1400" dirty="0"/>
                <a:t>/Private/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.cpp</a:t>
              </a:r>
              <a:endParaRPr lang="en-US" sz="1400" dirty="0"/>
            </a:p>
          </p:txBody>
        </p:sp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2BA3883C-148C-0920-1EFB-44A3C44BD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87772" y="2409722"/>
              <a:ext cx="5309344" cy="287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E9991A-8928-9677-7C8A-23318B4CE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11834" y="3876796"/>
              <a:ext cx="6184900" cy="466045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0858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b="1" dirty="0" err="1"/>
              <a:t>PluginNameBPLibrary.h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79AF00-CFFC-D8DA-96F2-88178348CB17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988136"/>
            <a:ext cx="4572000" cy="3575031"/>
            <a:chOff x="12192000" y="822960"/>
            <a:chExt cx="12191998" cy="95334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244776-8CA9-8074-4C2D-85D68CB23539}"/>
                </a:ext>
              </a:extLst>
            </p:cNvPr>
            <p:cNvSpPr txBox="1"/>
            <p:nvPr/>
          </p:nvSpPr>
          <p:spPr>
            <a:xfrm>
              <a:off x="12321525" y="8961121"/>
              <a:ext cx="11926406" cy="1395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23838" algn="l">
                <a:buFont typeface="Arial" panose="020B0604020202020204" pitchFamily="34" charset="0"/>
                <a:buChar char="•"/>
              </a:pPr>
              <a:r>
                <a:rPr lang="en-US" sz="1400" dirty="0"/>
                <a:t>Declaration and implementation of actual Blueprint library code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259FC5-3B5B-AD28-265F-E29850B29964}"/>
                </a:ext>
              </a:extLst>
            </p:cNvPr>
            <p:cNvSpPr txBox="1"/>
            <p:nvPr/>
          </p:nvSpPr>
          <p:spPr>
            <a:xfrm>
              <a:off x="12192000" y="822960"/>
              <a:ext cx="1219199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400" dirty="0"/>
                <a:t>. . . /Public/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BPLibrary.h</a:t>
              </a:r>
              <a:br>
                <a:rPr lang="en-US" sz="1400" dirty="0"/>
              </a:br>
              <a:r>
                <a:rPr lang="en-US" sz="1400" dirty="0"/>
                <a:t>. . . /Private/</a:t>
              </a:r>
              <a:r>
                <a:rPr lang="en-US" sz="1400" i="1" dirty="0"/>
                <a:t>PluginName</a:t>
              </a:r>
              <a:r>
                <a:rPr lang="en-US" sz="1400" dirty="0"/>
                <a:t>BPLibrary.cpp</a:t>
              </a:r>
            </a:p>
          </p:txBody>
        </p:sp>
        <p:pic>
          <p:nvPicPr>
            <p:cNvPr id="6" name="Content Placeholder 8">
              <a:extLst>
                <a:ext uri="{FF2B5EF4-FFF2-40B4-BE49-F238E27FC236}">
                  <a16:creationId xmlns:a16="http://schemas.microsoft.com/office/drawing/2014/main" id="{0659F7A5-1AE1-160B-DCFD-7AF5A319C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15935" y="2719007"/>
              <a:ext cx="7416800" cy="1968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B3AE84-AA8C-E030-46C1-C309CBAAE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73169" y="4857513"/>
              <a:ext cx="8999690" cy="3596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23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7CF0-0518-7D94-B5B1-5537FE53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Blueprint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194CD-8A55-0E7A-563C-126549BD8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3204210"/>
          </a:xfrm>
        </p:spPr>
        <p:txBody>
          <a:bodyPr>
            <a:normAutofit fontScale="92500"/>
          </a:bodyPr>
          <a:lstStyle/>
          <a:p>
            <a:r>
              <a:rPr lang="en-US" sz="1400" dirty="0"/>
              <a:t>“Library” is a “</a:t>
            </a:r>
            <a:r>
              <a:rPr lang="en-US" sz="1400" b="1" dirty="0"/>
              <a:t>UCLASS()</a:t>
            </a:r>
            <a:r>
              <a:rPr lang="en-US" sz="1400" dirty="0"/>
              <a:t>” class</a:t>
            </a:r>
          </a:p>
          <a:p>
            <a:pPr lvl="1"/>
            <a:r>
              <a:rPr lang="en-US" sz="1400" dirty="0"/>
              <a:t>Derived from </a:t>
            </a:r>
            <a:r>
              <a:rPr lang="en-US" sz="1400" b="1" dirty="0" err="1"/>
              <a:t>UBlueprintFunctionLibrary</a:t>
            </a:r>
            <a:endParaRPr lang="en-US" sz="1400" b="1" dirty="0"/>
          </a:p>
          <a:p>
            <a:pPr lvl="1"/>
            <a:r>
              <a:rPr lang="en-US" sz="1400" dirty="0"/>
              <a:t>Needs </a:t>
            </a:r>
            <a:r>
              <a:rPr lang="en-US" sz="1400" b="1" dirty="0"/>
              <a:t>GENERATED_UCLASS_BODY()</a:t>
            </a:r>
            <a:endParaRPr lang="en-US" sz="1200" b="1" dirty="0"/>
          </a:p>
          <a:p>
            <a:r>
              <a:rPr lang="en-US" sz="1400" dirty="0"/>
              <a:t>Actual Blueprint functions are static class member functions.</a:t>
            </a:r>
          </a:p>
          <a:p>
            <a:pPr lvl="1"/>
            <a:r>
              <a:rPr lang="en-US" sz="1500" dirty="0"/>
              <a:t>Can therefore be called as </a:t>
            </a:r>
            <a:r>
              <a:rPr lang="en-US" sz="1500" b="1" dirty="0" err="1"/>
              <a:t>ClassName</a:t>
            </a:r>
            <a:r>
              <a:rPr lang="en-US" sz="1500" b="1" dirty="0"/>
              <a:t>::Function()</a:t>
            </a:r>
            <a:r>
              <a:rPr lang="en-US" sz="1500" dirty="0"/>
              <a:t> without needing an instance of the class</a:t>
            </a:r>
          </a:p>
          <a:p>
            <a:r>
              <a:rPr lang="en-US" sz="1400" dirty="0"/>
              <a:t>As with Blueprint functions in Actor code, these should be </a:t>
            </a:r>
            <a:r>
              <a:rPr lang="en-US" sz="1400" b="1" dirty="0"/>
              <a:t>UFUNCTION(</a:t>
            </a:r>
            <a:r>
              <a:rPr lang="en-US" sz="1400" b="1" dirty="0" err="1"/>
              <a:t>BlueprintCallable</a:t>
            </a:r>
            <a:r>
              <a:rPr lang="en-US" sz="1400" b="1" dirty="0"/>
              <a:t>)</a:t>
            </a:r>
            <a:r>
              <a:rPr lang="en-US" sz="1400" dirty="0"/>
              <a:t>, but will be available to all Blueprints, not just derived Blueprint Actor classes.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5964EE-DEDA-FB36-C9A6-ED54FC88DA97}"/>
              </a:ext>
            </a:extLst>
          </p:cNvPr>
          <p:cNvGrpSpPr>
            <a:grpSpLocks noChangeAspect="1"/>
          </p:cNvGrpSpPr>
          <p:nvPr/>
        </p:nvGrpSpPr>
        <p:grpSpPr>
          <a:xfrm>
            <a:off x="3941762" y="1054375"/>
            <a:ext cx="4572000" cy="3034749"/>
            <a:chOff x="12434094" y="1396947"/>
            <a:chExt cx="11645900" cy="77301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287BB-6C9F-8EC4-ED81-47C6FD288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34094" y="1396947"/>
              <a:ext cx="11645900" cy="3400425"/>
            </a:xfrm>
            <a:prstGeom prst="rect">
              <a:avLst/>
            </a:prstGeom>
          </p:spPr>
        </p:pic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558B76BF-BB7D-1957-E4F7-319395F44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43944" y="6206127"/>
              <a:ext cx="6426200" cy="292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593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7A72-9D56-DA98-AD92-D85D8388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Multiple Return Values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BD719-3337-F5C4-69A6-460ED1259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/>
          <a:p>
            <a:r>
              <a:rPr lang="en-US" sz="1400" dirty="0"/>
              <a:t>Function return values show up as output pins, and const references show up as input pins, but values returned by (non-const) references will appear as additional outputs.</a:t>
            </a:r>
          </a:p>
          <a:p>
            <a:r>
              <a:rPr lang="en-US" sz="1400" dirty="0"/>
              <a:t>If you want a reference parameter to appear as an input, tag that parameter with “</a:t>
            </a:r>
            <a:r>
              <a:rPr lang="en-US" sz="1400" b="1" dirty="0"/>
              <a:t>UPARAM(ref)</a:t>
            </a:r>
            <a:r>
              <a:rPr lang="en-US" sz="1400" dirty="0"/>
              <a:t>”. In this case, as with any C++ reference, the parameter can be both read and changed.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71A645-CEE9-3759-E923-D99AC3960A10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659121"/>
            <a:ext cx="4572000" cy="3736667"/>
            <a:chOff x="10832619" y="1758920"/>
            <a:chExt cx="13068300" cy="106806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BC2F0D-64DF-76D6-7657-DE9E03515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32619" y="1758920"/>
              <a:ext cx="13068300" cy="8178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09F6C1-9CF8-9EEC-71AD-D306DA92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2619" y="7482636"/>
              <a:ext cx="12037060" cy="817880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1E9772B-6BA6-CCAD-708A-FA8D83E1E3B7}"/>
                </a:ext>
              </a:extLst>
            </p:cNvPr>
            <p:cNvSpPr/>
            <p:nvPr/>
          </p:nvSpPr>
          <p:spPr>
            <a:xfrm>
              <a:off x="16978745" y="1975429"/>
              <a:ext cx="2929048" cy="54912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102302-171A-087E-9943-77912E1F1BB4}"/>
                </a:ext>
              </a:extLst>
            </p:cNvPr>
            <p:cNvSpPr/>
            <p:nvPr/>
          </p:nvSpPr>
          <p:spPr>
            <a:xfrm>
              <a:off x="14401800" y="7777148"/>
              <a:ext cx="4425932" cy="52336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5F8A36-7F1C-B68D-0F23-DCBC9F441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4096" y="8654961"/>
              <a:ext cx="6172200" cy="37846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D65137-F031-6D62-6223-583AA102C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64096" y="2741058"/>
              <a:ext cx="6223000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09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D3EF-27F3-5D0D-F807-481E93C7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Hiding Input Pins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90D02-7BC2-215B-D232-156DE893A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You can permanently hide input pins (say, if only useful when directly called from C++) by giving a default value and adding the </a:t>
            </a:r>
            <a:r>
              <a:rPr lang="en-US" sz="1400" b="1" dirty="0"/>
              <a:t>meta=(</a:t>
            </a:r>
            <a:r>
              <a:rPr lang="en-US" sz="1400" b="1" dirty="0" err="1"/>
              <a:t>HidePin</a:t>
            </a:r>
            <a:r>
              <a:rPr lang="en-US" sz="1400" b="1" dirty="0"/>
              <a:t>=“</a:t>
            </a:r>
            <a:r>
              <a:rPr lang="en-US" sz="1400" b="1" dirty="0" err="1"/>
              <a:t>PinName</a:t>
            </a:r>
            <a:r>
              <a:rPr lang="en-US" sz="1400" b="1" dirty="0"/>
              <a:t>”)</a:t>
            </a:r>
            <a:r>
              <a:rPr lang="en-US" sz="1400" i="1" dirty="0"/>
              <a:t> </a:t>
            </a:r>
            <a:r>
              <a:rPr lang="en-US" sz="1400" dirty="0"/>
              <a:t>tag.</a:t>
            </a:r>
          </a:p>
          <a:p>
            <a:r>
              <a:rPr lang="en-US" sz="1400" dirty="0"/>
              <a:t>For seldom used pins, put them at the end of the argument list, with reasonable defaults, and use the </a:t>
            </a:r>
            <a:r>
              <a:rPr lang="en-US" sz="1400" b="1" dirty="0"/>
              <a:t>meta=(</a:t>
            </a:r>
            <a:r>
              <a:rPr lang="en-US" sz="1400" b="1" dirty="0" err="1"/>
              <a:t>AdvancedDisplay</a:t>
            </a:r>
            <a:r>
              <a:rPr lang="en-US" sz="1400" b="1" dirty="0"/>
              <a:t>=Num)</a:t>
            </a:r>
            <a:r>
              <a:rPr lang="en-US" sz="1400" i="1" dirty="0"/>
              <a:t> </a:t>
            </a:r>
            <a:r>
              <a:rPr lang="en-US" sz="1400" dirty="0"/>
              <a:t>tag, where “</a:t>
            </a:r>
            <a:r>
              <a:rPr lang="en-US" sz="1400" b="1" dirty="0"/>
              <a:t>Num</a:t>
            </a:r>
            <a:r>
              <a:rPr lang="en-US" sz="1400" dirty="0"/>
              <a:t>” is the parameter number starting at 0.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BAC78C-CD82-5832-1880-014CA2EE48E3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793717"/>
            <a:ext cx="4572000" cy="3602071"/>
            <a:chOff x="11024896" y="820970"/>
            <a:chExt cx="12334240" cy="97175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4EF910-31AB-7E02-4526-3B3E450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4896" y="820971"/>
              <a:ext cx="12334240" cy="8737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46D3C-3DE0-3B73-18BC-636A472F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4896" y="4847029"/>
              <a:ext cx="10078720" cy="1402080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9D96F6-A690-0DF1-9EBB-CA66618D7201}"/>
                </a:ext>
              </a:extLst>
            </p:cNvPr>
            <p:cNvSpPr/>
            <p:nvPr/>
          </p:nvSpPr>
          <p:spPr>
            <a:xfrm>
              <a:off x="17539855" y="820970"/>
              <a:ext cx="3975439" cy="44672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34D9921-968A-7D01-DA4D-7FE8DA22AECF}"/>
                </a:ext>
              </a:extLst>
            </p:cNvPr>
            <p:cNvSpPr/>
            <p:nvPr/>
          </p:nvSpPr>
          <p:spPr>
            <a:xfrm>
              <a:off x="16378773" y="4847028"/>
              <a:ext cx="4469547" cy="49567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17023F-6F5D-15B6-CA57-A1A68DF8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58341" y="1944017"/>
              <a:ext cx="5467350" cy="23431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7BEF34-1BD6-33ED-2FC3-494C8FE1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4896" y="6747608"/>
              <a:ext cx="5314950" cy="23050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ED6552-6402-B978-23E0-13E9CEA93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92016" y="6747608"/>
              <a:ext cx="5867400" cy="3790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57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DEE0-B049-1868-63D5-18FFB1AB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Context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2E699-9C7B-BD82-CA2F-A4C2F9806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Blueprint nodes defined in an Actor have access to their Actor’s </a:t>
            </a:r>
            <a:r>
              <a:rPr lang="en-US" sz="1400" b="1" dirty="0" err="1"/>
              <a:t>GetWorld</a:t>
            </a:r>
            <a:r>
              <a:rPr lang="en-US" sz="1400" b="1" dirty="0"/>
              <a:t>()</a:t>
            </a:r>
            <a:r>
              <a:rPr lang="en-US" sz="1400" dirty="0"/>
              <a:t> function, but if a global static Blueprint function needs access to the world context object, it has to be declared as a parameter.</a:t>
            </a:r>
          </a:p>
          <a:p>
            <a:r>
              <a:rPr lang="en-US" sz="1400" dirty="0"/>
              <a:t>If this parameter is tagged with the </a:t>
            </a:r>
            <a:r>
              <a:rPr lang="en-US" sz="1400" b="1" dirty="0" err="1"/>
              <a:t>WorldContext</a:t>
            </a:r>
            <a:r>
              <a:rPr lang="en-US" sz="1400" dirty="0"/>
              <a:t> meta tag, it will be hidden and automatically filled in.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6D528C-8036-B22D-30B1-53EB799BA435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1543050"/>
            <a:ext cx="4572000" cy="1987204"/>
            <a:chOff x="12192000" y="3097160"/>
            <a:chExt cx="11887200" cy="51667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9EA4F8-C18E-7082-5EEB-7CFC912CA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0" y="3097160"/>
              <a:ext cx="11887200" cy="1676400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A507E0F-5F2C-B58B-824D-7A07A9B37A33}"/>
                </a:ext>
              </a:extLst>
            </p:cNvPr>
            <p:cNvSpPr/>
            <p:nvPr/>
          </p:nvSpPr>
          <p:spPr>
            <a:xfrm>
              <a:off x="13219612" y="3631474"/>
              <a:ext cx="9248502" cy="49638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787DBE-0DD9-BF76-FCD0-0D031B908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2500" y="5901691"/>
              <a:ext cx="3886200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8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E42F-D190-FCA0-EA84-BC189FC5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Actor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FADE7-4F2E-E16F-2B35-C630F6946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 Blueprint node defined in an Actor has access to the Actor data through its </a:t>
            </a:r>
            <a:r>
              <a:rPr lang="en-US" sz="1400" b="1" dirty="0"/>
              <a:t>this</a:t>
            </a:r>
            <a:r>
              <a:rPr lang="en-US" sz="1400" dirty="0"/>
              <a:t> pointer. If a plugin Blueprint node needs similar Actor data access, it will need to declare an explicit parameter.</a:t>
            </a:r>
          </a:p>
          <a:p>
            <a:r>
              <a:rPr lang="en-US" sz="1400" dirty="0"/>
              <a:t>This parameter can be hidden (using </a:t>
            </a:r>
            <a:r>
              <a:rPr lang="en-US" sz="1400" b="1" dirty="0" err="1"/>
              <a:t>HidePin</a:t>
            </a:r>
            <a:r>
              <a:rPr lang="en-US" sz="1400" dirty="0"/>
              <a:t>) and/or filled by default (using </a:t>
            </a:r>
            <a:r>
              <a:rPr lang="en-US" sz="1400" b="1" dirty="0" err="1"/>
              <a:t>DefaultToSelf</a:t>
            </a:r>
            <a:r>
              <a:rPr lang="en-US" sz="1400" dirty="0"/>
              <a:t>)</a:t>
            </a:r>
          </a:p>
          <a:p>
            <a:r>
              <a:rPr lang="en-US" sz="1400" dirty="0"/>
              <a:t>If not hidden, the Blueprint can apply the node to a different Actor.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43C5D7-BDBD-3B06-98AF-D1F19D9DDCE0}"/>
              </a:ext>
            </a:extLst>
          </p:cNvPr>
          <p:cNvGrpSpPr>
            <a:grpSpLocks noChangeAspect="1"/>
          </p:cNvGrpSpPr>
          <p:nvPr/>
        </p:nvGrpSpPr>
        <p:grpSpPr>
          <a:xfrm>
            <a:off x="4795520" y="285750"/>
            <a:ext cx="3271588" cy="4572000"/>
            <a:chOff x="12556123" y="1334870"/>
            <a:chExt cx="7689852" cy="107464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CD6130-7279-011E-62F1-CF6517220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09282" y="9896934"/>
              <a:ext cx="3556000" cy="21843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738C63-696F-585E-EF79-1263A455B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6123" y="1334870"/>
              <a:ext cx="7600950" cy="13779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60A602-0742-D5FC-1EF1-934BCEE4E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56125" y="7681651"/>
              <a:ext cx="7689850" cy="177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C5372A-84BA-512D-7074-710FDC8D8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09282" y="3128715"/>
              <a:ext cx="3530601" cy="2895600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7A0BA0F-BC58-FBE6-5773-C4D69930C5F0}"/>
                </a:ext>
              </a:extLst>
            </p:cNvPr>
            <p:cNvSpPr/>
            <p:nvPr/>
          </p:nvSpPr>
          <p:spPr>
            <a:xfrm>
              <a:off x="13324115" y="1693601"/>
              <a:ext cx="5956662" cy="44870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60EB01A-603C-2827-FF35-1913B3370CF2}"/>
                </a:ext>
              </a:extLst>
            </p:cNvPr>
            <p:cNvSpPr/>
            <p:nvPr/>
          </p:nvSpPr>
          <p:spPr>
            <a:xfrm>
              <a:off x="13324115" y="8095818"/>
              <a:ext cx="5956662" cy="89142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921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E8CC-4922-A048-4423-6CD85F94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EFA48-A28E-60FE-AA0D-63D14BBAE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err="1"/>
              <a:t>BlueprintCallable</a:t>
            </a:r>
            <a:r>
              <a:rPr lang="en-US" dirty="0"/>
              <a:t> functions will have the white sequence pins and in a Blueprint will be called in order. Functions with visible state changes should always be </a:t>
            </a:r>
            <a:r>
              <a:rPr lang="en-US" b="1" dirty="0" err="1"/>
              <a:t>BlueprintCallable</a:t>
            </a:r>
            <a:r>
              <a:rPr lang="en-US" dirty="0"/>
              <a:t>.</a:t>
            </a:r>
          </a:p>
          <a:p>
            <a:r>
              <a:rPr lang="en-US" b="1" dirty="0" err="1"/>
              <a:t>BlueprintPure</a:t>
            </a:r>
            <a:r>
              <a:rPr lang="en-US" b="1" dirty="0"/>
              <a:t> </a:t>
            </a:r>
            <a:r>
              <a:rPr lang="en-US" dirty="0"/>
              <a:t>functions do not make guarantees on their execution order. They may be called anytime between the time the inputs are ready and the time the output is needed.</a:t>
            </a:r>
          </a:p>
          <a:p>
            <a:r>
              <a:rPr lang="en-US" b="1" dirty="0" err="1"/>
              <a:t>BlueprintPure</a:t>
            </a:r>
            <a:r>
              <a:rPr lang="en-US" dirty="0"/>
              <a:t> can be used for true pure functions, but also for any function where the outputs are consistent for a given set of inputs and execution order does not matter (e.g., including some internal caching).</a:t>
            </a:r>
            <a:endParaRPr lang="en-US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DEDDA-93D0-A9E2-6FD9-B57381C95E26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740569"/>
            <a:ext cx="4572000" cy="3636703"/>
            <a:chOff x="12791769" y="953081"/>
            <a:chExt cx="11290300" cy="8980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967F98-97B3-12DE-7C0E-F0DD7436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55269" y="6441803"/>
              <a:ext cx="11226800" cy="1143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099F08-9F89-3B20-B381-FA464C552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5269" y="2341997"/>
              <a:ext cx="6680200" cy="3175000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F7F2261-1F4E-FFDA-BD3C-316F79B8D2F5}"/>
                </a:ext>
              </a:extLst>
            </p:cNvPr>
            <p:cNvSpPr/>
            <p:nvPr/>
          </p:nvSpPr>
          <p:spPr>
            <a:xfrm>
              <a:off x="13306302" y="3491354"/>
              <a:ext cx="623455" cy="54032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B52F91-09F8-CAA3-9BDD-11FAAFAD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91769" y="953081"/>
              <a:ext cx="10363200" cy="1193800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13C0C9E-8615-4E8F-C45F-CC8E7BB973C1}"/>
                </a:ext>
              </a:extLst>
            </p:cNvPr>
            <p:cNvSpPr/>
            <p:nvPr/>
          </p:nvSpPr>
          <p:spPr>
            <a:xfrm>
              <a:off x="15187352" y="957155"/>
              <a:ext cx="3962797" cy="61038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1CD6326-AD06-CEB7-1678-F61BB6236C7E}"/>
                </a:ext>
              </a:extLst>
            </p:cNvPr>
            <p:cNvSpPr/>
            <p:nvPr/>
          </p:nvSpPr>
          <p:spPr>
            <a:xfrm>
              <a:off x="15228916" y="6432552"/>
              <a:ext cx="3059085" cy="59440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FE7573-AB1C-A7D4-0F8F-45386D84B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55269" y="7927118"/>
              <a:ext cx="6146800" cy="200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09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F3C3-3CA3-EDC2-577A-3CD53FF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Enumerated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ABFF5-7737-4987-28D8-8FB5919F2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You can create new </a:t>
            </a:r>
            <a:r>
              <a:rPr lang="en-US" sz="1400" b="1" dirty="0" err="1"/>
              <a:t>enum</a:t>
            </a:r>
            <a:r>
              <a:rPr lang="en-US" sz="1400" dirty="0"/>
              <a:t> types by declaring them with </a:t>
            </a:r>
            <a:r>
              <a:rPr lang="en-US" sz="1400" b="1" dirty="0"/>
              <a:t>UENUM(</a:t>
            </a:r>
            <a:r>
              <a:rPr lang="en-US" sz="1400" b="1" dirty="0" err="1"/>
              <a:t>BlueprintType</a:t>
            </a:r>
            <a:r>
              <a:rPr lang="en-US" sz="1400" b="1" dirty="0"/>
              <a:t>)</a:t>
            </a:r>
            <a:r>
              <a:rPr lang="en-US" sz="1400" dirty="0"/>
              <a:t>. UENUM-type names should start with an “</a:t>
            </a:r>
            <a:r>
              <a:rPr lang="en-US" sz="1400" b="1" dirty="0"/>
              <a:t>E</a:t>
            </a:r>
            <a:r>
              <a:rPr lang="en-US" sz="1400" dirty="0"/>
              <a:t>”.</a:t>
            </a:r>
          </a:p>
          <a:p>
            <a:r>
              <a:rPr lang="en-US" sz="1400" dirty="0"/>
              <a:t>These will appear as a drop-down selection in the Blueprint node.</a:t>
            </a:r>
          </a:p>
          <a:p>
            <a:r>
              <a:rPr lang="en-US" sz="1400" dirty="0"/>
              <a:t>Enums declared this way can also be stored in a Blueprint variable, and made visible in the </a:t>
            </a:r>
            <a:r>
              <a:rPr lang="en-US" sz="1400" b="1" dirty="0"/>
              <a:t>Details</a:t>
            </a:r>
            <a:r>
              <a:rPr lang="en-US" sz="1400" dirty="0"/>
              <a:t> panel for the Actor using the Blueprint.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24F10-C5D8-4503-CD7C-FF01A0DF7511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94530"/>
            <a:ext cx="4572000" cy="4947295"/>
            <a:chOff x="12436645" y="525319"/>
            <a:chExt cx="11947355" cy="129280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031C9D-94C6-5393-7C80-33BA13F74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36645" y="5713412"/>
              <a:ext cx="7264519" cy="719566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A0EB8C-77B4-4E5D-891C-8742798F8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14300" y="525319"/>
              <a:ext cx="4447492" cy="23425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5C3875-535B-48AB-9669-2B85E1DCA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71230" y="1613487"/>
              <a:ext cx="6468215" cy="7972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8" name="Content Placeholder 13">
              <a:extLst>
                <a:ext uri="{FF2B5EF4-FFF2-40B4-BE49-F238E27FC236}">
                  <a16:creationId xmlns:a16="http://schemas.microsoft.com/office/drawing/2014/main" id="{4F907934-4D33-EE53-E4B7-578B3B03D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29624" y="2660070"/>
              <a:ext cx="6896100" cy="2857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4763A9-0078-F85D-CCAF-D2961097F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35500" y="6061878"/>
              <a:ext cx="7048500" cy="238125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B0AA67-8632-D621-9216-C147B20BA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839205" y="8791593"/>
              <a:ext cx="6094788" cy="46617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9332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C585-C58A-F3E9-DFE1-E27DC419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UE Plugins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E68E-779E-05B1-6CB6-8124EED7F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Unreal Engine has a very flexible </a:t>
            </a:r>
            <a:r>
              <a:rPr lang="en-US" b="1" dirty="0"/>
              <a:t>Plugin</a:t>
            </a:r>
            <a:r>
              <a:rPr lang="en-US" dirty="0"/>
              <a:t> system for making a wide range of engine extensions without having to make a custom engine build.</a:t>
            </a:r>
          </a:p>
          <a:p>
            <a:r>
              <a:rPr lang="en-US" dirty="0"/>
              <a:t>Plugins can do the following:</a:t>
            </a:r>
          </a:p>
          <a:p>
            <a:pPr lvl="1"/>
            <a:r>
              <a:rPr lang="en-US" dirty="0"/>
              <a:t>Add content, including functions created in Blueprint or the Material Editor</a:t>
            </a:r>
          </a:p>
          <a:p>
            <a:pPr lvl="1"/>
            <a:r>
              <a:rPr lang="en-US" dirty="0"/>
              <a:t>Add new Blueprint nodes and types</a:t>
            </a:r>
          </a:p>
          <a:p>
            <a:pPr lvl="1"/>
            <a:r>
              <a:rPr lang="en-US" dirty="0"/>
              <a:t>Add Editor tools</a:t>
            </a:r>
          </a:p>
          <a:p>
            <a:pPr lvl="1"/>
            <a:r>
              <a:rPr lang="en-US" dirty="0"/>
              <a:t>Add editing modes</a:t>
            </a:r>
          </a:p>
          <a:p>
            <a:pPr lvl="1"/>
            <a:r>
              <a:rPr lang="en-US" dirty="0"/>
              <a:t>Add new importers or asset types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AED596-73C1-7812-1F9C-FB319811BE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021681"/>
            <a:ext cx="3886200" cy="1957387"/>
          </a:xfrm>
        </p:spPr>
      </p:pic>
    </p:spTree>
    <p:extLst>
      <p:ext uri="{BB962C8B-B14F-4D97-AF65-F5344CB8AC3E}">
        <p14:creationId xmlns:p14="http://schemas.microsoft.com/office/powerpoint/2010/main" val="202078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0895-4797-F5DD-B210-8C37F900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Struct/Class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6FCC3-DDC9-355E-65A9-39093D4FE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To group related data or states together, you can declare a struct with </a:t>
            </a:r>
            <a:r>
              <a:rPr lang="en-US" sz="1400" b="1" dirty="0"/>
              <a:t>USTRUCT(</a:t>
            </a:r>
            <a:r>
              <a:rPr lang="en-US" sz="1400" b="1" dirty="0" err="1"/>
              <a:t>BlueprintType</a:t>
            </a:r>
            <a:r>
              <a:rPr lang="en-US" sz="1400" b="1" dirty="0"/>
              <a:t>)</a:t>
            </a:r>
            <a:r>
              <a:rPr lang="en-US" sz="1400" dirty="0"/>
              <a:t> or </a:t>
            </a:r>
            <a:r>
              <a:rPr lang="en-US" sz="1400" b="1" dirty="0"/>
              <a:t>UCLASS(</a:t>
            </a:r>
            <a:r>
              <a:rPr lang="en-US" sz="1400" b="1" dirty="0" err="1"/>
              <a:t>BlueprintType</a:t>
            </a:r>
            <a:r>
              <a:rPr lang="en-US" sz="1400" b="1" dirty="0"/>
              <a:t>)</a:t>
            </a:r>
            <a:r>
              <a:rPr lang="en-US" sz="1400" dirty="0"/>
              <a:t>.</a:t>
            </a:r>
          </a:p>
          <a:p>
            <a:r>
              <a:rPr lang="en-US" sz="1400" dirty="0"/>
              <a:t>Like UENUM, the struct can be used as the input or output of a Blueprint function, and stored in a Blueprint variable.</a:t>
            </a:r>
          </a:p>
          <a:p>
            <a:r>
              <a:rPr lang="en-US" sz="1400" dirty="0"/>
              <a:t>Don’t forget to tag any member data that should be serialized with “</a:t>
            </a:r>
            <a:r>
              <a:rPr lang="en-US" sz="1400" b="1" dirty="0"/>
              <a:t>UPROPERTY()</a:t>
            </a:r>
            <a:r>
              <a:rPr lang="en-US" sz="1400" dirty="0"/>
              <a:t>”.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E6488D-4EF4-7022-2AFB-8B8878334564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747712"/>
            <a:ext cx="4572000" cy="3287266"/>
            <a:chOff x="12367491" y="324008"/>
            <a:chExt cx="11684140" cy="84008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4EB274-7DA1-EFD0-BEFF-409774B86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67491" y="324008"/>
              <a:ext cx="8077200" cy="52768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2CC236-3B45-81C7-2912-2ACCDD363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31531" y="3606800"/>
              <a:ext cx="8420100" cy="838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A11CB6-0A63-753C-2513-D569ED460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12403" y="5930900"/>
              <a:ext cx="8813800" cy="279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25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AD69-C232-5D19-3F02-4C372610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Struct Make and Break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D86BC-4003-7F03-3442-798E579F4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027759" cy="2858691"/>
          </a:xfrm>
        </p:spPr>
        <p:txBody>
          <a:bodyPr>
            <a:normAutofit fontScale="92500"/>
          </a:bodyPr>
          <a:lstStyle/>
          <a:p>
            <a:r>
              <a:rPr lang="en-US" dirty="0"/>
              <a:t>If the struct data is tagged “</a:t>
            </a:r>
            <a:r>
              <a:rPr lang="en-US" dirty="0" err="1"/>
              <a:t>EditAnywhere</a:t>
            </a:r>
            <a:r>
              <a:rPr lang="en-US" dirty="0"/>
              <a:t>” and “</a:t>
            </a:r>
            <a:r>
              <a:rPr lang="en-US" dirty="0" err="1"/>
              <a:t>BlueprintReadWrite</a:t>
            </a:r>
            <a:r>
              <a:rPr lang="en-US" dirty="0"/>
              <a:t>”, Blueprint will generate a Make function to a variable of that type, and a Break function to split it into the component properties.</a:t>
            </a:r>
          </a:p>
          <a:p>
            <a:r>
              <a:rPr lang="en-US" dirty="0"/>
              <a:t>You can also write your own in C++.</a:t>
            </a:r>
          </a:p>
          <a:p>
            <a:r>
              <a:rPr lang="en-US" dirty="0"/>
              <a:t>Tag the functions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UFUNCTION(</a:t>
            </a:r>
            <a:r>
              <a:rPr lang="en-US" dirty="0" err="1"/>
              <a:t>BlueprintPure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meta=(</a:t>
            </a:r>
            <a:r>
              <a:rPr lang="en-US" dirty="0" err="1"/>
              <a:t>NativeMakeFunc</a:t>
            </a:r>
            <a:r>
              <a:rPr lang="en-US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UFUNCTION(</a:t>
            </a:r>
            <a:r>
              <a:rPr lang="en-US" dirty="0" err="1"/>
              <a:t>BlueprintPure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meta=(</a:t>
            </a:r>
            <a:r>
              <a:rPr lang="en-US" dirty="0" err="1"/>
              <a:t>NativeBreakFunc</a:t>
            </a:r>
            <a:r>
              <a:rPr lang="en-US" dirty="0"/>
              <a:t>))</a:t>
            </a:r>
          </a:p>
          <a:p>
            <a:r>
              <a:rPr lang="en-US" dirty="0"/>
              <a:t>Also, the USTRUCT() should have meta tags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HasNativeMake</a:t>
            </a:r>
            <a:r>
              <a:rPr lang="en-US" dirty="0"/>
              <a:t>=“/Script/</a:t>
            </a:r>
            <a:r>
              <a:rPr lang="en-US" dirty="0" err="1"/>
              <a:t>Module.Class.Func</a:t>
            </a:r>
            <a:r>
              <a:rPr lang="en-US" dirty="0"/>
              <a:t>”, </a:t>
            </a:r>
            <a:br>
              <a:rPr lang="en-US" dirty="0"/>
            </a:br>
            <a:r>
              <a:rPr lang="en-US" dirty="0" err="1"/>
              <a:t>HasNativeBreak</a:t>
            </a:r>
            <a:r>
              <a:rPr lang="en-US" dirty="0"/>
              <a:t>=“/Script/</a:t>
            </a:r>
            <a:r>
              <a:rPr lang="en-US" dirty="0" err="1"/>
              <a:t>Module.Class.Func</a:t>
            </a:r>
            <a:r>
              <a:rPr lang="en-US" dirty="0"/>
              <a:t>”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E94D12-CBC0-05C3-7381-8517BF81CA58}"/>
              </a:ext>
            </a:extLst>
          </p:cNvPr>
          <p:cNvGrpSpPr>
            <a:grpSpLocks noChangeAspect="1"/>
          </p:cNvGrpSpPr>
          <p:nvPr/>
        </p:nvGrpSpPr>
        <p:grpSpPr>
          <a:xfrm>
            <a:off x="4365253" y="285750"/>
            <a:ext cx="4004610" cy="4572000"/>
            <a:chOff x="12222366" y="0"/>
            <a:chExt cx="11579043" cy="132196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E0B9D3-C289-1024-71C6-6987AD77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2222366" y="2551345"/>
              <a:ext cx="11579043" cy="2502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527C21-EE76-A275-E809-67AD8B10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22366" y="5197976"/>
              <a:ext cx="11544300" cy="18669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921BE6-388F-8CFE-EFC6-FB2A2C5B8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22366" y="7276013"/>
              <a:ext cx="11447641" cy="5943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E9ED9E-16C6-D48F-CA19-B6CD37DD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22366" y="0"/>
              <a:ext cx="7600950" cy="18478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11FC3-C4A4-EE75-170C-F31077AC82DD}"/>
                </a:ext>
              </a:extLst>
            </p:cNvPr>
            <p:cNvSpPr txBox="1"/>
            <p:nvPr/>
          </p:nvSpPr>
          <p:spPr>
            <a:xfrm>
              <a:off x="15601090" y="1692989"/>
              <a:ext cx="926090" cy="77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70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7476-D4CF-1757-B47D-01DBCE49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Finding More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CC893-E80C-2556-073B-93940F662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/>
          <a:p>
            <a:r>
              <a:rPr lang="en-US" dirty="0"/>
              <a:t>Online documentation: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UFUNCTION options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Meta tag options</a:t>
            </a:r>
            <a:endParaRPr lang="en-US" dirty="0"/>
          </a:p>
          <a:p>
            <a:r>
              <a:rPr lang="en-US" dirty="0"/>
              <a:t>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 at code for existing Blueprint nodes.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 at code for existing </a:t>
            </a:r>
            <a:r>
              <a:rPr lang="en-US" dirty="0" err="1"/>
              <a:t>BlueprintTypes</a:t>
            </a:r>
            <a:r>
              <a:rPr lang="en-US" dirty="0"/>
              <a:t>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7611D15-257D-23BC-6A0B-AB0E39094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6727"/>
          <a:stretch/>
        </p:blipFill>
        <p:spPr>
          <a:xfrm>
            <a:off x="4061633" y="76972"/>
            <a:ext cx="4452129" cy="49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5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2998-6A15-EA9F-F5B8-0D06E84B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Plugins vs.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51B9E-E4CF-3B69-7CE8-943DEB2B7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project and engine code in UE is divided into independent modules. When you create a C++ code project, it puts the code into a single module with its own</a:t>
            </a:r>
          </a:p>
          <a:p>
            <a:pPr lvl="1"/>
            <a:r>
              <a:rPr lang="en-US" b="1" dirty="0" err="1"/>
              <a:t>Module.Build.cs</a:t>
            </a:r>
            <a:r>
              <a:rPr lang="en-US" b="1" dirty="0"/>
              <a:t> </a:t>
            </a:r>
            <a:r>
              <a:rPr lang="en-US" dirty="0"/>
              <a:t>file, with dependencies and build settings</a:t>
            </a:r>
          </a:p>
          <a:p>
            <a:pPr lvl="1"/>
            <a:r>
              <a:rPr lang="en-US" b="1" dirty="0"/>
              <a:t>MODULE_API </a:t>
            </a:r>
            <a:r>
              <a:rPr lang="en-US" dirty="0"/>
              <a:t>macro for exported symbols</a:t>
            </a:r>
          </a:p>
          <a:p>
            <a:pPr lvl="1"/>
            <a:r>
              <a:rPr lang="en-US" b="1" dirty="0"/>
              <a:t>IMPLEMENT_PRIMARY_GAME_MODULE </a:t>
            </a:r>
            <a:r>
              <a:rPr lang="en-US" dirty="0"/>
              <a:t>to set up module support</a:t>
            </a:r>
          </a:p>
          <a:p>
            <a:r>
              <a:rPr lang="en-US" dirty="0"/>
              <a:t>The engine code is also divided into modules.</a:t>
            </a:r>
          </a:p>
          <a:p>
            <a:r>
              <a:rPr lang="en-US" dirty="0"/>
              <a:t>You can create additional modules at the project or engine level to encapsulate code.</a:t>
            </a:r>
          </a:p>
          <a:p>
            <a:r>
              <a:rPr lang="en-US" dirty="0"/>
              <a:t>Plugins are cross-project and cross-engine modules that can be redistributed.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56C12-BACB-DC4D-F0EE-ED1792E55AE1}"/>
              </a:ext>
            </a:extLst>
          </p:cNvPr>
          <p:cNvGrpSpPr>
            <a:grpSpLocks noChangeAspect="1"/>
          </p:cNvGrpSpPr>
          <p:nvPr/>
        </p:nvGrpSpPr>
        <p:grpSpPr>
          <a:xfrm>
            <a:off x="4551660" y="1669202"/>
            <a:ext cx="4572000" cy="1486752"/>
            <a:chOff x="12192000" y="4278238"/>
            <a:chExt cx="11948160" cy="38853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107CA2-14D9-2A64-6FF6-3BB3EA87A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0" y="7609728"/>
              <a:ext cx="11948160" cy="5538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5CA76D-DDF9-FE73-D90F-2E519DDA9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0010" y="4278238"/>
              <a:ext cx="10910515" cy="1551091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E6780F0-4EC2-B870-5FA3-EB7C764C213D}"/>
                </a:ext>
              </a:extLst>
            </p:cNvPr>
            <p:cNvSpPr/>
            <p:nvPr/>
          </p:nvSpPr>
          <p:spPr>
            <a:xfrm>
              <a:off x="13637623" y="4650377"/>
              <a:ext cx="2351314" cy="40340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423DE5A-F9C0-FE29-9C33-E3991B235A23}"/>
                </a:ext>
              </a:extLst>
            </p:cNvPr>
            <p:cNvSpPr/>
            <p:nvPr/>
          </p:nvSpPr>
          <p:spPr>
            <a:xfrm>
              <a:off x="12244251" y="7624438"/>
              <a:ext cx="4267199" cy="513052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13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A8EA-FB7D-3EB1-B4BE-8B40041E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Hierarchy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022E7-9EA6-E321-8BED-2EE7F7EC3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Code in the Unreal Engine can use other code or data defined at the same or lower levels.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665E9B-5785-4FC8-923B-8E0D21FB2AB3}"/>
              </a:ext>
            </a:extLst>
          </p:cNvPr>
          <p:cNvGrpSpPr>
            <a:grpSpLocks noChangeAspect="1"/>
          </p:cNvGrpSpPr>
          <p:nvPr/>
        </p:nvGrpSpPr>
        <p:grpSpPr>
          <a:xfrm>
            <a:off x="4633993" y="342900"/>
            <a:ext cx="3248887" cy="4572000"/>
            <a:chOff x="14395266" y="1750421"/>
            <a:chExt cx="7968343" cy="112079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F0BFCC-4774-7C08-B7C7-AE7B4EB7AB64}"/>
                </a:ext>
              </a:extLst>
            </p:cNvPr>
            <p:cNvSpPr/>
            <p:nvPr/>
          </p:nvSpPr>
          <p:spPr>
            <a:xfrm>
              <a:off x="14395267" y="1750421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Module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84F242-DF0B-1809-25C5-956F116F6CAD}"/>
                </a:ext>
              </a:extLst>
            </p:cNvPr>
            <p:cNvSpPr/>
            <p:nvPr/>
          </p:nvSpPr>
          <p:spPr>
            <a:xfrm>
              <a:off x="14395267" y="4781006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Plugin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6C15B9-450C-2D9A-62F5-A150A7D9B094}"/>
                </a:ext>
              </a:extLst>
            </p:cNvPr>
            <p:cNvSpPr/>
            <p:nvPr/>
          </p:nvSpPr>
          <p:spPr>
            <a:xfrm>
              <a:off x="14395266" y="781159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Plugin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5D02AD-04A2-FBCC-7F4F-F14A144E89D3}"/>
                </a:ext>
              </a:extLst>
            </p:cNvPr>
            <p:cNvSpPr/>
            <p:nvPr/>
          </p:nvSpPr>
          <p:spPr>
            <a:xfrm>
              <a:off x="14395266" y="1084218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Module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41C64EC-7E28-7F35-B075-6293F18E6485}"/>
                </a:ext>
              </a:extLst>
            </p:cNvPr>
            <p:cNvCxnSpPr>
              <a:cxnSpLocks/>
              <a:stCxn id="5" idx="3"/>
              <a:endCxn id="14" idx="1"/>
            </p:cNvCxnSpPr>
            <p:nvPr/>
          </p:nvCxnSpPr>
          <p:spPr>
            <a:xfrm>
              <a:off x="17765484" y="2677884"/>
              <a:ext cx="1227908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8D04847-6848-1E69-AF5D-5676E65E2E19}"/>
                </a:ext>
              </a:extLst>
            </p:cNvPr>
            <p:cNvCxnSpPr>
              <a:cxnSpLocks/>
              <a:stCxn id="6" idx="3"/>
              <a:endCxn id="15" idx="1"/>
            </p:cNvCxnSpPr>
            <p:nvPr/>
          </p:nvCxnSpPr>
          <p:spPr>
            <a:xfrm>
              <a:off x="17765484" y="5708469"/>
              <a:ext cx="1227908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FA0BD9-2C01-567E-A977-36137C397A56}"/>
                </a:ext>
              </a:extLst>
            </p:cNvPr>
            <p:cNvCxnSpPr>
              <a:cxnSpLocks/>
              <a:stCxn id="7" idx="3"/>
              <a:endCxn id="16" idx="1"/>
            </p:cNvCxnSpPr>
            <p:nvPr/>
          </p:nvCxnSpPr>
          <p:spPr>
            <a:xfrm>
              <a:off x="17765484" y="8739054"/>
              <a:ext cx="1227907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D4BE12-DCE4-E6A6-7877-72390DA9DB77}"/>
                </a:ext>
              </a:extLst>
            </p:cNvPr>
            <p:cNvCxnSpPr>
              <a:cxnSpLocks/>
              <a:stCxn id="8" idx="3"/>
              <a:endCxn id="17" idx="1"/>
            </p:cNvCxnSpPr>
            <p:nvPr/>
          </p:nvCxnSpPr>
          <p:spPr>
            <a:xfrm>
              <a:off x="17765484" y="11769644"/>
              <a:ext cx="1227907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31">
              <a:extLst>
                <a:ext uri="{FF2B5EF4-FFF2-40B4-BE49-F238E27FC236}">
                  <a16:creationId xmlns:a16="http://schemas.microsoft.com/office/drawing/2014/main" id="{5EFF0004-E393-D6F8-02E0-76CEACDFF53B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6080376" y="3605346"/>
              <a:ext cx="0" cy="11756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64CA3D-E427-2515-1AE3-31A3940DEC0E}"/>
                </a:ext>
              </a:extLst>
            </p:cNvPr>
            <p:cNvSpPr/>
            <p:nvPr/>
          </p:nvSpPr>
          <p:spPr>
            <a:xfrm>
              <a:off x="18993392" y="2011681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Modules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85F115-7204-9292-B6CC-74646551D92E}"/>
                </a:ext>
              </a:extLst>
            </p:cNvPr>
            <p:cNvSpPr/>
            <p:nvPr/>
          </p:nvSpPr>
          <p:spPr>
            <a:xfrm>
              <a:off x="18993392" y="5042266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Plugins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DE8718-4061-CA93-9E8D-CA0257454052}"/>
                </a:ext>
              </a:extLst>
            </p:cNvPr>
            <p:cNvSpPr/>
            <p:nvPr/>
          </p:nvSpPr>
          <p:spPr>
            <a:xfrm>
              <a:off x="18993391" y="807285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Plugins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8ED0D7-535A-8279-C5AF-4FB99D0715D0}"/>
                </a:ext>
              </a:extLst>
            </p:cNvPr>
            <p:cNvSpPr/>
            <p:nvPr/>
          </p:nvSpPr>
          <p:spPr>
            <a:xfrm>
              <a:off x="18993391" y="1110344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Modules</a:t>
              </a:r>
            </a:p>
          </p:txBody>
        </p:sp>
        <p:cxnSp>
          <p:nvCxnSpPr>
            <p:cNvPr id="18" name="Elbow Connector 60">
              <a:extLst>
                <a:ext uri="{FF2B5EF4-FFF2-40B4-BE49-F238E27FC236}">
                  <a16:creationId xmlns:a16="http://schemas.microsoft.com/office/drawing/2014/main" id="{87ED45A1-29D5-2910-EB2E-96FA235A9F7B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16080375" y="6635931"/>
              <a:ext cx="1" cy="11756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68">
              <a:extLst>
                <a:ext uri="{FF2B5EF4-FFF2-40B4-BE49-F238E27FC236}">
                  <a16:creationId xmlns:a16="http://schemas.microsoft.com/office/drawing/2014/main" id="{A31D1142-D2E9-25EF-82F6-0259991E2C51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6080375" y="9666516"/>
              <a:ext cx="0" cy="117566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211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4C9C-72E7-1E00-D967-C8531C58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Plugins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453E7-E867-4E33-8E71-A85C81223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1DF4-BAA6-800D-07D4-8E8003B9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Create a Blueprint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61E8-E3F4-74C8-DA9E-BFD1D6B51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Start with a C++ code project.</a:t>
            </a:r>
          </a:p>
          <a:p>
            <a:r>
              <a:rPr lang="en-US" dirty="0"/>
              <a:t>To create a new plugin, open the </a:t>
            </a:r>
            <a:r>
              <a:rPr lang="en-US" b="1" dirty="0"/>
              <a:t>Plugins</a:t>
            </a:r>
            <a:r>
              <a:rPr lang="en-US" dirty="0"/>
              <a:t> browser in the </a:t>
            </a:r>
            <a:r>
              <a:rPr lang="en-US" b="1" dirty="0"/>
              <a:t>Edit</a:t>
            </a:r>
            <a:r>
              <a:rPr lang="en-US" dirty="0"/>
              <a:t> menu.</a:t>
            </a:r>
          </a:p>
          <a:p>
            <a:r>
              <a:rPr lang="en-US" dirty="0"/>
              <a:t>From there, you can use the </a:t>
            </a:r>
            <a:r>
              <a:rPr lang="en-US" b="1" dirty="0"/>
              <a:t>Add</a:t>
            </a:r>
            <a:r>
              <a:rPr lang="en-US" dirty="0"/>
              <a:t> button.</a:t>
            </a:r>
          </a:p>
          <a:p>
            <a:r>
              <a:rPr lang="en-US" dirty="0"/>
              <a:t>Choose the </a:t>
            </a:r>
            <a:r>
              <a:rPr lang="en-US" b="1" dirty="0"/>
              <a:t>Blueprint Library </a:t>
            </a:r>
            <a:r>
              <a:rPr lang="en-US" dirty="0"/>
              <a:t>plugin, and fill out the name, author, and description.</a:t>
            </a:r>
          </a:p>
          <a:p>
            <a:r>
              <a:rPr lang="en-US" dirty="0"/>
              <a:t>To rebuild, instead of using the </a:t>
            </a:r>
            <a:r>
              <a:rPr lang="en-US" b="1" dirty="0"/>
              <a:t>Compile</a:t>
            </a:r>
            <a:r>
              <a:rPr lang="en-US" dirty="0"/>
              <a:t> button, as you would for project code, open </a:t>
            </a:r>
            <a:r>
              <a:rPr lang="en-US" b="1" dirty="0"/>
              <a:t>Tools &gt; Debug &gt; Modules</a:t>
            </a:r>
            <a:r>
              <a:rPr lang="en-US" dirty="0"/>
              <a:t>. Each project and engine module will be listed, including the new one. Each has a </a:t>
            </a:r>
            <a:r>
              <a:rPr lang="en-US" b="1" dirty="0"/>
              <a:t>Recompile</a:t>
            </a:r>
            <a:r>
              <a:rPr lang="en-US" dirty="0"/>
              <a:t> button you can use to rebuild just that module.	</a:t>
            </a:r>
          </a:p>
          <a:p>
            <a:r>
              <a:rPr lang="en-US" dirty="0"/>
              <a:t>Use the search to quickly find yours.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250936-DBE6-E55A-06FE-993C69D2CA44}"/>
              </a:ext>
            </a:extLst>
          </p:cNvPr>
          <p:cNvGrpSpPr>
            <a:grpSpLocks noChangeAspect="1"/>
          </p:cNvGrpSpPr>
          <p:nvPr/>
        </p:nvGrpSpPr>
        <p:grpSpPr>
          <a:xfrm>
            <a:off x="4747319" y="522851"/>
            <a:ext cx="4396681" cy="4559927"/>
            <a:chOff x="12696482" y="488945"/>
            <a:chExt cx="12615951" cy="130843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C0AE67-030E-48D1-8A0C-4D7C059A4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6482" y="9737917"/>
              <a:ext cx="5994400" cy="3835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094B41-5E02-923C-72DB-A4C9DA720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94189" y="488945"/>
              <a:ext cx="11918244" cy="7065815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949DD1A-B00E-EE6A-D86C-0D50AAF18CDF}"/>
                </a:ext>
              </a:extLst>
            </p:cNvPr>
            <p:cNvSpPr/>
            <p:nvPr/>
          </p:nvSpPr>
          <p:spPr>
            <a:xfrm>
              <a:off x="13554248" y="844211"/>
              <a:ext cx="933295" cy="52942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470BE4-BF1F-3745-F11D-1D4FDD61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96399" y="7931684"/>
              <a:ext cx="8345354" cy="2013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55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2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b="1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F1AF96-26C1-C923-7085-DF205EA023B7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1369218"/>
            <a:ext cx="4572000" cy="2691635"/>
            <a:chOff x="12192000" y="1005840"/>
            <a:chExt cx="12191999" cy="7177694"/>
          </a:xfrm>
        </p:grpSpPr>
        <p:pic>
          <p:nvPicPr>
            <p:cNvPr id="4" name="Content Placeholder 4">
              <a:extLst>
                <a:ext uri="{FF2B5EF4-FFF2-40B4-BE49-F238E27FC236}">
                  <a16:creationId xmlns:a16="http://schemas.microsoft.com/office/drawing/2014/main" id="{965B418C-FC92-F25F-393B-DB3BCFB7A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33570" y="2209583"/>
              <a:ext cx="3554629" cy="355462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A4BDE7-63FF-999B-DBA3-4AD91454E77B}"/>
                </a:ext>
              </a:extLst>
            </p:cNvPr>
            <p:cNvSpPr txBox="1"/>
            <p:nvPr/>
          </p:nvSpPr>
          <p:spPr>
            <a:xfrm>
              <a:off x="12676909" y="6213763"/>
              <a:ext cx="11180618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25425" algn="l">
                <a:buFont typeface="Arial" panose="020B0604020202020204" pitchFamily="34" charset="0"/>
                <a:buChar char="•"/>
              </a:pPr>
              <a:r>
                <a:rPr lang="en-US" sz="1400" dirty="0"/>
                <a:t>128x128 icon image with a transparent background</a:t>
              </a:r>
            </a:p>
            <a:p>
              <a:pPr marL="688975" lvl="2" indent="-225425">
                <a:buFont typeface="Arial" panose="020B0604020202020204" pitchFamily="34" charset="0"/>
                <a:buChar char="•"/>
              </a:pPr>
              <a:r>
                <a:rPr lang="en-US" sz="1400" dirty="0"/>
                <a:t>Change to something else if you want a different icon in the Plugins browser.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51C050-6EE3-6E36-3CC3-83A2663A109B}"/>
                </a:ext>
              </a:extLst>
            </p:cNvPr>
            <p:cNvSpPr txBox="1"/>
            <p:nvPr/>
          </p:nvSpPr>
          <p:spPr>
            <a:xfrm>
              <a:off x="12192000" y="1005840"/>
              <a:ext cx="12191999" cy="82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Resources/Icon128.png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79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b="1" dirty="0" err="1"/>
              <a:t>PluginName.uplugin</a:t>
            </a:r>
            <a:endParaRPr lang="en-US" b="1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1E6CC2-2C00-21D8-08D7-8C3C917FBD46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597550"/>
            <a:ext cx="4572000" cy="4272106"/>
            <a:chOff x="12192000" y="640080"/>
            <a:chExt cx="12191999" cy="1139228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5C9908-DCFA-0EB2-D4B1-BB4140C09E51}"/>
                </a:ext>
              </a:extLst>
            </p:cNvPr>
            <p:cNvSpPr txBox="1"/>
            <p:nvPr/>
          </p:nvSpPr>
          <p:spPr>
            <a:xfrm>
              <a:off x="12676907" y="8339043"/>
              <a:ext cx="11244450" cy="369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algn="l">
                <a:buFont typeface="Arial" panose="020B0604020202020204" pitchFamily="34" charset="0"/>
                <a:buChar char="•"/>
              </a:pPr>
              <a:r>
                <a:rPr lang="en-US" sz="1400" dirty="0"/>
                <a:t>JSON with plugin name, author, description, …</a:t>
              </a:r>
            </a:p>
            <a:p>
              <a:pPr marL="688975" lvl="2" indent="-231775">
                <a:buFont typeface="Arial" panose="020B0604020202020204" pitchFamily="34" charset="0"/>
                <a:buChar char="•"/>
              </a:pPr>
              <a:r>
                <a:rPr lang="en-US" sz="1400" dirty="0"/>
                <a:t>If you want to change these after creating the plugin, just edit this text file.</a:t>
              </a:r>
            </a:p>
            <a:p>
              <a:pPr marL="231775" indent="-231775">
                <a:buFont typeface="Arial" panose="020B0604020202020204" pitchFamily="34" charset="0"/>
                <a:buChar char="•"/>
              </a:pPr>
              <a:r>
                <a:rPr lang="en-US" sz="1400" dirty="0" err="1"/>
                <a:t>LoadingPhase</a:t>
              </a:r>
              <a:endParaRPr lang="en-US" sz="1400" dirty="0"/>
            </a:p>
            <a:p>
              <a:pPr marL="688975" lvl="2" indent="-231775">
                <a:buFont typeface="Arial" panose="020B0604020202020204" pitchFamily="34" charset="0"/>
                <a:buChar char="•"/>
              </a:pPr>
              <a:r>
                <a:rPr lang="en-US" sz="1400" dirty="0"/>
                <a:t>When will it run its startup code (if any)? Only matters if you have some global initialization.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553D54-4D90-CE1A-AD62-B5085C8A4A1B}"/>
                </a:ext>
              </a:extLst>
            </p:cNvPr>
            <p:cNvSpPr txBox="1"/>
            <p:nvPr/>
          </p:nvSpPr>
          <p:spPr>
            <a:xfrm>
              <a:off x="12192000" y="640080"/>
              <a:ext cx="12191999" cy="82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400" i="1" dirty="0" err="1"/>
                <a:t>PluginName</a:t>
              </a:r>
              <a:r>
                <a:rPr lang="en-US" sz="1400" dirty="0" err="1"/>
                <a:t>.uplugin</a:t>
              </a:r>
              <a:endParaRPr lang="en-US" sz="1400" dirty="0"/>
            </a:p>
          </p:txBody>
        </p:sp>
        <p:pic>
          <p:nvPicPr>
            <p:cNvPr id="6" name="Content Placeholder 8">
              <a:extLst>
                <a:ext uri="{FF2B5EF4-FFF2-40B4-BE49-F238E27FC236}">
                  <a16:creationId xmlns:a16="http://schemas.microsoft.com/office/drawing/2014/main" id="{4623EA9D-6F4D-C0E3-5C09-23CD300CF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61825" y="1819564"/>
              <a:ext cx="6410784" cy="604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38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2159</TotalTime>
  <Words>1515</Words>
  <Application>Microsoft Macintosh PowerPoint</Application>
  <PresentationFormat>On-screen Show (16:9)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Basic Plugins</vt:lpstr>
      <vt:lpstr>UE Plugins</vt:lpstr>
      <vt:lpstr>Plugins vs. Modules</vt:lpstr>
      <vt:lpstr>Code Hierarchy</vt:lpstr>
      <vt:lpstr>Blueprint Plugins</vt:lpstr>
      <vt:lpstr>Create a Blueprint Plugin</vt:lpstr>
      <vt:lpstr>What it Makes</vt:lpstr>
      <vt:lpstr>What it Makes</vt:lpstr>
      <vt:lpstr>What it Makes</vt:lpstr>
      <vt:lpstr>What it Makes</vt:lpstr>
      <vt:lpstr>What it Makes</vt:lpstr>
      <vt:lpstr>What it Makes</vt:lpstr>
      <vt:lpstr>Blueprint Functions</vt:lpstr>
      <vt:lpstr>Multiple Return Values</vt:lpstr>
      <vt:lpstr>Hiding Input Pins</vt:lpstr>
      <vt:lpstr>World Context Object</vt:lpstr>
      <vt:lpstr>Accessing the Actor</vt:lpstr>
      <vt:lpstr>Pure Functions</vt:lpstr>
      <vt:lpstr>New Enumerated Types</vt:lpstr>
      <vt:lpstr>New Struct/Class Types</vt:lpstr>
      <vt:lpstr>Struct Make and Break</vt:lpstr>
      <vt:lpstr>Finding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Plugins</dc:title>
  <dc:creator>Marc Olano</dc:creator>
  <cp:lastModifiedBy>Marc Olano</cp:lastModifiedBy>
  <cp:revision>23</cp:revision>
  <dcterms:created xsi:type="dcterms:W3CDTF">2023-10-07T14:07:52Z</dcterms:created>
  <dcterms:modified xsi:type="dcterms:W3CDTF">2025-10-07T18:15:15Z</dcterms:modified>
</cp:coreProperties>
</file>