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300" r:id="rId3"/>
    <p:sldId id="309" r:id="rId4"/>
    <p:sldId id="284" r:id="rId5"/>
    <p:sldId id="285" r:id="rId6"/>
    <p:sldId id="303" r:id="rId7"/>
    <p:sldId id="287" r:id="rId8"/>
    <p:sldId id="310" r:id="rId9"/>
    <p:sldId id="304" r:id="rId10"/>
    <p:sldId id="305" r:id="rId11"/>
    <p:sldId id="307" r:id="rId12"/>
    <p:sldId id="30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44FFC4"/>
    <a:srgbClr val="CCCD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15"/>
    <p:restoredTop sz="96271"/>
  </p:normalViewPr>
  <p:slideViewPr>
    <p:cSldViewPr snapToGrid="0" snapToObjects="1">
      <p:cViewPr varScale="1">
        <p:scale>
          <a:sx n="121" d="100"/>
          <a:sy n="121" d="100"/>
        </p:scale>
        <p:origin x="5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BD275F-543A-514D-A144-D53D72AB3DE3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F2568D-661E-AE42-85B5-B77DE1CFA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316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F2568D-661E-AE42-85B5-B77DE1CFAB2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589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F1B-8E44-B544-97F4-D458724F5181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299BE-282D-344D-A93E-C8B58B5E1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824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F1B-8E44-B544-97F4-D458724F5181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299BE-282D-344D-A93E-C8B58B5E1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087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F1B-8E44-B544-97F4-D458724F5181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299BE-282D-344D-A93E-C8B58B5E1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976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F1B-8E44-B544-97F4-D458724F5181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299BE-282D-344D-A93E-C8B58B5E1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10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F1B-8E44-B544-97F4-D458724F5181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299BE-282D-344D-A93E-C8B58B5E1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84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F1B-8E44-B544-97F4-D458724F5181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299BE-282D-344D-A93E-C8B58B5E1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35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F1B-8E44-B544-97F4-D458724F5181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299BE-282D-344D-A93E-C8B58B5E1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904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F1B-8E44-B544-97F4-D458724F5181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299BE-282D-344D-A93E-C8B58B5E1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458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F1B-8E44-B544-97F4-D458724F5181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299BE-282D-344D-A93E-C8B58B5E1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266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F1B-8E44-B544-97F4-D458724F5181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299BE-282D-344D-A93E-C8B58B5E1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802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6F1B-8E44-B544-97F4-D458724F5181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299BE-282D-344D-A93E-C8B58B5E1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22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76F1B-8E44-B544-97F4-D458724F5181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299BE-282D-344D-A93E-C8B58B5E1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837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CPU Hardware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UMBC Graphics for Games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1095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FC8FC-9DE7-DFF0-3864-5C757D12F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Oriented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145C8-65F8-01C5-112D-F7B43B5C1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 term for optimizing for cache and branch performance</a:t>
            </a:r>
          </a:p>
          <a:p>
            <a:r>
              <a:rPr lang="en-US" dirty="0"/>
              <a:t>Organize data into compact tables</a:t>
            </a:r>
          </a:p>
          <a:p>
            <a:pPr lvl="1"/>
            <a:r>
              <a:rPr lang="en-US" dirty="0"/>
              <a:t>E.g. components, though often finer grained</a:t>
            </a:r>
          </a:p>
          <a:p>
            <a:pPr lvl="1"/>
            <a:r>
              <a:rPr lang="en-US" dirty="0"/>
              <a:t>Functions process or transform tables</a:t>
            </a:r>
          </a:p>
          <a:p>
            <a:pPr lvl="1"/>
            <a:r>
              <a:rPr lang="en-US" dirty="0"/>
              <a:t>Tables of </a:t>
            </a:r>
            <a:r>
              <a:rPr lang="en-US"/>
              <a:t>active elements avoid branching</a:t>
            </a:r>
            <a:endParaRPr lang="en-US" dirty="0"/>
          </a:p>
          <a:p>
            <a:r>
              <a:rPr lang="en-US" dirty="0"/>
              <a:t>Data organization ends up looking very similar to database tables</a:t>
            </a:r>
          </a:p>
        </p:txBody>
      </p:sp>
    </p:spTree>
    <p:extLst>
      <p:ext uri="{BB962C8B-B14F-4D97-AF65-F5344CB8AC3E}">
        <p14:creationId xmlns:p14="http://schemas.microsoft.com/office/powerpoint/2010/main" val="15662401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35D2F-F354-C8FA-D9C8-006B3C54A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Oriented Design Choices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01212-56E0-D848-69F4-B735CE377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Prefer arrays over linked lists</a:t>
            </a:r>
          </a:p>
          <a:p>
            <a:pPr lvl="1"/>
            <a:r>
              <a:rPr lang="en-US" dirty="0"/>
              <a:t>Linked list traversal = likely cache miss at each link</a:t>
            </a:r>
          </a:p>
          <a:p>
            <a:r>
              <a:rPr lang="en-US" dirty="0"/>
              <a:t>Cross linked hash(key) ➞ index / dense array(index) ➞ (</a:t>
            </a:r>
            <a:r>
              <a:rPr lang="en-US" dirty="0" err="1"/>
              <a:t>key,data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Allow fast processing of elements</a:t>
            </a:r>
          </a:p>
          <a:p>
            <a:pPr lvl="1"/>
            <a:r>
              <a:rPr lang="en-US" dirty="0"/>
              <a:t>Also SOA form: </a:t>
            </a:r>
            <a:r>
              <a:rPr lang="en-US" dirty="0" err="1"/>
              <a:t>KeyArray</a:t>
            </a:r>
            <a:r>
              <a:rPr lang="en-US" dirty="0"/>
              <a:t>(index) ➞ key; </a:t>
            </a:r>
            <a:r>
              <a:rPr lang="en-US" dirty="0" err="1"/>
              <a:t>DataArray</a:t>
            </a:r>
            <a:r>
              <a:rPr lang="en-US" dirty="0"/>
              <a:t>(index) ➞ data</a:t>
            </a:r>
          </a:p>
          <a:p>
            <a:pPr lvl="1"/>
            <a:r>
              <a:rPr lang="en-US" dirty="0"/>
              <a:t>If hash uses open addressing, may use index in hash table instead of key</a:t>
            </a:r>
          </a:p>
          <a:p>
            <a:r>
              <a:rPr lang="en-US" dirty="0"/>
              <a:t>Prefer functions operating </a:t>
            </a:r>
            <a:r>
              <a:rPr lang="en-US"/>
              <a:t>on arrays </a:t>
            </a:r>
            <a:r>
              <a:rPr lang="en-US" dirty="0"/>
              <a:t>to member functions</a:t>
            </a:r>
          </a:p>
          <a:p>
            <a:pPr lvl="1"/>
            <a:r>
              <a:rPr lang="en-US" dirty="0"/>
              <a:t>Avoid branching in processing loop</a:t>
            </a:r>
          </a:p>
          <a:p>
            <a:pPr lvl="1"/>
            <a:r>
              <a:rPr lang="en-US" dirty="0"/>
              <a:t>Avoid virtual functions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9573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6969B-5A5C-3B13-35A4-E4DCBCECE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Packed-table Transforms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A6392-106E-C8A0-10A9-74DE749779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Generate</a:t>
            </a:r>
          </a:p>
          <a:p>
            <a:pPr lvl="1"/>
            <a:r>
              <a:rPr lang="en-US" dirty="0"/>
              <a:t>Create list from external source; procedural generation</a:t>
            </a:r>
          </a:p>
          <a:p>
            <a:r>
              <a:rPr lang="en-US" dirty="0"/>
              <a:t>In-place</a:t>
            </a:r>
          </a:p>
          <a:p>
            <a:pPr lvl="1"/>
            <a:r>
              <a:rPr lang="en-US" dirty="0"/>
              <a:t>Operate on elements; transform elements</a:t>
            </a:r>
          </a:p>
          <a:p>
            <a:r>
              <a:rPr lang="en-US" dirty="0"/>
              <a:t>A to B transform</a:t>
            </a:r>
          </a:p>
          <a:p>
            <a:pPr lvl="1"/>
            <a:r>
              <a:rPr lang="en-US" dirty="0"/>
              <a:t>Generate one list from another; Filter list to active elements</a:t>
            </a:r>
          </a:p>
          <a:p>
            <a:r>
              <a:rPr lang="en-US" dirty="0"/>
              <a:t>Dispatch</a:t>
            </a:r>
          </a:p>
          <a:p>
            <a:pPr lvl="1"/>
            <a:r>
              <a:rPr lang="en-US" dirty="0"/>
              <a:t>Generate sub-lists; Split for parallelization</a:t>
            </a:r>
          </a:p>
          <a:p>
            <a:r>
              <a:rPr lang="en-US" dirty="0"/>
              <a:t>Gather</a:t>
            </a:r>
          </a:p>
          <a:p>
            <a:pPr lvl="1"/>
            <a:r>
              <a:rPr lang="en-US" dirty="0"/>
              <a:t>Combine multiple lists into one</a:t>
            </a:r>
          </a:p>
        </p:txBody>
      </p:sp>
    </p:spTree>
    <p:extLst>
      <p:ext uri="{BB962C8B-B14F-4D97-AF65-F5344CB8AC3E}">
        <p14:creationId xmlns:p14="http://schemas.microsoft.com/office/powerpoint/2010/main" val="2302965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1CE41-CF1C-972D-047D-6D0134A3E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Models of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5E56EB-8286-39C2-666A-91D27EA6E8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of CS is built on simplified models of how things work</a:t>
            </a:r>
          </a:p>
          <a:p>
            <a:pPr lvl="1"/>
            <a:r>
              <a:rPr lang="en-US" dirty="0"/>
              <a:t>Don’t need to know differential equations for transistors to program</a:t>
            </a:r>
          </a:p>
          <a:p>
            <a:pPr lvl="1"/>
            <a:r>
              <a:rPr lang="en-US" dirty="0"/>
              <a:t>Models allow you to reason about performance</a:t>
            </a:r>
          </a:p>
          <a:p>
            <a:r>
              <a:rPr lang="en-US" dirty="0"/>
              <a:t>Compare to Physics</a:t>
            </a:r>
          </a:p>
          <a:p>
            <a:pPr lvl="1"/>
            <a:r>
              <a:rPr lang="en-US" dirty="0"/>
              <a:t>An atom is … The smallest unit of matter? A nucleus with electrons orbiting around it? A nucleus with electron probability clouds? A complex collection of quarks?</a:t>
            </a:r>
          </a:p>
          <a:p>
            <a:r>
              <a:rPr lang="en-US" dirty="0"/>
              <a:t>Model misses something important?</a:t>
            </a:r>
          </a:p>
          <a:p>
            <a:pPr lvl="1"/>
            <a:r>
              <a:rPr lang="en-US" dirty="0"/>
              <a:t>Code is not as fast as it could be</a:t>
            </a:r>
          </a:p>
          <a:p>
            <a:pPr lvl="1"/>
            <a:r>
              <a:rPr lang="en-US" dirty="0"/>
              <a:t>Trying to make it faster might actually make it slower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165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D5C118-4933-C38C-9B76-2AE737856F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3C5E6-7D28-48A6-C071-C5247AE46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Traditional CPU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6C71BD-2390-692C-73B1-1810BE44D5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CPUs execute instructions sequentially</a:t>
            </a:r>
          </a:p>
          <a:p>
            <a:r>
              <a:rPr lang="en-US" dirty="0"/>
              <a:t>Arithmetic operations are a small fixed cost</a:t>
            </a:r>
          </a:p>
          <a:p>
            <a:r>
              <a:rPr lang="en-US" dirty="0"/>
              <a:t>Memory accesses are free</a:t>
            </a:r>
          </a:p>
          <a:p>
            <a:r>
              <a:rPr lang="en-US" dirty="0"/>
              <a:t>Branches are free</a:t>
            </a:r>
          </a:p>
        </p:txBody>
      </p:sp>
    </p:spTree>
    <p:extLst>
      <p:ext uri="{BB962C8B-B14F-4D97-AF65-F5344CB8AC3E}">
        <p14:creationId xmlns:p14="http://schemas.microsoft.com/office/powerpoint/2010/main" val="729504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 CPU Architecture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 1-4 instructions per cycle</a:t>
            </a:r>
          </a:p>
          <a:p>
            <a:r>
              <a:rPr lang="en-US" dirty="0"/>
              <a:t>Pipelined, takes 8-16 cycles to complete</a:t>
            </a:r>
          </a:p>
          <a:p>
            <a:pPr lvl="1"/>
            <a:r>
              <a:rPr lang="en-US" dirty="0"/>
              <a:t>Potentially 50-100 instructions </a:t>
            </a:r>
            <a:r>
              <a:rPr lang="en-US" i="1" dirty="0"/>
              <a:t>in flight</a:t>
            </a:r>
            <a:r>
              <a:rPr lang="en-US" dirty="0"/>
              <a:t> at any one time</a:t>
            </a:r>
          </a:p>
          <a:p>
            <a:pPr lvl="1"/>
            <a:r>
              <a:rPr lang="en-US" i="1" dirty="0"/>
              <a:t>Stall</a:t>
            </a:r>
            <a:r>
              <a:rPr lang="en-US" dirty="0"/>
              <a:t> &amp; wait for resolution if anything goes wrong</a:t>
            </a:r>
            <a:endParaRPr lang="en-US" i="1" dirty="0"/>
          </a:p>
          <a:p>
            <a:r>
              <a:rPr lang="en-US" dirty="0"/>
              <a:t>Memory is slow</a:t>
            </a:r>
          </a:p>
          <a:p>
            <a:pPr lvl="1"/>
            <a:r>
              <a:rPr lang="en-US" dirty="0"/>
              <a:t>1 cycle for registers			≈ 2</a:t>
            </a:r>
            <a:r>
              <a:rPr lang="en-US" baseline="30000" dirty="0"/>
              <a:t>0</a:t>
            </a:r>
            <a:r>
              <a:rPr lang="en-US" dirty="0"/>
              <a:t> = 1</a:t>
            </a:r>
          </a:p>
          <a:p>
            <a:pPr lvl="1"/>
            <a:r>
              <a:rPr lang="en-US" dirty="0"/>
              <a:t>2-4 cycles for L1 cache			≈ 2</a:t>
            </a:r>
            <a:r>
              <a:rPr lang="en-US" baseline="30000" dirty="0"/>
              <a:t>2</a:t>
            </a:r>
            <a:r>
              <a:rPr lang="en-US" dirty="0"/>
              <a:t> = 4</a:t>
            </a:r>
            <a:endParaRPr lang="en-US" baseline="30000" dirty="0"/>
          </a:p>
          <a:p>
            <a:pPr lvl="1"/>
            <a:r>
              <a:rPr lang="en-US" dirty="0"/>
              <a:t>10-20 cycles for L2 cache		≈ 2</a:t>
            </a:r>
            <a:r>
              <a:rPr lang="en-US" baseline="30000" dirty="0"/>
              <a:t>4</a:t>
            </a:r>
            <a:r>
              <a:rPr lang="en-US" dirty="0"/>
              <a:t> = 16</a:t>
            </a:r>
            <a:endParaRPr lang="en-US" baseline="30000" dirty="0"/>
          </a:p>
          <a:p>
            <a:pPr lvl="1"/>
            <a:r>
              <a:rPr lang="en-US" dirty="0"/>
              <a:t>50-70 cycles for L3 cache		≈ 2</a:t>
            </a:r>
            <a:r>
              <a:rPr lang="en-US" baseline="30000" dirty="0"/>
              <a:t>6</a:t>
            </a:r>
            <a:r>
              <a:rPr lang="en-US" dirty="0"/>
              <a:t> = 64</a:t>
            </a:r>
            <a:endParaRPr lang="en-US" baseline="30000" dirty="0"/>
          </a:p>
          <a:p>
            <a:pPr lvl="1"/>
            <a:r>
              <a:rPr lang="en-US" dirty="0"/>
              <a:t>200-300 cycles for memory		≈ 2</a:t>
            </a:r>
            <a:r>
              <a:rPr lang="en-US" baseline="30000" dirty="0"/>
              <a:t>8</a:t>
            </a:r>
            <a:r>
              <a:rPr lang="en-US" dirty="0"/>
              <a:t> = 256</a:t>
            </a:r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1425977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CPU Goals</a:t>
            </a:r>
            <a:endParaRPr 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Make one thread go very fast</a:t>
            </a:r>
          </a:p>
          <a:p>
            <a:pPr lvl="1"/>
            <a:r>
              <a:rPr lang="en-US" b="1" dirty="0"/>
              <a:t>Avoid</a:t>
            </a:r>
            <a:r>
              <a:rPr lang="en-US" dirty="0"/>
              <a:t> pipeline stalls</a:t>
            </a:r>
          </a:p>
          <a:p>
            <a:r>
              <a:rPr lang="en-US" dirty="0"/>
              <a:t>Branch prediction</a:t>
            </a:r>
          </a:p>
          <a:p>
            <a:pPr lvl="1"/>
            <a:r>
              <a:rPr lang="en-US" dirty="0"/>
              <a:t>Don’t wait to know branch target (misprediction ~64 instructions)</a:t>
            </a:r>
          </a:p>
          <a:p>
            <a:r>
              <a:rPr lang="en-US" dirty="0"/>
              <a:t>Out-of-order execution</a:t>
            </a:r>
          </a:p>
          <a:p>
            <a:pPr lvl="1"/>
            <a:r>
              <a:rPr lang="en-US" dirty="0"/>
              <a:t>Don’t wait for one instruction to finish before starting others</a:t>
            </a:r>
          </a:p>
          <a:p>
            <a:r>
              <a:rPr lang="en-US" dirty="0"/>
              <a:t>Memory </a:t>
            </a:r>
            <a:r>
              <a:rPr lang="en-US" dirty="0" err="1"/>
              <a:t>prefetch</a:t>
            </a:r>
            <a:endParaRPr lang="en-US" dirty="0"/>
          </a:p>
          <a:p>
            <a:pPr lvl="1"/>
            <a:r>
              <a:rPr lang="en-US" dirty="0"/>
              <a:t>Recognize common access patterns, get data to fast levels of cache early</a:t>
            </a:r>
          </a:p>
          <a:p>
            <a:r>
              <a:rPr lang="en-US" dirty="0"/>
              <a:t>Big caches</a:t>
            </a:r>
          </a:p>
          <a:p>
            <a:pPr lvl="1"/>
            <a:r>
              <a:rPr lang="en-US" dirty="0"/>
              <a:t>Though bigger caches add latency</a:t>
            </a:r>
          </a:p>
        </p:txBody>
      </p:sp>
    </p:spTree>
    <p:extLst>
      <p:ext uri="{BB962C8B-B14F-4D97-AF65-F5344CB8AC3E}">
        <p14:creationId xmlns:p14="http://schemas.microsoft.com/office/powerpoint/2010/main" val="884197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F42F0-E94F-D7D2-5BAD-288620BAD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Revised CPU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B9E47-7131-EAE6-5613-F7E21DE4CF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CPUs execute instructions sequentially</a:t>
            </a:r>
          </a:p>
          <a:p>
            <a:r>
              <a:rPr lang="en-US" dirty="0"/>
              <a:t>Arithmetic operations are a small fixed cost</a:t>
            </a:r>
          </a:p>
          <a:p>
            <a:r>
              <a:rPr lang="en-US" b="1" dirty="0"/>
              <a:t>Random memory accesses </a:t>
            </a:r>
            <a:r>
              <a:rPr lang="en-US" dirty="0"/>
              <a:t>are expensive</a:t>
            </a:r>
          </a:p>
          <a:p>
            <a:r>
              <a:rPr lang="en-US" b="1" dirty="0"/>
              <a:t>Unpredictable branches </a:t>
            </a:r>
            <a:r>
              <a:rPr lang="en-US" dirty="0"/>
              <a:t>are expensive</a:t>
            </a:r>
          </a:p>
        </p:txBody>
      </p:sp>
    </p:spTree>
    <p:extLst>
      <p:ext uri="{BB962C8B-B14F-4D97-AF65-F5344CB8AC3E}">
        <p14:creationId xmlns:p14="http://schemas.microsoft.com/office/powerpoint/2010/main" val="2894121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CPU Performance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Avoid unpredictable branches</a:t>
            </a:r>
          </a:p>
          <a:p>
            <a:pPr lvl="1"/>
            <a:r>
              <a:rPr lang="en-US" dirty="0"/>
              <a:t>Specialize code</a:t>
            </a:r>
          </a:p>
          <a:p>
            <a:pPr lvl="1"/>
            <a:r>
              <a:rPr lang="en-US" dirty="0"/>
              <a:t>Avoid virtual functions when possible</a:t>
            </a:r>
          </a:p>
          <a:p>
            <a:pPr lvl="1"/>
            <a:r>
              <a:rPr lang="en-US" dirty="0"/>
              <a:t>Sort similar cases together</a:t>
            </a:r>
          </a:p>
          <a:p>
            <a:r>
              <a:rPr lang="en-US" dirty="0"/>
              <a:t>Avoid caching data you don’t use</a:t>
            </a:r>
          </a:p>
          <a:p>
            <a:pPr lvl="1"/>
            <a:r>
              <a:rPr lang="en-US" dirty="0"/>
              <a:t>Takes time to fetch, takes cache space that could be used for useful data</a:t>
            </a:r>
          </a:p>
          <a:p>
            <a:pPr lvl="1"/>
            <a:r>
              <a:rPr lang="en-US" i="1" dirty="0"/>
              <a:t>Structure of Arrays</a:t>
            </a:r>
            <a:r>
              <a:rPr lang="en-US" dirty="0"/>
              <a:t> organization</a:t>
            </a:r>
          </a:p>
          <a:p>
            <a:pPr lvl="2"/>
            <a:r>
              <a:rPr lang="en-US" dirty="0"/>
              <a:t>struct{P, V}[N] vs. struct{P[N], V[N]} </a:t>
            </a:r>
          </a:p>
          <a:p>
            <a:r>
              <a:rPr lang="en-US" dirty="0"/>
              <a:t>Avoid unpredictable access</a:t>
            </a:r>
          </a:p>
          <a:p>
            <a:pPr lvl="1"/>
            <a:r>
              <a:rPr lang="en-US" dirty="0"/>
              <a:t>O(N) linear search faster than O(log N) binary up to 50-100 elements</a:t>
            </a:r>
          </a:p>
          <a:p>
            <a:pPr lvl="2"/>
            <a:r>
              <a:rPr lang="en-US" dirty="0"/>
              <a:t>Linear access = can prefetch; branch predictable (keep looping) until final iteration</a:t>
            </a:r>
          </a:p>
          <a:p>
            <a:pPr lvl="1"/>
            <a:r>
              <a:rPr lang="en-US" dirty="0"/>
              <a:t>Asymptotically worse, but for small N, constants matter</a:t>
            </a:r>
          </a:p>
          <a:p>
            <a:pPr lvl="1"/>
            <a:r>
              <a:rPr lang="en-US" dirty="0"/>
              <a:t>Don’t underestimate how big </a:t>
            </a:r>
            <a:r>
              <a:rPr lang="en-US" i="1" dirty="0"/>
              <a:t>small N </a:t>
            </a:r>
            <a:r>
              <a:rPr lang="en-US" dirty="0"/>
              <a:t>can be</a:t>
            </a:r>
          </a:p>
        </p:txBody>
      </p:sp>
    </p:spTree>
    <p:extLst>
      <p:ext uri="{BB962C8B-B14F-4D97-AF65-F5344CB8AC3E}">
        <p14:creationId xmlns:p14="http://schemas.microsoft.com/office/powerpoint/2010/main" val="1022932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B6CBC-FA59-499C-79F5-FC26851DC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Tale of Two Searches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D3857A-E102-4D84-B119-A4A42B91DDA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cs typeface="Courier New" panose="02070309020205020404" pitchFamily="49" charset="0"/>
              </a:rPr>
              <a:t>Linear: O(N)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for(int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=0;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&lt;N; ++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if (list[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]==key)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6E24F22-EE19-FF27-049F-3D2E29BC1BB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cs typeface="Courier New" panose="02070309020205020404" pitchFamily="49" charset="0"/>
              </a:rPr>
              <a:t>Binary: O(log N)</a:t>
            </a:r>
            <a:endParaRPr lang="en-US" sz="1600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int lo=0, hi=N, mid = lo + (hi-lo)/2;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while(lo&lt;hi) {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if (list[mid] == key)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mid;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if (list[mid]&lt;key)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hi = mid;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else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lo = mid+1;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mid = lo + (hi-lo)/2;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893F00D-649C-ECB2-BF4E-A617662095EE}"/>
              </a:ext>
            </a:extLst>
          </p:cNvPr>
          <p:cNvGrpSpPr/>
          <p:nvPr/>
        </p:nvGrpSpPr>
        <p:grpSpPr>
          <a:xfrm>
            <a:off x="2816772" y="1388825"/>
            <a:ext cx="2239694" cy="881409"/>
            <a:chOff x="2816772" y="1388825"/>
            <a:chExt cx="2239694" cy="881409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15FA4071-53C3-2ED1-803B-1EB0F7F1ADCD}"/>
                </a:ext>
              </a:extLst>
            </p:cNvPr>
            <p:cNvCxnSpPr/>
            <p:nvPr/>
          </p:nvCxnSpPr>
          <p:spPr>
            <a:xfrm flipH="1">
              <a:off x="2816772" y="1690688"/>
              <a:ext cx="588580" cy="57954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26E6B12-5540-6DC8-E7F0-BA8767D37A00}"/>
                </a:ext>
              </a:extLst>
            </p:cNvPr>
            <p:cNvSpPr txBox="1"/>
            <p:nvPr/>
          </p:nvSpPr>
          <p:spPr>
            <a:xfrm>
              <a:off x="3111062" y="1388825"/>
              <a:ext cx="19454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Predictable branch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577CB1E-EBFC-35AD-3C01-18C012E07D19}"/>
              </a:ext>
            </a:extLst>
          </p:cNvPr>
          <p:cNvGrpSpPr/>
          <p:nvPr/>
        </p:nvGrpSpPr>
        <p:grpSpPr>
          <a:xfrm>
            <a:off x="2370697" y="2921876"/>
            <a:ext cx="1058303" cy="1151503"/>
            <a:chOff x="2370697" y="2921876"/>
            <a:chExt cx="1058303" cy="1151503"/>
          </a:xfrm>
        </p:grpSpPr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A12A1198-BDE6-0168-ED74-DBC16419FFC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448910" y="2921876"/>
              <a:ext cx="256190" cy="71470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A17E341-BA3C-F47C-A21A-760C583F6E4D}"/>
                </a:ext>
              </a:extLst>
            </p:cNvPr>
            <p:cNvSpPr txBox="1"/>
            <p:nvPr/>
          </p:nvSpPr>
          <p:spPr>
            <a:xfrm>
              <a:off x="2370697" y="3704047"/>
              <a:ext cx="10583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Cache hit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C4FF4AF-B782-C213-78F3-58C804E5D230}"/>
              </a:ext>
            </a:extLst>
          </p:cNvPr>
          <p:cNvGrpSpPr/>
          <p:nvPr/>
        </p:nvGrpSpPr>
        <p:grpSpPr>
          <a:xfrm>
            <a:off x="7441324" y="1388825"/>
            <a:ext cx="2985928" cy="1238761"/>
            <a:chOff x="7441324" y="1388825"/>
            <a:chExt cx="2985928" cy="1238761"/>
          </a:xfrm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2E74E8DF-1988-8A1F-4B6E-11FC9D67EA55}"/>
                </a:ext>
              </a:extLst>
            </p:cNvPr>
            <p:cNvCxnSpPr>
              <a:cxnSpLocks/>
              <a:stCxn id="5" idx="0"/>
            </p:cNvCxnSpPr>
            <p:nvPr/>
          </p:nvCxnSpPr>
          <p:spPr>
            <a:xfrm flipH="1">
              <a:off x="7441324" y="1825625"/>
              <a:ext cx="1321676" cy="80196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C798329-FC56-A33B-C981-F3236DA704C7}"/>
                </a:ext>
              </a:extLst>
            </p:cNvPr>
            <p:cNvSpPr txBox="1"/>
            <p:nvPr/>
          </p:nvSpPr>
          <p:spPr>
            <a:xfrm>
              <a:off x="8481848" y="1388825"/>
              <a:ext cx="19454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Predictable branch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FC8A7CDB-6509-9397-9586-ABE4EBDE2FA4}"/>
              </a:ext>
            </a:extLst>
          </p:cNvPr>
          <p:cNvGrpSpPr/>
          <p:nvPr/>
        </p:nvGrpSpPr>
        <p:grpSpPr>
          <a:xfrm>
            <a:off x="2705100" y="2921876"/>
            <a:ext cx="2645656" cy="966837"/>
            <a:chOff x="2705100" y="2921876"/>
            <a:chExt cx="2645656" cy="966837"/>
          </a:xfrm>
        </p:grpSpPr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B1459A99-CE08-300B-EEA4-BF1DB1584318}"/>
                </a:ext>
              </a:extLst>
            </p:cNvPr>
            <p:cNvCxnSpPr/>
            <p:nvPr/>
          </p:nvCxnSpPr>
          <p:spPr>
            <a:xfrm flipH="1" flipV="1">
              <a:off x="2705100" y="2921876"/>
              <a:ext cx="977900" cy="62142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3C5554B-87FD-31EF-439D-54954D6E9213}"/>
                </a:ext>
              </a:extLst>
            </p:cNvPr>
            <p:cNvSpPr txBox="1"/>
            <p:nvPr/>
          </p:nvSpPr>
          <p:spPr>
            <a:xfrm>
              <a:off x="3405352" y="3519381"/>
              <a:ext cx="19454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Predictable branch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5B7F3FA-4D33-F9BC-06C0-3D5DFE840FD2}"/>
              </a:ext>
            </a:extLst>
          </p:cNvPr>
          <p:cNvGrpSpPr/>
          <p:nvPr/>
        </p:nvGrpSpPr>
        <p:grpSpPr>
          <a:xfrm>
            <a:off x="7924800" y="2582090"/>
            <a:ext cx="1744103" cy="431368"/>
            <a:chOff x="7924800" y="2582090"/>
            <a:chExt cx="1744103" cy="431368"/>
          </a:xfrm>
        </p:grpSpPr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348076A1-E164-FBAE-627E-73368705C88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24800" y="2795698"/>
              <a:ext cx="557048" cy="21776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28EB119C-EB11-6F1E-BEE6-88D9E2BC64B9}"/>
                </a:ext>
              </a:extLst>
            </p:cNvPr>
            <p:cNvSpPr txBox="1"/>
            <p:nvPr/>
          </p:nvSpPr>
          <p:spPr>
            <a:xfrm>
              <a:off x="8445491" y="2582090"/>
              <a:ext cx="12234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Cache miss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78CE8BE7-8D84-B037-9950-4589372CBF69}"/>
              </a:ext>
            </a:extLst>
          </p:cNvPr>
          <p:cNvGrpSpPr/>
          <p:nvPr/>
        </p:nvGrpSpPr>
        <p:grpSpPr>
          <a:xfrm>
            <a:off x="8426450" y="3232588"/>
            <a:ext cx="2281954" cy="369332"/>
            <a:chOff x="8426450" y="3232588"/>
            <a:chExt cx="2281954" cy="369332"/>
          </a:xfrm>
        </p:grpSpPr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A5897813-017A-268E-F3FE-50CCF3CF43B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426450" y="3286741"/>
              <a:ext cx="336550" cy="1312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34721FC3-D95D-6D6C-0C66-613F00809503}"/>
                </a:ext>
              </a:extLst>
            </p:cNvPr>
            <p:cNvSpPr txBox="1"/>
            <p:nvPr/>
          </p:nvSpPr>
          <p:spPr>
            <a:xfrm>
              <a:off x="8763000" y="3232588"/>
              <a:ext cx="19454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Predictable branch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3033A977-AF77-0F0A-D366-43771AC0AE14}"/>
              </a:ext>
            </a:extLst>
          </p:cNvPr>
          <p:cNvGrpSpPr/>
          <p:nvPr/>
        </p:nvGrpSpPr>
        <p:grpSpPr>
          <a:xfrm>
            <a:off x="7810500" y="3622071"/>
            <a:ext cx="1382581" cy="379223"/>
            <a:chOff x="7810500" y="3622071"/>
            <a:chExt cx="1382581" cy="379223"/>
          </a:xfrm>
        </p:grpSpPr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778BE085-14DD-5D36-182C-36A45C61F48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10500" y="3802574"/>
              <a:ext cx="300202" cy="1987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3E8E145A-EA20-9991-CAD3-5E99B509C707}"/>
                </a:ext>
              </a:extLst>
            </p:cNvPr>
            <p:cNvSpPr txBox="1"/>
            <p:nvPr/>
          </p:nvSpPr>
          <p:spPr>
            <a:xfrm>
              <a:off x="8134778" y="3622071"/>
              <a:ext cx="10583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Cache hit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D5B99166-F77E-5A30-19FF-5A5A7642FB90}"/>
              </a:ext>
            </a:extLst>
          </p:cNvPr>
          <p:cNvGrpSpPr/>
          <p:nvPr/>
        </p:nvGrpSpPr>
        <p:grpSpPr>
          <a:xfrm>
            <a:off x="8176715" y="4322098"/>
            <a:ext cx="2517853" cy="467655"/>
            <a:chOff x="8176715" y="4322098"/>
            <a:chExt cx="2517853" cy="467655"/>
          </a:xfrm>
        </p:grpSpPr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1DBF25D4-8DE3-3B21-7B91-D100D91BF55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176715" y="4322098"/>
              <a:ext cx="305133" cy="27791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08F44E64-5842-E493-65C9-FEE2FC7E3028}"/>
                </a:ext>
              </a:extLst>
            </p:cNvPr>
            <p:cNvSpPr txBox="1"/>
            <p:nvPr/>
          </p:nvSpPr>
          <p:spPr>
            <a:xfrm>
              <a:off x="8445491" y="4420421"/>
              <a:ext cx="22490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Unpredictable branch</a:t>
              </a:r>
            </a:p>
          </p:txBody>
        </p: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81BCAB48-A005-1DA1-6D47-C673A71B6E63}"/>
              </a:ext>
            </a:extLst>
          </p:cNvPr>
          <p:cNvSpPr txBox="1"/>
          <p:nvPr/>
        </p:nvSpPr>
        <p:spPr>
          <a:xfrm>
            <a:off x="594482" y="4437271"/>
            <a:ext cx="506087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Linear is faster up to 50-100 elements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Asymptotically worse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But for small N, constants matter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Don’t underestimate how bit </a:t>
            </a:r>
            <a:r>
              <a:rPr lang="en-US" sz="2000" i="1" dirty="0"/>
              <a:t>small</a:t>
            </a:r>
            <a:r>
              <a:rPr lang="en-US" sz="2000" dirty="0"/>
              <a:t> N can be</a:t>
            </a:r>
          </a:p>
        </p:txBody>
      </p:sp>
    </p:spTree>
    <p:extLst>
      <p:ext uri="{BB962C8B-B14F-4D97-AF65-F5344CB8AC3E}">
        <p14:creationId xmlns:p14="http://schemas.microsoft.com/office/powerpoint/2010/main" val="1006115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38F09-C05E-D1E3-2440-4A6C3AE43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Entity Component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BDCC9B-7070-7421-B628-F032B5CECF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Compact lists of each type of </a:t>
            </a:r>
            <a:r>
              <a:rPr lang="en-US" i="1" dirty="0"/>
              <a:t>component</a:t>
            </a:r>
          </a:p>
          <a:p>
            <a:pPr lvl="1"/>
            <a:r>
              <a:rPr lang="en-US" dirty="0"/>
              <a:t>Physics component, collision component, rendering component</a:t>
            </a:r>
          </a:p>
          <a:p>
            <a:pPr lvl="1"/>
            <a:r>
              <a:rPr lang="en-US" dirty="0"/>
              <a:t>Fast cache- and branch-friendly iteration over components</a:t>
            </a:r>
          </a:p>
          <a:p>
            <a:r>
              <a:rPr lang="en-US" dirty="0"/>
              <a:t>Mapping from each </a:t>
            </a:r>
            <a:r>
              <a:rPr lang="en-US" i="1" dirty="0"/>
              <a:t>entity</a:t>
            </a:r>
            <a:r>
              <a:rPr lang="en-US" dirty="0"/>
              <a:t> to its </a:t>
            </a:r>
            <a:r>
              <a:rPr lang="en-US" i="1" dirty="0"/>
              <a:t>components</a:t>
            </a:r>
            <a:r>
              <a:rPr lang="en-US" dirty="0"/>
              <a:t> (&amp; back)</a:t>
            </a:r>
            <a:endParaRPr lang="en-US" i="1" dirty="0"/>
          </a:p>
          <a:p>
            <a:pPr lvl="1"/>
            <a:r>
              <a:rPr lang="en-US" dirty="0"/>
              <a:t>Reference / pointer in entity?</a:t>
            </a:r>
          </a:p>
          <a:p>
            <a:pPr lvl="1"/>
            <a:r>
              <a:rPr lang="en-US" dirty="0"/>
              <a:t>Entity ID with hash map?</a:t>
            </a:r>
          </a:p>
        </p:txBody>
      </p:sp>
    </p:spTree>
    <p:extLst>
      <p:ext uri="{BB962C8B-B14F-4D97-AF65-F5344CB8AC3E}">
        <p14:creationId xmlns:p14="http://schemas.microsoft.com/office/powerpoint/2010/main" val="2488036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32103</TotalTime>
  <Words>800</Words>
  <Application>Microsoft Macintosh PowerPoint</Application>
  <PresentationFormat>Widescreen</PresentationFormat>
  <Paragraphs>123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Office Theme</vt:lpstr>
      <vt:lpstr>CPU Hardware</vt:lpstr>
      <vt:lpstr>Models of Behavior</vt:lpstr>
      <vt:lpstr>Traditional CPU Model</vt:lpstr>
      <vt:lpstr>Real CPU Architecture</vt:lpstr>
      <vt:lpstr>CPU Goals</vt:lpstr>
      <vt:lpstr>Revised CPU Model</vt:lpstr>
      <vt:lpstr>CPU Performance Tips</vt:lpstr>
      <vt:lpstr>A Tale of Two Searches</vt:lpstr>
      <vt:lpstr>Entity Component Systems</vt:lpstr>
      <vt:lpstr>Data Oriented Design</vt:lpstr>
      <vt:lpstr>Data Oriented Design Choices</vt:lpstr>
      <vt:lpstr>Packed-table Transforms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Shading</dc:title>
  <dc:creator>Marc Olano</dc:creator>
  <cp:lastModifiedBy>Marc Olano</cp:lastModifiedBy>
  <cp:revision>323</cp:revision>
  <dcterms:created xsi:type="dcterms:W3CDTF">2017-09-07T12:57:46Z</dcterms:created>
  <dcterms:modified xsi:type="dcterms:W3CDTF">2025-10-14T20:00:08Z</dcterms:modified>
</cp:coreProperties>
</file>