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52"/>
    <p:restoredTop sz="96301"/>
  </p:normalViewPr>
  <p:slideViewPr>
    <p:cSldViewPr snapToGrid="0">
      <p:cViewPr varScale="1">
        <p:scale>
          <a:sx n="167" d="100"/>
          <a:sy n="167" d="100"/>
        </p:scale>
        <p:origin x="16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84943-9A2B-1B42-A486-A3C95F9704CE}" type="datetimeFigureOut">
              <a:rPr lang="en-US" smtClean="0"/>
              <a:t>9/25/25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2E1B6-412E-C847-9422-4EECDB40FD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168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84943-9A2B-1B42-A486-A3C95F9704CE}" type="datetimeFigureOut">
              <a:rPr lang="en-US" smtClean="0"/>
              <a:t>9/25/25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2E1B6-412E-C847-9422-4EECDB40FD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166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3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3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84943-9A2B-1B42-A486-A3C95F9704CE}" type="datetimeFigureOut">
              <a:rPr lang="en-US" smtClean="0"/>
              <a:t>9/25/25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2E1B6-412E-C847-9422-4EECDB40FD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287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84943-9A2B-1B42-A486-A3C95F9704CE}" type="datetimeFigureOut">
              <a:rPr lang="en-US" smtClean="0"/>
              <a:t>9/25/25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2E1B6-412E-C847-9422-4EECDB40FD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332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84943-9A2B-1B42-A486-A3C95F9704CE}" type="datetimeFigureOut">
              <a:rPr lang="en-US" smtClean="0"/>
              <a:t>9/25/25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2E1B6-412E-C847-9422-4EECDB40FD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835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84943-9A2B-1B42-A486-A3C95F9704CE}" type="datetimeFigureOut">
              <a:rPr lang="en-US" smtClean="0"/>
              <a:t>9/25/25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2E1B6-412E-C847-9422-4EECDB40FD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377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84943-9A2B-1B42-A486-A3C95F9704CE}" type="datetimeFigureOut">
              <a:rPr lang="en-US" smtClean="0"/>
              <a:t>9/25/25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2E1B6-412E-C847-9422-4EECDB40FD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650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84943-9A2B-1B42-A486-A3C95F9704CE}" type="datetimeFigureOut">
              <a:rPr lang="en-US" smtClean="0"/>
              <a:t>9/25/25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2E1B6-412E-C847-9422-4EECDB40FD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587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84943-9A2B-1B42-A486-A3C95F9704CE}" type="datetimeFigureOut">
              <a:rPr lang="en-US" smtClean="0"/>
              <a:t>9/25/25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2E1B6-412E-C847-9422-4EECDB40FD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180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84943-9A2B-1B42-A486-A3C95F9704CE}" type="datetimeFigureOut">
              <a:rPr lang="en-US" smtClean="0"/>
              <a:t>9/25/25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2E1B6-412E-C847-9422-4EECDB40FD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595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84943-9A2B-1B42-A486-A3C95F9704CE}" type="datetimeFigureOut">
              <a:rPr lang="en-US" smtClean="0"/>
              <a:t>9/25/25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2E1B6-412E-C847-9422-4EECDB40FD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797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184943-9A2B-1B42-A486-A3C95F9704CE}" type="datetimeFigureOut">
              <a:rPr lang="en-US" smtClean="0"/>
              <a:t>9/25/25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2E1B6-412E-C847-9422-4EECDB40FD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312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98E0E-FE90-E71C-0299-2B5A4525AF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Advanced Actor Coding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62E161-1901-010F-34F5-598119A34B2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2327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5C17F-AFCE-45C8-B16F-BBC36636C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Extending a Blueprint Class in C++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BBEA07-827D-5EB4-D1DE-D2D914AAE21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While a Blueprint class can be derived from a C++ class, a C++ class cannot be derived from a Blueprint one.</a:t>
            </a:r>
          </a:p>
          <a:p>
            <a:r>
              <a:rPr lang="en-US" dirty="0"/>
              <a:t>Instead, create a new C++ class, then </a:t>
            </a:r>
            <a:r>
              <a:rPr lang="en-US" b="1" dirty="0"/>
              <a:t>reparent</a:t>
            </a:r>
            <a:r>
              <a:rPr lang="en-US" dirty="0"/>
              <a:t> the Blueprint class to it (</a:t>
            </a:r>
            <a:r>
              <a:rPr lang="en-US" b="1" dirty="0"/>
              <a:t>File &gt; Reparent Blueprint</a:t>
            </a:r>
            <a:r>
              <a:rPr lang="en-US" dirty="0"/>
              <a:t>). Once you have reparented, you can move logic from the Blueprint class into the C++ parent class.</a:t>
            </a:r>
          </a:p>
          <a:p>
            <a:r>
              <a:rPr lang="en-US" dirty="0"/>
              <a:t>You can also create new C++ </a:t>
            </a:r>
            <a:r>
              <a:rPr lang="en-US" b="1" dirty="0" err="1"/>
              <a:t>ActorComponents</a:t>
            </a:r>
            <a:r>
              <a:rPr lang="en-US" dirty="0"/>
              <a:t> to add to an existing Blueprint class.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235B80C-7007-33B4-305C-1A5887943F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94163" y="809625"/>
            <a:ext cx="4216400" cy="3517900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7061D3CD-A2FE-8CD3-ABFE-FAB2149AE12F}"/>
              </a:ext>
            </a:extLst>
          </p:cNvPr>
          <p:cNvSpPr/>
          <p:nvPr/>
        </p:nvSpPr>
        <p:spPr>
          <a:xfrm>
            <a:off x="5447071" y="3372465"/>
            <a:ext cx="1573161" cy="29496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9507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56A25-3D07-E303-E52B-765DF421F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Calling Between Blueprint and C++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2625C7-2417-EE51-2A74-A3EA3EE0D6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456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CE3FB-2200-BB25-6079-507C066FC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Mix C++ and Blueprint: Scripting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66644A-0BFB-AEEE-1BBD-45A2A07D4A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Why do many projects end up with a mix of C++ and Blueprint?</a:t>
            </a:r>
          </a:p>
          <a:p>
            <a:r>
              <a:rPr lang="en-US" dirty="0"/>
              <a:t>One of the main reasons Blueprint exists in the first place is to allow nonprogrammers or designers with limited programming experience a way to directly make gameplay changes.</a:t>
            </a:r>
          </a:p>
          <a:p>
            <a:r>
              <a:rPr lang="en-US" dirty="0"/>
              <a:t>C++ code that is callable from Blueprint can expose functionality to Blueprint that is either not available in the standard Blueprint nodes or is cumbersome to implement there.</a:t>
            </a:r>
          </a:p>
          <a:p>
            <a:r>
              <a:rPr lang="en-US" dirty="0"/>
              <a:t>Blueprint code that is callable from C++ can allow nonprogrammers on your team to tweak behavior by constructing small Blueprint functions rather than having to build out a full Actor or Component.</a:t>
            </a:r>
          </a:p>
        </p:txBody>
      </p:sp>
    </p:spTree>
    <p:extLst>
      <p:ext uri="{BB962C8B-B14F-4D97-AF65-F5344CB8AC3E}">
        <p14:creationId xmlns:p14="http://schemas.microsoft.com/office/powerpoint/2010/main" val="8792193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88B04-3DBB-CE46-9C69-F0731C3C4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Mix C++ and Blueprint: Conversion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9BA20E-B878-9DAF-ACBC-7238FD9EA4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projects that start out as Blueprint may want to port some of that code to C++ for performance or programmability.</a:t>
            </a:r>
          </a:p>
          <a:p>
            <a:r>
              <a:rPr lang="en-US" dirty="0"/>
              <a:t>One approach is to replace small sections of Blueprint with local Blueprint nodes that do equivalent work in C++.</a:t>
            </a:r>
          </a:p>
          <a:p>
            <a:r>
              <a:rPr lang="en-US" dirty="0"/>
              <a:t>Another approach is to convert overall structure first, in which case you may need to call Blueprint parts that have not yet been converted from the C++ code.</a:t>
            </a:r>
          </a:p>
        </p:txBody>
      </p:sp>
    </p:spTree>
    <p:extLst>
      <p:ext uri="{BB962C8B-B14F-4D97-AF65-F5344CB8AC3E}">
        <p14:creationId xmlns:p14="http://schemas.microsoft.com/office/powerpoint/2010/main" val="30815279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D6822-E015-F4A8-6ACF-EDECADDE1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/>
          <a:lstStyle/>
          <a:p>
            <a:r>
              <a:rPr lang="en-US" dirty="0"/>
              <a:t>Preparation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699E0B0-949A-8786-C5E9-D7177069ABC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8650" y="1379447"/>
            <a:ext cx="3886200" cy="3241855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F65093-6258-2C7D-8642-A585A3330E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r>
              <a:rPr lang="en-US" dirty="0"/>
              <a:t>No matter what the reason, the first step to a mixed implementation is to have a Blueprint class derived from an underlying C++ class.</a:t>
            </a:r>
          </a:p>
          <a:p>
            <a:pPr lvl="1"/>
            <a:r>
              <a:rPr lang="en-US" dirty="0"/>
              <a:t>Reparent if the Blueprint is already created.</a:t>
            </a:r>
          </a:p>
          <a:p>
            <a:pPr lvl="1"/>
            <a:r>
              <a:rPr lang="en-US" dirty="0"/>
              <a:t>If not, create the C++, then make a Blueprint-derived class from it.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79AE68CE-282D-F4E0-4A0E-B8D222039004}"/>
              </a:ext>
            </a:extLst>
          </p:cNvPr>
          <p:cNvSpPr/>
          <p:nvPr/>
        </p:nvSpPr>
        <p:spPr>
          <a:xfrm>
            <a:off x="1868129" y="3755923"/>
            <a:ext cx="1465006" cy="27530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118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B2A1A-C086-5411-385E-8392596BA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Exposing C++ Functions to Blueprint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77B9AC-F209-1411-20D9-79B1D50AA23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To make a new Blueprint node, mark a function in your C++ class as </a:t>
            </a:r>
            <a:r>
              <a:rPr lang="en-US" b="1" dirty="0"/>
              <a:t>UFUNCTION(</a:t>
            </a:r>
            <a:r>
              <a:rPr lang="en-US" b="1" dirty="0" err="1"/>
              <a:t>BlueprintCallable</a:t>
            </a:r>
            <a:r>
              <a:rPr lang="en-US" b="1" dirty="0"/>
              <a:t>)</a:t>
            </a:r>
            <a:r>
              <a:rPr lang="en-US" dirty="0"/>
              <a:t>.</a:t>
            </a:r>
          </a:p>
          <a:p>
            <a:r>
              <a:rPr lang="en-US" dirty="0"/>
              <a:t>The name will match the function name unless you add </a:t>
            </a:r>
            <a:r>
              <a:rPr lang="en-US" b="1" dirty="0"/>
              <a:t>meta=(DisplayName=“name”)</a:t>
            </a:r>
            <a:r>
              <a:rPr lang="en-US" dirty="0"/>
              <a:t>.</a:t>
            </a:r>
          </a:p>
          <a:p>
            <a:r>
              <a:rPr lang="en-US" dirty="0"/>
              <a:t>The function parameters will appear as input pins. Any with default values in the C++ declaration will have those defaults in Blueprint.</a:t>
            </a:r>
          </a:p>
          <a:p>
            <a:r>
              <a:rPr lang="en-US" dirty="0"/>
              <a:t>The function output will appear as an output pin.</a:t>
            </a:r>
          </a:p>
          <a:p>
            <a:r>
              <a:rPr lang="en-US" dirty="0"/>
              <a:t>Add </a:t>
            </a:r>
            <a:r>
              <a:rPr lang="en-US" b="1" dirty="0" err="1"/>
              <a:t>BlueprintPure</a:t>
            </a:r>
            <a:r>
              <a:rPr lang="en-US" dirty="0"/>
              <a:t> to the </a:t>
            </a:r>
            <a:r>
              <a:rPr lang="en-US" b="1" dirty="0"/>
              <a:t>UFUNCTION</a:t>
            </a:r>
            <a:r>
              <a:rPr lang="en-US" dirty="0"/>
              <a:t> for pure functions that do not change their Actor state, where the execution order does not matter.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9606F1D-7F0B-CA79-DDD0-54684CBCFDD8}"/>
              </a:ext>
            </a:extLst>
          </p:cNvPr>
          <p:cNvGrpSpPr>
            <a:grpSpLocks noChangeAspect="1"/>
          </p:cNvGrpSpPr>
          <p:nvPr/>
        </p:nvGrpSpPr>
        <p:grpSpPr>
          <a:xfrm>
            <a:off x="4168301" y="0"/>
            <a:ext cx="4154603" cy="4975123"/>
            <a:chOff x="12900658" y="914399"/>
            <a:chExt cx="9448800" cy="1131490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579A754-A43F-017B-88D4-0FD1497D95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317432" y="2512868"/>
              <a:ext cx="6563000" cy="4220728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83A6639-BF2E-FA1E-76C7-BAABCBA267E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000340" y="914399"/>
              <a:ext cx="7197184" cy="1292452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DDA2114-4245-CF65-0E73-2D1C52CB1D3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900658" y="7631906"/>
              <a:ext cx="9448800" cy="11684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B7F24C0-4481-EABD-9538-FC63EE093F3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157232" y="9714706"/>
              <a:ext cx="6883400" cy="2514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379824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3D1D4-ABFE-5CC7-9F94-66C912B3B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/>
          <a:lstStyle/>
          <a:p>
            <a:r>
              <a:rPr lang="en-US" dirty="0"/>
              <a:t>Blueprint Implementable Functions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5FEB0B-6E38-F2C7-6A50-2190178D63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To call a Blueprint function from C++, create a C++ function that will be overridden in the derived Blueprint.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Create a function prototype in your C++, tagged with </a:t>
            </a:r>
            <a:r>
              <a:rPr lang="en-US" b="1" dirty="0"/>
              <a:t>UFUNCTION(</a:t>
            </a:r>
            <a:r>
              <a:rPr lang="en-US" b="1" dirty="0" err="1"/>
              <a:t>BlueprintImplementableEvent</a:t>
            </a:r>
            <a:r>
              <a:rPr lang="en-US" b="1" dirty="0"/>
              <a:t>)</a:t>
            </a:r>
            <a:r>
              <a:rPr lang="en-US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Do not provide an implementation.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 the </a:t>
            </a:r>
            <a:r>
              <a:rPr lang="en-US" b="1" dirty="0"/>
              <a:t>Functions</a:t>
            </a:r>
            <a:r>
              <a:rPr lang="en-US" dirty="0"/>
              <a:t> section of the Blueprint Editor, choose “</a:t>
            </a:r>
            <a:r>
              <a:rPr lang="en-US" b="1" dirty="0"/>
              <a:t>Override</a:t>
            </a:r>
            <a:r>
              <a:rPr lang="en-US" dirty="0"/>
              <a:t>”.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Create a Blueprint implementation.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Call in your C++ code.</a:t>
            </a:r>
          </a:p>
          <a:p>
            <a:r>
              <a:rPr lang="en-US" dirty="0"/>
              <a:t>A function can be both </a:t>
            </a:r>
            <a:r>
              <a:rPr lang="en-US" b="1" dirty="0" err="1"/>
              <a:t>BlueprintImplementable</a:t>
            </a:r>
            <a:r>
              <a:rPr lang="en-US" dirty="0"/>
              <a:t> and </a:t>
            </a:r>
            <a:r>
              <a:rPr lang="en-US" b="1" dirty="0" err="1"/>
              <a:t>BlueprintCallable</a:t>
            </a:r>
            <a:r>
              <a:rPr lang="en-US" dirty="0"/>
              <a:t> if you need to be able to call it from both.</a:t>
            </a:r>
          </a:p>
          <a:p>
            <a:r>
              <a:rPr lang="en-US" dirty="0"/>
              <a:t>It can also be </a:t>
            </a:r>
            <a:r>
              <a:rPr lang="en-US" b="1" dirty="0" err="1"/>
              <a:t>BlueprintPure</a:t>
            </a:r>
            <a:r>
              <a:rPr lang="en-US" dirty="0"/>
              <a:t> if it is a pure function without order-dependent side-effects.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62EC607-06D7-DB6A-81ED-078BF6302F34}"/>
              </a:ext>
            </a:extLst>
          </p:cNvPr>
          <p:cNvGrpSpPr>
            <a:grpSpLocks noChangeAspect="1"/>
          </p:cNvGrpSpPr>
          <p:nvPr/>
        </p:nvGrpSpPr>
        <p:grpSpPr>
          <a:xfrm>
            <a:off x="3942159" y="314861"/>
            <a:ext cx="4572000" cy="4506635"/>
            <a:chOff x="12482647" y="1184811"/>
            <a:chExt cx="11287436" cy="11126061"/>
          </a:xfrm>
        </p:grpSpPr>
        <p:pic>
          <p:nvPicPr>
            <p:cNvPr id="5" name="Content Placeholder 7">
              <a:extLst>
                <a:ext uri="{FF2B5EF4-FFF2-40B4-BE49-F238E27FC236}">
                  <a16:creationId xmlns:a16="http://schemas.microsoft.com/office/drawing/2014/main" id="{CAEA16A2-8FB4-2193-0FA5-232ED6709C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482647" y="4823150"/>
              <a:ext cx="6432868" cy="1780525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8F43A18-F9FD-9898-4612-12C07D6F6E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134143" y="8482570"/>
              <a:ext cx="8635940" cy="3828302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597CA8A-E658-3A5A-61A9-368520D5FC1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464283" y="1184811"/>
              <a:ext cx="8305800" cy="1193799"/>
            </a:xfrm>
            <a:prstGeom prst="rect">
              <a:avLst/>
            </a:prstGeom>
          </p:spPr>
        </p:pic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E4EF00B0-73C5-4731-7A57-52E09A3BC5E5}"/>
                </a:ext>
              </a:extLst>
            </p:cNvPr>
            <p:cNvSpPr/>
            <p:nvPr/>
          </p:nvSpPr>
          <p:spPr>
            <a:xfrm>
              <a:off x="15906308" y="5018567"/>
              <a:ext cx="2105246" cy="552893"/>
            </a:xfrm>
            <a:prstGeom prst="round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342378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5120C-0563-30D3-D68C-BC6E2DD04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Blueprint Functions with C++ Default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BC8492-544F-8F1B-769D-5174DF71C00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To use a default C++ implementation when the Blueprint one does not exist, use </a:t>
            </a:r>
            <a:r>
              <a:rPr lang="en-US" b="1" dirty="0"/>
              <a:t>UFUNCTION(</a:t>
            </a:r>
            <a:r>
              <a:rPr lang="en-US" b="1" dirty="0" err="1"/>
              <a:t>BlueprintNativeEvent</a:t>
            </a:r>
            <a:r>
              <a:rPr lang="en-US" b="1" dirty="0"/>
              <a:t>) </a:t>
            </a:r>
            <a:r>
              <a:rPr lang="en-US" dirty="0"/>
              <a:t>instead of </a:t>
            </a:r>
            <a:r>
              <a:rPr lang="en-US" b="1" dirty="0" err="1"/>
              <a:t>BlueprintImplementableEvent</a:t>
            </a:r>
            <a:r>
              <a:rPr lang="en-US" dirty="0"/>
              <a:t>.</a:t>
            </a:r>
          </a:p>
          <a:p>
            <a:r>
              <a:rPr lang="en-US" dirty="0"/>
              <a:t>Create a C++ implementation function with “</a:t>
            </a:r>
            <a:r>
              <a:rPr lang="en-US" b="1" dirty="0"/>
              <a:t>_Implementation</a:t>
            </a:r>
            <a:r>
              <a:rPr lang="en-US" dirty="0"/>
              <a:t>”</a:t>
            </a:r>
            <a:r>
              <a:rPr lang="en-US" i="1" dirty="0"/>
              <a:t> </a:t>
            </a:r>
            <a:r>
              <a:rPr lang="en-US" dirty="0"/>
              <a:t>on the end of the function name. It will use this if a Blueprint version is not provided.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AE19591-D452-E37B-850E-1CA6C3EEB192}"/>
              </a:ext>
            </a:extLst>
          </p:cNvPr>
          <p:cNvGrpSpPr>
            <a:grpSpLocks noChangeAspect="1"/>
          </p:cNvGrpSpPr>
          <p:nvPr/>
        </p:nvGrpSpPr>
        <p:grpSpPr>
          <a:xfrm>
            <a:off x="3887391" y="740569"/>
            <a:ext cx="4572000" cy="3495479"/>
            <a:chOff x="13203827" y="1058090"/>
            <a:chExt cx="10883717" cy="832104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39F5496-4B50-C69B-5182-5F14765520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203827" y="1058090"/>
              <a:ext cx="7239000" cy="106680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3EC474E-0133-FDD9-26DB-4B58A600B6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216344" y="2996380"/>
              <a:ext cx="10871200" cy="22098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74BAD98-25BA-B41B-DDD1-9CAF37948D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203827" y="6477821"/>
              <a:ext cx="10752980" cy="29013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128149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F2038-2C91-34AA-FDE7-55378A07D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Data-Only Blueprint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4419D38-091F-BE7E-B132-D84C78B4E5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87788" y="882289"/>
            <a:ext cx="4629150" cy="3372573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DCC0A2-DD12-5958-928F-7B9A7191353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Set new defaults for member variables.</a:t>
            </a:r>
          </a:p>
          <a:p>
            <a:r>
              <a:rPr lang="en-US" dirty="0"/>
              <a:t>Create a derived blueprint, this will open the blueprint editor. Close without </a:t>
            </a:r>
            <a:r>
              <a:rPr lang="en-US"/>
              <a:t>adding anything, then reopen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50132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B8E54-2AD5-7811-2580-91E0868F3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Delegate Functions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B0B9D0-DA21-5461-3A5B-6456F6598B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085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2D5B3-234C-7D6D-2AB2-8555407FA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Delegates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41E70C-6E38-1EBE-C3E4-0493E257BC3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Delegates are the Unreal Engine’s method to flexibly assign a function from one class to be called from another when the functions and classes might not be known at compile time. In other systems, these might also be called </a:t>
            </a:r>
            <a:r>
              <a:rPr lang="en-US" b="1" dirty="0"/>
              <a:t>callback functions</a:t>
            </a:r>
            <a:r>
              <a:rPr lang="en-US" dirty="0"/>
              <a:t>.</a:t>
            </a:r>
          </a:p>
          <a:p>
            <a:r>
              <a:rPr lang="en-US" dirty="0"/>
              <a:t>Class A declares the delegate type (parameters and return value) and creates a delegate variable.</a:t>
            </a:r>
          </a:p>
          <a:p>
            <a:r>
              <a:rPr lang="en-US" dirty="0"/>
              <a:t>Class B defines a member function that matches and registers it with class A.</a:t>
            </a:r>
          </a:p>
          <a:p>
            <a:r>
              <a:rPr lang="en-US" dirty="0"/>
              <a:t>Then when class A invokes its delegate, the function in class B is called.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AA1AF91-AE9C-1670-7D61-1E3445C12DE6}"/>
              </a:ext>
            </a:extLst>
          </p:cNvPr>
          <p:cNvGrpSpPr>
            <a:grpSpLocks noChangeAspect="1"/>
          </p:cNvGrpSpPr>
          <p:nvPr/>
        </p:nvGrpSpPr>
        <p:grpSpPr>
          <a:xfrm>
            <a:off x="4396554" y="0"/>
            <a:ext cx="4153510" cy="4968352"/>
            <a:chOff x="13180423" y="287383"/>
            <a:chExt cx="10306593" cy="12328557"/>
          </a:xfrm>
        </p:grpSpPr>
        <p:sp>
          <p:nvSpPr>
            <p:cNvPr id="5" name="Smiley Face 4">
              <a:extLst>
                <a:ext uri="{FF2B5EF4-FFF2-40B4-BE49-F238E27FC236}">
                  <a16:creationId xmlns:a16="http://schemas.microsoft.com/office/drawing/2014/main" id="{BFA159AB-CFE3-302C-7571-B374D9E6AF2D}"/>
                </a:ext>
              </a:extLst>
            </p:cNvPr>
            <p:cNvSpPr/>
            <p:nvPr/>
          </p:nvSpPr>
          <p:spPr>
            <a:xfrm>
              <a:off x="13350240" y="3056709"/>
              <a:ext cx="1175657" cy="1175657"/>
            </a:xfrm>
            <a:prstGeom prst="smileyFace">
              <a:avLst/>
            </a:prstGeom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6" name="Rounded Rectangular Callout 5">
              <a:extLst>
                <a:ext uri="{FF2B5EF4-FFF2-40B4-BE49-F238E27FC236}">
                  <a16:creationId xmlns:a16="http://schemas.microsoft.com/office/drawing/2014/main" id="{C6BA2FBB-13A3-DCA0-2490-023A57B564EC}"/>
                </a:ext>
              </a:extLst>
            </p:cNvPr>
            <p:cNvSpPr/>
            <p:nvPr/>
          </p:nvSpPr>
          <p:spPr>
            <a:xfrm>
              <a:off x="13350239" y="705395"/>
              <a:ext cx="3526970" cy="1828800"/>
            </a:xfrm>
            <a:prstGeom prst="wedgeRoundRectCallout">
              <a:avLst>
                <a:gd name="adj1" fmla="val -29722"/>
                <a:gd name="adj2" fmla="val 73929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Does anyone care that the player died?</a:t>
              </a:r>
            </a:p>
          </p:txBody>
        </p:sp>
        <p:sp>
          <p:nvSpPr>
            <p:cNvPr id="7" name="Smiley Face 6">
              <a:extLst>
                <a:ext uri="{FF2B5EF4-FFF2-40B4-BE49-F238E27FC236}">
                  <a16:creationId xmlns:a16="http://schemas.microsoft.com/office/drawing/2014/main" id="{34B3AA63-24A7-8186-4D78-DE89D2271BF4}"/>
                </a:ext>
              </a:extLst>
            </p:cNvPr>
            <p:cNvSpPr/>
            <p:nvPr/>
          </p:nvSpPr>
          <p:spPr>
            <a:xfrm>
              <a:off x="19829417" y="2638698"/>
              <a:ext cx="1175657" cy="1175657"/>
            </a:xfrm>
            <a:prstGeom prst="smileyFace">
              <a:avLst/>
            </a:prstGeom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DFDB37F-B956-F093-C309-7F910D7A83F2}"/>
                </a:ext>
              </a:extLst>
            </p:cNvPr>
            <p:cNvSpPr txBox="1"/>
            <p:nvPr/>
          </p:nvSpPr>
          <p:spPr>
            <a:xfrm>
              <a:off x="15532785" y="3223615"/>
              <a:ext cx="1660389" cy="6244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Delegate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48510402-7EF6-E061-1602-6C3AF25CB526}"/>
                </a:ext>
              </a:extLst>
            </p:cNvPr>
            <p:cNvCxnSpPr>
              <a:cxnSpLocks/>
            </p:cNvCxnSpPr>
            <p:nvPr/>
          </p:nvCxnSpPr>
          <p:spPr>
            <a:xfrm>
              <a:off x="14761031" y="3644537"/>
              <a:ext cx="805227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ounded Rectangular Callout 9">
              <a:extLst>
                <a:ext uri="{FF2B5EF4-FFF2-40B4-BE49-F238E27FC236}">
                  <a16:creationId xmlns:a16="http://schemas.microsoft.com/office/drawing/2014/main" id="{40AD03DB-DCFC-2284-DC88-F3B2DD6310A4}"/>
                </a:ext>
              </a:extLst>
            </p:cNvPr>
            <p:cNvSpPr/>
            <p:nvPr/>
          </p:nvSpPr>
          <p:spPr>
            <a:xfrm>
              <a:off x="19620411" y="287383"/>
              <a:ext cx="3526971" cy="1828800"/>
            </a:xfrm>
            <a:prstGeom prst="wedgeRoundRectCallout">
              <a:avLst>
                <a:gd name="adj1" fmla="val -29722"/>
                <a:gd name="adj2" fmla="val 73929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I want to know that the player died!</a:t>
              </a:r>
            </a:p>
          </p:txBody>
        </p:sp>
        <p:sp>
          <p:nvSpPr>
            <p:cNvPr id="11" name="Smiley Face 10">
              <a:extLst>
                <a:ext uri="{FF2B5EF4-FFF2-40B4-BE49-F238E27FC236}">
                  <a16:creationId xmlns:a16="http://schemas.microsoft.com/office/drawing/2014/main" id="{C2E231BA-78BF-E46E-C8A8-03A8517EE614}"/>
                </a:ext>
              </a:extLst>
            </p:cNvPr>
            <p:cNvSpPr/>
            <p:nvPr/>
          </p:nvSpPr>
          <p:spPr>
            <a:xfrm>
              <a:off x="18470880" y="6426739"/>
              <a:ext cx="1175657" cy="1175657"/>
            </a:xfrm>
            <a:prstGeom prst="smileyFace">
              <a:avLst/>
            </a:prstGeom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2" name="Rounded Rectangular Callout 11">
              <a:extLst>
                <a:ext uri="{FF2B5EF4-FFF2-40B4-BE49-F238E27FC236}">
                  <a16:creationId xmlns:a16="http://schemas.microsoft.com/office/drawing/2014/main" id="{CCD7FCED-20E9-E8A9-5C43-6B1868531A06}"/>
                </a:ext>
              </a:extLst>
            </p:cNvPr>
            <p:cNvSpPr/>
            <p:nvPr/>
          </p:nvSpPr>
          <p:spPr>
            <a:xfrm>
              <a:off x="19960045" y="4799013"/>
              <a:ext cx="3526971" cy="1828800"/>
            </a:xfrm>
            <a:prstGeom prst="wedgeRoundRectCallout">
              <a:avLst>
                <a:gd name="adj1" fmla="val -65278"/>
                <a:gd name="adj2" fmla="val 42500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I want to know that the player died!</a:t>
              </a:r>
            </a:p>
          </p:txBody>
        </p:sp>
        <p:sp>
          <p:nvSpPr>
            <p:cNvPr id="13" name="Smiley Face 12">
              <a:extLst>
                <a:ext uri="{FF2B5EF4-FFF2-40B4-BE49-F238E27FC236}">
                  <a16:creationId xmlns:a16="http://schemas.microsoft.com/office/drawing/2014/main" id="{9CC0CA75-E322-E187-9327-EF1FE1F04DEA}"/>
                </a:ext>
              </a:extLst>
            </p:cNvPr>
            <p:cNvSpPr/>
            <p:nvPr/>
          </p:nvSpPr>
          <p:spPr>
            <a:xfrm>
              <a:off x="13180423" y="5316395"/>
              <a:ext cx="1175657" cy="1175657"/>
            </a:xfrm>
            <a:prstGeom prst="smileyFace">
              <a:avLst/>
            </a:prstGeom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4" name="Rounded Rectangular Callout 13">
              <a:extLst>
                <a:ext uri="{FF2B5EF4-FFF2-40B4-BE49-F238E27FC236}">
                  <a16:creationId xmlns:a16="http://schemas.microsoft.com/office/drawing/2014/main" id="{2CD47EB3-0D26-F75E-E2BD-AC4B02B86B22}"/>
                </a:ext>
              </a:extLst>
            </p:cNvPr>
            <p:cNvSpPr/>
            <p:nvPr/>
          </p:nvSpPr>
          <p:spPr>
            <a:xfrm>
              <a:off x="14761031" y="5660975"/>
              <a:ext cx="3526971" cy="1828800"/>
            </a:xfrm>
            <a:prstGeom prst="wedgeRoundRectCallout">
              <a:avLst>
                <a:gd name="adj1" fmla="val -60093"/>
                <a:gd name="adj2" fmla="val -27501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I want to know that the player died!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ECD1AA46-75AA-5808-C24D-D11D73923E48}"/>
                </a:ext>
              </a:extLst>
            </p:cNvPr>
            <p:cNvCxnSpPr>
              <a:cxnSpLocks/>
              <a:stCxn id="8" idx="3"/>
            </p:cNvCxnSpPr>
            <p:nvPr/>
          </p:nvCxnSpPr>
          <p:spPr>
            <a:xfrm flipV="1">
              <a:off x="17193173" y="3236491"/>
              <a:ext cx="2475328" cy="299341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0EF1C18E-F4BD-C359-9315-94F708A79343}"/>
                </a:ext>
              </a:extLst>
            </p:cNvPr>
            <p:cNvCxnSpPr>
              <a:cxnSpLocks/>
              <a:stCxn id="8" idx="3"/>
            </p:cNvCxnSpPr>
            <p:nvPr/>
          </p:nvCxnSpPr>
          <p:spPr>
            <a:xfrm>
              <a:off x="17193173" y="3535832"/>
              <a:ext cx="1704620" cy="2900869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A19564B9-8F30-C4EA-5B4E-3E78D2481EAA}"/>
                </a:ext>
              </a:extLst>
            </p:cNvPr>
            <p:cNvCxnSpPr>
              <a:cxnSpLocks/>
              <a:stCxn id="8" idx="2"/>
              <a:endCxn id="13" idx="7"/>
            </p:cNvCxnSpPr>
            <p:nvPr/>
          </p:nvCxnSpPr>
          <p:spPr>
            <a:xfrm flipH="1">
              <a:off x="14183908" y="3848049"/>
              <a:ext cx="2179072" cy="1640517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Smiley Face 17">
              <a:extLst>
                <a:ext uri="{FF2B5EF4-FFF2-40B4-BE49-F238E27FC236}">
                  <a16:creationId xmlns:a16="http://schemas.microsoft.com/office/drawing/2014/main" id="{EF494C41-F18A-55F4-6022-E86DE0038094}"/>
                </a:ext>
              </a:extLst>
            </p:cNvPr>
            <p:cNvSpPr/>
            <p:nvPr/>
          </p:nvSpPr>
          <p:spPr>
            <a:xfrm>
              <a:off x="13180423" y="11440283"/>
              <a:ext cx="1175657" cy="1175657"/>
            </a:xfrm>
            <a:prstGeom prst="smileyFace">
              <a:avLst/>
            </a:prstGeom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9" name="Rounded Rectangular Callout 18">
              <a:extLst>
                <a:ext uri="{FF2B5EF4-FFF2-40B4-BE49-F238E27FC236}">
                  <a16:creationId xmlns:a16="http://schemas.microsoft.com/office/drawing/2014/main" id="{6DC4ACFD-74F8-F47C-2CB6-20B05388EE4E}"/>
                </a:ext>
              </a:extLst>
            </p:cNvPr>
            <p:cNvSpPr/>
            <p:nvPr/>
          </p:nvSpPr>
          <p:spPr>
            <a:xfrm>
              <a:off x="13180423" y="8830491"/>
              <a:ext cx="3526971" cy="2087277"/>
            </a:xfrm>
            <a:prstGeom prst="wedgeRoundRectCallout">
              <a:avLst>
                <a:gd name="adj1" fmla="val -26018"/>
                <a:gd name="adj2" fmla="val 68410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I want to know if a file changed, but I don’t know what OS I’ll be running.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9349A35-5A74-04AE-5331-8183C20AA8E5}"/>
                </a:ext>
              </a:extLst>
            </p:cNvPr>
            <p:cNvSpPr txBox="1"/>
            <p:nvPr/>
          </p:nvSpPr>
          <p:spPr>
            <a:xfrm>
              <a:off x="15694320" y="11775685"/>
              <a:ext cx="1660389" cy="6244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Delegate</a:t>
              </a: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B55CF8E8-81B9-8540-C8B8-A68BDDDBA494}"/>
                </a:ext>
              </a:extLst>
            </p:cNvPr>
            <p:cNvCxnSpPr>
              <a:cxnSpLocks/>
            </p:cNvCxnSpPr>
            <p:nvPr/>
          </p:nvCxnSpPr>
          <p:spPr>
            <a:xfrm>
              <a:off x="14528233" y="12087901"/>
              <a:ext cx="805227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Smiley Face 21">
              <a:extLst>
                <a:ext uri="{FF2B5EF4-FFF2-40B4-BE49-F238E27FC236}">
                  <a16:creationId xmlns:a16="http://schemas.microsoft.com/office/drawing/2014/main" id="{F345B306-6FDC-CC7D-AA2B-CD3823D2C8C5}"/>
                </a:ext>
              </a:extLst>
            </p:cNvPr>
            <p:cNvSpPr/>
            <p:nvPr/>
          </p:nvSpPr>
          <p:spPr>
            <a:xfrm>
              <a:off x="19108625" y="11440283"/>
              <a:ext cx="1175657" cy="1175657"/>
            </a:xfrm>
            <a:prstGeom prst="smileyFace">
              <a:avLst/>
            </a:prstGeom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23" name="Rounded Rectangular Callout 22">
              <a:extLst>
                <a:ext uri="{FF2B5EF4-FFF2-40B4-BE49-F238E27FC236}">
                  <a16:creationId xmlns:a16="http://schemas.microsoft.com/office/drawing/2014/main" id="{F38D43FF-11DF-F742-FF6D-1F502022BFA6}"/>
                </a:ext>
              </a:extLst>
            </p:cNvPr>
            <p:cNvSpPr/>
            <p:nvPr/>
          </p:nvSpPr>
          <p:spPr>
            <a:xfrm>
              <a:off x="19177454" y="8869680"/>
              <a:ext cx="3526971" cy="1828800"/>
            </a:xfrm>
            <a:prstGeom prst="wedgeRoundRectCallout">
              <a:avLst>
                <a:gd name="adj1" fmla="val -34907"/>
                <a:gd name="adj2" fmla="val 85357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I can tell you if a file changed. 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98D2818F-1BCE-B75C-1E8F-81B02256BBF5}"/>
                </a:ext>
              </a:extLst>
            </p:cNvPr>
            <p:cNvCxnSpPr>
              <a:cxnSpLocks/>
            </p:cNvCxnSpPr>
            <p:nvPr/>
          </p:nvCxnSpPr>
          <p:spPr>
            <a:xfrm>
              <a:off x="18052868" y="12087901"/>
              <a:ext cx="1005840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21663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85339-6549-BDD8-E820-A9AB01182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Delegates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77BEE7-B99E-6272-11FB-E0DCE9F1EB2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The simplest form of delegate can hold one function to call later.</a:t>
            </a:r>
          </a:p>
          <a:p>
            <a:r>
              <a:rPr lang="en-US" dirty="0"/>
              <a:t>These simple delegates are the only ones that can directly return anything.</a:t>
            </a:r>
          </a:p>
          <a:p>
            <a:r>
              <a:rPr lang="en-US" dirty="0"/>
              <a:t>There are a variety of Bind functions, depending on the function type (static global function, shared pointer, </a:t>
            </a:r>
            <a:r>
              <a:rPr lang="en-US" dirty="0" err="1"/>
              <a:t>UObject</a:t>
            </a:r>
            <a:r>
              <a:rPr lang="en-US" dirty="0"/>
              <a:t>, etc.).</a:t>
            </a:r>
          </a:p>
          <a:p>
            <a:r>
              <a:rPr lang="en-US" dirty="0"/>
              <a:t>Find out if a function is bound with </a:t>
            </a:r>
            <a:r>
              <a:rPr lang="en-US" b="1" dirty="0" err="1"/>
              <a:t>IsBound</a:t>
            </a:r>
            <a:r>
              <a:rPr lang="en-US" b="1" dirty="0"/>
              <a:t>()</a:t>
            </a:r>
            <a:r>
              <a:rPr lang="en-US" dirty="0"/>
              <a:t>, execute with </a:t>
            </a:r>
            <a:r>
              <a:rPr lang="en-US" b="1" dirty="0"/>
              <a:t>Execute()</a:t>
            </a:r>
            <a:r>
              <a:rPr lang="en-US" dirty="0"/>
              <a:t> or </a:t>
            </a:r>
            <a:r>
              <a:rPr lang="en-US" b="1" dirty="0" err="1"/>
              <a:t>ExecuteIfBound</a:t>
            </a:r>
            <a:r>
              <a:rPr lang="en-US" b="1" dirty="0"/>
              <a:t>()</a:t>
            </a:r>
            <a:r>
              <a:rPr lang="en-US" i="1" dirty="0"/>
              <a:t>.</a:t>
            </a:r>
            <a:endParaRPr lang="en-US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B025715-F26C-2B26-9489-0CDCD1B247AC}"/>
              </a:ext>
            </a:extLst>
          </p:cNvPr>
          <p:cNvGrpSpPr>
            <a:grpSpLocks noChangeAspect="1"/>
          </p:cNvGrpSpPr>
          <p:nvPr/>
        </p:nvGrpSpPr>
        <p:grpSpPr>
          <a:xfrm>
            <a:off x="3810074" y="342900"/>
            <a:ext cx="5217707" cy="4052888"/>
            <a:chOff x="10613997" y="731520"/>
            <a:chExt cx="13770003" cy="1069594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9E64FFF-A73D-DA94-D449-FFBE40BC40A5}"/>
                </a:ext>
              </a:extLst>
            </p:cNvPr>
            <p:cNvSpPr txBox="1"/>
            <p:nvPr/>
          </p:nvSpPr>
          <p:spPr>
            <a:xfrm>
              <a:off x="10613997" y="731520"/>
              <a:ext cx="13762100" cy="1390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400" dirty="0"/>
                <a:t>In </a:t>
              </a:r>
              <a:r>
                <a:rPr lang="en-US" sz="1400" dirty="0" err="1"/>
                <a:t>ILauncherProfile.h</a:t>
              </a:r>
              <a:r>
                <a:rPr lang="en-US" sz="1400" dirty="0"/>
                <a:t>, declare a delegate type returning bool with no parameters, to call to see if an asset cook is done.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8910D56-0F2D-FDFB-84A3-63FF3B615EF1}"/>
                </a:ext>
              </a:extLst>
            </p:cNvPr>
            <p:cNvSpPr txBox="1"/>
            <p:nvPr/>
          </p:nvSpPr>
          <p:spPr>
            <a:xfrm>
              <a:off x="10613997" y="3291840"/>
              <a:ext cx="13762100" cy="1390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400" dirty="0"/>
                <a:t>In </a:t>
              </a:r>
              <a:r>
                <a:rPr lang="en-US" sz="1400" dirty="0" err="1"/>
                <a:t>FLauncherSimpleProfile</a:t>
              </a:r>
              <a:r>
                <a:rPr lang="en-US" sz="1400" dirty="0"/>
                <a:t>, declare a member variable of that type to call later. </a:t>
              </a: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04BBB85C-9483-9D69-AFBE-9DD2B0BE346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891996" y="2103120"/>
              <a:ext cx="8288020" cy="34671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9B22D1F2-F9A2-1A76-1D0D-8B92AA37A2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887429" y="4572000"/>
              <a:ext cx="7066280" cy="330200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A773455-0D6B-68F1-5DD6-73088D9C53E5}"/>
                </a:ext>
              </a:extLst>
            </p:cNvPr>
            <p:cNvSpPr txBox="1"/>
            <p:nvPr/>
          </p:nvSpPr>
          <p:spPr>
            <a:xfrm>
              <a:off x="10613997" y="5669280"/>
              <a:ext cx="13770003" cy="8342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400" dirty="0"/>
                <a:t>In </a:t>
              </a:r>
              <a:r>
                <a:rPr lang="en-US" sz="1400" dirty="0" err="1"/>
                <a:t>UUnrealEdEngine</a:t>
              </a:r>
              <a:r>
                <a:rPr lang="en-US" sz="1400" dirty="0"/>
                <a:t>, declare a matching function.</a:t>
              </a: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2BCBBEAE-5D71-ACCA-84CB-19BEFE82547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887429" y="6492240"/>
              <a:ext cx="9344660" cy="346710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6C86CE3-84B3-CA3E-998A-23B57C9761A5}"/>
                </a:ext>
              </a:extLst>
            </p:cNvPr>
            <p:cNvSpPr txBox="1"/>
            <p:nvPr/>
          </p:nvSpPr>
          <p:spPr>
            <a:xfrm>
              <a:off x="10613997" y="7680959"/>
              <a:ext cx="13762100" cy="8342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400" dirty="0"/>
                <a:t>In PlayLevel.cpp, register the function.</a:t>
              </a: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6159F050-18A0-4160-FB12-3B46038C2C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887429" y="8503920"/>
              <a:ext cx="13488670" cy="990600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1FC41F2-8F32-FBD4-58D3-A35CDA5A7967}"/>
                </a:ext>
              </a:extLst>
            </p:cNvPr>
            <p:cNvSpPr txBox="1"/>
            <p:nvPr/>
          </p:nvSpPr>
          <p:spPr>
            <a:xfrm>
              <a:off x="10613997" y="10332721"/>
              <a:ext cx="13762097" cy="8342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400" dirty="0"/>
                <a:t>Call indirectly through the delegate</a:t>
              </a:r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ED00C9E3-9AC1-E8D8-EFAB-CC954150F92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887429" y="11064240"/>
              <a:ext cx="8816340" cy="3632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93837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F8B48-B7C1-7E70-447F-E2DD2537A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Delegates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03A3C1-464B-C1E7-3F4A-69AE9E83FD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Regular delegates need to be set in code every run. A </a:t>
            </a:r>
            <a:r>
              <a:rPr lang="en-US" b="1" dirty="0"/>
              <a:t>dynamic delegate </a:t>
            </a:r>
            <a:r>
              <a:rPr lang="en-US" dirty="0"/>
              <a:t>looks about the same, but can be serialized, so the delegate assignment will be saved.</a:t>
            </a:r>
          </a:p>
          <a:p>
            <a:pPr lvl="1"/>
            <a:r>
              <a:rPr lang="en-US" dirty="0"/>
              <a:t>Dynamic delegates are slower than regular delegates, so use them only if you need the serialization.</a:t>
            </a:r>
          </a:p>
          <a:p>
            <a:r>
              <a:rPr lang="en-US" dirty="0"/>
              <a:t>Use:</a:t>
            </a:r>
          </a:p>
          <a:p>
            <a:pPr lvl="1"/>
            <a:r>
              <a:rPr lang="en-US" dirty="0"/>
              <a:t>Declare delegate type with </a:t>
            </a:r>
            <a:r>
              <a:rPr lang="en-US" b="1" dirty="0"/>
              <a:t>DECLARE_DYNAMIC_DELEGATE</a:t>
            </a:r>
            <a:r>
              <a:rPr lang="en-US" i="1" dirty="0"/>
              <a:t> </a:t>
            </a:r>
            <a:r>
              <a:rPr lang="en-US" dirty="0"/>
              <a:t>macros (instead of DECLARE_DELEGATE)</a:t>
            </a:r>
          </a:p>
          <a:p>
            <a:pPr lvl="1"/>
            <a:r>
              <a:rPr lang="en-US" dirty="0"/>
              <a:t>Delegate function should be tagged with </a:t>
            </a:r>
            <a:r>
              <a:rPr lang="en-US" b="1" dirty="0"/>
              <a:t>UFUNCTION()</a:t>
            </a:r>
            <a:endParaRPr lang="en-US" dirty="0"/>
          </a:p>
          <a:p>
            <a:pPr lvl="1"/>
            <a:r>
              <a:rPr lang="en-US" dirty="0"/>
              <a:t>Bind with </a:t>
            </a:r>
            <a:r>
              <a:rPr lang="en-US" b="1" dirty="0" err="1"/>
              <a:t>BindDynamic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220388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92298-44D5-A31B-E02E-FE8D11A72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Multicast Delegates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D47888-9AD1-0577-D99E-123E73F843E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The basic delegate (and basic dynamic delegate) allows you to </a:t>
            </a:r>
            <a:r>
              <a:rPr lang="en-US" b="1" dirty="0"/>
              <a:t>bind</a:t>
            </a:r>
            <a:r>
              <a:rPr lang="en-US" dirty="0"/>
              <a:t> one function to the delegate and later </a:t>
            </a:r>
            <a:r>
              <a:rPr lang="en-US" b="1" dirty="0"/>
              <a:t>execute </a:t>
            </a:r>
            <a:r>
              <a:rPr lang="en-US" dirty="0"/>
              <a:t>it.</a:t>
            </a:r>
          </a:p>
          <a:p>
            <a:r>
              <a:rPr lang="en-US" dirty="0"/>
              <a:t>Often multiple Actors want to be able to run code when something happens. </a:t>
            </a:r>
            <a:r>
              <a:rPr lang="en-US" b="1" dirty="0"/>
              <a:t>Multicast delegates</a:t>
            </a:r>
            <a:r>
              <a:rPr lang="en-US" dirty="0"/>
              <a:t> support that.</a:t>
            </a:r>
          </a:p>
          <a:p>
            <a:r>
              <a:rPr lang="en-US" dirty="0"/>
              <a:t>The declaration of the delegate type is similar, with a </a:t>
            </a:r>
            <a:r>
              <a:rPr lang="en-US" b="1" dirty="0"/>
              <a:t>DECLARE_MULTICAST_DELEGATE </a:t>
            </a:r>
            <a:r>
              <a:rPr lang="en-US" dirty="0"/>
              <a:t>macro (and a </a:t>
            </a:r>
            <a:r>
              <a:rPr lang="en-US" b="1" dirty="0"/>
              <a:t>DYNAMIC</a:t>
            </a:r>
            <a:r>
              <a:rPr lang="en-US" dirty="0"/>
              <a:t> version).</a:t>
            </a:r>
          </a:p>
          <a:p>
            <a:r>
              <a:rPr lang="en-US" dirty="0"/>
              <a:t>Instead of </a:t>
            </a:r>
            <a:r>
              <a:rPr lang="en-US" b="1" dirty="0"/>
              <a:t>Bind()</a:t>
            </a:r>
            <a:r>
              <a:rPr lang="en-US" dirty="0"/>
              <a:t>, call </a:t>
            </a:r>
            <a:r>
              <a:rPr lang="en-US" b="1" dirty="0"/>
              <a:t>Add()</a:t>
            </a:r>
            <a:r>
              <a:rPr lang="en-US" dirty="0"/>
              <a:t> to add one new function to the list.</a:t>
            </a:r>
          </a:p>
          <a:p>
            <a:r>
              <a:rPr lang="en-US" dirty="0"/>
              <a:t>Instead of </a:t>
            </a:r>
            <a:r>
              <a:rPr lang="en-US" b="1" dirty="0"/>
              <a:t>Execute()</a:t>
            </a:r>
            <a:r>
              <a:rPr lang="en-US" dirty="0"/>
              <a:t>, call </a:t>
            </a:r>
            <a:r>
              <a:rPr lang="en-US" b="1" dirty="0"/>
              <a:t>Broadcast()</a:t>
            </a:r>
            <a:r>
              <a:rPr lang="en-US" dirty="0"/>
              <a:t> to run any function that has been added.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D20B9DD-6381-6BD3-731F-BC2BD31EE2B8}"/>
              </a:ext>
            </a:extLst>
          </p:cNvPr>
          <p:cNvGrpSpPr>
            <a:grpSpLocks noChangeAspect="1"/>
          </p:cNvGrpSpPr>
          <p:nvPr/>
        </p:nvGrpSpPr>
        <p:grpSpPr>
          <a:xfrm>
            <a:off x="3795250" y="135456"/>
            <a:ext cx="5185023" cy="4872588"/>
            <a:chOff x="12192000" y="1005840"/>
            <a:chExt cx="12651922" cy="11889552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7880353-C559-4AA8-F10F-E3D89B087907}"/>
                </a:ext>
              </a:extLst>
            </p:cNvPr>
            <p:cNvSpPr txBox="1"/>
            <p:nvPr/>
          </p:nvSpPr>
          <p:spPr>
            <a:xfrm>
              <a:off x="12192000" y="1005840"/>
              <a:ext cx="12184100" cy="12775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200" dirty="0"/>
                <a:t>In </a:t>
              </a:r>
              <a:r>
                <a:rPr lang="en-US" sz="1200" dirty="0" err="1"/>
                <a:t>PrimitiveComponent.h</a:t>
              </a:r>
              <a:r>
                <a:rPr lang="en-US" sz="1200" dirty="0"/>
                <a:t>, declare a delegate type to call when an Actor first starts to overlap with a collision volume.</a:t>
              </a: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291A14A-A402-DF5E-3FFB-CB4D2BDD8C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" r="-3906"/>
            <a:stretch/>
          </p:blipFill>
          <p:spPr>
            <a:xfrm>
              <a:off x="12610012" y="2311316"/>
              <a:ext cx="12233910" cy="66040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5065589-679C-BF64-1196-81E566D5672A}"/>
                </a:ext>
              </a:extLst>
            </p:cNvPr>
            <p:cNvSpPr txBox="1"/>
            <p:nvPr/>
          </p:nvSpPr>
          <p:spPr>
            <a:xfrm>
              <a:off x="12192000" y="3765622"/>
              <a:ext cx="12184100" cy="7665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200" dirty="0"/>
                <a:t>In </a:t>
              </a:r>
              <a:r>
                <a:rPr lang="en-US" sz="1200" dirty="0" err="1"/>
                <a:t>UPrimitiveComponent</a:t>
              </a:r>
              <a:r>
                <a:rPr lang="en-US" sz="1200" dirty="0"/>
                <a:t>, declare a delegate variable.</a:t>
              </a: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52451966-4E2A-3306-4188-1464892A67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610012" y="4483634"/>
              <a:ext cx="8420100" cy="643890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A83BE38-0DAA-825D-303C-DFD4CCC28BEF}"/>
                </a:ext>
              </a:extLst>
            </p:cNvPr>
            <p:cNvSpPr txBox="1"/>
            <p:nvPr/>
          </p:nvSpPr>
          <p:spPr>
            <a:xfrm>
              <a:off x="12192000" y="5921430"/>
              <a:ext cx="12184100" cy="12775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200" dirty="0"/>
                <a:t>In </a:t>
              </a:r>
              <a:r>
                <a:rPr lang="en-US" sz="1200" dirty="0" err="1"/>
                <a:t>AInteractiveFoliageActor</a:t>
              </a:r>
              <a:r>
                <a:rPr lang="en-US" sz="1200" dirty="0"/>
                <a:t> (for example), declare a function that matches.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229C8B6-3064-6959-3A66-28E78D8F21F4}"/>
                </a:ext>
              </a:extLst>
            </p:cNvPr>
            <p:cNvSpPr txBox="1"/>
            <p:nvPr/>
          </p:nvSpPr>
          <p:spPr>
            <a:xfrm>
              <a:off x="12192000" y="8992872"/>
              <a:ext cx="12184100" cy="7665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200" dirty="0"/>
                <a:t>And ask </a:t>
              </a:r>
              <a:r>
                <a:rPr lang="en-US" sz="1200"/>
                <a:t>for it to </a:t>
              </a:r>
              <a:r>
                <a:rPr lang="en-US" sz="1200" dirty="0"/>
                <a:t>be called when the collision happens.</a:t>
              </a: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0B0385AA-E3E4-967A-958C-984D86BB43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610012" y="9710885"/>
              <a:ext cx="8667750" cy="693420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AD0EA07-8310-12AB-FC36-E4D77740EEFD}"/>
                </a:ext>
              </a:extLst>
            </p:cNvPr>
            <p:cNvSpPr txBox="1"/>
            <p:nvPr/>
          </p:nvSpPr>
          <p:spPr>
            <a:xfrm>
              <a:off x="12192000" y="11198209"/>
              <a:ext cx="12184100" cy="12775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200" dirty="0"/>
                <a:t>Then </a:t>
              </a:r>
              <a:r>
                <a:rPr lang="en-US" sz="1200" dirty="0" err="1"/>
                <a:t>UPrimitiveComponent</a:t>
              </a:r>
              <a:r>
                <a:rPr lang="en-US" sz="1200" dirty="0"/>
                <a:t> can broadcast to call all subscribed delegate functions.</a:t>
              </a: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1242370F-E615-4A3F-E286-973B850D84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" t="1" r="31342" b="21341"/>
            <a:stretch/>
          </p:blipFill>
          <p:spPr>
            <a:xfrm>
              <a:off x="12610012" y="12531775"/>
              <a:ext cx="11766086" cy="363617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49F9C13F-7EFA-BD7C-1F9D-1CFED99EFD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r="36932" b="1421"/>
            <a:stretch/>
          </p:blipFill>
          <p:spPr>
            <a:xfrm>
              <a:off x="12610011" y="7254995"/>
              <a:ext cx="11766087" cy="9439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18283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B60E6-E68A-3ABF-A741-14B678FDC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EB2C36-A379-A223-4043-A8FA6DABF6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UE </a:t>
            </a:r>
            <a:r>
              <a:rPr lang="en-US" b="1" dirty="0"/>
              <a:t>events</a:t>
            </a:r>
            <a:r>
              <a:rPr lang="en-US" dirty="0"/>
              <a:t> are just multicast delegates where only the declaring class can call </a:t>
            </a:r>
            <a:r>
              <a:rPr lang="en-US" b="1" dirty="0"/>
              <a:t>Broadcast()</a:t>
            </a:r>
            <a:r>
              <a:rPr lang="en-US" dirty="0"/>
              <a:t>.</a:t>
            </a:r>
          </a:p>
          <a:p>
            <a:r>
              <a:rPr lang="en-US" dirty="0"/>
              <a:t>With multicast delegates, any class with access to add a function could also invoke a broadcast. </a:t>
            </a:r>
          </a:p>
          <a:p>
            <a:r>
              <a:rPr lang="en-US" dirty="0"/>
              <a:t>Events allow other classes to add functions to be called, but only the declaring class can do the broadcast.</a:t>
            </a:r>
          </a:p>
        </p:txBody>
      </p:sp>
    </p:spTree>
    <p:extLst>
      <p:ext uri="{BB962C8B-B14F-4D97-AF65-F5344CB8AC3E}">
        <p14:creationId xmlns:p14="http://schemas.microsoft.com/office/powerpoint/2010/main" val="3986929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06FDA-A052-C9E3-528D-237FC792E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Blueprint</a:t>
            </a:r>
            <a:r>
              <a:rPr lang="en-US"/>
              <a:t>/C++ Inheritance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FFBF78-7E1A-961C-B763-2DA49D3630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6984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F5D82-A08A-F9A7-EBCB-B1345F6B0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Extending a C++ Class in Blueprint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523298-FDD8-B2E3-32FA-986EB3C562E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You can extend any C++ Actor by creating a Blueprint that is derived from it. The new Blueprint object inherits all of the code, variables, and behavior of the original, but can add additional functionality by overriding </a:t>
            </a:r>
            <a:r>
              <a:rPr lang="en-US" dirty="0" err="1"/>
              <a:t>BeginPlay</a:t>
            </a:r>
            <a:r>
              <a:rPr lang="en-US" dirty="0"/>
              <a:t>, Tick, </a:t>
            </a:r>
            <a:r>
              <a:rPr lang="en-US" dirty="0" err="1"/>
              <a:t>OnConstruction</a:t>
            </a:r>
            <a:r>
              <a:rPr lang="en-US" dirty="0"/>
              <a:t>, etc.</a:t>
            </a:r>
          </a:p>
          <a:p>
            <a:r>
              <a:rPr lang="en-US" dirty="0"/>
              <a:t>Choose “</a:t>
            </a:r>
            <a:r>
              <a:rPr lang="en-US" b="1" dirty="0"/>
              <a:t>Add New &gt; Blueprint Class</a:t>
            </a:r>
            <a:r>
              <a:rPr lang="en-US" dirty="0"/>
              <a:t>”, but rather than choosing one of the standard classes at the top, search for your C++ class in the </a:t>
            </a:r>
            <a:r>
              <a:rPr lang="en-US" b="1" dirty="0"/>
              <a:t>All Classes</a:t>
            </a:r>
            <a:r>
              <a:rPr lang="en-US" dirty="0"/>
              <a:t> list on the bottom.</a:t>
            </a:r>
          </a:p>
          <a:p>
            <a:r>
              <a:rPr lang="en-US" dirty="0"/>
              <a:t>Any property you want to be accessible in the Blueprint extension should have the </a:t>
            </a:r>
            <a:r>
              <a:rPr lang="en-US" b="1" dirty="0" err="1"/>
              <a:t>BlueprintReadWrite</a:t>
            </a:r>
            <a:r>
              <a:rPr lang="en-US" dirty="0"/>
              <a:t> property. In addition, to see the inherited variables, be sure to make them visible in the Blueprint Editor.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8C3F61A-316E-2D6D-BB19-FE48A0789C7E}"/>
              </a:ext>
            </a:extLst>
          </p:cNvPr>
          <p:cNvGrpSpPr>
            <a:grpSpLocks noChangeAspect="1"/>
          </p:cNvGrpSpPr>
          <p:nvPr/>
        </p:nvGrpSpPr>
        <p:grpSpPr>
          <a:xfrm>
            <a:off x="3942159" y="96121"/>
            <a:ext cx="4572000" cy="4944114"/>
            <a:chOff x="12680278" y="337259"/>
            <a:chExt cx="10661426" cy="11529158"/>
          </a:xfrm>
        </p:grpSpPr>
        <p:pic>
          <p:nvPicPr>
            <p:cNvPr id="5" name="Content Placeholder 4">
              <a:extLst>
                <a:ext uri="{FF2B5EF4-FFF2-40B4-BE49-F238E27FC236}">
                  <a16:creationId xmlns:a16="http://schemas.microsoft.com/office/drawing/2014/main" id="{881046FC-07C0-6D5A-1322-D045B2CFD1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680278" y="337259"/>
              <a:ext cx="7369794" cy="7861914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699BE14-872F-9E7E-07B5-AD26D401E8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307096" y="9099434"/>
              <a:ext cx="8034608" cy="2766983"/>
            </a:xfrm>
            <a:prstGeom prst="rect">
              <a:avLst/>
            </a:prstGeom>
          </p:spPr>
        </p:pic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DA1D3595-99A2-571A-C1C3-712D85F69054}"/>
                </a:ext>
              </a:extLst>
            </p:cNvPr>
            <p:cNvSpPr/>
            <p:nvPr/>
          </p:nvSpPr>
          <p:spPr>
            <a:xfrm>
              <a:off x="18413660" y="10077733"/>
              <a:ext cx="2936517" cy="320910"/>
            </a:xfrm>
            <a:prstGeom prst="roundRect">
              <a:avLst>
                <a:gd name="adj" fmla="val 0"/>
              </a:avLst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D7EB79F9-767C-9AA4-490A-84CB1BA55318}"/>
                </a:ext>
              </a:extLst>
            </p:cNvPr>
            <p:cNvSpPr/>
            <p:nvPr/>
          </p:nvSpPr>
          <p:spPr>
            <a:xfrm>
              <a:off x="12757136" y="4357416"/>
              <a:ext cx="1511757" cy="342176"/>
            </a:xfrm>
            <a:prstGeom prst="round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616174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95</TotalTime>
  <Words>1372</Words>
  <Application>Microsoft Macintosh PowerPoint</Application>
  <PresentationFormat>On-screen Show (16:9)</PresentationFormat>
  <Paragraphs>91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Advanced Actor Coding</vt:lpstr>
      <vt:lpstr>Delegate Functions</vt:lpstr>
      <vt:lpstr>Delegates</vt:lpstr>
      <vt:lpstr>Simple Delegates</vt:lpstr>
      <vt:lpstr>Dynamic Delegates</vt:lpstr>
      <vt:lpstr>Multicast Delegates</vt:lpstr>
      <vt:lpstr>Events</vt:lpstr>
      <vt:lpstr>Blueprint/C++ Inheritance</vt:lpstr>
      <vt:lpstr>Extending a C++ Class in Blueprint</vt:lpstr>
      <vt:lpstr>Extending a Blueprint Class in C++</vt:lpstr>
      <vt:lpstr>Calling Between Blueprint and C++</vt:lpstr>
      <vt:lpstr>Mix C++ and Blueprint: Scripting</vt:lpstr>
      <vt:lpstr>Mix C++ and Blueprint: Conversion</vt:lpstr>
      <vt:lpstr>Preparation</vt:lpstr>
      <vt:lpstr>Exposing C++ Functions to Blueprint</vt:lpstr>
      <vt:lpstr>Blueprint Implementable Functions</vt:lpstr>
      <vt:lpstr>Blueprint Functions with C++ Default</vt:lpstr>
      <vt:lpstr>Data-Only Blueprint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Advanced Actor Coding</dc:title>
  <dc:creator>Marc Olano</dc:creator>
  <cp:lastModifiedBy>Marc Olano</cp:lastModifiedBy>
  <cp:revision>11</cp:revision>
  <dcterms:created xsi:type="dcterms:W3CDTF">2023-09-20T17:30:00Z</dcterms:created>
  <dcterms:modified xsi:type="dcterms:W3CDTF">2025-09-25T15:27:29Z</dcterms:modified>
</cp:coreProperties>
</file>