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02" r:id="rId3"/>
    <p:sldId id="257" r:id="rId4"/>
    <p:sldId id="258" r:id="rId5"/>
    <p:sldId id="259" r:id="rId6"/>
    <p:sldId id="260" r:id="rId7"/>
    <p:sldId id="264" r:id="rId8"/>
    <p:sldId id="297" r:id="rId9"/>
    <p:sldId id="268" r:id="rId10"/>
    <p:sldId id="269" r:id="rId11"/>
    <p:sldId id="295" r:id="rId12"/>
    <p:sldId id="270" r:id="rId13"/>
    <p:sldId id="271" r:id="rId14"/>
    <p:sldId id="272" r:id="rId15"/>
    <p:sldId id="298" r:id="rId16"/>
    <p:sldId id="290" r:id="rId17"/>
    <p:sldId id="275" r:id="rId18"/>
    <p:sldId id="291" r:id="rId19"/>
    <p:sldId id="292" r:id="rId20"/>
    <p:sldId id="293" r:id="rId21"/>
    <p:sldId id="294" r:id="rId22"/>
    <p:sldId id="309" r:id="rId23"/>
    <p:sldId id="276" r:id="rId24"/>
    <p:sldId id="277" r:id="rId25"/>
    <p:sldId id="308" r:id="rId26"/>
    <p:sldId id="278" r:id="rId27"/>
    <p:sldId id="288" r:id="rId28"/>
    <p:sldId id="279" r:id="rId29"/>
    <p:sldId id="280" r:id="rId30"/>
    <p:sldId id="281" r:id="rId31"/>
    <p:sldId id="282" r:id="rId32"/>
    <p:sldId id="299" r:id="rId33"/>
    <p:sldId id="283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44FFC4"/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1"/>
    <p:restoredTop sz="96271"/>
  </p:normalViewPr>
  <p:slideViewPr>
    <p:cSldViewPr snapToGrid="0" snapToObjects="1">
      <p:cViewPr varScale="1">
        <p:scale>
          <a:sx n="110" d="100"/>
          <a:sy n="110" d="100"/>
        </p:scale>
        <p:origin x="1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8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UMBC Graphics for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8 Special Function Units (SFU)</a:t>
            </a:r>
          </a:p>
          <a:p>
            <a:pPr lvl="1"/>
            <a:r>
              <a:rPr lang="en-US" dirty="0"/>
              <a:t>Double precision, trig, …</a:t>
            </a:r>
          </a:p>
          <a:p>
            <a:pPr lvl="1"/>
            <a:r>
              <a:rPr lang="en-US" dirty="0"/>
              <a:t>Still issue 1/thread, but run ¼ rate</a:t>
            </a:r>
          </a:p>
          <a:p>
            <a:r>
              <a:rPr lang="en-US" dirty="0"/>
              <a:t>8 Load/Store </a:t>
            </a:r>
          </a:p>
          <a:p>
            <a:pPr lvl="1"/>
            <a:r>
              <a:rPr lang="en-US" dirty="0"/>
              <a:t>Hide latency by interleaving threads</a:t>
            </a:r>
          </a:p>
          <a:p>
            <a:r>
              <a:rPr lang="en-US" dirty="0"/>
              <a:t>Wave (AMD) / Warp (NVIDIA)</a:t>
            </a:r>
          </a:p>
          <a:p>
            <a:pPr lvl="1"/>
            <a:r>
              <a:rPr lang="en-US" dirty="0"/>
              <a:t>One set of lanes (AMD) / threads (NVIDIA)</a:t>
            </a:r>
          </a:p>
          <a:p>
            <a:pPr lvl="1"/>
            <a:r>
              <a:rPr lang="en-US" dirty="0"/>
              <a:t>Want at least 4-8 interleaved</a:t>
            </a:r>
          </a:p>
          <a:p>
            <a:pPr lvl="1"/>
            <a:r>
              <a:rPr lang="en-US" dirty="0"/>
              <a:t>% of max = Occupancy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Scalar General Purpose Register (SGPR)</a:t>
            </a:r>
          </a:p>
          <a:p>
            <a:pPr lvl="1"/>
            <a:r>
              <a:rPr lang="en-US" dirty="0"/>
              <a:t>Same value for all threads</a:t>
            </a:r>
          </a:p>
          <a:p>
            <a:pPr lvl="1"/>
            <a:r>
              <a:rPr lang="en-US" dirty="0"/>
              <a:t>AMD term — Pixar’s </a:t>
            </a:r>
            <a:r>
              <a:rPr lang="en-US" dirty="0" err="1"/>
              <a:t>RenderMan</a:t>
            </a:r>
            <a:r>
              <a:rPr lang="en-US" dirty="0"/>
              <a:t> (&amp; GLSL) </a:t>
            </a:r>
            <a:br>
              <a:rPr lang="en-US" dirty="0"/>
            </a:br>
            <a:r>
              <a:rPr lang="en-US" dirty="0"/>
              <a:t>called these </a:t>
            </a:r>
            <a:r>
              <a:rPr lang="en-US" i="1" dirty="0"/>
              <a:t>uniform</a:t>
            </a:r>
          </a:p>
          <a:p>
            <a:r>
              <a:rPr lang="en-US" dirty="0"/>
              <a:t>Vector General Purpose Registers (VGPR)</a:t>
            </a:r>
          </a:p>
          <a:p>
            <a:pPr lvl="1"/>
            <a:r>
              <a:rPr lang="en-US" dirty="0"/>
              <a:t>Different value in every thread</a:t>
            </a:r>
          </a:p>
          <a:p>
            <a:pPr lvl="1"/>
            <a:r>
              <a:rPr lang="en-US" dirty="0"/>
              <a:t>AMD term — Pixar &amp; GLSL called these </a:t>
            </a:r>
            <a:r>
              <a:rPr lang="en-US" i="1" dirty="0"/>
              <a:t>varying</a:t>
            </a:r>
            <a:endParaRPr lang="en-US" dirty="0"/>
          </a:p>
          <a:p>
            <a:pPr lvl="1"/>
            <a:r>
              <a:rPr lang="en-US" dirty="0"/>
              <a:t># </a:t>
            </a:r>
            <a:r>
              <a:rPr lang="en-US" dirty="0" err="1"/>
              <a:t>wavefronts</a:t>
            </a:r>
            <a:r>
              <a:rPr lang="en-US" dirty="0"/>
              <a:t> usually limited by VGPR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6" y="1296194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Streaming</a:t>
            </a:r>
            <a:br>
              <a:rPr lang="en-US"/>
            </a:br>
            <a:r>
              <a:rPr lang="en-US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SIMD blocks (128 total cores)</a:t>
            </a:r>
          </a:p>
          <a:p>
            <a:r>
              <a:rPr lang="en-US" dirty="0"/>
              <a:t>Share L1 Caches</a:t>
            </a:r>
          </a:p>
          <a:p>
            <a:r>
              <a:rPr lang="en-US" dirty="0"/>
              <a:t>Between-core shared memory</a:t>
            </a:r>
          </a:p>
          <a:p>
            <a:pPr lvl="1"/>
            <a:r>
              <a:rPr lang="en-US" dirty="0"/>
              <a:t>Communication through this memory is fast</a:t>
            </a:r>
          </a:p>
          <a:p>
            <a:r>
              <a:rPr lang="en-US" dirty="0"/>
              <a:t>Share tessellation HW</a:t>
            </a:r>
          </a:p>
          <a:p>
            <a:pPr lvl="1"/>
            <a:r>
              <a:rPr lang="en-US" dirty="0"/>
              <a:t>Hardware support for tessellation shaders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76201"/>
            <a:ext cx="3683000" cy="6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SMM (512 total cores)</a:t>
            </a:r>
          </a:p>
          <a:p>
            <a:r>
              <a:rPr lang="en-US" dirty="0"/>
              <a:t>Share rasterizer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38" y="1423194"/>
            <a:ext cx="5777162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GPC (2048 total cores)</a:t>
            </a:r>
          </a:p>
          <a:p>
            <a:r>
              <a:rPr lang="en-US" dirty="0"/>
              <a:t>Share L2</a:t>
            </a:r>
          </a:p>
          <a:p>
            <a:r>
              <a:rPr lang="en-US" dirty="0"/>
              <a:t>Share dispatch</a:t>
            </a:r>
          </a:p>
          <a:p>
            <a:pPr lvl="1"/>
            <a:r>
              <a:rPr lang="en-US" dirty="0"/>
              <a:t>Decides which threads</a:t>
            </a:r>
            <a:br>
              <a:rPr lang="en-US" dirty="0"/>
            </a:br>
            <a:r>
              <a:rPr lang="en-US" dirty="0"/>
              <a:t>to launch and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26" y="1392968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61AE-31F2-7A45-BB61-4A574544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in newer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7F71-54B0-2840-A2C3-DEDE6A57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MMMMMOOOORRRRREEEE CORES</a:t>
            </a:r>
          </a:p>
          <a:p>
            <a:pPr lvl="1"/>
            <a:r>
              <a:rPr lang="en-US" dirty="0"/>
              <a:t>NVIDIA Ada: up to 18,432 cores</a:t>
            </a:r>
          </a:p>
          <a:p>
            <a:r>
              <a:rPr lang="en-US" i="1" dirty="0"/>
              <a:t>Tensor cores</a:t>
            </a:r>
            <a:r>
              <a:rPr lang="en-US" dirty="0"/>
              <a:t> = bunch of 4/8/16-bit </a:t>
            </a:r>
            <a:br>
              <a:rPr lang="en-US" dirty="0"/>
            </a:br>
            <a:r>
              <a:rPr lang="en-US" dirty="0"/>
              <a:t>multiply-add/matrix multiply cores</a:t>
            </a:r>
          </a:p>
          <a:p>
            <a:pPr lvl="1"/>
            <a:r>
              <a:rPr lang="en-US" dirty="0"/>
              <a:t>Targeting AI applications, but general purpose</a:t>
            </a:r>
          </a:p>
          <a:p>
            <a:r>
              <a:rPr lang="en-US" dirty="0"/>
              <a:t>Hardware support for new shader types</a:t>
            </a:r>
          </a:p>
          <a:p>
            <a:pPr lvl="1"/>
            <a:r>
              <a:rPr lang="en-US" dirty="0"/>
              <a:t>Mesh shaders</a:t>
            </a:r>
          </a:p>
          <a:p>
            <a:pPr lvl="1"/>
            <a:r>
              <a:rPr lang="en-US" dirty="0"/>
              <a:t>Ray tracing hardware at SM level</a:t>
            </a:r>
          </a:p>
          <a:p>
            <a:r>
              <a:rPr lang="en-US" dirty="0"/>
              <a:t>Adjust balance of float, int, </a:t>
            </a:r>
            <a:br>
              <a:rPr lang="en-US" dirty="0"/>
            </a:br>
            <a:r>
              <a:rPr lang="en-US" dirty="0"/>
              <a:t>and memory units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5D163-3722-3243-A4AA-63EBE83B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84968" y="134919"/>
            <a:ext cx="4284878" cy="6588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BBDED9-37E5-994A-A3BB-B690076B07D7}"/>
              </a:ext>
            </a:extLst>
          </p:cNvPr>
          <p:cNvSpPr/>
          <p:nvPr/>
        </p:nvSpPr>
        <p:spPr>
          <a:xfrm>
            <a:off x="0" y="6488668"/>
            <a:ext cx="3673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[NVIDIA Ada GPU Architecture, 2022]</a:t>
            </a:r>
          </a:p>
        </p:txBody>
      </p:sp>
    </p:spTree>
    <p:extLst>
      <p:ext uri="{BB962C8B-B14F-4D97-AF65-F5344CB8AC3E}">
        <p14:creationId xmlns:p14="http://schemas.microsoft.com/office/powerpoint/2010/main" val="257262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4B12-9801-5044-AD9A-971112BD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and Feeding of a GPU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8FE69-533D-C749-A106-D9B8613C0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128">
            <a:extLst>
              <a:ext uri="{FF2B5EF4-FFF2-40B4-BE49-F238E27FC236}">
                <a16:creationId xmlns:a16="http://schemas.microsoft.com/office/drawing/2014/main" id="{8EE3582F-2DA5-D54A-BD9D-B7DB36209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94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9" name="AutoShape 128">
            <a:extLst>
              <a:ext uri="{FF2B5EF4-FFF2-40B4-BE49-F238E27FC236}">
                <a16:creationId xmlns:a16="http://schemas.microsoft.com/office/drawing/2014/main" id="{906701BB-112D-504E-9C74-466C5DDFA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8" name="AutoShape 128">
            <a:extLst>
              <a:ext uri="{FF2B5EF4-FFF2-40B4-BE49-F238E27FC236}">
                <a16:creationId xmlns:a16="http://schemas.microsoft.com/office/drawing/2014/main" id="{3928BCBA-5C2A-FD42-945A-0B809274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38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7" name="AutoShape 128">
            <a:extLst>
              <a:ext uri="{FF2B5EF4-FFF2-40B4-BE49-F238E27FC236}">
                <a16:creationId xmlns:a16="http://schemas.microsoft.com/office/drawing/2014/main" id="{6D4AD759-E52A-DF44-929E-C67E5CC9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52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effectLst>
                <a:glow rad="1524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System Architecture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476500" y="1508766"/>
            <a:ext cx="1676400" cy="7033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76500" y="3143023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 / 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2019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1943100" y="5548314"/>
            <a:ext cx="373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6134100" y="5548313"/>
            <a:ext cx="4210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6896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4457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7467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299466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8115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7620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7772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9458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9396414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Display</a:t>
            </a: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04376774-866E-B047-AD87-FB2402C3B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366682"/>
            <a:ext cx="1676400" cy="6268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Engine</a:t>
            </a:r>
          </a:p>
        </p:txBody>
      </p:sp>
    </p:spTree>
    <p:extLst>
      <p:ext uri="{BB962C8B-B14F-4D97-AF65-F5344CB8AC3E}">
        <p14:creationId xmlns:p14="http://schemas.microsoft.com/office/powerpoint/2010/main" val="53266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24CE-AF42-A543-9AF3-0ED9B018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F689-DBCF-464F-82F7-E1DC80E5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thread can build </a:t>
            </a:r>
            <a:r>
              <a:rPr lang="en-US" i="1" dirty="0"/>
              <a:t>Command Lists</a:t>
            </a:r>
            <a:r>
              <a:rPr lang="en-US" dirty="0"/>
              <a:t> &amp; submit to GPU when ready</a:t>
            </a:r>
          </a:p>
          <a:p>
            <a:r>
              <a:rPr lang="en-US" dirty="0"/>
              <a:t>A Command List includes </a:t>
            </a:r>
            <a:r>
              <a:rPr lang="en-US" b="1" dirty="0"/>
              <a:t>all</a:t>
            </a:r>
            <a:r>
              <a:rPr lang="en-US" dirty="0"/>
              <a:t> necessary state, can execute in any order</a:t>
            </a:r>
          </a:p>
          <a:p>
            <a:pPr lvl="1"/>
            <a:r>
              <a:rPr lang="en-US" dirty="0"/>
              <a:t>Command list execution </a:t>
            </a:r>
            <a:r>
              <a:rPr lang="en-US" b="1" dirty="0"/>
              <a:t>will</a:t>
            </a:r>
            <a:r>
              <a:rPr lang="en-US" dirty="0"/>
              <a:t> overlap on GPU</a:t>
            </a:r>
          </a:p>
          <a:p>
            <a:r>
              <a:rPr lang="en-US" dirty="0"/>
              <a:t>Tell GPU about resource dependencies (</a:t>
            </a:r>
            <a:r>
              <a:rPr lang="en-US" i="1" dirty="0"/>
              <a:t>Barriers / Transitions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Enforces partial ordering of command list execution</a:t>
            </a:r>
          </a:p>
        </p:txBody>
      </p:sp>
    </p:spTree>
    <p:extLst>
      <p:ext uri="{BB962C8B-B14F-4D97-AF65-F5344CB8AC3E}">
        <p14:creationId xmlns:p14="http://schemas.microsoft.com/office/powerpoint/2010/main" val="215235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4989-D143-CD4A-A49A-3BAF1D5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293-14C8-064C-BEC9-22DD5A49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kind of memory operations does this buffer need to support?</a:t>
            </a:r>
          </a:p>
          <a:p>
            <a:pPr lvl="1"/>
            <a:r>
              <a:rPr lang="en-US" dirty="0"/>
              <a:t>(CPU/GPU) (read/write) (once/many times)</a:t>
            </a:r>
          </a:p>
          <a:p>
            <a:pPr lvl="1"/>
            <a:r>
              <a:rPr lang="en-US" dirty="0"/>
              <a:t>CPU write once, GPU read once; GPU write once, GPU read many times; …</a:t>
            </a:r>
          </a:p>
          <a:p>
            <a:r>
              <a:rPr lang="en-US" dirty="0"/>
              <a:t>Source/Target stage for the transition</a:t>
            </a:r>
          </a:p>
          <a:p>
            <a:pPr lvl="1"/>
            <a:r>
              <a:rPr lang="en-US" dirty="0"/>
              <a:t>When is it ready? When will it be used?</a:t>
            </a:r>
          </a:p>
          <a:p>
            <a:r>
              <a:rPr lang="en-US" dirty="0"/>
              <a:t>What use should it be optimized for?</a:t>
            </a:r>
          </a:p>
          <a:p>
            <a:pPr lvl="1"/>
            <a:r>
              <a:rPr lang="en-US" dirty="0"/>
              <a:t>CPU staging, Texture, Render Target, Depth Buffer, Vertex Buffer, Index Buffer,</a:t>
            </a:r>
            <a:br>
              <a:rPr lang="en-US" dirty="0"/>
            </a:br>
            <a:r>
              <a:rPr lang="en-US" dirty="0"/>
              <a:t>Graphics read/write </a:t>
            </a:r>
            <a:r>
              <a:rPr lang="en-US" i="1" dirty="0"/>
              <a:t>unordered access view</a:t>
            </a:r>
            <a:r>
              <a:rPr lang="en-US" dirty="0"/>
              <a:t> (UAV), Compute buffer, …</a:t>
            </a:r>
          </a:p>
          <a:p>
            <a:r>
              <a:rPr lang="en-US" dirty="0"/>
              <a:t>Explicitly transition between these</a:t>
            </a:r>
          </a:p>
          <a:p>
            <a:pPr lvl="1"/>
            <a:r>
              <a:rPr lang="en-US" dirty="0"/>
              <a:t>E.g. between render target write in command list A and texture read in command list B</a:t>
            </a:r>
          </a:p>
        </p:txBody>
      </p:sp>
    </p:spTree>
    <p:extLst>
      <p:ext uri="{BB962C8B-B14F-4D97-AF65-F5344CB8AC3E}">
        <p14:creationId xmlns:p14="http://schemas.microsoft.com/office/powerpoint/2010/main" val="316181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A1F7-41A3-1800-C86E-C92C7985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AD390-2727-4980-9ED1-369F17C0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4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D9C0-E0E9-7B4A-9410-4283AD25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5B6-514A-D042-8A04-F73A532C7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write?</a:t>
            </a:r>
          </a:p>
          <a:p>
            <a:pPr lvl="1"/>
            <a:r>
              <a:rPr lang="en-US" dirty="0"/>
              <a:t>Render Targets, UAVs</a:t>
            </a:r>
          </a:p>
          <a:p>
            <a:pPr lvl="1"/>
            <a:r>
              <a:rPr lang="en-US" dirty="0"/>
              <a:t>Transition/barrier to make sure anyone else reading or writing them is done</a:t>
            </a:r>
          </a:p>
          <a:p>
            <a:r>
              <a:rPr lang="en-US" dirty="0"/>
              <a:t>What do I read?</a:t>
            </a:r>
          </a:p>
          <a:p>
            <a:pPr lvl="1"/>
            <a:r>
              <a:rPr lang="en-US" dirty="0"/>
              <a:t>Transition if just written or in a different format</a:t>
            </a:r>
          </a:p>
          <a:p>
            <a:r>
              <a:rPr lang="en-US" dirty="0"/>
              <a:t>What shader(s) am I using?</a:t>
            </a:r>
          </a:p>
          <a:p>
            <a:r>
              <a:rPr lang="en-US" dirty="0"/>
              <a:t>What shader parameter blocks?</a:t>
            </a:r>
          </a:p>
          <a:p>
            <a:pPr lvl="1"/>
            <a:r>
              <a:rPr lang="en-US" dirty="0"/>
              <a:t>Given by </a:t>
            </a:r>
            <a:r>
              <a:rPr lang="en-US" i="1" dirty="0"/>
              <a:t>Descriptors</a:t>
            </a:r>
            <a:r>
              <a:rPr lang="en-US" dirty="0"/>
              <a:t> &amp; </a:t>
            </a:r>
            <a:r>
              <a:rPr lang="en-US" i="1" dirty="0"/>
              <a:t>Root Signature</a:t>
            </a:r>
          </a:p>
        </p:txBody>
      </p:sp>
    </p:spTree>
    <p:extLst>
      <p:ext uri="{BB962C8B-B14F-4D97-AF65-F5344CB8AC3E}">
        <p14:creationId xmlns:p14="http://schemas.microsoft.com/office/powerpoint/2010/main" val="20096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F7B0-8DA4-4F40-8265-44472082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Graphics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F310-2F69-C247-895E-59F2E1D7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8" y="1825625"/>
            <a:ext cx="10515600" cy="4351338"/>
          </a:xfrm>
        </p:spPr>
        <p:txBody>
          <a:bodyPr/>
          <a:lstStyle/>
          <a:p>
            <a:r>
              <a:rPr lang="en-US" dirty="0"/>
              <a:t>Begin Pass / End Pass</a:t>
            </a:r>
          </a:p>
          <a:p>
            <a:pPr lvl="1"/>
            <a:r>
              <a:rPr lang="en-US" dirty="0"/>
              <a:t>Primarily necessary for batching on mobile</a:t>
            </a:r>
          </a:p>
          <a:p>
            <a:r>
              <a:rPr lang="en-US" dirty="0"/>
              <a:t>Rendering Graphics Pipeline State Object (PSO)</a:t>
            </a:r>
          </a:p>
          <a:p>
            <a:pPr lvl="1"/>
            <a:r>
              <a:rPr lang="en-US" dirty="0"/>
              <a:t>Primitive Type: triangle list, fan, strip, quad, points, …</a:t>
            </a:r>
          </a:p>
          <a:p>
            <a:pPr lvl="1"/>
            <a:r>
              <a:rPr lang="en-US" dirty="0"/>
              <a:t>Rasterizer State: Solid/wire frame, two sided / CW side / CCW side, MSAA</a:t>
            </a:r>
          </a:p>
          <a:p>
            <a:pPr lvl="1"/>
            <a:r>
              <a:rPr lang="en-US" dirty="0"/>
              <a:t>Depth/Stencil State: Comparison (&lt;, ≤,=,≠, ≥, &gt;), update?</a:t>
            </a:r>
          </a:p>
          <a:p>
            <a:pPr lvl="1"/>
            <a:r>
              <a:rPr lang="en-US" dirty="0"/>
              <a:t>Blend State: </a:t>
            </a:r>
          </a:p>
          <a:p>
            <a:pPr lvl="2"/>
            <a:r>
              <a:rPr lang="en-US" dirty="0"/>
              <a:t>Transparent layer with opacity 𝛼: 𝛼 * </a:t>
            </a:r>
            <a:r>
              <a:rPr lang="en-US" i="1" dirty="0"/>
              <a:t>new</a:t>
            </a:r>
            <a:r>
              <a:rPr lang="en-US" dirty="0"/>
              <a:t> </a:t>
            </a:r>
            <a:r>
              <a:rPr lang="en-US" sz="1400" dirty="0"/>
              <a:t>+</a:t>
            </a:r>
            <a:r>
              <a:rPr lang="en-US" dirty="0"/>
              <a:t> (1 - 𝛼) * </a:t>
            </a:r>
            <a:r>
              <a:rPr lang="en-US" i="1" dirty="0"/>
              <a:t>old</a:t>
            </a:r>
          </a:p>
          <a:p>
            <a:pPr lvl="2"/>
            <a:r>
              <a:rPr lang="en-US" dirty="0"/>
              <a:t>Generalize to (</a:t>
            </a:r>
            <a:r>
              <a:rPr lang="en-US" i="1" dirty="0"/>
              <a:t>a</a:t>
            </a:r>
            <a:r>
              <a:rPr lang="en-US" dirty="0"/>
              <a:t> * new </a:t>
            </a:r>
            <a:r>
              <a:rPr lang="en-US" sz="1800" baseline="30000" dirty="0"/>
              <a:t>&lt;op&gt;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* old) for limited selection of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sz="1800" baseline="30000" dirty="0"/>
              <a:t>&lt;op&gt;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92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3CBA-3C81-63A5-F0E1-44D23BBD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E4B83-8AED-4421-50DC-017694FDE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results derails the CPU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 → GPU </a:t>
            </a:r>
            <a:r>
              <a:rPr lang="en-US" dirty="0"/>
              <a:t>train…..</a:t>
            </a:r>
          </a:p>
          <a:p>
            <a:pPr lvl="1"/>
            <a:r>
              <a:rPr lang="en-US" dirty="0"/>
              <a:t>Buffer to read answer 2-3 frames later</a:t>
            </a:r>
          </a:p>
          <a:p>
            <a:pPr lvl="1"/>
            <a:r>
              <a:rPr lang="en-US" dirty="0">
                <a:sym typeface="Wingdings" charset="0"/>
              </a:rPr>
              <a:t>Significant data will still be slow (e.g. read entire frame buffer)</a:t>
            </a:r>
          </a:p>
          <a:p>
            <a:r>
              <a:rPr lang="en-US" dirty="0"/>
              <a:t>CPU</a:t>
            </a:r>
            <a:r>
              <a:rPr lang="en-US" dirty="0">
                <a:sym typeface="Wingdings" charset="0"/>
              </a:rPr>
              <a:t>-</a:t>
            </a:r>
            <a:r>
              <a:rPr lang="en-US" dirty="0"/>
              <a:t>GPU communication should be one way</a:t>
            </a:r>
          </a:p>
          <a:p>
            <a:pPr lvl="1"/>
            <a:r>
              <a:rPr lang="en-US" dirty="0"/>
              <a:t>If you must read, do it a few frames later…</a:t>
            </a:r>
          </a:p>
          <a:p>
            <a:pPr lvl="1"/>
            <a:r>
              <a:rPr lang="en-US" dirty="0"/>
              <a:t>Timing, occlusion queries</a:t>
            </a:r>
          </a:p>
        </p:txBody>
      </p:sp>
    </p:spTree>
    <p:extLst>
      <p:ext uri="{BB962C8B-B14F-4D97-AF65-F5344CB8AC3E}">
        <p14:creationId xmlns:p14="http://schemas.microsoft.com/office/powerpoint/2010/main" val="1777620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&amp; Driver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Merge shader/texture/constant sets</a:t>
            </a:r>
          </a:p>
          <a:p>
            <a:pPr lvl="1"/>
            <a:r>
              <a:rPr lang="en-US" dirty="0"/>
              <a:t>Traverse engine data structures to generate render list; sort render list; traverse list to issue draw command lists</a:t>
            </a:r>
          </a:p>
          <a:p>
            <a:r>
              <a:rPr lang="en-US" dirty="0"/>
              <a:t>Minimize Draw calls</a:t>
            </a:r>
          </a:p>
          <a:p>
            <a:pPr lvl="1"/>
            <a:r>
              <a:rPr lang="en-US" dirty="0"/>
              <a:t>One instanced draw is much more efficient than many static draws</a:t>
            </a:r>
          </a:p>
          <a:p>
            <a:r>
              <a:rPr lang="en-US" dirty="0"/>
              <a:t>Minimize CPU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</a:t>
            </a:r>
            <a:r>
              <a:rPr lang="en-US" dirty="0"/>
              <a:t>GPU traffic</a:t>
            </a:r>
          </a:p>
          <a:p>
            <a:pPr lvl="1"/>
            <a:r>
              <a:rPr lang="en-US" dirty="0"/>
              <a:t>Use static vertex / index buffers if you can</a:t>
            </a:r>
          </a:p>
          <a:p>
            <a:pPr lvl="2"/>
            <a:r>
              <a:rPr lang="en-US" dirty="0"/>
              <a:t>Copy from CPU to GPU once, then leave there</a:t>
            </a:r>
          </a:p>
          <a:p>
            <a:pPr lvl="1"/>
            <a:r>
              <a:rPr lang="en-US" dirty="0"/>
              <a:t>Use dynamic buffers if you must</a:t>
            </a:r>
          </a:p>
          <a:p>
            <a:pPr lvl="2"/>
            <a:r>
              <a:rPr lang="en-US" dirty="0"/>
              <a:t>With discarding locks: region being updated / region in queue / region being rendered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4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FF6C-FAB5-0AEE-F802-A62D296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14C1B-2B7A-189F-04C7-029510A8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of dependencies between command lists</a:t>
            </a:r>
          </a:p>
          <a:p>
            <a:pPr lvl="1"/>
            <a:r>
              <a:rPr lang="en-US" dirty="0"/>
              <a:t>Can cause poor utilization</a:t>
            </a:r>
          </a:p>
          <a:p>
            <a:r>
              <a:rPr lang="en-US" dirty="0"/>
              <a:t>Use a tool like PIX to identify</a:t>
            </a:r>
          </a:p>
          <a:p>
            <a:r>
              <a:rPr lang="en-US" dirty="0"/>
              <a:t>Example: transparent objects</a:t>
            </a:r>
          </a:p>
          <a:p>
            <a:pPr lvl="1"/>
            <a:r>
              <a:rPr lang="en-US" dirty="0"/>
              <a:t>Render &amp; blend directly into deferred shading result buffer?</a:t>
            </a:r>
          </a:p>
          <a:p>
            <a:pPr lvl="2"/>
            <a:r>
              <a:rPr lang="en-US" dirty="0"/>
              <a:t>Can’t start until prior pass is done</a:t>
            </a:r>
          </a:p>
          <a:p>
            <a:pPr lvl="1"/>
            <a:r>
              <a:rPr lang="en-US" dirty="0"/>
              <a:t>Render into separate transparent buffer, then composite?</a:t>
            </a:r>
          </a:p>
          <a:p>
            <a:pPr lvl="2"/>
            <a:r>
              <a:rPr lang="en-US" dirty="0"/>
              <a:t>Extra mem, but overlap drawing</a:t>
            </a:r>
          </a:p>
          <a:p>
            <a:r>
              <a:rPr lang="en-US" dirty="0"/>
              <a:t>Opportunities to overlap &amp; improve utilization can allow “free” work.</a:t>
            </a:r>
          </a:p>
        </p:txBody>
      </p:sp>
    </p:spTree>
    <p:extLst>
      <p:ext uri="{BB962C8B-B14F-4D97-AF65-F5344CB8AC3E}">
        <p14:creationId xmlns:p14="http://schemas.microsoft.com/office/powerpoint/2010/main" val="1758008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unnecessary work!</a:t>
            </a:r>
          </a:p>
          <a:p>
            <a:pPr lvl="1"/>
            <a:r>
              <a:rPr lang="en-US" dirty="0"/>
              <a:t>Precompute constant expressions</a:t>
            </a:r>
          </a:p>
          <a:p>
            <a:pPr lvl="1"/>
            <a:r>
              <a:rPr lang="en-US" dirty="0"/>
              <a:t>Divide by constant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/>
              <a:t> Multiply by reciprocal</a:t>
            </a:r>
          </a:p>
          <a:p>
            <a:pPr lvl="2"/>
            <a:r>
              <a:rPr lang="en-US" dirty="0"/>
              <a:t>x*(1./3.) vs. x/3.</a:t>
            </a:r>
          </a:p>
          <a:p>
            <a:pPr lvl="2"/>
            <a:r>
              <a:rPr lang="en-US" dirty="0"/>
              <a:t>Not always the same in float math, compiler is not </a:t>
            </a:r>
            <a:r>
              <a:rPr lang="en-US" i="1" dirty="0"/>
              <a:t>allowed</a:t>
            </a:r>
            <a:r>
              <a:rPr lang="en-US" dirty="0"/>
              <a:t> to make that optimization</a:t>
            </a:r>
          </a:p>
          <a:p>
            <a:r>
              <a:rPr lang="en-US" dirty="0"/>
              <a:t>Minimize fetches</a:t>
            </a:r>
          </a:p>
          <a:p>
            <a:pPr lvl="1"/>
            <a:r>
              <a:rPr lang="en-US" dirty="0"/>
              <a:t>Prefer compute (generally)</a:t>
            </a:r>
          </a:p>
          <a:p>
            <a:pPr lvl="1"/>
            <a:r>
              <a:rPr lang="en-US" dirty="0"/>
              <a:t>If ALU/TEX &lt; 4+, ALU is under-utilized</a:t>
            </a:r>
          </a:p>
          <a:p>
            <a:pPr lvl="2"/>
            <a:r>
              <a:rPr lang="en-US" dirty="0"/>
              <a:t>4 = LD/ST to core ratio on Maxwell, worse on newer GPUs</a:t>
            </a:r>
          </a:p>
          <a:p>
            <a:pPr lvl="2"/>
            <a:r>
              <a:rPr lang="en-US" dirty="0"/>
              <a:t>Worse if incoherent accesses, not in cache</a:t>
            </a:r>
          </a:p>
          <a:p>
            <a:pPr lvl="1"/>
            <a:r>
              <a:rPr lang="en-US" dirty="0"/>
              <a:t>If combining static textures, bake it all down…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0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 Occupancy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what’s limiting you</a:t>
            </a:r>
          </a:p>
          <a:p>
            <a:pPr lvl="1"/>
            <a:r>
              <a:rPr lang="en-US" dirty="0"/>
              <a:t>Memory bandwidth limited, compute limited, </a:t>
            </a:r>
            <a:br>
              <a:rPr lang="en-US" dirty="0"/>
            </a:br>
            <a:r>
              <a:rPr lang="en-US" dirty="0"/>
              <a:t>local/shared memory capacity limited, VGPR limited, …</a:t>
            </a:r>
          </a:p>
          <a:p>
            <a:pPr lvl="1"/>
            <a:r>
              <a:rPr lang="en-US" dirty="0"/>
              <a:t>Use perf tools, or try 1x1 texture (guaranteed to be in cache), dummy shaders, etc. to help identify what the bottleneck is for your shader</a:t>
            </a:r>
          </a:p>
          <a:p>
            <a:r>
              <a:rPr lang="en-US" dirty="0"/>
              <a:t>Limit VGPR usage by specializing shaders</a:t>
            </a:r>
          </a:p>
          <a:p>
            <a:pPr lvl="1"/>
            <a:r>
              <a:rPr lang="en-US" dirty="0"/>
              <a:t>In UE, #ifdefs in shaders, compiles versions with different #define choices</a:t>
            </a:r>
          </a:p>
          <a:p>
            <a:pPr lvl="1"/>
            <a:r>
              <a:rPr lang="en-US" dirty="0"/>
              <a:t>But… exponential growth in number of shader variants to compile</a:t>
            </a:r>
          </a:p>
          <a:p>
            <a:r>
              <a:rPr lang="en-US" dirty="0"/>
              <a:t>Limit VGPR usage with computation that’s constant across the warp</a:t>
            </a:r>
          </a:p>
          <a:p>
            <a:pPr lvl="1"/>
            <a:r>
              <a:rPr lang="en-US" dirty="0"/>
              <a:t>Can re-merge with cross-wave primitives </a:t>
            </a:r>
          </a:p>
        </p:txBody>
      </p:sp>
    </p:spTree>
    <p:extLst>
      <p:ext uri="{BB962C8B-B14F-4D97-AF65-F5344CB8AC3E}">
        <p14:creationId xmlns:p14="http://schemas.microsoft.com/office/powerpoint/2010/main" val="2119863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 with flow control</a:t>
            </a:r>
          </a:p>
          <a:p>
            <a:pPr lvl="1"/>
            <a:r>
              <a:rPr lang="en-US" dirty="0"/>
              <a:t>Avoid </a:t>
            </a:r>
            <a:r>
              <a:rPr lang="en-US" i="1" dirty="0"/>
              <a:t>divergence</a:t>
            </a:r>
          </a:p>
          <a:p>
            <a:pPr lvl="1"/>
            <a:r>
              <a:rPr lang="en-US" dirty="0"/>
              <a:t>Flatten small branches (map to conditional move / predicated instructions)</a:t>
            </a:r>
          </a:p>
          <a:p>
            <a:pPr lvl="1"/>
            <a:r>
              <a:rPr lang="en-US" dirty="0"/>
              <a:t>Prefer simple control structure</a:t>
            </a:r>
          </a:p>
          <a:p>
            <a:pPr lvl="1"/>
            <a:r>
              <a:rPr lang="en-US" dirty="0"/>
              <a:t>Specialize </a:t>
            </a:r>
            <a:r>
              <a:rPr lang="en-US" dirty="0" err="1"/>
              <a:t>shader</a:t>
            </a:r>
            <a:r>
              <a:rPr lang="en-US" dirty="0"/>
              <a:t> (though can lead to 1000’s of </a:t>
            </a:r>
            <a:r>
              <a:rPr lang="en-US" dirty="0" err="1"/>
              <a:t>shaders</a:t>
            </a:r>
            <a:r>
              <a:rPr lang="en-US" dirty="0"/>
              <a:t>)</a:t>
            </a:r>
          </a:p>
          <a:p>
            <a:r>
              <a:rPr lang="en-US" dirty="0"/>
              <a:t>Double-check the compiler</a:t>
            </a:r>
          </a:p>
          <a:p>
            <a:pPr lvl="1"/>
            <a:r>
              <a:rPr lang="en-US" dirty="0" err="1"/>
              <a:t>Shader</a:t>
            </a:r>
            <a:r>
              <a:rPr lang="en-US" dirty="0"/>
              <a:t> compilers are getting better…</a:t>
            </a:r>
          </a:p>
          <a:p>
            <a:r>
              <a:rPr lang="en-US" dirty="0"/>
              <a:t>Look over artists</a:t>
            </a:r>
            <a:r>
              <a:rPr lang="ja-JP" altLang="en-US" dirty="0"/>
              <a:t>’</a:t>
            </a:r>
            <a:r>
              <a:rPr lang="en-US" altLang="ja-JP" dirty="0"/>
              <a:t> </a:t>
            </a:r>
            <a:r>
              <a:rPr lang="en-US" dirty="0"/>
              <a:t>shoulders</a:t>
            </a:r>
          </a:p>
          <a:p>
            <a:pPr lvl="1"/>
            <a:r>
              <a:rPr lang="en-US" dirty="0"/>
              <a:t>Material editors give them lots of rope….</a:t>
            </a:r>
          </a:p>
        </p:txBody>
      </p:sp>
    </p:spTree>
    <p:extLst>
      <p:ext uri="{BB962C8B-B14F-4D97-AF65-F5344CB8AC3E}">
        <p14:creationId xmlns:p14="http://schemas.microsoft.com/office/powerpoint/2010/main" val="128883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Cull invisible geometry</a:t>
            </a:r>
          </a:p>
          <a:p>
            <a:pPr lvl="1"/>
            <a:r>
              <a:rPr lang="en-US" dirty="0"/>
              <a:t>Coarse-grained (few thousand triangles) is enough</a:t>
            </a:r>
          </a:p>
          <a:p>
            <a:pPr lvl="1"/>
            <a:r>
              <a:rPr lang="ja-JP" altLang="en-US"/>
              <a:t>“</a:t>
            </a:r>
            <a:r>
              <a:rPr lang="en-US" dirty="0"/>
              <a:t>Heavy</a:t>
            </a:r>
            <a:r>
              <a:rPr lang="ja-JP" altLang="en-US"/>
              <a:t>”</a:t>
            </a:r>
            <a:r>
              <a:rPr lang="en-US" dirty="0"/>
              <a:t> Geometry load is ~20MTris and rising</a:t>
            </a:r>
          </a:p>
          <a:p>
            <a:pPr lvl="2"/>
            <a:r>
              <a:rPr lang="en-US" dirty="0"/>
              <a:t>Epic released </a:t>
            </a:r>
            <a:r>
              <a:rPr lang="en-US" i="1" dirty="0"/>
              <a:t>Paragon</a:t>
            </a:r>
            <a:r>
              <a:rPr lang="en-US" dirty="0"/>
              <a:t> assets when game was cancelled: characters ~75k triangles</a:t>
            </a:r>
          </a:p>
          <a:p>
            <a:r>
              <a:rPr lang="en-US" dirty="0"/>
              <a:t>Minimize vertex data</a:t>
            </a:r>
          </a:p>
          <a:p>
            <a:pPr lvl="1"/>
            <a:r>
              <a:rPr lang="en-US" dirty="0"/>
              <a:t>E.g. (position, normal, texture coordinate); (position, normal); (position); …</a:t>
            </a:r>
          </a:p>
          <a:p>
            <a:pPr lvl="1"/>
            <a:r>
              <a:rPr lang="en-US" dirty="0"/>
              <a:t>Or index into separate UAV buffers for each vertex component used</a:t>
            </a:r>
          </a:p>
          <a:p>
            <a:r>
              <a:rPr lang="en-US" dirty="0"/>
              <a:t>Optimize index buffer</a:t>
            </a:r>
          </a:p>
          <a:p>
            <a:pPr lvl="1"/>
            <a:r>
              <a:rPr lang="en-US" dirty="0"/>
              <a:t>Vertices executed in a full wave </a:t>
            </a:r>
            <a:r>
              <a:rPr lang="en-US" i="1" dirty="0"/>
              <a:t>with duplicates removed &amp; only run once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0,1,2, </a:t>
            </a:r>
            <a:r>
              <a:rPr lang="en-US" dirty="0">
                <a:solidFill>
                  <a:srgbClr val="FF0000"/>
                </a:solidFill>
              </a:rPr>
              <a:t>1,2</a:t>
            </a:r>
            <a:r>
              <a:rPr lang="en-US" dirty="0"/>
              <a:t>,3, </a:t>
            </a:r>
            <a:r>
              <a:rPr lang="en-US" dirty="0">
                <a:solidFill>
                  <a:srgbClr val="FF0000"/>
                </a:solidFill>
              </a:rPr>
              <a:t>2,3</a:t>
            </a:r>
            <a:r>
              <a:rPr lang="en-US" dirty="0"/>
              <a:t>,4 ➞ 0,1,2,3,4</a:t>
            </a:r>
          </a:p>
        </p:txBody>
      </p:sp>
    </p:spTree>
    <p:extLst>
      <p:ext uri="{BB962C8B-B14F-4D97-AF65-F5344CB8AC3E}">
        <p14:creationId xmlns:p14="http://schemas.microsoft.com/office/powerpoint/2010/main" val="148857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vs GPU Goals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CPU</a:t>
            </a:r>
          </a:p>
          <a:p>
            <a:r>
              <a:rPr lang="en-US" dirty="0"/>
              <a:t>Make one thread go very fast</a:t>
            </a:r>
          </a:p>
          <a:p>
            <a:pPr lvl="1"/>
            <a:r>
              <a:rPr lang="en-US" b="1" dirty="0"/>
              <a:t>Avoid</a:t>
            </a:r>
            <a:r>
              <a:rPr lang="en-US" dirty="0"/>
              <a:t> pipeline stalls</a:t>
            </a:r>
          </a:p>
          <a:p>
            <a:r>
              <a:rPr lang="en-US" dirty="0"/>
              <a:t>Complex control</a:t>
            </a:r>
          </a:p>
          <a:p>
            <a:pPr lvl="1"/>
            <a:r>
              <a:rPr lang="en-US" dirty="0"/>
              <a:t>Continue work past stalls</a:t>
            </a:r>
          </a:p>
          <a:p>
            <a:pPr lvl="1"/>
            <a:r>
              <a:rPr lang="en-US" dirty="0"/>
              <a:t>Predict work before the stall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16E09-ADFF-4B46-28EF-1994B60C5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GPU</a:t>
            </a:r>
          </a:p>
          <a:p>
            <a:r>
              <a:rPr lang="en-US" dirty="0"/>
              <a:t>Make 1000’s of threads running the same program go very fast</a:t>
            </a:r>
          </a:p>
          <a:p>
            <a:pPr lvl="1"/>
            <a:r>
              <a:rPr lang="en-US" b="1" dirty="0"/>
              <a:t>Hide</a:t>
            </a:r>
            <a:r>
              <a:rPr lang="en-US" dirty="0"/>
              <a:t> stalls</a:t>
            </a:r>
          </a:p>
          <a:p>
            <a:r>
              <a:rPr lang="en-US" dirty="0"/>
              <a:t>Share hardware</a:t>
            </a:r>
          </a:p>
          <a:p>
            <a:pPr lvl="1"/>
            <a:r>
              <a:rPr lang="en-US" dirty="0"/>
              <a:t>All running the same program</a:t>
            </a:r>
          </a:p>
          <a:p>
            <a:r>
              <a:rPr lang="en-US" dirty="0"/>
              <a:t>Swap threads to hide stalls</a:t>
            </a:r>
          </a:p>
          <a:p>
            <a:pPr lvl="1"/>
            <a:r>
              <a:rPr lang="en-US" dirty="0"/>
              <a:t>Large, flexible register set</a:t>
            </a:r>
          </a:p>
          <a:p>
            <a:pPr lvl="1"/>
            <a:r>
              <a:rPr lang="en-US" dirty="0"/>
              <a:t>Enough for active and stalled threads</a:t>
            </a:r>
          </a:p>
        </p:txBody>
      </p:sp>
    </p:spTree>
    <p:extLst>
      <p:ext uri="{BB962C8B-B14F-4D97-AF65-F5344CB8AC3E}">
        <p14:creationId xmlns:p14="http://schemas.microsoft.com/office/powerpoint/2010/main" val="376076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triangles hurt performance</a:t>
            </a:r>
          </a:p>
          <a:p>
            <a:pPr lvl="1"/>
            <a:r>
              <a:rPr lang="en-US" dirty="0"/>
              <a:t>GPU always renders 2x2 pixel blocks (for texture filtering)</a:t>
            </a:r>
          </a:p>
          <a:p>
            <a:pPr lvl="1"/>
            <a:r>
              <a:rPr lang="en-US" dirty="0"/>
              <a:t>Renders extra “fake” pixels to fill block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charset="0"/>
              </a:rPr>
              <a:t>→</a:t>
            </a:r>
            <a:r>
              <a:rPr lang="en-US" dirty="0">
                <a:sym typeface="Wingdings" charset="0"/>
              </a:rPr>
              <a:t> Waste at triangle edges</a:t>
            </a:r>
          </a:p>
          <a:p>
            <a:pPr lvl="1"/>
            <a:r>
              <a:rPr lang="en-US" dirty="0"/>
              <a:t>UE5 </a:t>
            </a:r>
            <a:r>
              <a:rPr lang="en-US" i="1" dirty="0"/>
              <a:t>Nanite</a:t>
            </a:r>
            <a:r>
              <a:rPr lang="en-US" dirty="0"/>
              <a:t> does </a:t>
            </a:r>
            <a:r>
              <a:rPr lang="en-US" b="1" dirty="0"/>
              <a:t>compute shader </a:t>
            </a:r>
            <a:r>
              <a:rPr lang="en-US" dirty="0"/>
              <a:t>rendering of small primitives to avoid this</a:t>
            </a:r>
          </a:p>
          <a:p>
            <a:r>
              <a:rPr lang="en-US" dirty="0"/>
              <a:t>Do work per vertex </a:t>
            </a:r>
          </a:p>
          <a:p>
            <a:pPr lvl="1"/>
            <a:r>
              <a:rPr lang="en-US" dirty="0"/>
              <a:t>There are usually less of those (see small triangles)</a:t>
            </a:r>
          </a:p>
        </p:txBody>
      </p:sp>
    </p:spTree>
    <p:extLst>
      <p:ext uri="{BB962C8B-B14F-4D97-AF65-F5344CB8AC3E}">
        <p14:creationId xmlns:p14="http://schemas.microsoft.com/office/powerpoint/2010/main" val="340664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is very good at Z culling</a:t>
            </a:r>
          </a:p>
          <a:p>
            <a:pPr lvl="1"/>
            <a:r>
              <a:rPr lang="en-US" dirty="0"/>
              <a:t>Early Z, Hierarchical Z</a:t>
            </a:r>
          </a:p>
          <a:p>
            <a:r>
              <a:rPr lang="en-US" dirty="0"/>
              <a:t>If possible, submit geometry front to back</a:t>
            </a:r>
          </a:p>
          <a:p>
            <a:r>
              <a:rPr lang="ja-JP" altLang="en-US" dirty="0"/>
              <a:t>“</a:t>
            </a:r>
            <a:r>
              <a:rPr lang="en-US" dirty="0"/>
              <a:t>Z Priming</a:t>
            </a:r>
            <a:r>
              <a:rPr lang="ja-JP" altLang="en-US" dirty="0"/>
              <a:t>”</a:t>
            </a:r>
            <a:r>
              <a:rPr lang="en-US" dirty="0"/>
              <a:t> is commonplace (UE5 does this)</a:t>
            </a:r>
          </a:p>
          <a:p>
            <a:pPr lvl="1"/>
            <a:r>
              <a:rPr lang="en-US" dirty="0"/>
              <a:t>Render with simple </a:t>
            </a:r>
            <a:r>
              <a:rPr lang="en-US" dirty="0" err="1"/>
              <a:t>shader</a:t>
            </a:r>
            <a:r>
              <a:rPr lang="en-US" dirty="0"/>
              <a:t> to z-buffer</a:t>
            </a:r>
          </a:p>
          <a:p>
            <a:pPr lvl="1"/>
            <a:r>
              <a:rPr lang="en-US" dirty="0"/>
              <a:t>Then render with real </a:t>
            </a:r>
            <a:r>
              <a:rPr lang="en-US" dirty="0" err="1"/>
              <a:t>shader</a:t>
            </a:r>
            <a:endParaRPr lang="en-US" dirty="0"/>
          </a:p>
          <a:p>
            <a:pPr lvl="1"/>
            <a:r>
              <a:rPr lang="en-US" dirty="0"/>
              <a:t>Helps a </a:t>
            </a:r>
            <a:r>
              <a:rPr lang="en-US" i="1" dirty="0"/>
              <a:t>ton</a:t>
            </a:r>
            <a:r>
              <a:rPr lang="en-US" dirty="0"/>
              <a:t> for complex forward shaders, but useful even for G-buffer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2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7B1E-DB43-2D2E-D9CA-E083CB2B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4343-ABEE-7802-43E6-C287B94CE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 the texture cache</a:t>
            </a:r>
          </a:p>
          <a:p>
            <a:pPr lvl="1"/>
            <a:r>
              <a:rPr lang="en-US" dirty="0"/>
              <a:t>Adjacent pixels should touch same or adjacent </a:t>
            </a:r>
            <a:r>
              <a:rPr lang="en-US" dirty="0" err="1"/>
              <a:t>texels</a:t>
            </a:r>
            <a:endParaRPr lang="en-US" dirty="0"/>
          </a:p>
          <a:p>
            <a:pPr lvl="1"/>
            <a:r>
              <a:rPr lang="en-US" dirty="0"/>
              <a:t>Use mipmap if you can, adjacent in high </a:t>
            </a:r>
            <a:r>
              <a:rPr lang="en-US" dirty="0" err="1"/>
              <a:t>mip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level is cache miss in lowest level</a:t>
            </a:r>
          </a:p>
          <a:p>
            <a:pPr lvl="1"/>
            <a:r>
              <a:rPr lang="en-US" dirty="0"/>
              <a:t>Use the smallest possible texture format</a:t>
            </a:r>
          </a:p>
          <a:p>
            <a:pPr lvl="2"/>
            <a:r>
              <a:rPr lang="en-US" dirty="0"/>
              <a:t>Per </a:t>
            </a:r>
            <a:r>
              <a:rPr lang="en-US" dirty="0" err="1"/>
              <a:t>texel</a:t>
            </a:r>
            <a:r>
              <a:rPr lang="en-US" dirty="0"/>
              <a:t> sizes: </a:t>
            </a:r>
            <a:br>
              <a:rPr lang="en-US" dirty="0"/>
            </a:br>
            <a:r>
              <a:rPr lang="en-US" dirty="0"/>
              <a:t>DXT5 4b / RGBA8 4B / RGBA16F 8B / RGBA32F 16B</a:t>
            </a:r>
          </a:p>
          <a:p>
            <a:r>
              <a:rPr lang="en-US" dirty="0"/>
              <a:t>Avoid incoherent texture reads</a:t>
            </a:r>
          </a:p>
          <a:p>
            <a:pPr lvl="1"/>
            <a:r>
              <a:rPr lang="en-US" dirty="0"/>
              <a:t>Commonly from texture used as data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34F76-9BB3-E237-4D11-AE61E859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5328" y="2671536"/>
            <a:ext cx="3964810" cy="40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Buffer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Turn off what you don’t need</a:t>
            </a:r>
          </a:p>
          <a:p>
            <a:pPr lvl="1"/>
            <a:r>
              <a:rPr lang="en-US" dirty="0"/>
              <a:t>Alpha blending</a:t>
            </a:r>
          </a:p>
          <a:p>
            <a:pPr lvl="1"/>
            <a:r>
              <a:rPr lang="en-US" dirty="0"/>
              <a:t>Color/Z writes</a:t>
            </a:r>
          </a:p>
          <a:p>
            <a:r>
              <a:rPr lang="en-US" dirty="0"/>
              <a:t>Minimize redundant passes</a:t>
            </a:r>
          </a:p>
          <a:p>
            <a:pPr lvl="1"/>
            <a:r>
              <a:rPr lang="en-US" dirty="0"/>
              <a:t>Multiple lights/textures in one pass</a:t>
            </a:r>
          </a:p>
          <a:p>
            <a:pPr lvl="1"/>
            <a:r>
              <a:rPr lang="en-US" dirty="0"/>
              <a:t>As long as it doesn’t kill your occupancy</a:t>
            </a:r>
          </a:p>
          <a:p>
            <a:r>
              <a:rPr lang="en-US" dirty="0"/>
              <a:t>Use the smallest possible pixel format</a:t>
            </a:r>
          </a:p>
          <a:p>
            <a:pPr lvl="1"/>
            <a:r>
              <a:rPr lang="en-US" dirty="0"/>
              <a:t>8-bit components for 0-1, 1/255 ≈ 0.004 between values</a:t>
            </a:r>
          </a:p>
          <a:p>
            <a:pPr lvl="1"/>
            <a:r>
              <a:rPr lang="en-US" dirty="0"/>
              <a:t>16-bit float when range (±65,504) &amp; precision is good enough</a:t>
            </a:r>
          </a:p>
          <a:p>
            <a:r>
              <a:rPr lang="en-US" dirty="0"/>
              <a:t>Consider clip/discard in transparent regions</a:t>
            </a:r>
          </a:p>
          <a:p>
            <a:pPr lvl="1"/>
            <a:r>
              <a:rPr lang="en-US" dirty="0"/>
              <a:t>Throws out pixels instead of blending them, does not require sorting</a:t>
            </a:r>
          </a:p>
        </p:txBody>
      </p:sp>
    </p:spTree>
    <p:extLst>
      <p:ext uri="{BB962C8B-B14F-4D97-AF65-F5344CB8AC3E}">
        <p14:creationId xmlns:p14="http://schemas.microsoft.com/office/powerpoint/2010/main" val="615816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as much as possible about GPU internals</a:t>
            </a:r>
          </a:p>
          <a:p>
            <a:pPr lvl="1"/>
            <a:r>
              <a:rPr lang="en-US" dirty="0"/>
              <a:t>Use that to guide your optimization decisions</a:t>
            </a:r>
          </a:p>
          <a:p>
            <a:r>
              <a:rPr lang="en-US" dirty="0"/>
              <a:t>Benchmark, don’t assume</a:t>
            </a:r>
          </a:p>
          <a:p>
            <a:pPr lvl="1"/>
            <a:r>
              <a:rPr lang="en-US" dirty="0"/>
              <a:t>Complex interrelationships can surprise you</a:t>
            </a:r>
          </a:p>
          <a:p>
            <a:pPr lvl="1"/>
            <a:r>
              <a:rPr lang="en-US" dirty="0"/>
              <a:t>Build a good A/B test timing framework</a:t>
            </a:r>
          </a:p>
          <a:p>
            <a:pPr lvl="2"/>
            <a:r>
              <a:rPr lang="en-US" dirty="0"/>
              <a:t>UE has </a:t>
            </a:r>
            <a:r>
              <a:rPr lang="en-US" dirty="0" err="1"/>
              <a:t>abtest</a:t>
            </a:r>
            <a:r>
              <a:rPr lang="en-US" dirty="0"/>
              <a:t> console command: do console command A, time a bit, do B, time a bit, …</a:t>
            </a:r>
          </a:p>
          <a:p>
            <a:r>
              <a:rPr lang="en-US" dirty="0"/>
              <a:t>Do at least big-picture optimizations early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Premature</a:t>
            </a:r>
            <a:r>
              <a:rPr lang="en-US" dirty="0"/>
              <a:t> optimization is the root of all evil” — Knuth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531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(MIMD vs SIMD)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92608" y="1797173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MIMD 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8701882" y="1312367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SIMD (GPU-Like)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3505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905000" y="57114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8458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905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Ease of 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994BB-7559-B143-BF22-A9ACCC03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5529" r="12171" b="11111"/>
          <a:stretch/>
        </p:blipFill>
        <p:spPr bwMode="auto">
          <a:xfrm>
            <a:off x="3326997" y="1926737"/>
            <a:ext cx="2957710" cy="22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688C2-733F-9243-B898-3482E31861F1}"/>
              </a:ext>
            </a:extLst>
          </p:cNvPr>
          <p:cNvSpPr/>
          <p:nvPr/>
        </p:nvSpPr>
        <p:spPr>
          <a:xfrm>
            <a:off x="4838859" y="2637277"/>
            <a:ext cx="225043" cy="535503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80A38-1563-1B49-842C-640BB3E95FD0}"/>
              </a:ext>
            </a:extLst>
          </p:cNvPr>
          <p:cNvSpPr txBox="1"/>
          <p:nvPr/>
        </p:nvSpPr>
        <p:spPr>
          <a:xfrm>
            <a:off x="3250318" y="4327448"/>
            <a:ext cx="2346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(AMD K10  chip-</a:t>
            </a:r>
            <a:r>
              <a:rPr lang="en-US" sz="1400" dirty="0" err="1"/>
              <a:t>architect.org</a:t>
            </a:r>
            <a:r>
              <a:rPr lang="en-US" sz="1400" dirty="0"/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3895AD-6ECA-F643-8A5F-04D08739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2752" r="68105" b="9152"/>
          <a:stretch/>
        </p:blipFill>
        <p:spPr bwMode="auto">
          <a:xfrm>
            <a:off x="292608" y="2667000"/>
            <a:ext cx="2957710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A5FD5-E34A-3E49-84D0-041C852F2C3B}"/>
              </a:ext>
            </a:extLst>
          </p:cNvPr>
          <p:cNvCxnSpPr>
            <a:cxnSpLocks/>
          </p:cNvCxnSpPr>
          <p:nvPr/>
        </p:nvCxnSpPr>
        <p:spPr>
          <a:xfrm flipV="1">
            <a:off x="2209800" y="1922847"/>
            <a:ext cx="1117197" cy="10436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2383CB-7A8D-2345-80C1-4995F99184EA}"/>
              </a:ext>
            </a:extLst>
          </p:cNvPr>
          <p:cNvCxnSpPr>
            <a:cxnSpLocks/>
          </p:cNvCxnSpPr>
          <p:nvPr/>
        </p:nvCxnSpPr>
        <p:spPr>
          <a:xfrm>
            <a:off x="2209800" y="3873740"/>
            <a:ext cx="1117197" cy="32803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10804F37-53D9-624D-BDAC-2B2B61F3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19288"/>
            <a:ext cx="32916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080208-5375-574E-9FB1-6D847892C2D9}"/>
              </a:ext>
            </a:extLst>
          </p:cNvPr>
          <p:cNvSpPr txBox="1"/>
          <p:nvPr/>
        </p:nvSpPr>
        <p:spPr>
          <a:xfrm>
            <a:off x="8353898" y="5348288"/>
            <a:ext cx="2266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(NVIDIA Volta / </a:t>
            </a:r>
            <a:r>
              <a:rPr lang="en-US" sz="1400" dirty="0" err="1"/>
              <a:t>wikichip.org</a:t>
            </a:r>
            <a:r>
              <a:rPr lang="en-US" sz="1400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734DF-243D-2743-899F-719DB57C99A4}"/>
              </a:ext>
            </a:extLst>
          </p:cNvPr>
          <p:cNvSpPr/>
          <p:nvPr/>
        </p:nvSpPr>
        <p:spPr>
          <a:xfrm>
            <a:off x="3645059" y="1974764"/>
            <a:ext cx="320516" cy="955761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150C0-FE32-8247-AE02-EEB0F1FF285D}"/>
              </a:ext>
            </a:extLst>
          </p:cNvPr>
          <p:cNvSpPr/>
          <p:nvPr/>
        </p:nvSpPr>
        <p:spPr>
          <a:xfrm>
            <a:off x="3335417" y="2060957"/>
            <a:ext cx="309642" cy="905527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0A391-1D53-9A4B-AD51-9A2984384874}"/>
              </a:ext>
            </a:extLst>
          </p:cNvPr>
          <p:cNvSpPr txBox="1"/>
          <p:nvPr/>
        </p:nvSpPr>
        <p:spPr>
          <a:xfrm>
            <a:off x="6096000" y="1295794"/>
            <a:ext cx="2195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computational</a:t>
            </a:r>
            <a:br>
              <a:rPr lang="en-US" dirty="0"/>
            </a:br>
            <a:r>
              <a:rPr lang="en-US" dirty="0"/>
              <a:t>Units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F21253-B417-BF49-8C1E-D001F28E9F49}"/>
              </a:ext>
            </a:extLst>
          </p:cNvPr>
          <p:cNvCxnSpPr>
            <a:stCxn id="4" idx="1"/>
            <a:endCxn id="17" idx="3"/>
          </p:cNvCxnSpPr>
          <p:nvPr/>
        </p:nvCxnSpPr>
        <p:spPr>
          <a:xfrm flipH="1">
            <a:off x="3965575" y="1618960"/>
            <a:ext cx="2130425" cy="83368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BE6469-CE15-1541-97D1-5052B631464D}"/>
              </a:ext>
            </a:extLst>
          </p:cNvPr>
          <p:cNvCxnSpPr>
            <a:cxnSpLocks/>
          </p:cNvCxnSpPr>
          <p:nvPr/>
        </p:nvCxnSpPr>
        <p:spPr>
          <a:xfrm>
            <a:off x="6772434" y="1835944"/>
            <a:ext cx="923766" cy="418429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A0A291-042D-AB44-A217-D5A74749382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971542" y="1618960"/>
            <a:ext cx="1124458" cy="1002397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if( x ) 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  <a:endParaRPr lang="en-US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else 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	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6165476" y="1847910"/>
            <a:ext cx="19650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Threads agree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6896100" y="3830254"/>
            <a:ext cx="5038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D58F83-7273-A046-B9D9-49A1F44259B5}"/>
              </a:ext>
            </a:extLst>
          </p:cNvPr>
          <p:cNvGrpSpPr/>
          <p:nvPr/>
        </p:nvGrpSpPr>
        <p:grpSpPr>
          <a:xfrm>
            <a:off x="6694791" y="2707223"/>
            <a:ext cx="906434" cy="909514"/>
            <a:chOff x="6404836" y="2035301"/>
            <a:chExt cx="1524000" cy="1529178"/>
          </a:xfrm>
          <a:solidFill>
            <a:srgbClr val="00B050"/>
          </a:solidFill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52A0B5CB-33FA-7E45-BB7F-9DAC556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E14ADE82-59AA-5248-AAF7-381A3C05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0F1CF919-292F-F04F-ABEF-EC65F0FF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67D502E6-6EA8-2F4F-8D38-EDFF2CBA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51C365A1-4236-C349-953E-967A04BC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4493A68B-F354-3241-9886-E1CCE0D8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51656B2-221D-E145-A2AA-0AD3D57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E598FF2D-EF2E-5949-9C95-905D9F6B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42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79F64B-61F2-2C45-A7A8-D70147E9C8F1}"/>
              </a:ext>
            </a:extLst>
          </p:cNvPr>
          <p:cNvGrpSpPr/>
          <p:nvPr/>
        </p:nvGrpSpPr>
        <p:grpSpPr>
          <a:xfrm>
            <a:off x="6694791" y="4510027"/>
            <a:ext cx="906434" cy="909514"/>
            <a:chOff x="6404836" y="2035301"/>
            <a:chExt cx="1524000" cy="1529178"/>
          </a:xfrm>
          <a:solidFill>
            <a:srgbClr val="C00000"/>
          </a:solidFill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443EF9ED-797C-9544-9888-B2455345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8F7B5B20-FC57-1B49-BA9A-D294434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14632240-F849-8B4A-9C93-4279C183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C50EACC3-A1E4-A74F-805E-69A4C6B6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3786DBFB-D354-2247-B67F-C407154C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94B3A896-3F9F-6348-A358-38D6A65F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21">
              <a:extLst>
                <a:ext uri="{FF2B5EF4-FFF2-40B4-BE49-F238E27FC236}">
                  <a16:creationId xmlns:a16="http://schemas.microsoft.com/office/drawing/2014/main" id="{09291C55-CFCF-D345-9AF1-80207ADC7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598B603B-4115-1C44-BE15-9B30DB930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F5E5BB8B-5861-5546-9524-EC435109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EE5677A4-3B6F-DD48-8448-7A4273D7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9B3DC7B0-D60E-9845-8430-EE3B804B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6CB42981-2518-8941-B91E-1349BB4C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4225DCD-7A55-3A42-BE75-431439461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855A33E7-DF49-2B4F-9677-809302D8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4F48F47D-FD67-D947-80DB-C942884C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A692F237-1E66-D34A-9A27-9A82C8EF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2000">
                  <a:srgbClr val="C0000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Text Box 35">
            <a:extLst>
              <a:ext uri="{FF2B5EF4-FFF2-40B4-BE49-F238E27FC236}">
                <a16:creationId xmlns:a16="http://schemas.microsoft.com/office/drawing/2014/main" id="{64D488B1-32E7-5F47-BD5D-388FB863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749" y="1847910"/>
            <a:ext cx="2293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Threads disagree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3938A7AA-1A4C-E548-A72A-4C43608D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2707223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2FB31648-E52F-1B4A-B999-508EEF5C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270722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8D1F49F7-B500-E448-9338-A8D47123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270722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FB8968EB-E42A-E34B-A7EB-1A4341D9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2707223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3B54B3E8-DBEF-2B42-936F-3F3EFFDD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2935644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0">
            <a:extLst>
              <a:ext uri="{FF2B5EF4-FFF2-40B4-BE49-F238E27FC236}">
                <a16:creationId xmlns:a16="http://schemas.microsoft.com/office/drawing/2014/main" id="{8A0EEAF6-59C6-9046-ABB1-1B3E6514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2935644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1681C14C-B038-414B-9D3D-000559A4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2935644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59BEEBD8-1C02-8941-A5B3-B3860B1B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2935644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9">
            <a:extLst>
              <a:ext uri="{FF2B5EF4-FFF2-40B4-BE49-F238E27FC236}">
                <a16:creationId xmlns:a16="http://schemas.microsoft.com/office/drawing/2014/main" id="{797BE7DC-6B24-C044-809E-1B31C402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CB1C585B-9F13-C64A-ADCE-5C5EAE94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21">
            <a:extLst>
              <a:ext uri="{FF2B5EF4-FFF2-40B4-BE49-F238E27FC236}">
                <a16:creationId xmlns:a16="http://schemas.microsoft.com/office/drawing/2014/main" id="{B14DC6BA-3A61-7A4C-8463-32B507A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64DF4A3-55D6-A54B-BD20-F15E1A7D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3162253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AD58B95C-6AA9-A543-88DB-D7A636D8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8" y="3390128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45C7339D-BCE3-4246-8224-E753CF45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827" y="3390128"/>
            <a:ext cx="226609" cy="22660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BB6D3180-6719-D44B-B067-1EA152E52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435" y="3390128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3DD57BA1-1A8A-A346-B300-0377EAF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044" y="3390128"/>
            <a:ext cx="226609" cy="22660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58F467-B868-814E-9F7B-04CC1862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987" y="3772694"/>
            <a:ext cx="172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/>
              <a:t>THEN</a:t>
            </a:r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CB27F0C9-4DAF-2046-B770-F318788E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510027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4A7290D-8EE2-1A4F-980A-69D9DBB4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51002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4D47774C-BBA9-0A45-BA4D-E1D7D008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51002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C7F69B84-5799-5244-A43E-63D4C2BE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510027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E8E06EAB-1077-0046-B866-6EF9C131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738448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id="{0315C8A4-49F9-7D47-985A-797E858A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21">
            <a:extLst>
              <a:ext uri="{FF2B5EF4-FFF2-40B4-BE49-F238E27FC236}">
                <a16:creationId xmlns:a16="http://schemas.microsoft.com/office/drawing/2014/main" id="{AA895620-6424-A040-86B2-7C1B9FF1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F293C0C7-D981-8747-9844-9AE93549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738448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19">
            <a:extLst>
              <a:ext uri="{FF2B5EF4-FFF2-40B4-BE49-F238E27FC236}">
                <a16:creationId xmlns:a16="http://schemas.microsoft.com/office/drawing/2014/main" id="{0731DD7F-473F-094B-A7B5-7AC40813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id="{E0AD4182-4B8B-D54B-9834-F432C0FA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8D58538C-020C-504F-9BC9-D3ACE120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2">
            <a:extLst>
              <a:ext uri="{FF2B5EF4-FFF2-40B4-BE49-F238E27FC236}">
                <a16:creationId xmlns:a16="http://schemas.microsoft.com/office/drawing/2014/main" id="{5A51FB99-D5CB-2E4E-96A8-C0F78F7D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4965057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19">
            <a:extLst>
              <a:ext uri="{FF2B5EF4-FFF2-40B4-BE49-F238E27FC236}">
                <a16:creationId xmlns:a16="http://schemas.microsoft.com/office/drawing/2014/main" id="{DC3A51CA-23C6-EB44-AC69-6FE0E206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72" y="5192932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id="{335BCB31-E13F-7D41-B09E-FBB2839B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681" y="5192932"/>
            <a:ext cx="226609" cy="22660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21">
            <a:extLst>
              <a:ext uri="{FF2B5EF4-FFF2-40B4-BE49-F238E27FC236}">
                <a16:creationId xmlns:a16="http://schemas.microsoft.com/office/drawing/2014/main" id="{DEB79CB4-5A94-8446-AD6A-456374E9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9" y="5192932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22">
            <a:extLst>
              <a:ext uri="{FF2B5EF4-FFF2-40B4-BE49-F238E27FC236}">
                <a16:creationId xmlns:a16="http://schemas.microsoft.com/office/drawing/2014/main" id="{E6931A5E-89E7-594A-B034-5BFAE9B5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898" y="5192932"/>
            <a:ext cx="226609" cy="226609"/>
          </a:xfrm>
          <a:prstGeom prst="rect">
            <a:avLst/>
          </a:prstGeom>
          <a:gradFill>
            <a:gsLst>
              <a:gs pos="0">
                <a:srgbClr val="C00000"/>
              </a:gs>
              <a:gs pos="42000">
                <a:srgbClr val="C0000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while(x) 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24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4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Everyone runs as long as slowest</a:t>
            </a:r>
          </a:p>
        </p:txBody>
      </p: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437376" y="1143000"/>
            <a:ext cx="381000" cy="381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437376" y="609600"/>
            <a:ext cx="381000" cy="381000"/>
          </a:xfrm>
          <a:prstGeom prst="rect">
            <a:avLst/>
          </a:prstGeom>
          <a:gradFill>
            <a:gsLst>
              <a:gs pos="0">
                <a:srgbClr val="00B050"/>
              </a:gs>
              <a:gs pos="42000">
                <a:srgbClr val="00B050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6964680" y="609600"/>
            <a:ext cx="1374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Active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6964680" y="1066800"/>
            <a:ext cx="130149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Inactive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162348" y="609600"/>
            <a:ext cx="420624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23279" y="772180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% Active = Utilization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7A92C-87D4-1847-AB0F-F5B9C0084C7F}"/>
              </a:ext>
            </a:extLst>
          </p:cNvPr>
          <p:cNvGrpSpPr/>
          <p:nvPr/>
        </p:nvGrpSpPr>
        <p:grpSpPr>
          <a:xfrm>
            <a:off x="6930765" y="1935163"/>
            <a:ext cx="906435" cy="4085334"/>
            <a:chOff x="6930765" y="1935163"/>
            <a:chExt cx="906435" cy="40853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7EADD-BF9D-E64C-A4B0-7A68B3E0A9EC}"/>
                </a:ext>
              </a:extLst>
            </p:cNvPr>
            <p:cNvGrpSpPr/>
            <p:nvPr/>
          </p:nvGrpSpPr>
          <p:grpSpPr>
            <a:xfrm>
              <a:off x="6930765" y="1935163"/>
              <a:ext cx="906435" cy="909514"/>
              <a:chOff x="6930765" y="1935163"/>
              <a:chExt cx="906435" cy="909514"/>
            </a:xfrm>
          </p:grpSpPr>
          <p:sp>
            <p:nvSpPr>
              <p:cNvPr id="89" name="Rectangle 15">
                <a:extLst>
                  <a:ext uri="{FF2B5EF4-FFF2-40B4-BE49-F238E27FC236}">
                    <a16:creationId xmlns:a16="http://schemas.microsoft.com/office/drawing/2014/main" id="{19912195-8E58-0448-AD77-F099A89E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0" name="Rectangle 16">
                <a:extLst>
                  <a:ext uri="{FF2B5EF4-FFF2-40B4-BE49-F238E27FC236}">
                    <a16:creationId xmlns:a16="http://schemas.microsoft.com/office/drawing/2014/main" id="{6E7EE068-12EB-B743-9CE5-B7242E0F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2A3A4950-CE94-764F-93F8-C9034A4A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D3667541-5922-D046-95B9-60340E809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193516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9">
                <a:extLst>
                  <a:ext uri="{FF2B5EF4-FFF2-40B4-BE49-F238E27FC236}">
                    <a16:creationId xmlns:a16="http://schemas.microsoft.com/office/drawing/2014/main" id="{2F6F487E-18BA-B847-853B-2D145F8A9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20">
                <a:extLst>
                  <a:ext uri="{FF2B5EF4-FFF2-40B4-BE49-F238E27FC236}">
                    <a16:creationId xmlns:a16="http://schemas.microsoft.com/office/drawing/2014/main" id="{89D2B2CE-CEE5-8A4C-B455-8C9D85A3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21">
                <a:extLst>
                  <a:ext uri="{FF2B5EF4-FFF2-40B4-BE49-F238E27FC236}">
                    <a16:creationId xmlns:a16="http://schemas.microsoft.com/office/drawing/2014/main" id="{66321CA3-98DE-D741-8D27-E6CE4260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F70ECA44-5DEB-7E4B-80B1-113639C00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16358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9">
                <a:extLst>
                  <a:ext uri="{FF2B5EF4-FFF2-40B4-BE49-F238E27FC236}">
                    <a16:creationId xmlns:a16="http://schemas.microsoft.com/office/drawing/2014/main" id="{8B59A5EF-C295-0A43-B103-DCA0C89F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0">
                <a:extLst>
                  <a:ext uri="{FF2B5EF4-FFF2-40B4-BE49-F238E27FC236}">
                    <a16:creationId xmlns:a16="http://schemas.microsoft.com/office/drawing/2014/main" id="{21ED751D-08A1-5F4A-9DE7-7BFC0C472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E231BACB-21D0-D043-A7FF-DB5C381F2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2">
                <a:extLst>
                  <a:ext uri="{FF2B5EF4-FFF2-40B4-BE49-F238E27FC236}">
                    <a16:creationId xmlns:a16="http://schemas.microsoft.com/office/drawing/2014/main" id="{A30F4B62-6FE9-5242-81F1-22FDF967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39019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9">
                <a:extLst>
                  <a:ext uri="{FF2B5EF4-FFF2-40B4-BE49-F238E27FC236}">
                    <a16:creationId xmlns:a16="http://schemas.microsoft.com/office/drawing/2014/main" id="{52ADBDF5-44AD-EE45-BA73-183F9D92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20">
                <a:extLst>
                  <a:ext uri="{FF2B5EF4-FFF2-40B4-BE49-F238E27FC236}">
                    <a16:creationId xmlns:a16="http://schemas.microsoft.com/office/drawing/2014/main" id="{2342835F-9057-C040-89C8-ED0A1FB5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21">
                <a:extLst>
                  <a:ext uri="{FF2B5EF4-FFF2-40B4-BE49-F238E27FC236}">
                    <a16:creationId xmlns:a16="http://schemas.microsoft.com/office/drawing/2014/main" id="{D211EF52-C376-1B48-90E1-856440D7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22">
                <a:extLst>
                  <a:ext uri="{FF2B5EF4-FFF2-40B4-BE49-F238E27FC236}">
                    <a16:creationId xmlns:a16="http://schemas.microsoft.com/office/drawing/2014/main" id="{A941A35D-B410-A945-A26F-AF464BB38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6180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4ECCA4-F847-EC47-8F40-EA2095478CDA}"/>
                </a:ext>
              </a:extLst>
            </p:cNvPr>
            <p:cNvGrpSpPr/>
            <p:nvPr/>
          </p:nvGrpSpPr>
          <p:grpSpPr>
            <a:xfrm>
              <a:off x="6930765" y="2993770"/>
              <a:ext cx="906435" cy="909514"/>
              <a:chOff x="6930765" y="2977383"/>
              <a:chExt cx="906435" cy="909514"/>
            </a:xfrm>
          </p:grpSpPr>
          <p:sp>
            <p:nvSpPr>
              <p:cNvPr id="105" name="Rectangle 15">
                <a:extLst>
                  <a:ext uri="{FF2B5EF4-FFF2-40B4-BE49-F238E27FC236}">
                    <a16:creationId xmlns:a16="http://schemas.microsoft.com/office/drawing/2014/main" id="{08677E56-310D-4D4D-A2F6-A9E7F952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6">
                <a:extLst>
                  <a:ext uri="{FF2B5EF4-FFF2-40B4-BE49-F238E27FC236}">
                    <a16:creationId xmlns:a16="http://schemas.microsoft.com/office/drawing/2014/main" id="{390D2280-E675-0A49-B0B4-A48FF025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4F17887A-B597-6449-B206-050B0AE1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DE240A13-1C42-164B-8033-B6CBB67B6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97738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A62E8146-DA40-0242-A006-CFE705AD1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2058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90EC4556-1053-AD49-B68A-6C820E95E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2058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FFD03875-E4DC-8F4B-8207-C32F9ED6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2058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AA4FB7AB-4C41-134B-838A-088AA5E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2058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92486D92-DE38-004C-937C-F07A6ABE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3E1C2633-7081-0743-B796-C31E068D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B74F5EC2-6309-3042-83F2-6CAFB911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22">
                <a:extLst>
                  <a:ext uri="{FF2B5EF4-FFF2-40B4-BE49-F238E27FC236}">
                    <a16:creationId xmlns:a16="http://schemas.microsoft.com/office/drawing/2014/main" id="{ACED4478-8363-B545-AEB1-881F5C48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43241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9">
                <a:extLst>
                  <a:ext uri="{FF2B5EF4-FFF2-40B4-BE49-F238E27FC236}">
                    <a16:creationId xmlns:a16="http://schemas.microsoft.com/office/drawing/2014/main" id="{1CDF13F7-B37D-C949-9866-5EC211EEC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20">
                <a:extLst>
                  <a:ext uri="{FF2B5EF4-FFF2-40B4-BE49-F238E27FC236}">
                    <a16:creationId xmlns:a16="http://schemas.microsoft.com/office/drawing/2014/main" id="{89949A59-77B4-D44C-80ED-9DEFA1C5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E308A227-DD45-B445-BAAD-7F3384F04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22">
                <a:extLst>
                  <a:ext uri="{FF2B5EF4-FFF2-40B4-BE49-F238E27FC236}">
                    <a16:creationId xmlns:a16="http://schemas.microsoft.com/office/drawing/2014/main" id="{1407A5E1-979E-9445-9156-7AB10509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66028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347329-CD06-1140-AF92-F7A06C248AAF}"/>
                </a:ext>
              </a:extLst>
            </p:cNvPr>
            <p:cNvGrpSpPr/>
            <p:nvPr/>
          </p:nvGrpSpPr>
          <p:grpSpPr>
            <a:xfrm>
              <a:off x="6930765" y="4052377"/>
              <a:ext cx="906435" cy="909514"/>
              <a:chOff x="6930765" y="3999938"/>
              <a:chExt cx="906435" cy="909514"/>
            </a:xfrm>
          </p:grpSpPr>
          <p:sp>
            <p:nvSpPr>
              <p:cNvPr id="121" name="Rectangle 15">
                <a:extLst>
                  <a:ext uri="{FF2B5EF4-FFF2-40B4-BE49-F238E27FC236}">
                    <a16:creationId xmlns:a16="http://schemas.microsoft.com/office/drawing/2014/main" id="{110A3D77-3F57-E144-8E92-F8D4EE5C0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99993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6">
                <a:extLst>
                  <a:ext uri="{FF2B5EF4-FFF2-40B4-BE49-F238E27FC236}">
                    <a16:creationId xmlns:a16="http://schemas.microsoft.com/office/drawing/2014/main" id="{1D826B92-4D54-A748-A0FE-B2AABB97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7">
                <a:extLst>
                  <a:ext uri="{FF2B5EF4-FFF2-40B4-BE49-F238E27FC236}">
                    <a16:creationId xmlns:a16="http://schemas.microsoft.com/office/drawing/2014/main" id="{4E1CFA29-50CD-C349-807F-9C8C59B7F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99993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8">
                <a:extLst>
                  <a:ext uri="{FF2B5EF4-FFF2-40B4-BE49-F238E27FC236}">
                    <a16:creationId xmlns:a16="http://schemas.microsoft.com/office/drawing/2014/main" id="{D5938864-CB23-6246-8D3D-72044F74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99993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9">
                <a:extLst>
                  <a:ext uri="{FF2B5EF4-FFF2-40B4-BE49-F238E27FC236}">
                    <a16:creationId xmlns:a16="http://schemas.microsoft.com/office/drawing/2014/main" id="{31482D62-E2F1-B34B-BAB3-4FE55E0B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20">
                <a:extLst>
                  <a:ext uri="{FF2B5EF4-FFF2-40B4-BE49-F238E27FC236}">
                    <a16:creationId xmlns:a16="http://schemas.microsoft.com/office/drawing/2014/main" id="{5178592A-2E03-F441-B499-D05063D2D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21">
                <a:extLst>
                  <a:ext uri="{FF2B5EF4-FFF2-40B4-BE49-F238E27FC236}">
                    <a16:creationId xmlns:a16="http://schemas.microsoft.com/office/drawing/2014/main" id="{DA4A776C-A848-9043-BDCD-D1599CA0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228359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22">
                <a:extLst>
                  <a:ext uri="{FF2B5EF4-FFF2-40B4-BE49-F238E27FC236}">
                    <a16:creationId xmlns:a16="http://schemas.microsoft.com/office/drawing/2014/main" id="{CB240029-0244-774C-B6A4-5AD8D9FB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228359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4D00DCC9-50ED-1748-9416-D67959D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20">
                <a:extLst>
                  <a:ext uri="{FF2B5EF4-FFF2-40B4-BE49-F238E27FC236}">
                    <a16:creationId xmlns:a16="http://schemas.microsoft.com/office/drawing/2014/main" id="{FEA0E646-D8E9-1140-9CDC-9E5A9850A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B38B9F9A-1B47-7242-9846-B5E120A5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22">
                <a:extLst>
                  <a:ext uri="{FF2B5EF4-FFF2-40B4-BE49-F238E27FC236}">
                    <a16:creationId xmlns:a16="http://schemas.microsoft.com/office/drawing/2014/main" id="{C30228AC-BCE6-014A-A58A-69684935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9">
                <a:extLst>
                  <a:ext uri="{FF2B5EF4-FFF2-40B4-BE49-F238E27FC236}">
                    <a16:creationId xmlns:a16="http://schemas.microsoft.com/office/drawing/2014/main" id="{809BC97F-A358-1340-BA60-4A88CDE7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68284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20">
                <a:extLst>
                  <a:ext uri="{FF2B5EF4-FFF2-40B4-BE49-F238E27FC236}">
                    <a16:creationId xmlns:a16="http://schemas.microsoft.com/office/drawing/2014/main" id="{C81EC485-D246-F948-8C4B-F64F827F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68284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21">
                <a:extLst>
                  <a:ext uri="{FF2B5EF4-FFF2-40B4-BE49-F238E27FC236}">
                    <a16:creationId xmlns:a16="http://schemas.microsoft.com/office/drawing/2014/main" id="{3F20C35B-313E-5D40-BEC5-5369076A0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682843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22">
                <a:extLst>
                  <a:ext uri="{FF2B5EF4-FFF2-40B4-BE49-F238E27FC236}">
                    <a16:creationId xmlns:a16="http://schemas.microsoft.com/office/drawing/2014/main" id="{6C6142B6-74B2-3E42-B004-226D9D13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6EB973-58E9-A547-AFDA-017C6C82E44A}"/>
                </a:ext>
              </a:extLst>
            </p:cNvPr>
            <p:cNvGrpSpPr/>
            <p:nvPr/>
          </p:nvGrpSpPr>
          <p:grpSpPr>
            <a:xfrm>
              <a:off x="6930765" y="5110983"/>
              <a:ext cx="906435" cy="909514"/>
              <a:chOff x="6930765" y="4992996"/>
              <a:chExt cx="906435" cy="909514"/>
            </a:xfrm>
          </p:grpSpPr>
          <p:sp>
            <p:nvSpPr>
              <p:cNvPr id="137" name="Rectangle 15">
                <a:extLst>
                  <a:ext uri="{FF2B5EF4-FFF2-40B4-BE49-F238E27FC236}">
                    <a16:creationId xmlns:a16="http://schemas.microsoft.com/office/drawing/2014/main" id="{8C1D5965-306B-B34E-9BB2-22FA1051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99299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6">
                <a:extLst>
                  <a:ext uri="{FF2B5EF4-FFF2-40B4-BE49-F238E27FC236}">
                    <a16:creationId xmlns:a16="http://schemas.microsoft.com/office/drawing/2014/main" id="{BFC46008-DA08-F244-9D53-5A1360E0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99299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7">
                <a:extLst>
                  <a:ext uri="{FF2B5EF4-FFF2-40B4-BE49-F238E27FC236}">
                    <a16:creationId xmlns:a16="http://schemas.microsoft.com/office/drawing/2014/main" id="{9D7EFDD0-518F-B54E-8251-4B5A4982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99299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18">
                <a:extLst>
                  <a:ext uri="{FF2B5EF4-FFF2-40B4-BE49-F238E27FC236}">
                    <a16:creationId xmlns:a16="http://schemas.microsoft.com/office/drawing/2014/main" id="{EFFB533D-E3C4-DE48-950F-17C74A77F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99299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19">
                <a:extLst>
                  <a:ext uri="{FF2B5EF4-FFF2-40B4-BE49-F238E27FC236}">
                    <a16:creationId xmlns:a16="http://schemas.microsoft.com/office/drawing/2014/main" id="{1B9FFAC8-AEFC-6B49-97B7-58C2F247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id="{A088615D-72BC-0C4E-BA90-466481E46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21">
                <a:extLst>
                  <a:ext uri="{FF2B5EF4-FFF2-40B4-BE49-F238E27FC236}">
                    <a16:creationId xmlns:a16="http://schemas.microsoft.com/office/drawing/2014/main" id="{4E19FFA7-E823-0A45-9C35-8168C218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221417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22">
                <a:extLst>
                  <a:ext uri="{FF2B5EF4-FFF2-40B4-BE49-F238E27FC236}">
                    <a16:creationId xmlns:a16="http://schemas.microsoft.com/office/drawing/2014/main" id="{6DE4AFC3-6B70-6245-BE5C-AE412DC1F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221417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B871F1EB-FCBF-E446-8D68-426D0500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44802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33409F-C127-FC4E-85E4-1AA262E0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AE60550F-8E32-4348-887D-03693F7C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44802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73033B8C-5FCB-804D-8B8C-8AF95F9A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9">
                <a:extLst>
                  <a:ext uri="{FF2B5EF4-FFF2-40B4-BE49-F238E27FC236}">
                    <a16:creationId xmlns:a16="http://schemas.microsoft.com/office/drawing/2014/main" id="{3A1B712F-7C56-EA4A-B156-E5CBBA39A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67590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20">
                <a:extLst>
                  <a:ext uri="{FF2B5EF4-FFF2-40B4-BE49-F238E27FC236}">
                    <a16:creationId xmlns:a16="http://schemas.microsoft.com/office/drawing/2014/main" id="{BB1A895E-6755-5542-8496-A6C8DB2DD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67590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21">
                <a:extLst>
                  <a:ext uri="{FF2B5EF4-FFF2-40B4-BE49-F238E27FC236}">
                    <a16:creationId xmlns:a16="http://schemas.microsoft.com/office/drawing/2014/main" id="{124F160C-1775-2D4B-B634-B3925FD3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22">
                <a:extLst>
                  <a:ext uri="{FF2B5EF4-FFF2-40B4-BE49-F238E27FC236}">
                    <a16:creationId xmlns:a16="http://schemas.microsoft.com/office/drawing/2014/main" id="{9CE950FE-EF0D-2445-AAEF-43B946DE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8559-1906-B641-81F3-EF64E72CA451}"/>
              </a:ext>
            </a:extLst>
          </p:cNvPr>
          <p:cNvGrpSpPr/>
          <p:nvPr/>
        </p:nvGrpSpPr>
        <p:grpSpPr>
          <a:xfrm>
            <a:off x="8689064" y="1935163"/>
            <a:ext cx="906435" cy="4085335"/>
            <a:chOff x="8745010" y="1935163"/>
            <a:chExt cx="906435" cy="4085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497CCD-978B-5A4E-9238-14B887635734}"/>
                </a:ext>
              </a:extLst>
            </p:cNvPr>
            <p:cNvGrpSpPr/>
            <p:nvPr/>
          </p:nvGrpSpPr>
          <p:grpSpPr>
            <a:xfrm>
              <a:off x="8745010" y="1935163"/>
              <a:ext cx="906435" cy="909514"/>
              <a:chOff x="8730068" y="1925331"/>
              <a:chExt cx="906435" cy="909514"/>
            </a:xfrm>
          </p:grpSpPr>
          <p:sp>
            <p:nvSpPr>
              <p:cNvPr id="153" name="Rectangle 15">
                <a:extLst>
                  <a:ext uri="{FF2B5EF4-FFF2-40B4-BE49-F238E27FC236}">
                    <a16:creationId xmlns:a16="http://schemas.microsoft.com/office/drawing/2014/main" id="{2525B473-93DC-F246-801F-6FC2A942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192533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" name="Rectangle 16">
                <a:extLst>
                  <a:ext uri="{FF2B5EF4-FFF2-40B4-BE49-F238E27FC236}">
                    <a16:creationId xmlns:a16="http://schemas.microsoft.com/office/drawing/2014/main" id="{46F8430D-7E16-8A46-AF55-D25786CB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192533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17">
                <a:extLst>
                  <a:ext uri="{FF2B5EF4-FFF2-40B4-BE49-F238E27FC236}">
                    <a16:creationId xmlns:a16="http://schemas.microsoft.com/office/drawing/2014/main" id="{80CE8783-D068-6B41-998E-D99C413C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192533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18">
                <a:extLst>
                  <a:ext uri="{FF2B5EF4-FFF2-40B4-BE49-F238E27FC236}">
                    <a16:creationId xmlns:a16="http://schemas.microsoft.com/office/drawing/2014/main" id="{5872D1C6-DD5E-7146-8243-19B67EB9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192533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19">
                <a:extLst>
                  <a:ext uri="{FF2B5EF4-FFF2-40B4-BE49-F238E27FC236}">
                    <a16:creationId xmlns:a16="http://schemas.microsoft.com/office/drawing/2014/main" id="{82C8E3A4-522B-E74E-82AD-FCBD5B0A9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20">
                <a:extLst>
                  <a:ext uri="{FF2B5EF4-FFF2-40B4-BE49-F238E27FC236}">
                    <a16:creationId xmlns:a16="http://schemas.microsoft.com/office/drawing/2014/main" id="{12317E92-98E8-F041-8474-B789FD61E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21">
                <a:extLst>
                  <a:ext uri="{FF2B5EF4-FFF2-40B4-BE49-F238E27FC236}">
                    <a16:creationId xmlns:a16="http://schemas.microsoft.com/office/drawing/2014/main" id="{9F4678E2-901F-7A43-8D4B-B86E67F8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22">
                <a:extLst>
                  <a:ext uri="{FF2B5EF4-FFF2-40B4-BE49-F238E27FC236}">
                    <a16:creationId xmlns:a16="http://schemas.microsoft.com/office/drawing/2014/main" id="{3773C6EA-94CA-C146-B704-8276CDEA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153752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A039FDC3-1A11-7B47-A2DD-F24364264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0079ED35-9203-8C4C-86D2-CF0F2724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8BC80A90-FF5B-F149-80F4-01E23DE9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380361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22">
                <a:extLst>
                  <a:ext uri="{FF2B5EF4-FFF2-40B4-BE49-F238E27FC236}">
                    <a16:creationId xmlns:a16="http://schemas.microsoft.com/office/drawing/2014/main" id="{BAAB5710-02E6-6249-A230-CD61EA83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19">
                <a:extLst>
                  <a:ext uri="{FF2B5EF4-FFF2-40B4-BE49-F238E27FC236}">
                    <a16:creationId xmlns:a16="http://schemas.microsoft.com/office/drawing/2014/main" id="{4BE228FC-0860-E047-94A5-1634B8F12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60823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20">
                <a:extLst>
                  <a:ext uri="{FF2B5EF4-FFF2-40B4-BE49-F238E27FC236}">
                    <a16:creationId xmlns:a16="http://schemas.microsoft.com/office/drawing/2014/main" id="{43109305-1002-D243-98BA-9DC00339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21">
                <a:extLst>
                  <a:ext uri="{FF2B5EF4-FFF2-40B4-BE49-F238E27FC236}">
                    <a16:creationId xmlns:a16="http://schemas.microsoft.com/office/drawing/2014/main" id="{6FE0232F-A423-A349-8995-26978D6E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22">
                <a:extLst>
                  <a:ext uri="{FF2B5EF4-FFF2-40B4-BE49-F238E27FC236}">
                    <a16:creationId xmlns:a16="http://schemas.microsoft.com/office/drawing/2014/main" id="{8A227CEC-5264-6043-AE27-81025D18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62C4ED-DAB9-5848-800A-20CC2C70C00B}"/>
                </a:ext>
              </a:extLst>
            </p:cNvPr>
            <p:cNvGrpSpPr/>
            <p:nvPr/>
          </p:nvGrpSpPr>
          <p:grpSpPr>
            <a:xfrm>
              <a:off x="8745010" y="2993770"/>
              <a:ext cx="906435" cy="909514"/>
              <a:chOff x="8730068" y="2947886"/>
              <a:chExt cx="906435" cy="909514"/>
            </a:xfrm>
          </p:grpSpPr>
          <p:sp>
            <p:nvSpPr>
              <p:cNvPr id="169" name="Rectangle 15">
                <a:extLst>
                  <a:ext uri="{FF2B5EF4-FFF2-40B4-BE49-F238E27FC236}">
                    <a16:creationId xmlns:a16="http://schemas.microsoft.com/office/drawing/2014/main" id="{14AA1CAD-2E72-174D-93A8-23BAF8BE8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Rectangle 16">
                <a:extLst>
                  <a:ext uri="{FF2B5EF4-FFF2-40B4-BE49-F238E27FC236}">
                    <a16:creationId xmlns:a16="http://schemas.microsoft.com/office/drawing/2014/main" id="{E2AE8752-FC33-A449-A519-1F64DCE6E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17">
                <a:extLst>
                  <a:ext uri="{FF2B5EF4-FFF2-40B4-BE49-F238E27FC236}">
                    <a16:creationId xmlns:a16="http://schemas.microsoft.com/office/drawing/2014/main" id="{AD766AFC-36AB-9148-9D4E-46E3E2A35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18">
                <a:extLst>
                  <a:ext uri="{FF2B5EF4-FFF2-40B4-BE49-F238E27FC236}">
                    <a16:creationId xmlns:a16="http://schemas.microsoft.com/office/drawing/2014/main" id="{1B93A5F6-6DFC-AE48-9FC8-B80C5363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93097531-E52A-9A44-B862-0D99EDAE2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20">
                <a:extLst>
                  <a:ext uri="{FF2B5EF4-FFF2-40B4-BE49-F238E27FC236}">
                    <a16:creationId xmlns:a16="http://schemas.microsoft.com/office/drawing/2014/main" id="{CDA0CC3B-B7F9-F54A-9212-5FC97CEA0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21">
                <a:extLst>
                  <a:ext uri="{FF2B5EF4-FFF2-40B4-BE49-F238E27FC236}">
                    <a16:creationId xmlns:a16="http://schemas.microsoft.com/office/drawing/2014/main" id="{66743677-5A04-5E42-8899-C5DDA326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22">
                <a:extLst>
                  <a:ext uri="{FF2B5EF4-FFF2-40B4-BE49-F238E27FC236}">
                    <a16:creationId xmlns:a16="http://schemas.microsoft.com/office/drawing/2014/main" id="{47EF7545-C43A-D843-931F-5D18C313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9">
                <a:extLst>
                  <a:ext uri="{FF2B5EF4-FFF2-40B4-BE49-F238E27FC236}">
                    <a16:creationId xmlns:a16="http://schemas.microsoft.com/office/drawing/2014/main" id="{8A9ED0B6-BE31-424A-BB5E-2B4EA402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20">
                <a:extLst>
                  <a:ext uri="{FF2B5EF4-FFF2-40B4-BE49-F238E27FC236}">
                    <a16:creationId xmlns:a16="http://schemas.microsoft.com/office/drawing/2014/main" id="{90569637-BFEE-8742-89E5-9AE1BF0AF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21">
                <a:extLst>
                  <a:ext uri="{FF2B5EF4-FFF2-40B4-BE49-F238E27FC236}">
                    <a16:creationId xmlns:a16="http://schemas.microsoft.com/office/drawing/2014/main" id="{80D60C6B-E8EA-BB4E-AFAD-3EB76694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402916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9DA33DBC-F224-4045-B3D7-09C8AB23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8E2B2C31-8995-6745-B41F-9F1A3139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20">
                <a:extLst>
                  <a:ext uri="{FF2B5EF4-FFF2-40B4-BE49-F238E27FC236}">
                    <a16:creationId xmlns:a16="http://schemas.microsoft.com/office/drawing/2014/main" id="{A324B885-B8A0-2C47-8271-313705EB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1">
                <a:extLst>
                  <a:ext uri="{FF2B5EF4-FFF2-40B4-BE49-F238E27FC236}">
                    <a16:creationId xmlns:a16="http://schemas.microsoft.com/office/drawing/2014/main" id="{93DF08A7-22C1-6140-B1F1-B36956B9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2">
                <a:extLst>
                  <a:ext uri="{FF2B5EF4-FFF2-40B4-BE49-F238E27FC236}">
                    <a16:creationId xmlns:a16="http://schemas.microsoft.com/office/drawing/2014/main" id="{F3E08B21-9F84-874A-B1B4-E8C373B5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85C878-B7CE-C44F-9C41-CBFC9F072005}"/>
                </a:ext>
              </a:extLst>
            </p:cNvPr>
            <p:cNvGrpSpPr/>
            <p:nvPr/>
          </p:nvGrpSpPr>
          <p:grpSpPr>
            <a:xfrm>
              <a:off x="8745010" y="4052377"/>
              <a:ext cx="906435" cy="909514"/>
              <a:chOff x="8730068" y="3980274"/>
              <a:chExt cx="906435" cy="909514"/>
            </a:xfrm>
          </p:grpSpPr>
          <p:sp>
            <p:nvSpPr>
              <p:cNvPr id="185" name="Rectangle 15">
                <a:extLst>
                  <a:ext uri="{FF2B5EF4-FFF2-40B4-BE49-F238E27FC236}">
                    <a16:creationId xmlns:a16="http://schemas.microsoft.com/office/drawing/2014/main" id="{3D1F313F-BC32-4246-8FDE-C09AF9CF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6">
                <a:extLst>
                  <a:ext uri="{FF2B5EF4-FFF2-40B4-BE49-F238E27FC236}">
                    <a16:creationId xmlns:a16="http://schemas.microsoft.com/office/drawing/2014/main" id="{4A82D1F9-5D49-3C43-8C17-D25A7F952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7">
                <a:extLst>
                  <a:ext uri="{FF2B5EF4-FFF2-40B4-BE49-F238E27FC236}">
                    <a16:creationId xmlns:a16="http://schemas.microsoft.com/office/drawing/2014/main" id="{B059E08A-807F-174A-A51C-2B52FD9D1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8">
                <a:extLst>
                  <a:ext uri="{FF2B5EF4-FFF2-40B4-BE49-F238E27FC236}">
                    <a16:creationId xmlns:a16="http://schemas.microsoft.com/office/drawing/2014/main" id="{A2F3AA4A-F277-0D4A-B888-8BADEDDC1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FF52598C-4168-7443-B9B2-0FA9A9A7B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6C3F7C8-699E-2249-A71F-00AF4854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7271217B-C1F7-5045-8E81-CEF06F6B6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22">
                <a:extLst>
                  <a:ext uri="{FF2B5EF4-FFF2-40B4-BE49-F238E27FC236}">
                    <a16:creationId xmlns:a16="http://schemas.microsoft.com/office/drawing/2014/main" id="{29C6C2F6-D140-1D40-B21D-86C6E26F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9">
                <a:extLst>
                  <a:ext uri="{FF2B5EF4-FFF2-40B4-BE49-F238E27FC236}">
                    <a16:creationId xmlns:a16="http://schemas.microsoft.com/office/drawing/2014/main" id="{666F2280-6AC3-5745-801C-B5655539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20">
                <a:extLst>
                  <a:ext uri="{FF2B5EF4-FFF2-40B4-BE49-F238E27FC236}">
                    <a16:creationId xmlns:a16="http://schemas.microsoft.com/office/drawing/2014/main" id="{CBAC46D4-2913-CD4A-BFA0-791745069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21">
                <a:extLst>
                  <a:ext uri="{FF2B5EF4-FFF2-40B4-BE49-F238E27FC236}">
                    <a16:creationId xmlns:a16="http://schemas.microsoft.com/office/drawing/2014/main" id="{98AF0227-C493-6345-A08E-7BBEC485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43530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22">
                <a:extLst>
                  <a:ext uri="{FF2B5EF4-FFF2-40B4-BE49-F238E27FC236}">
                    <a16:creationId xmlns:a16="http://schemas.microsoft.com/office/drawing/2014/main" id="{DF3B79DC-8CA8-B149-82B7-2177F4F7D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>
                <a:extLst>
                  <a:ext uri="{FF2B5EF4-FFF2-40B4-BE49-F238E27FC236}">
                    <a16:creationId xmlns:a16="http://schemas.microsoft.com/office/drawing/2014/main" id="{F31C2E3A-0035-C44C-8FED-5BA4E4BA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>
                <a:extLst>
                  <a:ext uri="{FF2B5EF4-FFF2-40B4-BE49-F238E27FC236}">
                    <a16:creationId xmlns:a16="http://schemas.microsoft.com/office/drawing/2014/main" id="{52EF4818-B56F-6A4A-BD3A-774581F2B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>
                <a:extLst>
                  <a:ext uri="{FF2B5EF4-FFF2-40B4-BE49-F238E27FC236}">
                    <a16:creationId xmlns:a16="http://schemas.microsoft.com/office/drawing/2014/main" id="{2A41433B-3EF9-BA46-AD46-03E6F1BA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22">
                <a:extLst>
                  <a:ext uri="{FF2B5EF4-FFF2-40B4-BE49-F238E27FC236}">
                    <a16:creationId xmlns:a16="http://schemas.microsoft.com/office/drawing/2014/main" id="{7D88921D-98F6-F749-8DA9-E747F2EE9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2E4451-8A68-D142-BBCC-61913D800080}"/>
                </a:ext>
              </a:extLst>
            </p:cNvPr>
            <p:cNvGrpSpPr/>
            <p:nvPr/>
          </p:nvGrpSpPr>
          <p:grpSpPr>
            <a:xfrm>
              <a:off x="8745010" y="5110984"/>
              <a:ext cx="906435" cy="909514"/>
              <a:chOff x="8730068" y="4973332"/>
              <a:chExt cx="906435" cy="909514"/>
            </a:xfrm>
          </p:grpSpPr>
          <p:sp>
            <p:nvSpPr>
              <p:cNvPr id="201" name="Rectangle 15">
                <a:extLst>
                  <a:ext uri="{FF2B5EF4-FFF2-40B4-BE49-F238E27FC236}">
                    <a16:creationId xmlns:a16="http://schemas.microsoft.com/office/drawing/2014/main" id="{98F3F17B-9BC7-D542-85D2-27600F68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Rectangle 16">
                <a:extLst>
                  <a:ext uri="{FF2B5EF4-FFF2-40B4-BE49-F238E27FC236}">
                    <a16:creationId xmlns:a16="http://schemas.microsoft.com/office/drawing/2014/main" id="{441FB964-A070-0141-A98A-DB415F13B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Rectangle 17">
                <a:extLst>
                  <a:ext uri="{FF2B5EF4-FFF2-40B4-BE49-F238E27FC236}">
                    <a16:creationId xmlns:a16="http://schemas.microsoft.com/office/drawing/2014/main" id="{78BD98E7-CAD8-824C-BC87-107A7B14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18">
                <a:extLst>
                  <a:ext uri="{FF2B5EF4-FFF2-40B4-BE49-F238E27FC236}">
                    <a16:creationId xmlns:a16="http://schemas.microsoft.com/office/drawing/2014/main" id="{1959E8A7-4EA2-9749-84BD-BB2C64EA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19">
                <a:extLst>
                  <a:ext uri="{FF2B5EF4-FFF2-40B4-BE49-F238E27FC236}">
                    <a16:creationId xmlns:a16="http://schemas.microsoft.com/office/drawing/2014/main" id="{BD7D1F57-DDA3-D24B-9209-E2E31990D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20">
                <a:extLst>
                  <a:ext uri="{FF2B5EF4-FFF2-40B4-BE49-F238E27FC236}">
                    <a16:creationId xmlns:a16="http://schemas.microsoft.com/office/drawing/2014/main" id="{549C597B-F5D3-4A49-890C-8F670FB1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6BE52AD5-370B-EB47-B507-ACB64008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22">
                <a:extLst>
                  <a:ext uri="{FF2B5EF4-FFF2-40B4-BE49-F238E27FC236}">
                    <a16:creationId xmlns:a16="http://schemas.microsoft.com/office/drawing/2014/main" id="{9A66536F-0FFE-C04E-AC35-90EEBAC0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9">
                <a:extLst>
                  <a:ext uri="{FF2B5EF4-FFF2-40B4-BE49-F238E27FC236}">
                    <a16:creationId xmlns:a16="http://schemas.microsoft.com/office/drawing/2014/main" id="{2FF5C7C3-8824-9043-8A3F-AE74FE86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20">
                <a:extLst>
                  <a:ext uri="{FF2B5EF4-FFF2-40B4-BE49-F238E27FC236}">
                    <a16:creationId xmlns:a16="http://schemas.microsoft.com/office/drawing/2014/main" id="{4E13E997-60AE-8E42-86E9-14E257F88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21">
                <a:extLst>
                  <a:ext uri="{FF2B5EF4-FFF2-40B4-BE49-F238E27FC236}">
                    <a16:creationId xmlns:a16="http://schemas.microsoft.com/office/drawing/2014/main" id="{CC35A5D7-A120-0349-A241-31DDCF6DA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428362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22">
                <a:extLst>
                  <a:ext uri="{FF2B5EF4-FFF2-40B4-BE49-F238E27FC236}">
                    <a16:creationId xmlns:a16="http://schemas.microsoft.com/office/drawing/2014/main" id="{50D532A7-2F44-A04F-81B2-843CDF41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19">
                <a:extLst>
                  <a:ext uri="{FF2B5EF4-FFF2-40B4-BE49-F238E27FC236}">
                    <a16:creationId xmlns:a16="http://schemas.microsoft.com/office/drawing/2014/main" id="{0BD18CC0-5375-3841-A864-1C71A9B5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Rectangle 20">
                <a:extLst>
                  <a:ext uri="{FF2B5EF4-FFF2-40B4-BE49-F238E27FC236}">
                    <a16:creationId xmlns:a16="http://schemas.microsoft.com/office/drawing/2014/main" id="{8455626A-3FD5-2A4B-B141-9278BC71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Rectangle 21">
                <a:extLst>
                  <a:ext uri="{FF2B5EF4-FFF2-40B4-BE49-F238E27FC236}">
                    <a16:creationId xmlns:a16="http://schemas.microsoft.com/office/drawing/2014/main" id="{724F1C20-757B-484B-B3CE-8BF3ACB1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22">
                <a:extLst>
                  <a:ext uri="{FF2B5EF4-FFF2-40B4-BE49-F238E27FC236}">
                    <a16:creationId xmlns:a16="http://schemas.microsoft.com/office/drawing/2014/main" id="{E7878FE3-ECA9-6946-BBEE-86E5341BF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11112-8316-C247-8037-21D8DA194996}"/>
              </a:ext>
            </a:extLst>
          </p:cNvPr>
          <p:cNvGrpSpPr/>
          <p:nvPr/>
        </p:nvGrpSpPr>
        <p:grpSpPr>
          <a:xfrm>
            <a:off x="10447364" y="1935163"/>
            <a:ext cx="906436" cy="4085608"/>
            <a:chOff x="10447364" y="1935163"/>
            <a:chExt cx="906436" cy="40856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02526-2C26-1B48-8BB4-ACEA3A844717}"/>
                </a:ext>
              </a:extLst>
            </p:cNvPr>
            <p:cNvGrpSpPr/>
            <p:nvPr/>
          </p:nvGrpSpPr>
          <p:grpSpPr>
            <a:xfrm>
              <a:off x="10447365" y="1935163"/>
              <a:ext cx="906435" cy="909514"/>
              <a:chOff x="10490042" y="1935164"/>
              <a:chExt cx="906435" cy="909514"/>
            </a:xfrm>
          </p:grpSpPr>
          <p:sp>
            <p:nvSpPr>
              <p:cNvPr id="233" name="Rectangle 15">
                <a:extLst>
                  <a:ext uri="{FF2B5EF4-FFF2-40B4-BE49-F238E27FC236}">
                    <a16:creationId xmlns:a16="http://schemas.microsoft.com/office/drawing/2014/main" id="{4C22534E-BD96-734A-9892-52D7B8B4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16">
                <a:extLst>
                  <a:ext uri="{FF2B5EF4-FFF2-40B4-BE49-F238E27FC236}">
                    <a16:creationId xmlns:a16="http://schemas.microsoft.com/office/drawing/2014/main" id="{E7BB803A-37B1-F24A-8C6E-F544E715B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Rectangle 17">
                <a:extLst>
                  <a:ext uri="{FF2B5EF4-FFF2-40B4-BE49-F238E27FC236}">
                    <a16:creationId xmlns:a16="http://schemas.microsoft.com/office/drawing/2014/main" id="{EFFCA669-1E58-FA4A-9CC3-CB5D46FF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18">
                <a:extLst>
                  <a:ext uri="{FF2B5EF4-FFF2-40B4-BE49-F238E27FC236}">
                    <a16:creationId xmlns:a16="http://schemas.microsoft.com/office/drawing/2014/main" id="{1960D6D0-0A17-584C-B60C-0B0FDA37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Rectangle 19">
                <a:extLst>
                  <a:ext uri="{FF2B5EF4-FFF2-40B4-BE49-F238E27FC236}">
                    <a16:creationId xmlns:a16="http://schemas.microsoft.com/office/drawing/2014/main" id="{E500B307-2EC6-904F-BA8B-D23D1084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20">
                <a:extLst>
                  <a:ext uri="{FF2B5EF4-FFF2-40B4-BE49-F238E27FC236}">
                    <a16:creationId xmlns:a16="http://schemas.microsoft.com/office/drawing/2014/main" id="{F1F1D9ED-1300-894F-9E64-BC276094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21">
                <a:extLst>
                  <a:ext uri="{FF2B5EF4-FFF2-40B4-BE49-F238E27FC236}">
                    <a16:creationId xmlns:a16="http://schemas.microsoft.com/office/drawing/2014/main" id="{9A7EB6F9-2556-E44A-9F3A-1CAF9BDC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6D1C85E2-77B3-D04D-B84E-7D347F684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9">
                <a:extLst>
                  <a:ext uri="{FF2B5EF4-FFF2-40B4-BE49-F238E27FC236}">
                    <a16:creationId xmlns:a16="http://schemas.microsoft.com/office/drawing/2014/main" id="{10AB8758-CCDE-B843-B361-446F1A0C6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20">
                <a:extLst>
                  <a:ext uri="{FF2B5EF4-FFF2-40B4-BE49-F238E27FC236}">
                    <a16:creationId xmlns:a16="http://schemas.microsoft.com/office/drawing/2014/main" id="{18A951CE-6D7E-544F-91DD-8B9761E4E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21">
                <a:extLst>
                  <a:ext uri="{FF2B5EF4-FFF2-40B4-BE49-F238E27FC236}">
                    <a16:creationId xmlns:a16="http://schemas.microsoft.com/office/drawing/2014/main" id="{6844ED39-F697-2B49-8832-5D0111FF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390194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2929E6AC-8DB4-F749-9F62-5108204C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19">
                <a:extLst>
                  <a:ext uri="{FF2B5EF4-FFF2-40B4-BE49-F238E27FC236}">
                    <a16:creationId xmlns:a16="http://schemas.microsoft.com/office/drawing/2014/main" id="{96AFB55F-AB7E-2F45-A37C-26C435C5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20">
                <a:extLst>
                  <a:ext uri="{FF2B5EF4-FFF2-40B4-BE49-F238E27FC236}">
                    <a16:creationId xmlns:a16="http://schemas.microsoft.com/office/drawing/2014/main" id="{CE2480BA-E279-4B49-83A5-EB7316BFF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21">
                <a:extLst>
                  <a:ext uri="{FF2B5EF4-FFF2-40B4-BE49-F238E27FC236}">
                    <a16:creationId xmlns:a16="http://schemas.microsoft.com/office/drawing/2014/main" id="{EA4DB68C-06AF-4D42-912D-C64CC264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22">
                <a:extLst>
                  <a:ext uri="{FF2B5EF4-FFF2-40B4-BE49-F238E27FC236}">
                    <a16:creationId xmlns:a16="http://schemas.microsoft.com/office/drawing/2014/main" id="{862FE309-845F-9042-BD25-C38502C8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C26218-8292-8742-AAD6-61542C890977}"/>
                </a:ext>
              </a:extLst>
            </p:cNvPr>
            <p:cNvGrpSpPr/>
            <p:nvPr/>
          </p:nvGrpSpPr>
          <p:grpSpPr>
            <a:xfrm>
              <a:off x="10447365" y="2993861"/>
              <a:ext cx="906435" cy="909514"/>
              <a:chOff x="10480210" y="2957719"/>
              <a:chExt cx="906435" cy="909514"/>
            </a:xfrm>
          </p:grpSpPr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97FFD4D8-6A37-6E42-ADA7-62BDD309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1F8F444B-042F-6E4F-B92D-551048D18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56C901CA-64D7-D844-AD04-B747DCFD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AC5D00AB-A48C-B049-BA4A-F49AA1AAA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19">
                <a:extLst>
                  <a:ext uri="{FF2B5EF4-FFF2-40B4-BE49-F238E27FC236}">
                    <a16:creationId xmlns:a16="http://schemas.microsoft.com/office/drawing/2014/main" id="{13B3AB63-C321-7E43-8194-B0FEDBB6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20">
                <a:extLst>
                  <a:ext uri="{FF2B5EF4-FFF2-40B4-BE49-F238E27FC236}">
                    <a16:creationId xmlns:a16="http://schemas.microsoft.com/office/drawing/2014/main" id="{6904593E-3FFD-434E-8400-D76849C9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Rectangle 21">
                <a:extLst>
                  <a:ext uri="{FF2B5EF4-FFF2-40B4-BE49-F238E27FC236}">
                    <a16:creationId xmlns:a16="http://schemas.microsoft.com/office/drawing/2014/main" id="{778C090E-6AC2-3746-98F0-A8C6C78DF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Rectangle 22">
                <a:extLst>
                  <a:ext uri="{FF2B5EF4-FFF2-40B4-BE49-F238E27FC236}">
                    <a16:creationId xmlns:a16="http://schemas.microsoft.com/office/drawing/2014/main" id="{53806F36-36CF-2747-88FD-CB9B50DD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Rectangle 19">
                <a:extLst>
                  <a:ext uri="{FF2B5EF4-FFF2-40B4-BE49-F238E27FC236}">
                    <a16:creationId xmlns:a16="http://schemas.microsoft.com/office/drawing/2014/main" id="{C47DE9FC-B987-3A43-A682-50E79487B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20">
                <a:extLst>
                  <a:ext uri="{FF2B5EF4-FFF2-40B4-BE49-F238E27FC236}">
                    <a16:creationId xmlns:a16="http://schemas.microsoft.com/office/drawing/2014/main" id="{AE914D79-AA1F-084E-93BD-70785F7E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21">
                <a:extLst>
                  <a:ext uri="{FF2B5EF4-FFF2-40B4-BE49-F238E27FC236}">
                    <a16:creationId xmlns:a16="http://schemas.microsoft.com/office/drawing/2014/main" id="{2ECB954F-44FB-EC4F-B644-C0DB4490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412749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Rectangle 22">
                <a:extLst>
                  <a:ext uri="{FF2B5EF4-FFF2-40B4-BE49-F238E27FC236}">
                    <a16:creationId xmlns:a16="http://schemas.microsoft.com/office/drawing/2014/main" id="{9673A759-30F7-644F-8CD9-EBADF72ED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Rectangle 19">
                <a:extLst>
                  <a:ext uri="{FF2B5EF4-FFF2-40B4-BE49-F238E27FC236}">
                    <a16:creationId xmlns:a16="http://schemas.microsoft.com/office/drawing/2014/main" id="{54B30DFB-29B4-FC46-8ACD-161973C2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Rectangle 20">
                <a:extLst>
                  <a:ext uri="{FF2B5EF4-FFF2-40B4-BE49-F238E27FC236}">
                    <a16:creationId xmlns:a16="http://schemas.microsoft.com/office/drawing/2014/main" id="{4C8D38C0-90E6-6A4D-ACED-75DBB5A56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Rectangle 21">
                <a:extLst>
                  <a:ext uri="{FF2B5EF4-FFF2-40B4-BE49-F238E27FC236}">
                    <a16:creationId xmlns:a16="http://schemas.microsoft.com/office/drawing/2014/main" id="{73C0AA8D-610F-2040-8AC9-E2A397B84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7A6EC070-F611-8545-8404-805D8F3A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F61FAC-6717-3345-9982-15159993F94B}"/>
                </a:ext>
              </a:extLst>
            </p:cNvPr>
            <p:cNvGrpSpPr/>
            <p:nvPr/>
          </p:nvGrpSpPr>
          <p:grpSpPr>
            <a:xfrm>
              <a:off x="10447365" y="4052559"/>
              <a:ext cx="906435" cy="909514"/>
              <a:chOff x="10480210" y="3999938"/>
              <a:chExt cx="906435" cy="909514"/>
            </a:xfrm>
          </p:grpSpPr>
          <p:sp>
            <p:nvSpPr>
              <p:cNvPr id="265" name="Rectangle 15">
                <a:extLst>
                  <a:ext uri="{FF2B5EF4-FFF2-40B4-BE49-F238E27FC236}">
                    <a16:creationId xmlns:a16="http://schemas.microsoft.com/office/drawing/2014/main" id="{A304E3DE-527C-D444-B2BC-017DC25A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Rectangle 16">
                <a:extLst>
                  <a:ext uri="{FF2B5EF4-FFF2-40B4-BE49-F238E27FC236}">
                    <a16:creationId xmlns:a16="http://schemas.microsoft.com/office/drawing/2014/main" id="{17DCA364-D5AE-9549-8650-99AFCC50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Rectangle 17">
                <a:extLst>
                  <a:ext uri="{FF2B5EF4-FFF2-40B4-BE49-F238E27FC236}">
                    <a16:creationId xmlns:a16="http://schemas.microsoft.com/office/drawing/2014/main" id="{C1785C2C-55BA-D44B-9F4C-6FA32738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Rectangle 18">
                <a:extLst>
                  <a:ext uri="{FF2B5EF4-FFF2-40B4-BE49-F238E27FC236}">
                    <a16:creationId xmlns:a16="http://schemas.microsoft.com/office/drawing/2014/main" id="{E69CB1E6-3634-1549-BF5A-76E3205EA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Rectangle 19">
                <a:extLst>
                  <a:ext uri="{FF2B5EF4-FFF2-40B4-BE49-F238E27FC236}">
                    <a16:creationId xmlns:a16="http://schemas.microsoft.com/office/drawing/2014/main" id="{AC235881-3429-234D-ABAC-9198D3DB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Rectangle 20">
                <a:extLst>
                  <a:ext uri="{FF2B5EF4-FFF2-40B4-BE49-F238E27FC236}">
                    <a16:creationId xmlns:a16="http://schemas.microsoft.com/office/drawing/2014/main" id="{55DB6B2C-8DF3-6E45-811E-EFD757067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Rectangle 21">
                <a:extLst>
                  <a:ext uri="{FF2B5EF4-FFF2-40B4-BE49-F238E27FC236}">
                    <a16:creationId xmlns:a16="http://schemas.microsoft.com/office/drawing/2014/main" id="{48382649-D38C-D94F-8C1A-170EC2E0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Rectangle 22">
                <a:extLst>
                  <a:ext uri="{FF2B5EF4-FFF2-40B4-BE49-F238E27FC236}">
                    <a16:creationId xmlns:a16="http://schemas.microsoft.com/office/drawing/2014/main" id="{44E740E8-B1A3-5645-B958-18DAEFD5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Rectangle 19">
                <a:extLst>
                  <a:ext uri="{FF2B5EF4-FFF2-40B4-BE49-F238E27FC236}">
                    <a16:creationId xmlns:a16="http://schemas.microsoft.com/office/drawing/2014/main" id="{1821B42C-16F6-4B45-82B8-F31050C8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Rectangle 20">
                <a:extLst>
                  <a:ext uri="{FF2B5EF4-FFF2-40B4-BE49-F238E27FC236}">
                    <a16:creationId xmlns:a16="http://schemas.microsoft.com/office/drawing/2014/main" id="{29D4FE7D-4C6F-F442-874C-F420BA25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Rectangle 21">
                <a:extLst>
                  <a:ext uri="{FF2B5EF4-FFF2-40B4-BE49-F238E27FC236}">
                    <a16:creationId xmlns:a16="http://schemas.microsoft.com/office/drawing/2014/main" id="{1D2D5A13-76C6-B44B-8100-2517B00FE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454968"/>
                <a:ext cx="226609" cy="226609"/>
              </a:xfrm>
              <a:prstGeom prst="rect">
                <a:avLst/>
              </a:prstGeom>
              <a:gradFill>
                <a:gsLst>
                  <a:gs pos="0">
                    <a:srgbClr val="00B050"/>
                  </a:gs>
                  <a:gs pos="42000">
                    <a:srgbClr val="00B050"/>
                  </a:gs>
                  <a:gs pos="10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Rectangle 22">
                <a:extLst>
                  <a:ext uri="{FF2B5EF4-FFF2-40B4-BE49-F238E27FC236}">
                    <a16:creationId xmlns:a16="http://schemas.microsoft.com/office/drawing/2014/main" id="{7EC3F90C-83FE-CB49-AEB1-357E1981A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Rectangle 19">
                <a:extLst>
                  <a:ext uri="{FF2B5EF4-FFF2-40B4-BE49-F238E27FC236}">
                    <a16:creationId xmlns:a16="http://schemas.microsoft.com/office/drawing/2014/main" id="{D182A352-8CC3-5947-B807-6B92B63E8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Rectangle 20">
                <a:extLst>
                  <a:ext uri="{FF2B5EF4-FFF2-40B4-BE49-F238E27FC236}">
                    <a16:creationId xmlns:a16="http://schemas.microsoft.com/office/drawing/2014/main" id="{ECF37246-1FB0-F04C-9694-BD23FCA4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Rectangle 21">
                <a:extLst>
                  <a:ext uri="{FF2B5EF4-FFF2-40B4-BE49-F238E27FC236}">
                    <a16:creationId xmlns:a16="http://schemas.microsoft.com/office/drawing/2014/main" id="{DC1F6F4C-E964-EE42-9599-BA1FC15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22">
                <a:extLst>
                  <a:ext uri="{FF2B5EF4-FFF2-40B4-BE49-F238E27FC236}">
                    <a16:creationId xmlns:a16="http://schemas.microsoft.com/office/drawing/2014/main" id="{FC085860-80AB-604A-915D-8516993C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06BAB-1EC7-C742-A97F-E26158F72DDA}"/>
                </a:ext>
              </a:extLst>
            </p:cNvPr>
            <p:cNvGrpSpPr/>
            <p:nvPr/>
          </p:nvGrpSpPr>
          <p:grpSpPr>
            <a:xfrm>
              <a:off x="10447364" y="5111257"/>
              <a:ext cx="906435" cy="909514"/>
              <a:chOff x="10480210" y="4983164"/>
              <a:chExt cx="906435" cy="909514"/>
            </a:xfrm>
          </p:grpSpPr>
          <p:sp>
            <p:nvSpPr>
              <p:cNvPr id="281" name="Rectangle 15">
                <a:extLst>
                  <a:ext uri="{FF2B5EF4-FFF2-40B4-BE49-F238E27FC236}">
                    <a16:creationId xmlns:a16="http://schemas.microsoft.com/office/drawing/2014/main" id="{3AEFA09D-0C60-E44C-B102-D3BF029C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Rectangle 16">
                <a:extLst>
                  <a:ext uri="{FF2B5EF4-FFF2-40B4-BE49-F238E27FC236}">
                    <a16:creationId xmlns:a16="http://schemas.microsoft.com/office/drawing/2014/main" id="{F3EBEDED-6A00-E94A-8A1E-5FF922AC7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Rectangle 17">
                <a:extLst>
                  <a:ext uri="{FF2B5EF4-FFF2-40B4-BE49-F238E27FC236}">
                    <a16:creationId xmlns:a16="http://schemas.microsoft.com/office/drawing/2014/main" id="{A18B9D6C-7EB8-774E-AEE1-1E3E27B6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Rectangle 18">
                <a:extLst>
                  <a:ext uri="{FF2B5EF4-FFF2-40B4-BE49-F238E27FC236}">
                    <a16:creationId xmlns:a16="http://schemas.microsoft.com/office/drawing/2014/main" id="{71DA0505-1551-0C47-9C1E-EDCBA28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Rectangle 19">
                <a:extLst>
                  <a:ext uri="{FF2B5EF4-FFF2-40B4-BE49-F238E27FC236}">
                    <a16:creationId xmlns:a16="http://schemas.microsoft.com/office/drawing/2014/main" id="{C1CDBE27-E043-5F4D-828A-D24A0C016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Rectangle 20">
                <a:extLst>
                  <a:ext uri="{FF2B5EF4-FFF2-40B4-BE49-F238E27FC236}">
                    <a16:creationId xmlns:a16="http://schemas.microsoft.com/office/drawing/2014/main" id="{F81BC983-1F2E-174F-A412-C11A2B82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Rectangle 21">
                <a:extLst>
                  <a:ext uri="{FF2B5EF4-FFF2-40B4-BE49-F238E27FC236}">
                    <a16:creationId xmlns:a16="http://schemas.microsoft.com/office/drawing/2014/main" id="{3904FA1F-818A-8A48-B65D-FC42DD289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Rectangle 22">
                <a:extLst>
                  <a:ext uri="{FF2B5EF4-FFF2-40B4-BE49-F238E27FC236}">
                    <a16:creationId xmlns:a16="http://schemas.microsoft.com/office/drawing/2014/main" id="{45FB131F-54D2-2248-A75F-54298D72B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Rectangle 19">
                <a:extLst>
                  <a:ext uri="{FF2B5EF4-FFF2-40B4-BE49-F238E27FC236}">
                    <a16:creationId xmlns:a16="http://schemas.microsoft.com/office/drawing/2014/main" id="{A89D782C-F905-864E-854D-4D49DC8A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Rectangle 20">
                <a:extLst>
                  <a:ext uri="{FF2B5EF4-FFF2-40B4-BE49-F238E27FC236}">
                    <a16:creationId xmlns:a16="http://schemas.microsoft.com/office/drawing/2014/main" id="{48794DAA-B0F8-A548-9395-BFA32B4CF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Rectangle 21">
                <a:extLst>
                  <a:ext uri="{FF2B5EF4-FFF2-40B4-BE49-F238E27FC236}">
                    <a16:creationId xmlns:a16="http://schemas.microsoft.com/office/drawing/2014/main" id="{8CA8DF18-9C5B-5D46-B330-D07ED239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Rectangle 22">
                <a:extLst>
                  <a:ext uri="{FF2B5EF4-FFF2-40B4-BE49-F238E27FC236}">
                    <a16:creationId xmlns:a16="http://schemas.microsoft.com/office/drawing/2014/main" id="{63F85793-43F0-F44F-AC9E-F6AB9949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Rectangle 19">
                <a:extLst>
                  <a:ext uri="{FF2B5EF4-FFF2-40B4-BE49-F238E27FC236}">
                    <a16:creationId xmlns:a16="http://schemas.microsoft.com/office/drawing/2014/main" id="{8D85BCBB-1A7D-DC4D-BA39-29D8E0D61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20">
                <a:extLst>
                  <a:ext uri="{FF2B5EF4-FFF2-40B4-BE49-F238E27FC236}">
                    <a16:creationId xmlns:a16="http://schemas.microsoft.com/office/drawing/2014/main" id="{6D6916A4-9A56-D744-80A3-3BD33CB1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Rectangle 21">
                <a:extLst>
                  <a:ext uri="{FF2B5EF4-FFF2-40B4-BE49-F238E27FC236}">
                    <a16:creationId xmlns:a16="http://schemas.microsoft.com/office/drawing/2014/main" id="{7E872C23-AB19-4544-8A68-15EA66D57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Rectangle 22">
                <a:extLst>
                  <a:ext uri="{FF2B5EF4-FFF2-40B4-BE49-F238E27FC236}">
                    <a16:creationId xmlns:a16="http://schemas.microsoft.com/office/drawing/2014/main" id="{F18B0AAF-FFE5-524C-9FAE-44ABC7712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9008AE4-BFC4-694C-A357-66F50A68D170}"/>
              </a:ext>
            </a:extLst>
          </p:cNvPr>
          <p:cNvCxnSpPr>
            <a:cxnSpLocks/>
            <a:stCxn id="140" idx="3"/>
            <a:endCxn id="165" idx="1"/>
          </p:cNvCxnSpPr>
          <p:nvPr/>
        </p:nvCxnSpPr>
        <p:spPr>
          <a:xfrm flipV="1">
            <a:off x="7837200" y="2731373"/>
            <a:ext cx="851864" cy="249291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3E735AFF-D3E7-2E46-BD05-2A056694A8B9}"/>
              </a:ext>
            </a:extLst>
          </p:cNvPr>
          <p:cNvCxnSpPr>
            <a:cxnSpLocks/>
            <a:stCxn id="204" idx="3"/>
            <a:endCxn id="245" idx="1"/>
          </p:cNvCxnSpPr>
          <p:nvPr/>
        </p:nvCxnSpPr>
        <p:spPr>
          <a:xfrm flipV="1">
            <a:off x="9595499" y="2731373"/>
            <a:ext cx="851866" cy="249291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E22B2F-6837-464D-B062-56F550D78A49}"/>
              </a:ext>
            </a:extLst>
          </p:cNvPr>
          <p:cNvSpPr txBox="1"/>
          <p:nvPr/>
        </p:nvSpPr>
        <p:spPr>
          <a:xfrm>
            <a:off x="6653306" y="6211669"/>
            <a:ext cx="4951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example: 36% utilization </a:t>
            </a:r>
            <a:br>
              <a:rPr lang="en-US" dirty="0"/>
            </a:br>
            <a:r>
              <a:rPr lang="en-US" dirty="0"/>
              <a:t>(64 blocks useful work / 176 blocks potential work)</a:t>
            </a:r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Programming Model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456A5-4629-AE4B-9EDC-61936C1BE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 Shader</a:t>
            </a:r>
          </a:p>
          <a:p>
            <a:pPr lvl="1"/>
            <a:r>
              <a:rPr lang="en-US" dirty="0"/>
              <a:t>Runs on one</a:t>
            </a:r>
            <a:br>
              <a:rPr lang="en-US" dirty="0"/>
            </a:br>
            <a:r>
              <a:rPr lang="en-US" dirty="0"/>
              <a:t>vertex at a time</a:t>
            </a:r>
          </a:p>
          <a:p>
            <a:r>
              <a:rPr lang="en-US" dirty="0"/>
              <a:t>Rasterizer</a:t>
            </a:r>
          </a:p>
          <a:p>
            <a:pPr lvl="1"/>
            <a:r>
              <a:rPr lang="en-US" dirty="0"/>
              <a:t>Collects sets of</a:t>
            </a:r>
            <a:br>
              <a:rPr lang="en-US" dirty="0"/>
            </a:br>
            <a:r>
              <a:rPr lang="en-US" dirty="0"/>
              <a:t>three vertices</a:t>
            </a:r>
          </a:p>
          <a:p>
            <a:r>
              <a:rPr lang="en-US" dirty="0"/>
              <a:t>Pixel</a:t>
            </a:r>
          </a:p>
          <a:p>
            <a:pPr lvl="1"/>
            <a:r>
              <a:rPr lang="en-US" dirty="0"/>
              <a:t>Runs on one pixel</a:t>
            </a:r>
            <a:br>
              <a:rPr lang="en-US" dirty="0"/>
            </a:br>
            <a:r>
              <a:rPr lang="en-US" dirty="0"/>
              <a:t>at a time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692EC5-4B09-944A-9BBF-A180408B4DA0}"/>
              </a:ext>
            </a:extLst>
          </p:cNvPr>
          <p:cNvSpPr/>
          <p:nvPr/>
        </p:nvSpPr>
        <p:spPr>
          <a:xfrm>
            <a:off x="5606533" y="3732717"/>
            <a:ext cx="18252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Pixel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18D3168-D9A8-1F43-939D-D00F8BA360BE}"/>
              </a:ext>
            </a:extLst>
          </p:cNvPr>
          <p:cNvSpPr/>
          <p:nvPr/>
        </p:nvSpPr>
        <p:spPr>
          <a:xfrm>
            <a:off x="8229810" y="2343991"/>
            <a:ext cx="1654403" cy="1371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Texture/</a:t>
            </a:r>
            <a:br>
              <a:rPr lang="en-US" sz="2400" dirty="0"/>
            </a:br>
            <a:r>
              <a:rPr lang="en-US" sz="2400" dirty="0"/>
              <a:t>Buffer/</a:t>
            </a:r>
            <a:br>
              <a:rPr lang="en-US" sz="2400" dirty="0"/>
            </a:br>
            <a:r>
              <a:rPr lang="en-US" sz="2400" dirty="0"/>
              <a:t>Cache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3E3BB4C-FA98-9E4B-AFAB-3CF58C8FCCE7}"/>
              </a:ext>
            </a:extLst>
          </p:cNvPr>
          <p:cNvSpPr/>
          <p:nvPr/>
        </p:nvSpPr>
        <p:spPr>
          <a:xfrm>
            <a:off x="5606533" y="2719387"/>
            <a:ext cx="1825226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Rasterize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A25A86-11D0-CD4A-AC6B-9C499046A882}"/>
              </a:ext>
            </a:extLst>
          </p:cNvPr>
          <p:cNvSpPr/>
          <p:nvPr/>
        </p:nvSpPr>
        <p:spPr>
          <a:xfrm>
            <a:off x="5606533" y="1690688"/>
            <a:ext cx="18252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Vertex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163D0F-0B69-3742-91DC-775717E78D0E}"/>
              </a:ext>
            </a:extLst>
          </p:cNvPr>
          <p:cNvSpPr/>
          <p:nvPr/>
        </p:nvSpPr>
        <p:spPr>
          <a:xfrm>
            <a:off x="10230740" y="2614044"/>
            <a:ext cx="165440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Displayed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Pixels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A5773DF-901E-1D4C-8EF0-E8EF01246E55}"/>
              </a:ext>
            </a:extLst>
          </p:cNvPr>
          <p:cNvSpPr/>
          <p:nvPr/>
        </p:nvSpPr>
        <p:spPr>
          <a:xfrm>
            <a:off x="7121562" y="4603377"/>
            <a:ext cx="1714366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Z-buffer/</a:t>
            </a:r>
            <a:br>
              <a:rPr lang="en-US" sz="2400" dirty="0"/>
            </a:br>
            <a:r>
              <a:rPr lang="en-US" sz="2400" dirty="0"/>
              <a:t>Blend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5B1A772-C054-CC48-A0D5-36FD7C65935E}"/>
              </a:ext>
            </a:extLst>
          </p:cNvPr>
          <p:cNvCxnSpPr>
            <a:cxnSpLocks/>
            <a:stCxn id="31" idx="1"/>
            <a:endCxn id="42" idx="3"/>
          </p:cNvCxnSpPr>
          <p:nvPr/>
        </p:nvCxnSpPr>
        <p:spPr>
          <a:xfrm rot="10800000">
            <a:off x="7431760" y="2033589"/>
            <a:ext cx="798051" cy="996203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808BFF85-8735-A444-8CF6-D5BDB9DFCDB4}"/>
              </a:ext>
            </a:extLst>
          </p:cNvPr>
          <p:cNvCxnSpPr>
            <a:cxnSpLocks/>
            <a:stCxn id="31" idx="1"/>
            <a:endCxn id="30" idx="3"/>
          </p:cNvCxnSpPr>
          <p:nvPr/>
        </p:nvCxnSpPr>
        <p:spPr>
          <a:xfrm rot="10800000" flipV="1">
            <a:off x="7431760" y="3029791"/>
            <a:ext cx="798051" cy="104582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40E8779-96CB-F84F-B912-B3A0E144FC35}"/>
              </a:ext>
            </a:extLst>
          </p:cNvPr>
          <p:cNvCxnSpPr>
            <a:cxnSpLocks/>
            <a:stCxn id="30" idx="2"/>
            <a:endCxn id="48" idx="1"/>
          </p:cNvCxnSpPr>
          <p:nvPr/>
        </p:nvCxnSpPr>
        <p:spPr>
          <a:xfrm rot="16200000" flipH="1">
            <a:off x="6556474" y="4381189"/>
            <a:ext cx="527760" cy="60241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67E729D3-14C5-3C4C-B303-F6178F8A8A49}"/>
              </a:ext>
            </a:extLst>
          </p:cNvPr>
          <p:cNvCxnSpPr>
            <a:cxnSpLocks/>
            <a:stCxn id="48" idx="3"/>
            <a:endCxn id="31" idx="2"/>
          </p:cNvCxnSpPr>
          <p:nvPr/>
        </p:nvCxnSpPr>
        <p:spPr>
          <a:xfrm flipV="1">
            <a:off x="8835928" y="3715591"/>
            <a:ext cx="221084" cy="123068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2F9FE2-0433-B444-9880-02B80A39645D}"/>
              </a:ext>
            </a:extLst>
          </p:cNvPr>
          <p:cNvCxnSpPr>
            <a:cxnSpLocks/>
            <a:stCxn id="31" idx="3"/>
            <a:endCxn id="43" idx="1"/>
          </p:cNvCxnSpPr>
          <p:nvPr/>
        </p:nvCxnSpPr>
        <p:spPr>
          <a:xfrm>
            <a:off x="9884213" y="3029791"/>
            <a:ext cx="34652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1F25E6-EB92-EF4E-8016-8ED6B666087A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6519146" y="2376488"/>
            <a:ext cx="0" cy="342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76B9B2-3B1E-3442-8D48-F90187AAD393}"/>
              </a:ext>
            </a:extLst>
          </p:cNvPr>
          <p:cNvCxnSpPr>
            <a:cxnSpLocks/>
            <a:stCxn id="41" idx="2"/>
            <a:endCxn id="30" idx="0"/>
          </p:cNvCxnSpPr>
          <p:nvPr/>
        </p:nvCxnSpPr>
        <p:spPr>
          <a:xfrm>
            <a:off x="6519146" y="3405187"/>
            <a:ext cx="0" cy="327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2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D821F68-FCE0-F344-9236-5DDC21E5AA6C}"/>
              </a:ext>
            </a:extLst>
          </p:cNvPr>
          <p:cNvSpPr/>
          <p:nvPr/>
        </p:nvSpPr>
        <p:spPr>
          <a:xfrm>
            <a:off x="6012880" y="4039562"/>
            <a:ext cx="1829450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Z-buffer/</a:t>
            </a:r>
            <a:br>
              <a:rPr lang="en-US" sz="2400" dirty="0"/>
            </a:br>
            <a:r>
              <a:rPr lang="en-US" sz="2400" dirty="0"/>
              <a:t>Blend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 Model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BCE0647E-138E-4741-823C-00B194E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SIMD for efficiency</a:t>
            </a:r>
          </a:p>
          <a:p>
            <a:pPr lvl="1"/>
            <a:r>
              <a:rPr lang="en-US" dirty="0"/>
              <a:t>Same processors</a:t>
            </a:r>
            <a:br>
              <a:rPr lang="en-US" dirty="0"/>
            </a:br>
            <a:r>
              <a:rPr lang="en-US" dirty="0"/>
              <a:t>for vertex &amp; pixel</a:t>
            </a:r>
          </a:p>
          <a:p>
            <a:r>
              <a:rPr lang="en-US" dirty="0"/>
              <a:t>SIMD Batches</a:t>
            </a:r>
          </a:p>
          <a:p>
            <a:pPr lvl="1"/>
            <a:r>
              <a:rPr lang="en-US" dirty="0"/>
              <a:t>Limits on # of vertices &amp; </a:t>
            </a:r>
            <a:br>
              <a:rPr lang="en-US" dirty="0"/>
            </a:br>
            <a:r>
              <a:rPr lang="en-US" dirty="0"/>
              <a:t>pixels that can run together</a:t>
            </a:r>
          </a:p>
          <a:p>
            <a:pPr lvl="1"/>
            <a:r>
              <a:rPr lang="en-US" dirty="0"/>
              <a:t>Improve Utilization</a:t>
            </a:r>
          </a:p>
          <a:p>
            <a:pPr lvl="1"/>
            <a:r>
              <a:rPr lang="en-US" dirty="0"/>
              <a:t>Limit divergence</a:t>
            </a:r>
          </a:p>
          <a:p>
            <a:r>
              <a:rPr lang="en-US" dirty="0"/>
              <a:t>Basic scheduling</a:t>
            </a:r>
          </a:p>
          <a:p>
            <a:pPr lvl="1"/>
            <a:r>
              <a:rPr lang="en-US" dirty="0"/>
              <a:t>If batch of pixels, run it</a:t>
            </a:r>
          </a:p>
          <a:p>
            <a:pPr lvl="1"/>
            <a:r>
              <a:rPr lang="en-US" dirty="0"/>
              <a:t>Otherwise run some </a:t>
            </a:r>
            <a:br>
              <a:rPr lang="en-US" dirty="0"/>
            </a:br>
            <a:r>
              <a:rPr lang="en-US" dirty="0"/>
              <a:t>vertices to make more pixels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3AD7B34-4861-0247-AC4B-C82F245B90C0}"/>
              </a:ext>
            </a:extLst>
          </p:cNvPr>
          <p:cNvSpPr/>
          <p:nvPr/>
        </p:nvSpPr>
        <p:spPr>
          <a:xfrm>
            <a:off x="8425459" y="2219766"/>
            <a:ext cx="1654404" cy="15861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Texture/</a:t>
            </a:r>
            <a:br>
              <a:rPr lang="en-US" sz="2400" dirty="0"/>
            </a:br>
            <a:r>
              <a:rPr lang="en-US" sz="2400" dirty="0"/>
              <a:t>Buffer/</a:t>
            </a:r>
            <a:br>
              <a:rPr lang="en-US" sz="2400" dirty="0"/>
            </a:br>
            <a:r>
              <a:rPr lang="en-US" sz="2400" dirty="0"/>
              <a:t>Cache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7B08396-08BC-A647-A465-4EAF3533844F}"/>
              </a:ext>
            </a:extLst>
          </p:cNvPr>
          <p:cNvSpPr/>
          <p:nvPr/>
        </p:nvSpPr>
        <p:spPr>
          <a:xfrm>
            <a:off x="10405177" y="2597118"/>
            <a:ext cx="1654403" cy="83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Displayed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Pixels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229D605-B222-0343-813A-BEC0E95252D2}"/>
              </a:ext>
            </a:extLst>
          </p:cNvPr>
          <p:cNvSpPr/>
          <p:nvPr/>
        </p:nvSpPr>
        <p:spPr>
          <a:xfrm>
            <a:off x="4970361" y="4954552"/>
            <a:ext cx="1829450" cy="685800"/>
          </a:xfrm>
          <a:prstGeom prst="roundRect">
            <a:avLst>
              <a:gd name="adj" fmla="val 344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Rasterize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D225EE-00E7-1C42-8F5E-FC0E2C2B2BC9}"/>
              </a:ext>
            </a:extLst>
          </p:cNvPr>
          <p:cNvSpPr/>
          <p:nvPr/>
        </p:nvSpPr>
        <p:spPr>
          <a:xfrm>
            <a:off x="4862455" y="2219766"/>
            <a:ext cx="3154791" cy="15861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D54A59-FC7A-3D41-8D68-8FD820FB3A0A}"/>
              </a:ext>
            </a:extLst>
          </p:cNvPr>
          <p:cNvSpPr/>
          <p:nvPr/>
        </p:nvSpPr>
        <p:spPr>
          <a:xfrm>
            <a:off x="6012880" y="2917092"/>
            <a:ext cx="182945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Pixel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A7121A-45E5-4A43-84F1-7B2BEE37CD17}"/>
              </a:ext>
            </a:extLst>
          </p:cNvPr>
          <p:cNvSpPr/>
          <p:nvPr/>
        </p:nvSpPr>
        <p:spPr>
          <a:xfrm>
            <a:off x="4991877" y="2386221"/>
            <a:ext cx="182945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Vertex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D27C42-E345-334E-8160-DD9208413108}"/>
              </a:ext>
            </a:extLst>
          </p:cNvPr>
          <p:cNvCxnSpPr>
            <a:cxnSpLocks/>
            <a:stCxn id="57" idx="3"/>
            <a:endCxn id="26" idx="1"/>
          </p:cNvCxnSpPr>
          <p:nvPr/>
        </p:nvCxnSpPr>
        <p:spPr>
          <a:xfrm>
            <a:off x="8017246" y="3012865"/>
            <a:ext cx="408213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18DF8194-55A3-4945-A14A-57EA4F470257}"/>
              </a:ext>
            </a:extLst>
          </p:cNvPr>
          <p:cNvCxnSpPr>
            <a:cxnSpLocks/>
            <a:stCxn id="63" idx="3"/>
            <a:endCxn id="26" idx="2"/>
          </p:cNvCxnSpPr>
          <p:nvPr/>
        </p:nvCxnSpPr>
        <p:spPr>
          <a:xfrm flipV="1">
            <a:off x="7842330" y="3805964"/>
            <a:ext cx="1410331" cy="576498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D6DFEB6A-2F42-474F-8B69-D52130C00DBD}"/>
              </a:ext>
            </a:extLst>
          </p:cNvPr>
          <p:cNvCxnSpPr>
            <a:cxnSpLocks/>
            <a:stCxn id="64" idx="3"/>
            <a:endCxn id="26" idx="2"/>
          </p:cNvCxnSpPr>
          <p:nvPr/>
        </p:nvCxnSpPr>
        <p:spPr>
          <a:xfrm flipV="1">
            <a:off x="6799811" y="3805964"/>
            <a:ext cx="2452850" cy="1491488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E71478-B593-4F42-A9F7-66607858798B}"/>
              </a:ext>
            </a:extLst>
          </p:cNvPr>
          <p:cNvCxnSpPr>
            <a:stCxn id="25" idx="2"/>
            <a:endCxn id="63" idx="0"/>
          </p:cNvCxnSpPr>
          <p:nvPr/>
        </p:nvCxnSpPr>
        <p:spPr>
          <a:xfrm>
            <a:off x="6927605" y="3602892"/>
            <a:ext cx="0" cy="4366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C2B540F-0A18-A342-9EF4-BF5D91655358}"/>
              </a:ext>
            </a:extLst>
          </p:cNvPr>
          <p:cNvCxnSpPr>
            <a:cxnSpLocks/>
            <a:stCxn id="26" idx="3"/>
            <a:endCxn id="97" idx="1"/>
          </p:cNvCxnSpPr>
          <p:nvPr/>
        </p:nvCxnSpPr>
        <p:spPr>
          <a:xfrm>
            <a:off x="10079863" y="3012865"/>
            <a:ext cx="325314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E2F6C405-C44E-AE41-BB12-8A1551517027}"/>
              </a:ext>
            </a:extLst>
          </p:cNvPr>
          <p:cNvCxnSpPr>
            <a:cxnSpLocks/>
            <a:stCxn id="26" idx="0"/>
            <a:endCxn id="57" idx="0"/>
          </p:cNvCxnSpPr>
          <p:nvPr/>
        </p:nvCxnSpPr>
        <p:spPr>
          <a:xfrm rot="16200000" flipV="1">
            <a:off x="7846256" y="813361"/>
            <a:ext cx="12700" cy="281281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17AE79A-5E05-AC49-8E33-A056E6C082C1}"/>
              </a:ext>
            </a:extLst>
          </p:cNvPr>
          <p:cNvCxnSpPr>
            <a:cxnSpLocks/>
            <a:stCxn id="46" idx="2"/>
            <a:endCxn id="64" idx="0"/>
          </p:cNvCxnSpPr>
          <p:nvPr/>
        </p:nvCxnSpPr>
        <p:spPr>
          <a:xfrm flipH="1">
            <a:off x="5885086" y="3072021"/>
            <a:ext cx="21516" cy="188253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1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Maxwell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98228" y="6520280"/>
            <a:ext cx="4997132" cy="3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/>
              <a:t>[NVIDIA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03213"/>
            <a:ext cx="5592074" cy="521665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EB49AA-B73D-1D49-D3E2-FF740EAF494F}"/>
              </a:ext>
            </a:extLst>
          </p:cNvPr>
          <p:cNvSpPr/>
          <p:nvPr/>
        </p:nvSpPr>
        <p:spPr>
          <a:xfrm>
            <a:off x="3768726" y="1968499"/>
            <a:ext cx="539750" cy="930275"/>
          </a:xfrm>
          <a:prstGeom prst="roundRect">
            <a:avLst>
              <a:gd name="adj" fmla="val 908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9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32111</TotalTime>
  <Words>1870</Words>
  <Application>Microsoft Macintosh PowerPoint</Application>
  <PresentationFormat>Widescreen</PresentationFormat>
  <Paragraphs>296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Courier</vt:lpstr>
      <vt:lpstr>Wingdings</vt:lpstr>
      <vt:lpstr>Office Theme</vt:lpstr>
      <vt:lpstr>GPU Hardware</vt:lpstr>
      <vt:lpstr>GPU Architecture</vt:lpstr>
      <vt:lpstr>CPU vs GPU Goals</vt:lpstr>
      <vt:lpstr>Architecture (MIMD vs SIMD)</vt:lpstr>
      <vt:lpstr>SIMD Branching</vt:lpstr>
      <vt:lpstr>SIMD Looping</vt:lpstr>
      <vt:lpstr>GPU Programming Model</vt:lpstr>
      <vt:lpstr>GPU Processing Model</vt:lpstr>
      <vt:lpstr>NVIDIA Maxwell</vt:lpstr>
      <vt:lpstr>Maxwell SIMD Processing Block</vt:lpstr>
      <vt:lpstr>GPU Registers</vt:lpstr>
      <vt:lpstr>Maxwell Streaming Multiprocessor (SMM)</vt:lpstr>
      <vt:lpstr>Maxwell Graphics Processing Cluster (GPC)</vt:lpstr>
      <vt:lpstr>Full NVIDIA Maxwell</vt:lpstr>
      <vt:lpstr>Things in newer GPUs</vt:lpstr>
      <vt:lpstr>Care and Feeding of a GPU</vt:lpstr>
      <vt:lpstr>Graphics System Architecture</vt:lpstr>
      <vt:lpstr>Parallel Submission</vt:lpstr>
      <vt:lpstr>Resource Transitions</vt:lpstr>
      <vt:lpstr>Setting up a Command List</vt:lpstr>
      <vt:lpstr>Setting up a Graphics Command List</vt:lpstr>
      <vt:lpstr>GPU Performance Tips</vt:lpstr>
      <vt:lpstr>Communication</vt:lpstr>
      <vt:lpstr>API &amp; Driver</vt:lpstr>
      <vt:lpstr>Dependencies</vt:lpstr>
      <vt:lpstr>Shaders</vt:lpstr>
      <vt:lpstr>Shader Occupancy</vt:lpstr>
      <vt:lpstr>Shaders</vt:lpstr>
      <vt:lpstr>Vertices</vt:lpstr>
      <vt:lpstr>Pixels</vt:lpstr>
      <vt:lpstr>Pixels</vt:lpstr>
      <vt:lpstr>Textures</vt:lpstr>
      <vt:lpstr>Frame Buffer</vt:lpstr>
      <vt:lpstr>Overall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322</cp:revision>
  <dcterms:created xsi:type="dcterms:W3CDTF">2017-09-07T12:57:46Z</dcterms:created>
  <dcterms:modified xsi:type="dcterms:W3CDTF">2024-10-17T19:56:27Z</dcterms:modified>
</cp:coreProperties>
</file>