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8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3" r:id="rId35"/>
    <p:sldId id="292" r:id="rId36"/>
    <p:sldId id="291" r:id="rId37"/>
    <p:sldId id="304" r:id="rId38"/>
    <p:sldId id="290" r:id="rId39"/>
    <p:sldId id="288" r:id="rId40"/>
    <p:sldId id="289" r:id="rId41"/>
    <p:sldId id="303" r:id="rId42"/>
    <p:sldId id="305" r:id="rId43"/>
    <p:sldId id="294" r:id="rId44"/>
    <p:sldId id="295" r:id="rId45"/>
    <p:sldId id="296" r:id="rId46"/>
    <p:sldId id="297" r:id="rId47"/>
    <p:sldId id="306" r:id="rId48"/>
    <p:sldId id="298" r:id="rId49"/>
    <p:sldId id="299" r:id="rId50"/>
    <p:sldId id="300" r:id="rId51"/>
    <p:sldId id="301" r:id="rId52"/>
    <p:sldId id="302" r:id="rId53"/>
    <p:sldId id="307" r:id="rId54"/>
  </p:sldIdLst>
  <p:sldSz cx="9144000" cy="5143500" type="screen16x9"/>
  <p:notesSz cx="7772400" cy="10058400"/>
  <p:defaultTextStyle>
    <a:defPPr>
      <a:defRPr lang="en-GB"/>
    </a:defPPr>
    <a:lvl1pPr algn="l" defTabSz="370132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1pPr>
    <a:lvl2pPr marL="349569" indent="-174786" algn="l" defTabSz="370132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2pPr>
    <a:lvl3pPr marL="524354" indent="-174786" algn="l" defTabSz="370132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3pPr>
    <a:lvl4pPr marL="699140" indent="-174786" algn="l" defTabSz="370132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4pPr>
    <a:lvl5pPr marL="873924" indent="-174786" algn="l" defTabSz="370132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5pPr>
    <a:lvl6pPr marL="1850664" algn="l" defTabSz="370132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6pPr>
    <a:lvl7pPr marL="2220797" algn="l" defTabSz="370132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7pPr>
    <a:lvl8pPr marL="2590929" algn="l" defTabSz="370132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8pPr>
    <a:lvl9pPr marL="2961062" algn="l" defTabSz="370132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2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50"/>
    <p:restoredTop sz="91005"/>
  </p:normalViewPr>
  <p:slideViewPr>
    <p:cSldViewPr>
      <p:cViewPr varScale="1">
        <p:scale>
          <a:sx n="84" d="100"/>
          <a:sy n="84" d="100"/>
        </p:scale>
        <p:origin x="200" y="616"/>
      </p:cViewPr>
      <p:guideLst>
        <p:guide orient="horz" pos="1470"/>
        <p:guide pos="2612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55AA6C62-FD0A-8D4B-87B1-15467818E1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13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601466" indent="-231333" algn="l" defTabSz="37013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925330" indent="-185067" algn="l" defTabSz="37013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295465" indent="-185067" algn="l" defTabSz="37013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1665597" indent="-185067" algn="l" defTabSz="37013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1850664" algn="l" defTabSz="370132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6pPr>
    <a:lvl7pPr marL="2220797" algn="l" defTabSz="370132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7pPr>
    <a:lvl8pPr marL="2590929" algn="l" defTabSz="370132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8pPr>
    <a:lvl9pPr marL="2961062" algn="l" defTabSz="370132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A68F3-C3DA-6343-9295-D7A296A8554B}" type="slidenum">
              <a:rPr lang="en-GB"/>
              <a:pPr/>
              <a:t>1</a:t>
            </a:fld>
            <a:endParaRPr lang="en-GB"/>
          </a:p>
        </p:txBody>
      </p:sp>
      <p:sp>
        <p:nvSpPr>
          <p:cNvPr id="675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15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91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727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727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50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73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83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662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49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32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415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98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81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64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45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737370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737370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57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306365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3306364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2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29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7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0"/>
            <a:ext cx="5111750" cy="4733922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862385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6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832" indent="0">
              <a:buNone/>
              <a:defRPr sz="2109"/>
            </a:lvl2pPr>
            <a:lvl3pPr marL="685662" indent="0">
              <a:buNone/>
              <a:defRPr sz="1769"/>
            </a:lvl3pPr>
            <a:lvl4pPr marL="1028494" indent="0">
              <a:buNone/>
              <a:defRPr sz="1497"/>
            </a:lvl4pPr>
            <a:lvl5pPr marL="1371324" indent="0">
              <a:buNone/>
              <a:defRPr sz="1497"/>
            </a:lvl5pPr>
            <a:lvl6pPr marL="1714156" indent="0">
              <a:buNone/>
              <a:defRPr sz="1497"/>
            </a:lvl6pPr>
            <a:lvl7pPr marL="2056986" indent="0">
              <a:buNone/>
              <a:defRPr sz="1497"/>
            </a:lvl7pPr>
            <a:lvl8pPr marL="2399818" indent="0">
              <a:buNone/>
              <a:defRPr sz="1497"/>
            </a:lvl8pPr>
            <a:lvl9pPr marL="2742649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08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737370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46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342832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3" indent="-257123" algn="l" defTabSz="342832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69" algn="l" defTabSz="34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7079" indent="-171416" algn="l" defTabSz="342832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09" indent="-171416" algn="l" defTabSz="34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6" algn="l" defTabSz="3428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1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3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4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5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66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8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9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ln/>
        </p:spPr>
        <p:txBody>
          <a:bodyPr/>
          <a:lstStyle/>
          <a:p>
            <a:r>
              <a:rPr lang="en-GB" dirty="0"/>
              <a:t>Transformations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/>
          <a:p>
            <a:r>
              <a:rPr lang="en-US" dirty="0"/>
              <a:t>CMSC 435/634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B514577-6189-634B-BF82-58672AF114F0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DBA6-932D-537C-A952-51688147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Linear Transform: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CC7F6-5D6C-4C5F-9193-A6CE20CDE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Inverse: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CC7F6-5D6C-4C5F-9193-A6CE20CDE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Illustration of scaling">
            <a:extLst>
              <a:ext uri="{FF2B5EF4-FFF2-40B4-BE49-F238E27FC236}">
                <a16:creationId xmlns:a16="http://schemas.microsoft.com/office/drawing/2014/main" id="{AC5A86F1-359C-F527-905D-C0218FA4AAAD}"/>
              </a:ext>
            </a:extLst>
          </p:cNvPr>
          <p:cNvGrpSpPr/>
          <p:nvPr/>
        </p:nvGrpSpPr>
        <p:grpSpPr>
          <a:xfrm>
            <a:off x="5181600" y="2290046"/>
            <a:ext cx="2971800" cy="1693708"/>
            <a:chOff x="5181600" y="2290046"/>
            <a:chExt cx="2971800" cy="16937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9478BE-6269-F664-8ACA-2B5940105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2800350"/>
              <a:ext cx="546100" cy="6731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1A88A1-26E7-8886-D9AA-3A6932D1E164}"/>
                </a:ext>
              </a:extLst>
            </p:cNvPr>
            <p:cNvGrpSpPr/>
            <p:nvPr/>
          </p:nvGrpSpPr>
          <p:grpSpPr>
            <a:xfrm>
              <a:off x="5410200" y="2876550"/>
              <a:ext cx="304800" cy="304800"/>
              <a:chOff x="1752600" y="3333750"/>
              <a:chExt cx="304800" cy="30480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13E5EB23-7F68-9D8C-1C6E-357D024F82B3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D10D30E-F6FB-D6B3-782D-053E2B487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26D7E75-0348-8980-7890-5BD6CCF02E66}"/>
                </a:ext>
              </a:extLst>
            </p:cNvPr>
            <p:cNvCxnSpPr/>
            <p:nvPr/>
          </p:nvCxnSpPr>
          <p:spPr>
            <a:xfrm>
              <a:off x="6019800" y="3148131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AAF154-82AE-0504-B990-3CF86BE1D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9260" y="2290046"/>
              <a:ext cx="1374140" cy="169370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B121D7-9BB2-AAE1-2171-151B074B4F91}"/>
                </a:ext>
              </a:extLst>
            </p:cNvPr>
            <p:cNvGrpSpPr/>
            <p:nvPr/>
          </p:nvGrpSpPr>
          <p:grpSpPr>
            <a:xfrm>
              <a:off x="7421880" y="2876550"/>
              <a:ext cx="304800" cy="304800"/>
              <a:chOff x="1752600" y="3333750"/>
              <a:chExt cx="304800" cy="304800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4FCCFC9-3F3D-AC5B-0472-9ACBE8C15BD4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AB15187-CC85-BE3D-F3FC-1DE0544F6C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260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6089-0D25-7E13-0376-58851CFA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Linear Transform: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E796B-6181-AAC4-1594-D3E99D95C1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Negative Scaling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E796B-6181-AAC4-1594-D3E99D95C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 descr="Illustration of reflection">
            <a:extLst>
              <a:ext uri="{FF2B5EF4-FFF2-40B4-BE49-F238E27FC236}">
                <a16:creationId xmlns:a16="http://schemas.microsoft.com/office/drawing/2014/main" id="{FAE5F1B4-2D8A-336A-94A6-35716EB621B6}"/>
              </a:ext>
            </a:extLst>
          </p:cNvPr>
          <p:cNvGrpSpPr/>
          <p:nvPr/>
        </p:nvGrpSpPr>
        <p:grpSpPr>
          <a:xfrm>
            <a:off x="3048000" y="3409950"/>
            <a:ext cx="2475411" cy="673100"/>
            <a:chOff x="3048000" y="3409950"/>
            <a:chExt cx="2475411" cy="673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AA8C6-15FC-A76C-1992-F23E848AB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3409950"/>
              <a:ext cx="546100" cy="6731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9F9646-F06D-3935-45B1-0DFE242D8649}"/>
                </a:ext>
              </a:extLst>
            </p:cNvPr>
            <p:cNvGrpSpPr/>
            <p:nvPr/>
          </p:nvGrpSpPr>
          <p:grpSpPr>
            <a:xfrm>
              <a:off x="3276600" y="3486150"/>
              <a:ext cx="304800" cy="304800"/>
              <a:chOff x="1752600" y="3333750"/>
              <a:chExt cx="304800" cy="304800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A059E075-900A-E892-ED28-91814BC029A0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B958AA30-A145-ABE8-63BD-C042A3099A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A2DD8EA-2FE3-C23D-C10A-D597DC696CE0}"/>
                </a:ext>
              </a:extLst>
            </p:cNvPr>
            <p:cNvCxnSpPr/>
            <p:nvPr/>
          </p:nvCxnSpPr>
          <p:spPr>
            <a:xfrm>
              <a:off x="3886200" y="3757731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99FE4A-CBBB-CAE9-7AFD-DCB363CE5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876800" y="3409950"/>
              <a:ext cx="533400" cy="6731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FB1F3F-38F7-548C-CFA3-AC1587572A90}"/>
                </a:ext>
              </a:extLst>
            </p:cNvPr>
            <p:cNvGrpSpPr/>
            <p:nvPr/>
          </p:nvGrpSpPr>
          <p:grpSpPr>
            <a:xfrm>
              <a:off x="5218611" y="3486150"/>
              <a:ext cx="304800" cy="304800"/>
              <a:chOff x="1752600" y="3333750"/>
              <a:chExt cx="304800" cy="304800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814A66D-943A-6CE7-0C5F-D08A2CEA8E92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CD051F0-041B-E9C9-2A0B-7BDE19E3F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0687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995A-1BF4-C907-C5A1-D0256215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Linear Transform: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68BE5-A628-C132-8D00-65E65E0B0D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Rotate around Z axis: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Orthogonal matrix</a:t>
                </a:r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All</a:t>
                </a:r>
                <a:r>
                  <a:rPr lang="en-US" dirty="0"/>
                  <a:t> rotations are orthogonal</a:t>
                </a:r>
              </a:p>
              <a:p>
                <a:pPr lvl="2"/>
                <a:r>
                  <a:rPr lang="en-US" dirty="0"/>
                  <a:t>Axes remain unit-lengths</a:t>
                </a:r>
              </a:p>
              <a:p>
                <a:pPr lvl="2"/>
                <a:r>
                  <a:rPr lang="en-US" dirty="0"/>
                  <a:t>Axes remain perpendicular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68BE5-A628-C132-8D00-65E65E0B0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eometry to derive rotation around z axis">
            <a:extLst>
              <a:ext uri="{FF2B5EF4-FFF2-40B4-BE49-F238E27FC236}">
                <a16:creationId xmlns:a16="http://schemas.microsoft.com/office/drawing/2014/main" id="{3E03C842-01DD-FB68-0DB6-F7C9F0067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76350"/>
            <a:ext cx="51435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6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03A0F-1F06-545C-E982-54E14A73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D4A1-5E28-FCB2-3081-70E6B7F7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Linear Transform: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8A12B0-8D76-924F-8FDB-B312A2E085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Rotate around X axis</a:t>
                </a:r>
              </a:p>
              <a:p>
                <a:r>
                  <a:rPr lang="en-US" dirty="0"/>
                  <a:t>Like Z, but re-label axes</a:t>
                </a:r>
              </a:p>
              <a:p>
                <a:pPr lvl="1"/>
                <a:r>
                  <a:rPr lang="en-US" dirty="0"/>
                  <a:t>Preserving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8A12B0-8D76-924F-8FDB-B312A2E08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eometry to derive rotation around x axis">
            <a:extLst>
              <a:ext uri="{FF2B5EF4-FFF2-40B4-BE49-F238E27FC236}">
                <a16:creationId xmlns:a16="http://schemas.microsoft.com/office/drawing/2014/main" id="{4B6B580C-584D-E64E-60D4-C74E37435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76350"/>
            <a:ext cx="51435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4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EB588-1123-B03E-D381-8D89FD7D9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C2A4-2E86-E562-1A6C-F96150E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Linear Transform: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709F1-263E-2C15-A835-A59933738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Rotate around Y axis</a:t>
                </a:r>
              </a:p>
              <a:p>
                <a:pPr lvl="1"/>
                <a:r>
                  <a:rPr lang="en-US" dirty="0"/>
                  <a:t>Relabeling axes </a:t>
                </a:r>
                <a:br>
                  <a:rPr lang="en-US" dirty="0"/>
                </a:br>
                <a:r>
                  <a:rPr lang="en-US" dirty="0"/>
                  <a:t>rotates Z toward X </a:t>
                </a:r>
                <a:br>
                  <a:rPr lang="en-US" dirty="0"/>
                </a:br>
                <a:r>
                  <a:rPr lang="en-US" dirty="0"/>
                  <a:t>rather than X toward Z</a:t>
                </a:r>
              </a:p>
              <a:p>
                <a:pPr lvl="1"/>
                <a:r>
                  <a:rPr lang="en-US" dirty="0"/>
                  <a:t>Preserving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× 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709F1-263E-2C15-A835-A59933738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eometry to derive rotation around y axis">
            <a:extLst>
              <a:ext uri="{FF2B5EF4-FFF2-40B4-BE49-F238E27FC236}">
                <a16:creationId xmlns:a16="http://schemas.microsoft.com/office/drawing/2014/main" id="{A5E242C0-0DB4-008E-80C9-AB1E67BB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76350"/>
            <a:ext cx="51435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1440-9307-88F7-890C-0B21C4F7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Linear 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F4BCE3-B45B-D6B3-72CE-F2AECDB5B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the stage, act, undo staging transforms</a:t>
                </a:r>
              </a:p>
              <a:p>
                <a:r>
                  <a:rPr lang="en-US" dirty="0"/>
                  <a:t>Scale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along axis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Rotate to align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with Z axis</a:t>
                </a:r>
              </a:p>
              <a:p>
                <a:pPr lvl="1"/>
                <a:r>
                  <a:rPr lang="en-US" dirty="0"/>
                  <a:t>Axis-aligned scale along Z</a:t>
                </a:r>
              </a:p>
              <a:p>
                <a:pPr lvl="1"/>
                <a:r>
                  <a:rPr lang="en-US" dirty="0"/>
                  <a:t>Undo the rotation(s)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F4BCE3-B45B-D6B3-72CE-F2AECDB5B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67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1AA81-5A3F-96FA-95A4-FEF5B246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Rotate around X into X-Z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1DCAF-8CBF-187A-1CF8-4ED8A34ECA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𝑦𝑧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projection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onto Y-Z: plane</a:t>
                </a:r>
              </a:p>
              <a:p>
                <a:r>
                  <a:rPr lang="en-US" dirty="0"/>
                  <a:t>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Result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1DCAF-8CBF-187A-1CF8-4ED8A34EC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eometry to derive alignment rotation by alpha into X/Z plane">
            <a:extLst>
              <a:ext uri="{FF2B5EF4-FFF2-40B4-BE49-F238E27FC236}">
                <a16:creationId xmlns:a16="http://schemas.microsoft.com/office/drawing/2014/main" id="{5C4EB5D0-73B1-7D8F-C25D-173C8A10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143000"/>
            <a:ext cx="3017520" cy="36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0231-A546-581C-B2BC-D898D5BA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Rotate around Y onto Z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D535A-29C5-F6A9-518C-056B4615D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’</m:t>
                            </m:r>
                          </m:e>
                        </m:acc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Negative rotation (X into Z, not Z into X)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Result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0,0,1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D535A-29C5-F6A9-518C-056B4615D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eometry to derive beta alignment rotation to Z axis">
            <a:extLst>
              <a:ext uri="{FF2B5EF4-FFF2-40B4-BE49-F238E27FC236}">
                <a16:creationId xmlns:a16="http://schemas.microsoft.com/office/drawing/2014/main" id="{FA2C078E-AA40-5C02-731B-357BD3193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143000"/>
            <a:ext cx="3017520" cy="36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0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AAD5-E8E2-E675-240A-92AA045A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along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A2118-0048-BF5D-7839-FEA0B55D67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Scale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along 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Final combined transformation</a:t>
                </a:r>
              </a:p>
              <a:p>
                <a:pPr lvl="1"/>
                <a:r>
                  <a:rPr lang="en-US" dirty="0"/>
                  <a:t>Rotate to align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with X-Z plane</a:t>
                </a:r>
              </a:p>
              <a:p>
                <a:pPr lvl="1"/>
                <a:r>
                  <a:rPr lang="en-US" dirty="0"/>
                  <a:t>Rotate to align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with Z</a:t>
                </a:r>
              </a:p>
              <a:p>
                <a:pPr lvl="1"/>
                <a:r>
                  <a:rPr lang="en-US" dirty="0"/>
                  <a:t>Scale along Z</a:t>
                </a:r>
              </a:p>
              <a:p>
                <a:pPr lvl="1"/>
                <a:r>
                  <a:rPr lang="en-US" dirty="0"/>
                  <a:t>Undo Z-alignment rotation</a:t>
                </a:r>
              </a:p>
              <a:p>
                <a:pPr lvl="1"/>
                <a:r>
                  <a:rPr lang="en-US" dirty="0"/>
                  <a:t>Undo X-Z alignment rotation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A2118-0048-BF5D-7839-FEA0B55D6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088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7BFC-91D5-5CD4-1300-666A1ECB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Transforms</a:t>
            </a:r>
          </a:p>
        </p:txBody>
      </p:sp>
    </p:spTree>
    <p:extLst>
      <p:ext uri="{BB962C8B-B14F-4D97-AF65-F5344CB8AC3E}">
        <p14:creationId xmlns:p14="http://schemas.microsoft.com/office/powerpoint/2010/main" val="23612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9F95-6394-7407-4758-2548BFB9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7347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F684-C18F-B6F6-3B57-5BBA0572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&amp;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66CE1-FA53-057B-6DF8-E9DD036EB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Affine transforms include both linear and translation</a:t>
                </a:r>
              </a:p>
              <a:p>
                <a:pPr lvl="1"/>
                <a:r>
                  <a:rPr lang="en-US" dirty="0"/>
                  <a:t>Rigid-body transforms: where and what orientation</a:t>
                </a:r>
              </a:p>
              <a:p>
                <a:r>
                  <a:rPr lang="en-US" dirty="0"/>
                  <a:t>Composition?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Yuck!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66CE1-FA53-057B-6DF8-E9DD036EB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079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7C99-5DA5-A6B2-9200-DE4CAED3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30785C-C092-96FD-79A3-172C77156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Simple form: add a ‘1’ to each point</a:t>
                </a:r>
              </a:p>
              <a:p>
                <a:pPr lvl="1"/>
                <a:r>
                  <a:rPr lang="en-US" dirty="0"/>
                  <a:t>We’ll get to the mathematical basis later!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+0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+1∗1=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30785C-C092-96FD-79A3-172C77156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2373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3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FA38-EA84-C815-C72F-C043023E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Transforms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84AAA-245D-8A5B-3175-47952E46C8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/>
                  <a:t> says where origin ends up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says where axes end up</a:t>
                </a:r>
              </a:p>
              <a:p>
                <a:r>
                  <a:rPr lang="en-US" dirty="0"/>
                  <a:t>Composition: just matrix multiplies!</a:t>
                </a:r>
              </a:p>
              <a:p>
                <a:pPr lvl="1"/>
                <a:r>
                  <a:rPr lang="en-US" dirty="0"/>
                  <a:t>Composition will retain bottom row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0,0,0,1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84AAA-245D-8A5B-3175-47952E46C8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415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A3BA-5A9D-1BB3-D2BB-A0777F61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Affine Transforms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9074-E4A4-4D0A-53F1-C339A582E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Same idea: staging transform, act, undo staging</a:t>
                </a:r>
              </a:p>
              <a:p>
                <a:r>
                  <a:rPr lang="en-US" dirty="0"/>
                  <a:t>Rotate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around a line 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Translate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to the origin</a:t>
                </a:r>
              </a:p>
              <a:p>
                <a:pPr lvl="1"/>
                <a:r>
                  <a:rPr lang="en-US" dirty="0"/>
                  <a:t>Rotate to align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with Z</a:t>
                </a:r>
              </a:p>
              <a:p>
                <a:pPr lvl="1"/>
                <a:r>
                  <a:rPr lang="en-US" dirty="0"/>
                  <a:t>Rotate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around Z</a:t>
                </a:r>
              </a:p>
              <a:p>
                <a:pPr lvl="1"/>
                <a:r>
                  <a:rPr lang="en-US" dirty="0"/>
                  <a:t>Undo alignment rotation</a:t>
                </a:r>
              </a:p>
              <a:p>
                <a:pPr lvl="1"/>
                <a:r>
                  <a:rPr lang="en-US" dirty="0"/>
                  <a:t>Undo translation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9074-E4A4-4D0A-53F1-C339A582E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2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0FBD-65E8-6741-2D97-8F46A333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and Normals</a:t>
            </a:r>
          </a:p>
        </p:txBody>
      </p:sp>
    </p:spTree>
    <p:extLst>
      <p:ext uri="{BB962C8B-B14F-4D97-AF65-F5344CB8AC3E}">
        <p14:creationId xmlns:p14="http://schemas.microsoft.com/office/powerpoint/2010/main" val="1490650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06E3-CBBE-96A3-21B9-FC732654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CA112D-0DCD-D26D-8872-FC096DAC4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Vectors (direction without position) transform by </a:t>
                </a:r>
                <a:r>
                  <a:rPr lang="en-US" i="1" dirty="0"/>
                  <a:t>Jacobian</a:t>
                </a:r>
                <a:endParaRPr lang="en-US" dirty="0"/>
              </a:p>
              <a:p>
                <a:r>
                  <a:rPr lang="en-US" i="1" dirty="0"/>
                  <a:t>Jacobian Matrix</a:t>
                </a:r>
                <a:r>
                  <a:rPr lang="en-US" dirty="0"/>
                  <a:t> = matrix of partial derivatives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;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’=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’=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’=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CA112D-0DCD-D26D-8872-FC096DAC4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6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F6487-7F5F-6194-3D71-25821FBE1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29AA-A70A-FBF5-B3CA-3DF60F9F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FA1A3-F400-D294-A374-DC898DC74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 upper-left 3x3, or 0 instead of 1 for final homogeneous coordinate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When writing </a:t>
                </a:r>
                <a:r>
                  <a:rPr lang="en-US" dirty="0" err="1"/>
                  <a:t>xform</a:t>
                </a:r>
                <a:r>
                  <a:rPr lang="en-US" dirty="0"/>
                  <a:t> as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new axes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are vectors, new origin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/>
                  <a:t> is a point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FA1A3-F400-D294-A374-DC898DC74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8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FFB5E-25AC-E8A6-A9B5-210312BB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Normals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5DD4C-2A0E-4662-AC39-18B78DB65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 normal is a vector that is perpendicular to a surface</a:t>
                </a:r>
              </a:p>
              <a:p>
                <a:r>
                  <a:rPr lang="en-US" dirty="0"/>
                  <a:t>Normal should remain perpendicular to any tangent vectors</a:t>
                </a:r>
              </a:p>
              <a:p>
                <a:pPr lvl="1"/>
                <a:r>
                  <a:rPr lang="en-US" dirty="0"/>
                  <a:t>Even after both are transformed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Multiply row-normal by inverse on right</a:t>
                </a:r>
              </a:p>
              <a:p>
                <a:r>
                  <a:rPr lang="en-US" dirty="0"/>
                  <a:t>OR multiply column normal by inverse transpose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’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is orthogonal (only rotations and translations in original transform)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5DD4C-2A0E-4662-AC39-18B78DB65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1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2036-BA6B-7D8B-B6B5-CBF76AF1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Spaces</a:t>
            </a:r>
          </a:p>
        </p:txBody>
      </p:sp>
    </p:spTree>
    <p:extLst>
      <p:ext uri="{BB962C8B-B14F-4D97-AF65-F5344CB8AC3E}">
        <p14:creationId xmlns:p14="http://schemas.microsoft.com/office/powerpoint/2010/main" val="869242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475C-E953-71F2-71CB-4773C60F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 /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6C543-00C7-0082-FC06-1F79356375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i="1" dirty="0"/>
                  <a:t>coordinate system</a:t>
                </a:r>
                <a:r>
                  <a:rPr lang="en-US" dirty="0"/>
                  <a:t> or </a:t>
                </a:r>
                <a:r>
                  <a:rPr lang="en-US" i="1" dirty="0"/>
                  <a:t>space</a:t>
                </a:r>
                <a:r>
                  <a:rPr lang="en-US" dirty="0"/>
                  <a:t> is defined by its origin and axes</a:t>
                </a:r>
              </a:p>
              <a:p>
                <a:pPr lvl="1"/>
                <a:r>
                  <a:rPr lang="en-US" dirty="0"/>
                  <a:t>Will say “world coordinates” or “world space” </a:t>
                </a:r>
                <a:r>
                  <a:rPr lang="en-US" dirty="0" err="1"/>
                  <a:t>interchangably</a:t>
                </a:r>
                <a:endParaRPr lang="en-US" dirty="0"/>
              </a:p>
              <a:p>
                <a:r>
                  <a:rPr lang="en-US" dirty="0"/>
                  <a:t>Convert between spaces with an affine matrix</a:t>
                </a:r>
              </a:p>
              <a:p>
                <a:r>
                  <a:rPr lang="en-US" dirty="0"/>
                  <a:t>In the OpenGL convention </a:t>
                </a:r>
                <a:r>
                  <a:rPr lang="en-US" dirty="0">
                    <a:solidFill>
                      <a:schemeClr val="accent2"/>
                    </a:solidFill>
                  </a:rPr>
                  <a:t>(we use this!)</a:t>
                </a:r>
              </a:p>
              <a:p>
                <a:pPr lvl="1"/>
                <a:r>
                  <a:rPr lang="en-US" dirty="0"/>
                  <a:t>Points are columns, apply matrices right to left</a:t>
                </a:r>
              </a:p>
              <a:p>
                <a:pPr lvl="1"/>
                <a:r>
                  <a:rPr lang="en-US" dirty="0"/>
                  <a:t>Avoid mistakes with </a:t>
                </a:r>
                <a:r>
                  <a:rPr lang="en-US" dirty="0" err="1"/>
                  <a:t>XfromY</a:t>
                </a:r>
                <a:r>
                  <a:rPr lang="en-US" dirty="0"/>
                  <a:t> naming convention</a:t>
                </a:r>
              </a:p>
              <a:p>
                <a:r>
                  <a:rPr lang="en-US" dirty="0"/>
                  <a:t>Example: pencil sitting on a table in a room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𝑡𝑎𝑏𝑙𝑒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𝑇𝑎𝑏𝑙𝑒𝐹𝑟𝑜𝑚𝑃𝑒𝑛𝑐𝑖𝑙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𝑝𝑒𝑛𝑐𝑖𝑙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𝑟𝑜𝑜𝑚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𝑅𝑜𝑜𝑚𝐹𝑟𝑜𝑚𝑇𝑎𝑏𝑙𝑒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𝑡𝑎𝑏𝑙𝑒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𝑟𝑜𝑜𝑚</m:t>
                            </m:r>
                          </m:sub>
                        </m:sSub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𝑅𝑜𝑜𝑚𝐹𝑟𝑜𝑚𝑇𝑎𝑏𝑙𝑒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𝑇𝑎𝑏𝑙𝑒𝐹𝑟𝑜𝑚𝑃𝑒𝑛𝑐𝑖𝑙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𝑝𝑒𝑛𝑐𝑖𝑙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A6C543-00C7-0082-FC06-1F7935637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6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A63D-23D0-E5A3-54F4-C4F0061B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62F32-4D3D-09C3-A930-60AF62823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Webster: The operation of changing one configuration or expression into another in accordance with a mathematical rule</a:t>
            </a:r>
          </a:p>
          <a:p>
            <a:endParaRPr lang="en-US" dirty="0"/>
          </a:p>
        </p:txBody>
      </p:sp>
      <p:pic>
        <p:nvPicPr>
          <p:cNvPr id="5" name="Picture 4" descr="Mug undergoing translation">
            <a:extLst>
              <a:ext uri="{FF2B5EF4-FFF2-40B4-BE49-F238E27FC236}">
                <a16:creationId xmlns:a16="http://schemas.microsoft.com/office/drawing/2014/main" id="{CF5864D8-0D6A-961B-C941-961EE513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3" y="3606798"/>
            <a:ext cx="546100" cy="673100"/>
          </a:xfrm>
          <a:prstGeom prst="rect">
            <a:avLst/>
          </a:prstGeom>
        </p:spPr>
      </p:pic>
      <p:pic>
        <p:nvPicPr>
          <p:cNvPr id="6" name="Picture 5" descr="Mug undergoing rotation">
            <a:extLst>
              <a:ext uri="{FF2B5EF4-FFF2-40B4-BE49-F238E27FC236}">
                <a16:creationId xmlns:a16="http://schemas.microsoft.com/office/drawing/2014/main" id="{7B850103-5212-0F9C-45BC-0ADC4138D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606798"/>
            <a:ext cx="546100" cy="673100"/>
          </a:xfrm>
          <a:prstGeom prst="rect">
            <a:avLst/>
          </a:prstGeom>
        </p:spPr>
      </p:pic>
      <p:pic>
        <p:nvPicPr>
          <p:cNvPr id="7" name="Picture 6" descr="Mug undergoing scaling">
            <a:extLst>
              <a:ext uri="{FF2B5EF4-FFF2-40B4-BE49-F238E27FC236}">
                <a16:creationId xmlns:a16="http://schemas.microsoft.com/office/drawing/2014/main" id="{4CDE4635-531D-9E95-4CFB-27200D18C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888" y="3606798"/>
            <a:ext cx="546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482 L 0.0467 -0.192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D586-0781-A4E9-C0F6-FB5325CF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DirectX / Direct3D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D468EA-0C72-FBDA-0A48-31C768451D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Microsoft’s Direct3D (D3D) uses the opposite convention</a:t>
                </a:r>
              </a:p>
              <a:p>
                <a:pPr lvl="1"/>
                <a:r>
                  <a:rPr lang="en-US" dirty="0"/>
                  <a:t>Points are rows, apply matrices left to right</a:t>
                </a:r>
              </a:p>
              <a:p>
                <a:pPr lvl="1"/>
                <a:r>
                  <a:rPr lang="en-US" dirty="0"/>
                  <a:t>Avoid D3D mistakes with a </a:t>
                </a:r>
                <a:r>
                  <a:rPr lang="en-US" dirty="0" err="1"/>
                  <a:t>YtoX</a:t>
                </a:r>
                <a:r>
                  <a:rPr lang="en-US" dirty="0"/>
                  <a:t> naming convention</a:t>
                </a:r>
              </a:p>
              <a:p>
                <a:r>
                  <a:rPr lang="en-US" dirty="0"/>
                  <a:t>Example: pencil sitting on a table in a room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𝑡𝑎𝑏𝑙𝑒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𝑝𝑒𝑛𝑐𝑖𝑙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𝑃𝑒𝑛𝑐𝑖𝑙𝑇𝑜𝑇𝑎𝑏𝑙𝑒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𝑟𝑜𝑜𝑚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𝑡𝑎𝑏𝑙𝑒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𝑇𝑎𝑏𝑙𝑒𝑇𝑜𝑅𝑜𝑜𝑚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𝑟𝑜𝑜𝑚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𝑝𝑒𝑛𝑐𝑖𝑙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𝑃𝑒𝑛𝑐𝑖𝑙𝑇𝑜𝑇𝑎𝑏𝑙𝑒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𝑇𝑎𝑏𝑙𝑒𝑇𝑜𝑅𝑜𝑜𝑚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D468EA-0C72-FBDA-0A48-31C768451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1AEB-D9C9-1FDA-EA25-1C26F6FE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Transforms</a:t>
            </a:r>
          </a:p>
        </p:txBody>
      </p:sp>
      <p:grpSp>
        <p:nvGrpSpPr>
          <p:cNvPr id="6" name="Group 5" descr="Set of nested transforms as a tree">
            <a:extLst>
              <a:ext uri="{FF2B5EF4-FFF2-40B4-BE49-F238E27FC236}">
                <a16:creationId xmlns:a16="http://schemas.microsoft.com/office/drawing/2014/main" id="{C6F103F8-65DD-7535-7862-743B68CB394E}"/>
              </a:ext>
            </a:extLst>
          </p:cNvPr>
          <p:cNvGrpSpPr/>
          <p:nvPr/>
        </p:nvGrpSpPr>
        <p:grpSpPr>
          <a:xfrm>
            <a:off x="1176501" y="1584654"/>
            <a:ext cx="5860038" cy="1977696"/>
            <a:chOff x="1176501" y="1584654"/>
            <a:chExt cx="5860038" cy="19776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7A288D-EE2A-FE9A-D680-AAD175AE2BAB}"/>
                </a:ext>
              </a:extLst>
            </p:cNvPr>
            <p:cNvSpPr txBox="1"/>
            <p:nvPr/>
          </p:nvSpPr>
          <p:spPr>
            <a:xfrm>
              <a:off x="3962400" y="1584654"/>
              <a:ext cx="800219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DF8E54-EF49-2611-CBF1-2D2202F2A399}"/>
                </a:ext>
              </a:extLst>
            </p:cNvPr>
            <p:cNvSpPr txBox="1"/>
            <p:nvPr/>
          </p:nvSpPr>
          <p:spPr>
            <a:xfrm>
              <a:off x="2139281" y="2331176"/>
              <a:ext cx="710451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Desk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2130EE-669D-DF1C-1225-278A86CDD01B}"/>
                </a:ext>
              </a:extLst>
            </p:cNvPr>
            <p:cNvSpPr txBox="1"/>
            <p:nvPr/>
          </p:nvSpPr>
          <p:spPr>
            <a:xfrm>
              <a:off x="4481994" y="2331176"/>
              <a:ext cx="710451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Desk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990CCD-8A6E-12DC-6C1A-B91170994BC0}"/>
                </a:ext>
              </a:extLst>
            </p:cNvPr>
            <p:cNvSpPr txBox="1"/>
            <p:nvPr/>
          </p:nvSpPr>
          <p:spPr>
            <a:xfrm>
              <a:off x="6202662" y="2331176"/>
              <a:ext cx="800219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Board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4BAABF-0B5C-E64F-673E-46B85E3E9949}"/>
                </a:ext>
              </a:extLst>
            </p:cNvPr>
            <p:cNvSpPr txBox="1"/>
            <p:nvPr/>
          </p:nvSpPr>
          <p:spPr>
            <a:xfrm>
              <a:off x="1176501" y="3240082"/>
              <a:ext cx="979755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Student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444497-1E5B-FC97-02C0-5431135C5D3A}"/>
                </a:ext>
              </a:extLst>
            </p:cNvPr>
            <p:cNvSpPr txBox="1"/>
            <p:nvPr/>
          </p:nvSpPr>
          <p:spPr>
            <a:xfrm>
              <a:off x="2144445" y="3240082"/>
              <a:ext cx="710451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Book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D443A-0920-9024-E779-DE4E4016C658}"/>
                </a:ext>
              </a:extLst>
            </p:cNvPr>
            <p:cNvSpPr txBox="1"/>
            <p:nvPr/>
          </p:nvSpPr>
          <p:spPr>
            <a:xfrm>
              <a:off x="2830245" y="3240082"/>
              <a:ext cx="1172116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Notebook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CC1EC6-C7B5-77DD-7E76-364C32A53988}"/>
                </a:ext>
              </a:extLst>
            </p:cNvPr>
            <p:cNvSpPr txBox="1"/>
            <p:nvPr/>
          </p:nvSpPr>
          <p:spPr>
            <a:xfrm>
              <a:off x="6172200" y="3240082"/>
              <a:ext cx="864339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Eraser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702D24-7B6A-7980-D5EE-9BCA6CB17733}"/>
                </a:ext>
              </a:extLst>
            </p:cNvPr>
            <p:cNvSpPr txBox="1"/>
            <p:nvPr/>
          </p:nvSpPr>
          <p:spPr>
            <a:xfrm>
              <a:off x="4354245" y="3240082"/>
              <a:ext cx="979755" cy="32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Student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226938-08A2-CF12-9CE9-CAD1674E0263}"/>
                </a:ext>
              </a:extLst>
            </p:cNvPr>
            <p:cNvCxnSpPr>
              <a:stCxn id="3" idx="2"/>
              <a:endCxn id="4" idx="0"/>
            </p:cNvCxnSpPr>
            <p:nvPr/>
          </p:nvCxnSpPr>
          <p:spPr>
            <a:xfrm flipH="1">
              <a:off x="2494507" y="1906922"/>
              <a:ext cx="1868003" cy="4242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5AB66C0-6C6B-4C4D-4931-8304671BEB59}"/>
                </a:ext>
              </a:extLst>
            </p:cNvPr>
            <p:cNvCxnSpPr>
              <a:stCxn id="3" idx="2"/>
              <a:endCxn id="5" idx="0"/>
            </p:cNvCxnSpPr>
            <p:nvPr/>
          </p:nvCxnSpPr>
          <p:spPr>
            <a:xfrm>
              <a:off x="4362510" y="1906922"/>
              <a:ext cx="474710" cy="4242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813A17-AF8A-2DEB-FE6E-76745E524D7F}"/>
                </a:ext>
              </a:extLst>
            </p:cNvPr>
            <p:cNvCxnSpPr>
              <a:stCxn id="3" idx="2"/>
              <a:endCxn id="7" idx="0"/>
            </p:cNvCxnSpPr>
            <p:nvPr/>
          </p:nvCxnSpPr>
          <p:spPr>
            <a:xfrm>
              <a:off x="4362510" y="1906922"/>
              <a:ext cx="2240262" cy="4242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CF2506-16CF-1C0E-09F8-DDE9C642D4A4}"/>
                </a:ext>
              </a:extLst>
            </p:cNvPr>
            <p:cNvCxnSpPr>
              <a:stCxn id="4" idx="2"/>
              <a:endCxn id="8" idx="0"/>
            </p:cNvCxnSpPr>
            <p:nvPr/>
          </p:nvCxnSpPr>
          <p:spPr>
            <a:xfrm flipH="1">
              <a:off x="1666379" y="2653444"/>
              <a:ext cx="828128" cy="5866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987079-D4FC-FC03-3C7A-9F1F68C8E625}"/>
                </a:ext>
              </a:extLst>
            </p:cNvPr>
            <p:cNvCxnSpPr>
              <a:stCxn id="4" idx="2"/>
              <a:endCxn id="9" idx="0"/>
            </p:cNvCxnSpPr>
            <p:nvPr/>
          </p:nvCxnSpPr>
          <p:spPr>
            <a:xfrm>
              <a:off x="2494507" y="2653444"/>
              <a:ext cx="5164" cy="5866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2A43934-3A79-2B33-3118-3201AC0E91A8}"/>
                </a:ext>
              </a:extLst>
            </p:cNvPr>
            <p:cNvCxnSpPr>
              <a:stCxn id="4" idx="2"/>
              <a:endCxn id="10" idx="0"/>
            </p:cNvCxnSpPr>
            <p:nvPr/>
          </p:nvCxnSpPr>
          <p:spPr>
            <a:xfrm>
              <a:off x="2494507" y="2653444"/>
              <a:ext cx="921796" cy="5866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0FBFA9D-6F22-8515-9487-FA20E80CEEEF}"/>
                </a:ext>
              </a:extLst>
            </p:cNvPr>
            <p:cNvCxnSpPr>
              <a:stCxn id="5" idx="2"/>
              <a:endCxn id="13" idx="0"/>
            </p:cNvCxnSpPr>
            <p:nvPr/>
          </p:nvCxnSpPr>
          <p:spPr>
            <a:xfrm>
              <a:off x="4837220" y="2653444"/>
              <a:ext cx="6903" cy="5866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B94E1CA-8245-C3D3-E457-B1F0740D83CF}"/>
                </a:ext>
              </a:extLst>
            </p:cNvPr>
            <p:cNvCxnSpPr>
              <a:stCxn id="7" idx="2"/>
              <a:endCxn id="12" idx="0"/>
            </p:cNvCxnSpPr>
            <p:nvPr/>
          </p:nvCxnSpPr>
          <p:spPr>
            <a:xfrm>
              <a:off x="6602772" y="2653444"/>
              <a:ext cx="1598" cy="5866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0880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FB45-20F7-A32B-CF4B-176C1F5E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17E3-5445-CB09-FBA5-74F2F656E4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Remember transform, </a:t>
            </a:r>
            <a:br>
              <a:rPr lang="en-US" dirty="0"/>
            </a:br>
            <a:r>
              <a:rPr lang="en-US" dirty="0"/>
              <a:t>return to it later</a:t>
            </a:r>
          </a:p>
          <a:p>
            <a:r>
              <a:rPr lang="en-US" dirty="0"/>
              <a:t>Push a copy /</a:t>
            </a:r>
            <a:br>
              <a:rPr lang="en-US" dirty="0"/>
            </a:br>
            <a:r>
              <a:rPr lang="en-US" dirty="0"/>
              <a:t>modify the copy /</a:t>
            </a:r>
            <a:br>
              <a:rPr lang="en-US" dirty="0"/>
            </a:br>
            <a:r>
              <a:rPr lang="en-US" dirty="0"/>
              <a:t>pop</a:t>
            </a:r>
          </a:p>
          <a:p>
            <a:r>
              <a:rPr lang="en-US" dirty="0"/>
              <a:t>Keep matrix &amp; </a:t>
            </a:r>
            <a:br>
              <a:rPr lang="en-US" dirty="0"/>
            </a:br>
            <a:r>
              <a:rPr lang="en-US" dirty="0"/>
              <a:t>inverse at each step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034FCF-B616-58ED-F3CD-F1233B99E49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1968669"/>
              </p:ext>
            </p:extLst>
          </p:nvPr>
        </p:nvGraphicFramePr>
        <p:xfrm>
          <a:off x="4648200" y="1200150"/>
          <a:ext cx="3657600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96663309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05065181"/>
                    </a:ext>
                  </a:extLst>
                </a:gridCol>
              </a:tblGrid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480542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Start (world space)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27367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Draw in World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82882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Transform(</a:t>
                      </a:r>
                      <a:r>
                        <a:rPr lang="en-US" sz="1400" dirty="0" err="1"/>
                        <a:t>WorldFromRoom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WfR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713231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Draw in Room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WfR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050387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Push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WfR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WfR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484633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Transform(</a:t>
                      </a:r>
                      <a:r>
                        <a:rPr lang="en-US" sz="1400" dirty="0" err="1"/>
                        <a:t>RoomFromDesk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WfD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WfR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99930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Draw in Desk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WfD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WfR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570907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WfR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542297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Push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WfR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WfR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56586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Transform(</a:t>
                      </a:r>
                      <a:r>
                        <a:rPr lang="en-US" sz="1400" dirty="0" err="1"/>
                        <a:t>RoomFromBoard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2"/>
                          </a:solidFill>
                        </a:rPr>
                        <a:t>WfB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WfR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60465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US" sz="1400" dirty="0"/>
                        <a:t>Draw in Board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WfB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WfR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983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954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325B-C5CE-2A49-DFA7-26060351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87894-E111-F5C8-9728-FF442310C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Device / Screen space</a:t>
            </a:r>
          </a:p>
          <a:p>
            <a:pPr lvl="1"/>
            <a:r>
              <a:rPr lang="en-US" dirty="0"/>
              <a:t>Translate to window position or scale to fit screen</a:t>
            </a:r>
          </a:p>
          <a:p>
            <a:r>
              <a:rPr lang="en-US" dirty="0"/>
              <a:t>Raster / Pixel / Viewport space</a:t>
            </a:r>
          </a:p>
          <a:p>
            <a:pPr lvl="1"/>
            <a:r>
              <a:rPr lang="en-US" dirty="0"/>
              <a:t>0,0 to x-</a:t>
            </a:r>
            <a:r>
              <a:rPr lang="en-US" dirty="0" err="1"/>
              <a:t>resolution,y</a:t>
            </a:r>
            <a:r>
              <a:rPr lang="en-US" dirty="0"/>
              <a:t>-resolution</a:t>
            </a:r>
          </a:p>
          <a:p>
            <a:r>
              <a:rPr lang="en-US" dirty="0"/>
              <a:t>Normalized Device Coordinates (NDC)</a:t>
            </a:r>
          </a:p>
          <a:p>
            <a:pPr lvl="1"/>
            <a:r>
              <a:rPr lang="en-US" dirty="0"/>
              <a:t>Visible portion of scene from (–1,–1,–1) – (1,1,1) or (–1,–1,0) – (1,1,1)</a:t>
            </a:r>
          </a:p>
          <a:p>
            <a:r>
              <a:rPr lang="en-US" dirty="0"/>
              <a:t>View / Camera / Eye space</a:t>
            </a:r>
          </a:p>
          <a:p>
            <a:pPr lvl="1"/>
            <a:r>
              <a:rPr lang="en-US" dirty="0"/>
              <a:t>Eye/camera at (0,0,0), looking down Z or –Z axis</a:t>
            </a:r>
          </a:p>
          <a:p>
            <a:r>
              <a:rPr lang="en-US" dirty="0"/>
              <a:t>World space</a:t>
            </a:r>
          </a:p>
          <a:p>
            <a:pPr lvl="1"/>
            <a:r>
              <a:rPr lang="en-US" dirty="0"/>
              <a:t>Common coordinates, easy to transform everything to here</a:t>
            </a:r>
          </a:p>
          <a:p>
            <a:r>
              <a:rPr lang="en-US" dirty="0"/>
              <a:t>Object / Model space</a:t>
            </a:r>
          </a:p>
          <a:p>
            <a:pPr lvl="1"/>
            <a:r>
              <a:rPr lang="en-US" dirty="0"/>
              <a:t>Logical coordinates for modeling, may have several internal levels</a:t>
            </a:r>
          </a:p>
          <a:p>
            <a:r>
              <a:rPr lang="en-US" dirty="0"/>
              <a:t>Tangent space</a:t>
            </a:r>
          </a:p>
          <a:p>
            <a:pPr lvl="1"/>
            <a:r>
              <a:rPr lang="en-US" dirty="0"/>
              <a:t>Used for lighting: origin at point on surface, X,Y in tangent directions, Z in normal direction</a:t>
            </a:r>
          </a:p>
        </p:txBody>
      </p:sp>
    </p:spTree>
    <p:extLst>
      <p:ext uri="{BB962C8B-B14F-4D97-AF65-F5344CB8AC3E}">
        <p14:creationId xmlns:p14="http://schemas.microsoft.com/office/powerpoint/2010/main" val="40781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D819-4516-97A9-FE18-0A2A1C3C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ScreenFromRaster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29C0F-DA10-32DB-44B3-4EA8400B2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Screen: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Raster: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Usually just a translation, handled by OS</a:t>
                </a:r>
              </a:p>
              <a:p>
                <a:r>
                  <a:rPr lang="en-US" dirty="0"/>
                  <a:t>Some games include scaling for performance</a:t>
                </a:r>
              </a:p>
              <a:p>
                <a:r>
                  <a:rPr lang="en-US" dirty="0"/>
                  <a:t>More complicated for tiled displays, domes, VR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29C0F-DA10-32DB-44B3-4EA8400B2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100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FAB8-28BC-CF07-E7A6-E214F128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RasterFromNDC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2F58F-4DC6-EB09-6579-440ECED2A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Also called </a:t>
                </a:r>
                <a:r>
                  <a:rPr lang="en-US" i="1" dirty="0"/>
                  <a:t>Viewport</a:t>
                </a:r>
                <a:r>
                  <a:rPr lang="en-US" dirty="0"/>
                  <a:t> transform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−1,−1,−1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1,1,1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Translate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1,1,1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−1,−1,−1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0,0,0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1,1,1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2,2,2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Scale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0,0,0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2,2,2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needed, translate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Puts pixel centers at integer coordinates</a:t>
                </a:r>
              </a:p>
              <a:p>
                <a:pPr lvl="2"/>
                <a:r>
                  <a:rPr lang="en-US" dirty="0"/>
                  <a:t>Results in viewport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2F58F-4DC6-EB09-6579-440ECED2A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957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0862-E633-1A7F-2F7A-D252C01E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NDCFromView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BAE11-7844-6DA6-8F93-14451E69F6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Also called </a:t>
                </a:r>
                <a:r>
                  <a:rPr lang="en-US" i="1" dirty="0"/>
                  <a:t>Projection</a:t>
                </a:r>
                <a:r>
                  <a:rPr lang="en-US" dirty="0"/>
                  <a:t> transform</a:t>
                </a:r>
              </a:p>
              <a:p>
                <a:r>
                  <a:rPr lang="en-US" dirty="0"/>
                  <a:t>Orthographic / Parallel projection</a:t>
                </a:r>
              </a:p>
              <a:p>
                <a:pPr lvl="1"/>
                <a:r>
                  <a:rPr lang="en-US" dirty="0"/>
                  <a:t>Translate and scale to view volume</a:t>
                </a:r>
              </a:p>
              <a:p>
                <a:pPr lvl="2"/>
                <a:r>
                  <a:rPr lang="en-US" dirty="0"/>
                  <a:t>Right to left, top to bottom, near to far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Perspective</a:t>
                </a:r>
              </a:p>
              <a:p>
                <a:pPr lvl="1"/>
                <a:r>
                  <a:rPr lang="en-US" dirty="0"/>
                  <a:t>More complicated…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BAE11-7844-6DA6-8F93-14451E69F6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156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2D640-1ED0-3332-0A54-DAFD880DA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6D29-4EB1-659E-9C01-00958052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ViewFromWorld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E70FBE-CB44-423B-74B0-483009B2EF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2"/>
                <a:ext cx="8229600" cy="373737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Also called Viewing or Camera transform</a:t>
                </a:r>
              </a:p>
              <a:p>
                <a:pPr lvl="1"/>
                <a:r>
                  <a:rPr lang="en-US" dirty="0"/>
                  <a:t>View origin at camera, looking down –z (or +z)</a:t>
                </a:r>
              </a:p>
              <a:p>
                <a:r>
                  <a:rPr lang="en-US" dirty="0" err="1"/>
                  <a:t>LookAt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𝑡𝑜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𝑢𝑝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normalize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𝑓𝑟𝑜𝑚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normalize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𝑓𝑟𝑜𝑚</m:t>
                                      </m:r>
                                    </m:e>
                                  </m:acc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E70FBE-CB44-423B-74B0-483009B2EF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2"/>
                <a:ext cx="8229600" cy="3737370"/>
              </a:xfrm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935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245D-F49A-3C3A-A4AB-9387724E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ViewFromWorld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A2BB0-476B-FBCE-FDCB-BD271B910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2"/>
                <a:ext cx="8229600" cy="373737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Roll / Pitch / Yaw (use without roll for FPS)</a:t>
                </a:r>
              </a:p>
              <a:p>
                <a:pPr lvl="1"/>
                <a:r>
                  <a:rPr lang="en-US" dirty="0"/>
                  <a:t>Translate to camera center, rotate around camera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have </a:t>
                </a:r>
                <a:r>
                  <a:rPr lang="en-US" i="1" dirty="0"/>
                  <a:t>gimbal lock </a:t>
                </a:r>
                <a:r>
                  <a:rPr lang="en-US" dirty="0"/>
                  <a:t>when axes align</a:t>
                </a:r>
              </a:p>
              <a:p>
                <a:r>
                  <a:rPr lang="en-US" dirty="0"/>
                  <a:t>Orbit</a:t>
                </a:r>
              </a:p>
              <a:p>
                <a:pPr lvl="1"/>
                <a:r>
                  <a:rPr lang="en-US" dirty="0"/>
                  <a:t>Rotate around object center, translate out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also have gimbal lock</a:t>
                </a:r>
              </a:p>
              <a:p>
                <a:r>
                  <a:rPr lang="en-US" dirty="0"/>
                  <a:t>Third Person</a:t>
                </a:r>
              </a:p>
              <a:p>
                <a:pPr lvl="1"/>
                <a:r>
                  <a:rPr lang="en-US" dirty="0"/>
                  <a:t>Combine roll/pitch/yaw with orbit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A2BB0-476B-FBCE-FDCB-BD271B910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2"/>
                <a:ext cx="8229600" cy="3737370"/>
              </a:xfrm>
              <a:blipFill>
                <a:blip r:embed="rId2"/>
                <a:stretch>
                  <a:fillRect l="-617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354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C2F9-C979-D47F-93A2-E6399851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WorldFromModel</a:t>
            </a:r>
            <a:r>
              <a:rPr lang="en-US" dirty="0"/>
              <a:t> / </a:t>
            </a:r>
            <a:r>
              <a:rPr lang="en-US" dirty="0" err="1"/>
              <a:t>ViewFromModel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8E1-2CD4-9139-3093-54C9A1C1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WorldFromModel</a:t>
            </a:r>
            <a:endParaRPr lang="en-US" dirty="0"/>
          </a:p>
          <a:p>
            <a:pPr lvl="1"/>
            <a:r>
              <a:rPr lang="en-US" dirty="0"/>
              <a:t>Consistent space for all objects and lights</a:t>
            </a:r>
          </a:p>
          <a:p>
            <a:r>
              <a:rPr lang="en-US" dirty="0" err="1"/>
              <a:t>ViewFromModel</a:t>
            </a:r>
            <a:endParaRPr lang="en-US" dirty="0"/>
          </a:p>
          <a:p>
            <a:pPr lvl="1"/>
            <a:r>
              <a:rPr lang="en-US" dirty="0"/>
              <a:t>World can by any common space, might as well use view space</a:t>
            </a:r>
          </a:p>
          <a:p>
            <a:pPr lvl="1"/>
            <a:r>
              <a:rPr lang="en-US" dirty="0"/>
              <a:t>Serves just as well for a single view</a:t>
            </a:r>
          </a:p>
          <a:p>
            <a:pPr lvl="2"/>
            <a:r>
              <a:rPr lang="en-US" dirty="0"/>
              <a:t>Complications for stereo or multiple viewers</a:t>
            </a:r>
          </a:p>
          <a:p>
            <a:pPr lvl="1"/>
            <a:r>
              <a:rPr lang="en-US" dirty="0"/>
              <a:t>Old OpenGL used to have a MODELVIEW transform built in!</a:t>
            </a:r>
          </a:p>
          <a:p>
            <a:r>
              <a:rPr lang="en-US" dirty="0"/>
              <a:t>Ray tracing implicitly does </a:t>
            </a:r>
            <a:r>
              <a:rPr lang="en-US" dirty="0" err="1"/>
              <a:t>RasterFromWorld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7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B018-40F0-E8D9-1E1A-CA4AFCC2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DDC4F-4F36-1863-B8BF-B8645EF75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Points on object represented as vector offset from origin</a:t>
                </a:r>
              </a:p>
              <a:p>
                <a:r>
                  <a:rPr lang="en-US" dirty="0"/>
                  <a:t>Transform is a vector to vector function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Relativity</a:t>
                </a:r>
              </a:p>
              <a:p>
                <a:pPr lvl="1"/>
                <a:r>
                  <a:rPr lang="en-US" dirty="0"/>
                  <a:t>From post-transform point of view, object is transformed</a:t>
                </a:r>
              </a:p>
              <a:p>
                <a:pPr lvl="1"/>
                <a:r>
                  <a:rPr lang="en-US" dirty="0"/>
                  <a:t>From pre-transform point of view, coordinate system changes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DDC4F-4F36-1863-B8BF-B8645EF75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Rotated mug with fixed axes">
            <a:extLst>
              <a:ext uri="{FF2B5EF4-FFF2-40B4-BE49-F238E27FC236}">
                <a16:creationId xmlns:a16="http://schemas.microsoft.com/office/drawing/2014/main" id="{34055A81-51C8-6D2C-56AC-234CFE1DFE0C}"/>
              </a:ext>
            </a:extLst>
          </p:cNvPr>
          <p:cNvGrpSpPr/>
          <p:nvPr/>
        </p:nvGrpSpPr>
        <p:grpSpPr>
          <a:xfrm>
            <a:off x="6781800" y="3936652"/>
            <a:ext cx="546100" cy="673100"/>
            <a:chOff x="6781800" y="3936652"/>
            <a:chExt cx="546100" cy="673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3D67DB-9FCA-EA28-296F-DAADD2B8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83379">
              <a:off x="6781800" y="3936652"/>
              <a:ext cx="546100" cy="6731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5FFCB42-F50D-E4DB-E9DB-FF65B3BAD761}"/>
                </a:ext>
              </a:extLst>
            </p:cNvPr>
            <p:cNvGrpSpPr/>
            <p:nvPr/>
          </p:nvGrpSpPr>
          <p:grpSpPr>
            <a:xfrm>
              <a:off x="7010400" y="4012852"/>
              <a:ext cx="304800" cy="304800"/>
              <a:chOff x="1752600" y="3333750"/>
              <a:chExt cx="304800" cy="304800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0880589-BDF1-1828-CE90-6E01B4CBF964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30CEC1C9-745A-8A9F-9A12-A5BDFA6C0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 descr="Rotated axes with fixed mug">
            <a:extLst>
              <a:ext uri="{FF2B5EF4-FFF2-40B4-BE49-F238E27FC236}">
                <a16:creationId xmlns:a16="http://schemas.microsoft.com/office/drawing/2014/main" id="{A2BCB779-650A-C29C-2EBD-9891E7BB9B57}"/>
              </a:ext>
            </a:extLst>
          </p:cNvPr>
          <p:cNvGrpSpPr/>
          <p:nvPr/>
        </p:nvGrpSpPr>
        <p:grpSpPr>
          <a:xfrm>
            <a:off x="7819490" y="3936652"/>
            <a:ext cx="546100" cy="673100"/>
            <a:chOff x="7819490" y="3936652"/>
            <a:chExt cx="546100" cy="6731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7237AA-9C83-E854-D1CD-B771EA20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9490" y="3936652"/>
              <a:ext cx="546100" cy="6731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7F920E-F15D-D6CA-AB3E-83DE7BA996FD}"/>
                </a:ext>
              </a:extLst>
            </p:cNvPr>
            <p:cNvGrpSpPr/>
            <p:nvPr/>
          </p:nvGrpSpPr>
          <p:grpSpPr>
            <a:xfrm rot="19516621">
              <a:off x="8048090" y="4012852"/>
              <a:ext cx="304800" cy="304800"/>
              <a:chOff x="1752600" y="3333750"/>
              <a:chExt cx="304800" cy="304800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36B1936-9DD4-3257-B2F3-EEB5DCBD0E65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374634F-374F-6991-C231-20D9F73F09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 descr="Point on mug as vector from origin">
            <a:extLst>
              <a:ext uri="{FF2B5EF4-FFF2-40B4-BE49-F238E27FC236}">
                <a16:creationId xmlns:a16="http://schemas.microsoft.com/office/drawing/2014/main" id="{2707B22F-F604-29D1-C210-00EAC2F84DB7}"/>
              </a:ext>
            </a:extLst>
          </p:cNvPr>
          <p:cNvGrpSpPr/>
          <p:nvPr/>
        </p:nvGrpSpPr>
        <p:grpSpPr>
          <a:xfrm>
            <a:off x="6231824" y="1706572"/>
            <a:ext cx="1011051" cy="1246178"/>
            <a:chOff x="6231824" y="1706572"/>
            <a:chExt cx="1011051" cy="12461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F7C592-1E78-6D59-3863-07EE2FF1D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1825" y="1706572"/>
              <a:ext cx="1011050" cy="124617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9781BD-C151-307E-618D-9D66C6BF7C76}"/>
                </a:ext>
              </a:extLst>
            </p:cNvPr>
            <p:cNvGrpSpPr/>
            <p:nvPr/>
          </p:nvGrpSpPr>
          <p:grpSpPr>
            <a:xfrm>
              <a:off x="6692900" y="2069311"/>
              <a:ext cx="304800" cy="304800"/>
              <a:chOff x="1752600" y="3333750"/>
              <a:chExt cx="304800" cy="30480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BD5A6D8-FF2D-5662-C474-249C6CE8FBF6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AF90D55-9FEF-A3F6-B7AF-E93AE1E4E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B4827E4-1FB5-2F6C-931A-0A6413BCDA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1824" y="2374111"/>
              <a:ext cx="461076" cy="5064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1CA7-921A-02B9-8B78-5DA7FB28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Coordinate 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69B79-59FB-77D2-72AB-918FDB5F77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Floating point precision is not enough for large worlds</a:t>
                </a:r>
              </a:p>
              <a:p>
                <a:r>
                  <a:rPr lang="en-US" dirty="0"/>
                  <a:t>Float precision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(next lower power of 2)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Earth’s radius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6.378∗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; UMBC is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39.2498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76.7115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≈1.135∗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≈4.807∗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≈4.035∗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Position resolution: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±0.125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±0.5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±0.25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Use doubles ... or recenter world space</a:t>
                </a:r>
              </a:p>
              <a:p>
                <a:pPr lvl="1"/>
                <a:r>
                  <a:rPr lang="en-US" dirty="0" err="1"/>
                  <a:t>UnrealEngine</a:t>
                </a:r>
                <a:r>
                  <a:rPr lang="en-US" dirty="0"/>
                  <a:t>: </a:t>
                </a:r>
                <a:r>
                  <a:rPr lang="en-US" i="1" dirty="0"/>
                  <a:t>Translated World</a:t>
                </a:r>
                <a:r>
                  <a:rPr lang="en-US" dirty="0"/>
                  <a:t> or </a:t>
                </a:r>
                <a:r>
                  <a:rPr lang="en-US" i="1" dirty="0"/>
                  <a:t>Large World Coordinates (LWC)</a:t>
                </a:r>
                <a:endParaRPr lang="en-US" dirty="0"/>
              </a:p>
              <a:p>
                <a:pPr lvl="1"/>
                <a:r>
                  <a:rPr lang="en-US" i="1" dirty="0"/>
                  <a:t>Translated World</a:t>
                </a:r>
                <a:r>
                  <a:rPr lang="en-US" dirty="0"/>
                  <a:t>: origin at camera since floating point precision is better near origin</a:t>
                </a:r>
              </a:p>
              <a:p>
                <a:pPr lvl="2"/>
                <a:r>
                  <a:rPr lang="en-US" dirty="0"/>
                  <a:t>Errors are farther away where they're harder to see</a:t>
                </a:r>
              </a:p>
              <a:p>
                <a:pPr lvl="1"/>
                <a:r>
                  <a:rPr lang="en-US" i="1" dirty="0"/>
                  <a:t>LWC</a:t>
                </a:r>
                <a:r>
                  <a:rPr lang="en-US" dirty="0"/>
                  <a:t>: include a tile translation exactly representable as float (0's in least significant bits)</a:t>
                </a:r>
              </a:p>
              <a:p>
                <a:pPr lvl="2"/>
                <a:r>
                  <a:rPr lang="en-US" dirty="0"/>
                  <a:t>World positions use floats relative to the tile origin</a:t>
                </a:r>
              </a:p>
              <a:p>
                <a:pPr lvl="1"/>
                <a:r>
                  <a:rPr lang="en-US" dirty="0"/>
                  <a:t>Only need to worry about this for </a:t>
                </a:r>
                <a:r>
                  <a:rPr lang="en-US" b="1" dirty="0"/>
                  <a:t>huge</a:t>
                </a:r>
                <a:r>
                  <a:rPr lang="en-US" dirty="0"/>
                  <a:t> worlds</a:t>
                </a:r>
                <a:endParaRPr lang="en-US" b="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69B79-59FB-77D2-72AB-918FDB5F7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7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17B8-4352-37C9-5A13-228EAE6A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within Model-space</a:t>
            </a:r>
          </a:p>
        </p:txBody>
      </p:sp>
      <p:pic>
        <p:nvPicPr>
          <p:cNvPr id="5" name="Content Placeholder 4" descr="Character transformation hierarchy from the Unreal Engine">
            <a:extLst>
              <a:ext uri="{FF2B5EF4-FFF2-40B4-BE49-F238E27FC236}">
                <a16:creationId xmlns:a16="http://schemas.microsoft.com/office/drawing/2014/main" id="{2343B099-A358-186C-28E0-51DDB7FB2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250" y="1200150"/>
            <a:ext cx="5889499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9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3781-B874-B278-6308-33FD4D74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909BA-BEC9-669E-E9D4-5735E605D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Different at every point on surface</a:t>
                </a:r>
              </a:p>
              <a:p>
                <a:pPr lvl="1"/>
                <a:r>
                  <a:rPr lang="en-US" dirty="0"/>
                  <a:t>Usually computed in </a:t>
                </a:r>
                <a:r>
                  <a:rPr lang="en-US" i="1" dirty="0"/>
                  <a:t>shader</a:t>
                </a:r>
                <a:endParaRPr lang="en-US" dirty="0"/>
              </a:p>
              <a:p>
                <a:r>
                  <a:rPr lang="en-US" dirty="0"/>
                  <a:t>Tangent (&amp; bitangent) usually align with u and v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normalize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m:rPr>
                            <m:lit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normalize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m:rPr>
                            <m:lit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normalize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transforms </a:t>
                </a:r>
                <a:r>
                  <a:rPr lang="en-US" b="1" dirty="0"/>
                  <a:t>out</a:t>
                </a:r>
                <a:r>
                  <a:rPr lang="en-US" dirty="0"/>
                  <a:t> of tangent space</a:t>
                </a:r>
              </a:p>
              <a:p>
                <a:r>
                  <a:rPr lang="en-US" dirty="0"/>
                  <a:t>Invert (or transpose if orthogonal) to transform </a:t>
                </a:r>
                <a:r>
                  <a:rPr lang="en-US" b="1" dirty="0"/>
                  <a:t>into</a:t>
                </a:r>
                <a:r>
                  <a:rPr lang="en-US" dirty="0"/>
                  <a:t> tangent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C909BA-BEC9-669E-E9D4-5735E605D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368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70DF-5992-5A24-9C73-D5DFA494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1101813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2301-E170-400E-9B77-8C33D161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View Frustum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3224-9742-95CF-6716-77DAD0C9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Orthographic</a:t>
            </a:r>
            <a:r>
              <a:rPr lang="en-US" dirty="0"/>
              <a:t> view is a rectangular volume</a:t>
            </a:r>
          </a:p>
          <a:p>
            <a:r>
              <a:rPr lang="en-US" i="1" dirty="0"/>
              <a:t>Perspective</a:t>
            </a:r>
            <a:r>
              <a:rPr lang="en-US" dirty="0"/>
              <a:t> is a truncated pyramid or </a:t>
            </a:r>
            <a:r>
              <a:rPr lang="en-US" i="1" dirty="0"/>
              <a:t>frustum</a:t>
            </a:r>
          </a:p>
        </p:txBody>
      </p:sp>
      <p:pic>
        <p:nvPicPr>
          <p:cNvPr id="5" name="Picture 4" descr="Parallel projection">
            <a:extLst>
              <a:ext uri="{FF2B5EF4-FFF2-40B4-BE49-F238E27FC236}">
                <a16:creationId xmlns:a16="http://schemas.microsoft.com/office/drawing/2014/main" id="{80B313BC-BFF9-CFC7-63A1-E330F6F2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14550"/>
            <a:ext cx="2819400" cy="2638338"/>
          </a:xfrm>
          <a:prstGeom prst="rect">
            <a:avLst/>
          </a:prstGeom>
        </p:spPr>
      </p:pic>
      <p:pic>
        <p:nvPicPr>
          <p:cNvPr id="7" name="Picture 6" descr="Perspective projection">
            <a:extLst>
              <a:ext uri="{FF2B5EF4-FFF2-40B4-BE49-F238E27FC236}">
                <a16:creationId xmlns:a16="http://schemas.microsoft.com/office/drawing/2014/main" id="{EB8DB95E-B246-F82A-0C50-D9451936D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14550"/>
            <a:ext cx="2819400" cy="26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81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FCF1-B4C9-F404-C089-60B35C29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AE21CE-1C9D-7DCD-A701-C0834CBB07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Ray tracing</a:t>
                </a:r>
              </a:p>
              <a:p>
                <a:pPr lvl="1"/>
                <a:r>
                  <a:rPr lang="en-US" dirty="0"/>
                  <a:t>Given screen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parameterize all points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Perspective transform</a:t>
                </a:r>
              </a:p>
              <a:p>
                <a:pPr lvl="1"/>
                <a:r>
                  <a:rPr lang="en-US" dirty="0"/>
                  <a:t>Given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similar triangles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AE21CE-1C9D-7DCD-A701-C0834CBB07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eometry to derive perspective projection">
            <a:extLst>
              <a:ext uri="{FF2B5EF4-FFF2-40B4-BE49-F238E27FC236}">
                <a16:creationId xmlns:a16="http://schemas.microsoft.com/office/drawing/2014/main" id="{D19BDD9C-A3D9-D0CD-D369-254A79BB6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507" y="1657350"/>
            <a:ext cx="5287093" cy="29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8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0D09-392E-5575-1EC3-2A0E880D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876A3-5259-9699-D3C5-CD652B1FB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Same </a:t>
                </a:r>
                <a:r>
                  <a:rPr lang="en-US" i="1" dirty="0"/>
                  <a:t>total degree </a:t>
                </a:r>
                <a:r>
                  <a:rPr lang="en-US" dirty="0"/>
                  <a:t>for every term</a:t>
                </a:r>
              </a:p>
              <a:p>
                <a:r>
                  <a:rPr lang="en-US" dirty="0"/>
                  <a:t>Plane equation (not homogeneous)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Introduce new redundant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Homogeneous plane equation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876A3-5259-9699-D3C5-CD652B1FB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1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9209-0011-59E6-F43A-B0E73043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Equations TMI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888CB8-2074-03AC-82B8-2472A02CD3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apply to any degree polynomial</a:t>
                </a:r>
              </a:p>
              <a:p>
                <a:r>
                  <a:rPr lang="en-US" dirty="0"/>
                  <a:t>Quadric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888CB8-2074-03AC-82B8-2472A02CD3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8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EDF1-D895-5AE9-A18F-ECE309A9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Coordinates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99FEA-6623-2B6B-0D3A-29C5C2446C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Rather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Real 3D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m:rPr>
                            <m:lit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Can represent perspective transform as 4x4 matrix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99FEA-6623-2B6B-0D3A-29C5C2446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646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DAB7-8E44-6F1C-D781-C51F8B1E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FE27F-1A20-BC17-9791-E02016F5A4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Lose depth information: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Can’t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for any linear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Plus,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isn’t flat!</a:t>
                </a:r>
              </a:p>
              <a:p>
                <a:r>
                  <a:rPr lang="en-US" dirty="0"/>
                  <a:t>Use </a:t>
                </a:r>
                <a:r>
                  <a:rPr lang="en-US" i="1" dirty="0"/>
                  <a:t>Projective Geometry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FE27F-1A20-BC17-9791-E02016F5A4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lanar polygon warped by division by z">
            <a:extLst>
              <a:ext uri="{FF2B5EF4-FFF2-40B4-BE49-F238E27FC236}">
                <a16:creationId xmlns:a16="http://schemas.microsoft.com/office/drawing/2014/main" id="{474FE0B7-1470-B354-C946-13F80297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82" t="17020" r="24663"/>
          <a:stretch>
            <a:fillRect/>
          </a:stretch>
        </p:blipFill>
        <p:spPr>
          <a:xfrm>
            <a:off x="5943600" y="1707278"/>
            <a:ext cx="2895600" cy="32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5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35429-C753-B2E2-5D2F-79D5F4E4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Transforms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F91EF-0444-770D-0954-362C55BFB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matters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F91EF-0444-770D-0954-362C55BFB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 descr="Example of translation then rotation">
            <a:extLst>
              <a:ext uri="{FF2B5EF4-FFF2-40B4-BE49-F238E27FC236}">
                <a16:creationId xmlns:a16="http://schemas.microsoft.com/office/drawing/2014/main" id="{3184B7EE-9168-0340-FB5C-D356BEA24F15}"/>
              </a:ext>
            </a:extLst>
          </p:cNvPr>
          <p:cNvGrpSpPr/>
          <p:nvPr/>
        </p:nvGrpSpPr>
        <p:grpSpPr>
          <a:xfrm>
            <a:off x="3234931" y="1942253"/>
            <a:ext cx="4746172" cy="1981200"/>
            <a:chOff x="3234931" y="1942253"/>
            <a:chExt cx="4746172" cy="19812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FC55019-345E-7B0C-EA08-85388B31A12B}"/>
                </a:ext>
              </a:extLst>
            </p:cNvPr>
            <p:cNvGrpSpPr/>
            <p:nvPr/>
          </p:nvGrpSpPr>
          <p:grpSpPr>
            <a:xfrm rot="19298951">
              <a:off x="5999903" y="1942253"/>
              <a:ext cx="1981200" cy="1981200"/>
              <a:chOff x="4746172" y="1733550"/>
              <a:chExt cx="1981200" cy="198120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7CE1082-B617-1905-DF6E-25D661135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9500" y="2343150"/>
                <a:ext cx="546100" cy="673100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CE0DBAD-C0B9-F097-4148-FFDBDC4D95B9}"/>
                  </a:ext>
                </a:extLst>
              </p:cNvPr>
              <p:cNvSpPr/>
              <p:nvPr/>
            </p:nvSpPr>
            <p:spPr>
              <a:xfrm>
                <a:off x="4746172" y="1733550"/>
                <a:ext cx="1981200" cy="1981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F16224-2CFA-BB19-6557-91D5E4E7A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4931" y="2551853"/>
              <a:ext cx="546100" cy="67310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DB6B21-399B-9B96-F014-80347AD141EE}"/>
                </a:ext>
              </a:extLst>
            </p:cNvPr>
            <p:cNvGrpSpPr/>
            <p:nvPr/>
          </p:nvGrpSpPr>
          <p:grpSpPr>
            <a:xfrm>
              <a:off x="3463531" y="2628053"/>
              <a:ext cx="304800" cy="304800"/>
              <a:chOff x="1752600" y="3333750"/>
              <a:chExt cx="304800" cy="30480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EFD81144-0CCA-F86A-6450-716794850D66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09B33F4-7971-8AEA-F9AF-4ECCBB5A15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AC0CE8-4D54-38FE-19BD-28CB2647E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231" y="2551853"/>
              <a:ext cx="546100" cy="6731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13D73C-2768-D04B-AF18-1519320C4B0E}"/>
                </a:ext>
              </a:extLst>
            </p:cNvPr>
            <p:cNvGrpSpPr/>
            <p:nvPr/>
          </p:nvGrpSpPr>
          <p:grpSpPr>
            <a:xfrm>
              <a:off x="5085503" y="2628053"/>
              <a:ext cx="304800" cy="304800"/>
              <a:chOff x="1752600" y="3333750"/>
              <a:chExt cx="304800" cy="30480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EFFA6CD-C1FB-DF24-871C-4F02FB0EC21B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9434D54-0F2E-D304-F4CC-123052534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B64522-A240-10B8-C599-8EC53AEBC420}"/>
                </a:ext>
              </a:extLst>
            </p:cNvPr>
            <p:cNvGrpSpPr/>
            <p:nvPr/>
          </p:nvGrpSpPr>
          <p:grpSpPr>
            <a:xfrm>
              <a:off x="6990503" y="2628053"/>
              <a:ext cx="304800" cy="304800"/>
              <a:chOff x="1752600" y="3333750"/>
              <a:chExt cx="304800" cy="304800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C9358ED-E810-A42B-AF92-1D76EBCD5939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7382074-C426-6F44-F007-F3395AF5A3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C2B38F8-FAEA-C400-0871-3FC252D480A0}"/>
                </a:ext>
              </a:extLst>
            </p:cNvPr>
            <p:cNvCxnSpPr/>
            <p:nvPr/>
          </p:nvCxnSpPr>
          <p:spPr>
            <a:xfrm>
              <a:off x="4073131" y="2899634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253140C-1A67-9BB0-8283-6D6B29029601}"/>
                </a:ext>
              </a:extLst>
            </p:cNvPr>
            <p:cNvCxnSpPr/>
            <p:nvPr/>
          </p:nvCxnSpPr>
          <p:spPr>
            <a:xfrm>
              <a:off x="6224148" y="2899634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0C0FE294-0AE7-4E2B-BD9B-1F64CAFDA451}"/>
                </a:ext>
              </a:extLst>
            </p:cNvPr>
            <p:cNvSpPr/>
            <p:nvPr/>
          </p:nvSpPr>
          <p:spPr>
            <a:xfrm>
              <a:off x="3615944" y="2074756"/>
              <a:ext cx="3374557" cy="685800"/>
            </a:xfrm>
            <a:prstGeom prst="arc">
              <a:avLst>
                <a:gd name="adj1" fmla="val 11043105"/>
                <a:gd name="adj2" fmla="val 21398011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 descr="Example of rotation then translation">
            <a:extLst>
              <a:ext uri="{FF2B5EF4-FFF2-40B4-BE49-F238E27FC236}">
                <a16:creationId xmlns:a16="http://schemas.microsoft.com/office/drawing/2014/main" id="{D088BE21-0131-85F0-46B3-CA54A160DEFF}"/>
              </a:ext>
            </a:extLst>
          </p:cNvPr>
          <p:cNvGrpSpPr/>
          <p:nvPr/>
        </p:nvGrpSpPr>
        <p:grpSpPr>
          <a:xfrm>
            <a:off x="3234931" y="3536224"/>
            <a:ext cx="4781980" cy="940526"/>
            <a:chOff x="3234931" y="3536224"/>
            <a:chExt cx="4781980" cy="94052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BE073F8-5AA6-2A4C-A8C0-38A6012E5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4931" y="3536224"/>
              <a:ext cx="546100" cy="673100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71F37F2-3052-0AB2-6FF6-C5BD9971BC73}"/>
                </a:ext>
              </a:extLst>
            </p:cNvPr>
            <p:cNvGrpSpPr/>
            <p:nvPr/>
          </p:nvGrpSpPr>
          <p:grpSpPr>
            <a:xfrm>
              <a:off x="3463531" y="3612424"/>
              <a:ext cx="304800" cy="304800"/>
              <a:chOff x="1752600" y="3333750"/>
              <a:chExt cx="304800" cy="304800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706BE05-31BD-B522-F1CF-F565905D5DE5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0623A96-02FB-D9E4-CD29-FF21732C3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50ACC9-E80D-FF03-A2A1-0DC1A4367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874861">
              <a:off x="4910455" y="3536224"/>
              <a:ext cx="546100" cy="67310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153C0A-2AA0-F59E-489C-72E8BF454CB6}"/>
                </a:ext>
              </a:extLst>
            </p:cNvPr>
            <p:cNvGrpSpPr/>
            <p:nvPr/>
          </p:nvGrpSpPr>
          <p:grpSpPr>
            <a:xfrm>
              <a:off x="5085503" y="3612424"/>
              <a:ext cx="304800" cy="304800"/>
              <a:chOff x="1752600" y="3333750"/>
              <a:chExt cx="304800" cy="30480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D6B3BB6-796C-CDB1-6836-4F9793B6AFF5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6CEF1A3-AECE-3A5D-0F4C-E06689F7E6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DF67F21-25E1-66BD-0912-2EC9A2F1C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874861">
              <a:off x="7407311" y="3536224"/>
              <a:ext cx="546100" cy="67310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C6E2881-0E47-9C59-8CC8-9422350477DF}"/>
                </a:ext>
              </a:extLst>
            </p:cNvPr>
            <p:cNvGrpSpPr/>
            <p:nvPr/>
          </p:nvGrpSpPr>
          <p:grpSpPr>
            <a:xfrm>
              <a:off x="6964377" y="3612424"/>
              <a:ext cx="304800" cy="304800"/>
              <a:chOff x="1752600" y="3333750"/>
              <a:chExt cx="304800" cy="304800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C69FAE2-11C8-190E-7412-D1C0FF18EA8E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1B067E5F-25F6-5C8D-6A59-44C166C1A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3B0EFF4-41A8-82A8-CD26-C254D3A39A52}"/>
                </a:ext>
              </a:extLst>
            </p:cNvPr>
            <p:cNvCxnSpPr/>
            <p:nvPr/>
          </p:nvCxnSpPr>
          <p:spPr>
            <a:xfrm>
              <a:off x="4073131" y="3877776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CFD9081-AC60-51A8-A65B-5A9EFDC6DC4E}"/>
                </a:ext>
              </a:extLst>
            </p:cNvPr>
            <p:cNvCxnSpPr/>
            <p:nvPr/>
          </p:nvCxnSpPr>
          <p:spPr>
            <a:xfrm>
              <a:off x="6154479" y="3877776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9509ED8C-64D5-0C36-0005-E46FF96F8511}"/>
                </a:ext>
              </a:extLst>
            </p:cNvPr>
            <p:cNvSpPr/>
            <p:nvPr/>
          </p:nvSpPr>
          <p:spPr>
            <a:xfrm flipV="1">
              <a:off x="3615944" y="3790950"/>
              <a:ext cx="3374557" cy="685800"/>
            </a:xfrm>
            <a:prstGeom prst="arc">
              <a:avLst>
                <a:gd name="adj1" fmla="val 11043105"/>
                <a:gd name="adj2" fmla="val 21398011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467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6919-6210-D9CA-42A1-3F2AC404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Geometry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9A043-588E-7B1C-0470-1707F5F63F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lie on a plane,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also lies on a plane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/>
                  <a:t> is strictly ordered.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/>
                <a:r>
                  <a:rPr lang="en-US" dirty="0"/>
                  <a:t>New matrix (general form):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9A043-588E-7B1C-0470-1707F5F63F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Flat polygon using x/z, y/z, 1/z">
            <a:extLst>
              <a:ext uri="{FF2B5EF4-FFF2-40B4-BE49-F238E27FC236}">
                <a16:creationId xmlns:a16="http://schemas.microsoft.com/office/drawing/2014/main" id="{8768C364-2FFC-7D29-4912-17F2F7077D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56" t="22881" r="4749" b="22882"/>
          <a:stretch>
            <a:fillRect/>
          </a:stretch>
        </p:blipFill>
        <p:spPr>
          <a:xfrm>
            <a:off x="5769964" y="1914247"/>
            <a:ext cx="2916836" cy="20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201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EADC-A60C-3495-D84D-FB61893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Fancy with Perspective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432CF-904C-1D7D-D8BA-00C20E68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Tune transform output by composing matrices or solving</a:t>
            </a:r>
          </a:p>
          <a:p>
            <a:pPr lvl="1"/>
            <a:r>
              <a:rPr lang="en-US" dirty="0"/>
              <a:t>Field of view = X/Y scale</a:t>
            </a:r>
          </a:p>
          <a:p>
            <a:pPr lvl="1"/>
            <a:r>
              <a:rPr lang="en-US" dirty="0"/>
              <a:t>Near/far range = Z scale and translate</a:t>
            </a:r>
          </a:p>
        </p:txBody>
      </p:sp>
    </p:spTree>
    <p:extLst>
      <p:ext uri="{BB962C8B-B14F-4D97-AF65-F5344CB8AC3E}">
        <p14:creationId xmlns:p14="http://schemas.microsoft.com/office/powerpoint/2010/main" val="11774927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C895-E00C-67C3-F336-F30A822D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Fancy with Perspective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09EFB8-EFC9-D33F-5AD1-4BF4C511E2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OpenGL and D3D traditionally use a projection of the form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yfov</m:t>
                            </m:r>
                            <m:r>
                              <m:rPr>
                                <m:lit/>
                              </m:rP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xfov</m:t>
                            </m:r>
                            <m:r>
                              <m:rPr>
                                <m:lit/>
                              </m:rP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height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width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09EFB8-EFC9-D33F-5AD1-4BF4C511E2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2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D8380-A497-94F6-D69F-F94EB22CB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87BC-5FDC-08DA-A361-53B4E26A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Fancy with Perspective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60215-29AF-7DB0-7CEC-715B3F289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c &amp; d for desired near &amp; far planes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OpenGL convention (view z’s negative; near at –1, far at 1):</a:t>
                </a:r>
              </a:p>
              <a:p>
                <a:pPr lvl="1"/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0,0,−1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1=−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D3D convention (view z’s positive, near at 0, far </a:t>
                </a:r>
                <a:r>
                  <a:rPr lang="en-US"/>
                  <a:t>at 1):</a:t>
                </a:r>
                <a:endParaRPr lang="en-US" dirty="0"/>
              </a:p>
              <a:p>
                <a:pPr lvl="1"/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0,0,0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0,0,1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60215-29AF-7DB0-7CEC-715B3F289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4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0186-6B11-64CB-7F92-90CDB122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Inverting Transforms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1A97C-4396-3AF6-0319-73D7F1D432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Transform: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Inverse transform: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’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Reverse order when inverting combined transforms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1A97C-4396-3AF6-0319-73D7F1D432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Illustration of inverse transform order">
            <a:extLst>
              <a:ext uri="{FF2B5EF4-FFF2-40B4-BE49-F238E27FC236}">
                <a16:creationId xmlns:a16="http://schemas.microsoft.com/office/drawing/2014/main" id="{095BB408-A632-8F96-790C-2B18E6582689}"/>
              </a:ext>
            </a:extLst>
          </p:cNvPr>
          <p:cNvGrpSpPr/>
          <p:nvPr/>
        </p:nvGrpSpPr>
        <p:grpSpPr>
          <a:xfrm>
            <a:off x="3657600" y="2970713"/>
            <a:ext cx="4781980" cy="673100"/>
            <a:chOff x="3657600" y="2970713"/>
            <a:chExt cx="4781980" cy="6731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973280-BF53-F7CD-DB60-4B983AE5A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2970713"/>
              <a:ext cx="546100" cy="6731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CF13F8-F883-6C47-7548-4DC24F8D3FC9}"/>
                </a:ext>
              </a:extLst>
            </p:cNvPr>
            <p:cNvGrpSpPr/>
            <p:nvPr/>
          </p:nvGrpSpPr>
          <p:grpSpPr>
            <a:xfrm>
              <a:off x="3886200" y="3046913"/>
              <a:ext cx="304800" cy="304800"/>
              <a:chOff x="1752600" y="3333750"/>
              <a:chExt cx="304800" cy="304800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A1F7E96-2524-BC87-5AE1-47B63BD13188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77FD67E-6EC9-AEBA-6C81-7742B7E06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24AF8E9-BAC3-3710-C7FD-34FD89ADF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874861">
              <a:off x="5333124" y="2970713"/>
              <a:ext cx="546100" cy="673100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5E9C7E-A6BC-9D69-F276-DBE4FE717128}"/>
                </a:ext>
              </a:extLst>
            </p:cNvPr>
            <p:cNvGrpSpPr/>
            <p:nvPr/>
          </p:nvGrpSpPr>
          <p:grpSpPr>
            <a:xfrm>
              <a:off x="5508172" y="3046913"/>
              <a:ext cx="304800" cy="304800"/>
              <a:chOff x="1752600" y="3333750"/>
              <a:chExt cx="304800" cy="304800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8854328-447F-4B50-9212-108E6CBBD1ED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8C9C562-FCC1-B112-DCEB-9D55455AC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C8FEE0F-A8CC-D8F9-13DF-F44F706CD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874861">
              <a:off x="7829980" y="2970713"/>
              <a:ext cx="546100" cy="67310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927783E-5219-658B-3224-D3DCA2056944}"/>
                </a:ext>
              </a:extLst>
            </p:cNvPr>
            <p:cNvGrpSpPr/>
            <p:nvPr/>
          </p:nvGrpSpPr>
          <p:grpSpPr>
            <a:xfrm>
              <a:off x="7387046" y="3046913"/>
              <a:ext cx="304800" cy="304800"/>
              <a:chOff x="1752600" y="3333750"/>
              <a:chExt cx="304800" cy="30480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2532BF1-3779-7C46-E279-B61CCB34DF73}"/>
                  </a:ext>
                </a:extLst>
              </p:cNvPr>
              <p:cNvCxnSpPr/>
              <p:nvPr/>
            </p:nvCxnSpPr>
            <p:spPr>
              <a:xfrm flipV="1">
                <a:off x="1752600" y="3333750"/>
                <a:ext cx="0" cy="3048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C3A2D51-5C01-6B5B-64A9-D0358D5167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2600" y="3638550"/>
                <a:ext cx="3048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Arrow Connector 31" descr="Apply rotation to original mug">
            <a:extLst>
              <a:ext uri="{FF2B5EF4-FFF2-40B4-BE49-F238E27FC236}">
                <a16:creationId xmlns:a16="http://schemas.microsoft.com/office/drawing/2014/main" id="{7955F72D-46B6-B82D-0CA7-68C48A542F7B}"/>
              </a:ext>
            </a:extLst>
          </p:cNvPr>
          <p:cNvCxnSpPr/>
          <p:nvPr/>
        </p:nvCxnSpPr>
        <p:spPr>
          <a:xfrm>
            <a:off x="4495800" y="3225439"/>
            <a:ext cx="5334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 descr="Apply translation to rotated mug">
            <a:extLst>
              <a:ext uri="{FF2B5EF4-FFF2-40B4-BE49-F238E27FC236}">
                <a16:creationId xmlns:a16="http://schemas.microsoft.com/office/drawing/2014/main" id="{1186217E-361E-A037-5009-552A1F74B845}"/>
              </a:ext>
            </a:extLst>
          </p:cNvPr>
          <p:cNvCxnSpPr/>
          <p:nvPr/>
        </p:nvCxnSpPr>
        <p:spPr>
          <a:xfrm>
            <a:off x="6577148" y="3225439"/>
            <a:ext cx="5334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 descr="Apply inverse rotation to rotated mug to get back to original">
            <a:extLst>
              <a:ext uri="{FF2B5EF4-FFF2-40B4-BE49-F238E27FC236}">
                <a16:creationId xmlns:a16="http://schemas.microsoft.com/office/drawing/2014/main" id="{89717751-B582-421C-931A-0E0766B77063}"/>
              </a:ext>
            </a:extLst>
          </p:cNvPr>
          <p:cNvCxnSpPr/>
          <p:nvPr/>
        </p:nvCxnSpPr>
        <p:spPr>
          <a:xfrm>
            <a:off x="4495800" y="3377839"/>
            <a:ext cx="5334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 descr="Apply inverse translation to final mug to get back to rotated mug">
            <a:extLst>
              <a:ext uri="{FF2B5EF4-FFF2-40B4-BE49-F238E27FC236}">
                <a16:creationId xmlns:a16="http://schemas.microsoft.com/office/drawing/2014/main" id="{B9C11D3B-1E7E-7574-CFDB-B0150F6DC38E}"/>
              </a:ext>
            </a:extLst>
          </p:cNvPr>
          <p:cNvCxnSpPr/>
          <p:nvPr/>
        </p:nvCxnSpPr>
        <p:spPr>
          <a:xfrm>
            <a:off x="6577148" y="3377839"/>
            <a:ext cx="5334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2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D1F0-9FAA-EEBA-1F14-BC11E01D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Transforms</a:t>
            </a:r>
          </a:p>
        </p:txBody>
      </p:sp>
    </p:spTree>
    <p:extLst>
      <p:ext uri="{BB962C8B-B14F-4D97-AF65-F5344CB8AC3E}">
        <p14:creationId xmlns:p14="http://schemas.microsoft.com/office/powerpoint/2010/main" val="100469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4724-74F4-D5F8-9F02-71AC5744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9E2992-6D69-CC9C-4953-91D2A61B8D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says where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-space origin ends up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)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Composition: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)+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9E2992-6D69-CC9C-4953-91D2A61B8D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Illustration of translation as vector addition">
            <a:extLst>
              <a:ext uri="{FF2B5EF4-FFF2-40B4-BE49-F238E27FC236}">
                <a16:creationId xmlns:a16="http://schemas.microsoft.com/office/drawing/2014/main" id="{CE00E067-ACFD-783B-F72D-B804D3ED61CA}"/>
              </a:ext>
            </a:extLst>
          </p:cNvPr>
          <p:cNvGrpSpPr/>
          <p:nvPr/>
        </p:nvGrpSpPr>
        <p:grpSpPr>
          <a:xfrm>
            <a:off x="4191000" y="1326606"/>
            <a:ext cx="2900136" cy="1156244"/>
            <a:chOff x="4191000" y="1326606"/>
            <a:chExt cx="2900136" cy="115624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CA74629-88CF-D4F2-E39F-34B5F68DE0D0}"/>
                </a:ext>
              </a:extLst>
            </p:cNvPr>
            <p:cNvGrpSpPr/>
            <p:nvPr/>
          </p:nvGrpSpPr>
          <p:grpSpPr>
            <a:xfrm>
              <a:off x="4191000" y="1809750"/>
              <a:ext cx="546100" cy="673100"/>
              <a:chOff x="4191000" y="1809750"/>
              <a:chExt cx="546100" cy="6731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22599D0-CEBF-7CCA-22F3-53F969DB6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1000" y="1809750"/>
                <a:ext cx="546100" cy="673100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E0B047B-491E-3C32-FEEA-0D9FCF04F832}"/>
                  </a:ext>
                </a:extLst>
              </p:cNvPr>
              <p:cNvGrpSpPr/>
              <p:nvPr/>
            </p:nvGrpSpPr>
            <p:grpSpPr>
              <a:xfrm>
                <a:off x="4419600" y="1885950"/>
                <a:ext cx="304800" cy="304800"/>
                <a:chOff x="1752600" y="3333750"/>
                <a:chExt cx="304800" cy="304800"/>
              </a:xfrm>
            </p:grpSpPr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13F915E5-7FB9-5A46-EDA2-7366D7C87374}"/>
                    </a:ext>
                  </a:extLst>
                </p:cNvPr>
                <p:cNvCxnSpPr/>
                <p:nvPr/>
              </p:nvCxnSpPr>
              <p:spPr>
                <a:xfrm flipV="1">
                  <a:off x="1752600" y="3333750"/>
                  <a:ext cx="0" cy="304800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9C3AA6AD-28ED-3F69-3B1B-FBA8378F33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52600" y="3638550"/>
                  <a:ext cx="304800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11F343-6F92-46B2-6EA9-CD253970E40E}"/>
                </a:ext>
              </a:extLst>
            </p:cNvPr>
            <p:cNvCxnSpPr/>
            <p:nvPr/>
          </p:nvCxnSpPr>
          <p:spPr>
            <a:xfrm>
              <a:off x="5029200" y="2157531"/>
              <a:ext cx="533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ACE1E8-3028-4D05-F460-09046CAA2763}"/>
                </a:ext>
              </a:extLst>
            </p:cNvPr>
            <p:cNvGrpSpPr/>
            <p:nvPr/>
          </p:nvGrpSpPr>
          <p:grpSpPr>
            <a:xfrm>
              <a:off x="6041572" y="1326606"/>
              <a:ext cx="1049564" cy="864144"/>
              <a:chOff x="6041572" y="1326606"/>
              <a:chExt cx="1049564" cy="86414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6F6B4F6-B32D-0CBC-3318-63D8B3E0D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5036" y="1326606"/>
                <a:ext cx="546100" cy="673100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CB93381-172A-9E60-1DEF-9E8C7D7AF0B8}"/>
                  </a:ext>
                </a:extLst>
              </p:cNvPr>
              <p:cNvGrpSpPr/>
              <p:nvPr/>
            </p:nvGrpSpPr>
            <p:grpSpPr>
              <a:xfrm>
                <a:off x="6041572" y="1885950"/>
                <a:ext cx="304800" cy="304800"/>
                <a:chOff x="1752600" y="3333750"/>
                <a:chExt cx="304800" cy="304800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2005153C-13B7-A560-A424-9A00E368E2F3}"/>
                    </a:ext>
                  </a:extLst>
                </p:cNvPr>
                <p:cNvCxnSpPr/>
                <p:nvPr/>
              </p:nvCxnSpPr>
              <p:spPr>
                <a:xfrm flipV="1">
                  <a:off x="1752600" y="3333750"/>
                  <a:ext cx="0" cy="304800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B482A368-F528-D3BA-74FA-6C5D264573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52600" y="3638550"/>
                  <a:ext cx="304800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28091D8-A3F8-BF0B-AC33-8F36321522A3}"/>
                  </a:ext>
                </a:extLst>
              </p:cNvPr>
              <p:cNvCxnSpPr/>
              <p:nvPr/>
            </p:nvCxnSpPr>
            <p:spPr>
              <a:xfrm flipV="1">
                <a:off x="6041572" y="1657350"/>
                <a:ext cx="740228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8571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8113-610D-86B6-C686-98D0166A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Transforms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31843D-7B36-2337-E194-95113F98E0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Columns says where p-space axes end up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Composition: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31843D-7B36-2337-E194-95113F98E0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2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2173</Words>
  <Application>Microsoft Macintosh PowerPoint</Application>
  <PresentationFormat>On-screen Show (16:9)</PresentationFormat>
  <Paragraphs>344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Cambria Math</vt:lpstr>
      <vt:lpstr>Liberation Sans</vt:lpstr>
      <vt:lpstr>Liberation Serif</vt:lpstr>
      <vt:lpstr>Times New Roman</vt:lpstr>
      <vt:lpstr>Wingdings</vt:lpstr>
      <vt:lpstr>1_Office Theme</vt:lpstr>
      <vt:lpstr>Transformations</vt:lpstr>
      <vt:lpstr>General Transformations</vt:lpstr>
      <vt:lpstr>Transformation</vt:lpstr>
      <vt:lpstr>Using Transformation</vt:lpstr>
      <vt:lpstr>Composing Transforms</vt:lpstr>
      <vt:lpstr>Inverting Transforms</vt:lpstr>
      <vt:lpstr>Common Transforms</vt:lpstr>
      <vt:lpstr>Translation</vt:lpstr>
      <vt:lpstr>Linear Transforms</vt:lpstr>
      <vt:lpstr>Common Linear Transform: Scaling</vt:lpstr>
      <vt:lpstr>Common Linear Transform: Reflection</vt:lpstr>
      <vt:lpstr>Common Linear Transform: Rotation</vt:lpstr>
      <vt:lpstr>Common Linear Transform: Rotation</vt:lpstr>
      <vt:lpstr>Common Linear Transform: Rotation</vt:lpstr>
      <vt:lpstr>Designing Linear Compositions</vt:lpstr>
      <vt:lpstr>Rotate around X into X-Z Plane</vt:lpstr>
      <vt:lpstr>Rotate around Y onto Z Axis</vt:lpstr>
      <vt:lpstr>Scale along Z</vt:lpstr>
      <vt:lpstr>Affine Transforms</vt:lpstr>
      <vt:lpstr>Linear &amp; Translation</vt:lpstr>
      <vt:lpstr>Homogeneous Coordinates</vt:lpstr>
      <vt:lpstr>Homogeneous Transforms</vt:lpstr>
      <vt:lpstr>Designing Affine Transforms</vt:lpstr>
      <vt:lpstr>Vectors and Normals</vt:lpstr>
      <vt:lpstr>Transforming Vectors</vt:lpstr>
      <vt:lpstr>Transforming Vectors</vt:lpstr>
      <vt:lpstr>Transforming Normals</vt:lpstr>
      <vt:lpstr>Spaces</vt:lpstr>
      <vt:lpstr>Coordinate System / Space</vt:lpstr>
      <vt:lpstr>DirectX / Direct3D</vt:lpstr>
      <vt:lpstr>Nesting Transforms</vt:lpstr>
      <vt:lpstr>Matrix Stack</vt:lpstr>
      <vt:lpstr>Common Spaces</vt:lpstr>
      <vt:lpstr>ScreenFromRaster</vt:lpstr>
      <vt:lpstr>RasterFromNDC</vt:lpstr>
      <vt:lpstr>NDCFromView</vt:lpstr>
      <vt:lpstr>ViewFromWorld</vt:lpstr>
      <vt:lpstr>ViewFromWorld</vt:lpstr>
      <vt:lpstr>WorldFromModel / ViewFromModel</vt:lpstr>
      <vt:lpstr>World Coordinate Precision</vt:lpstr>
      <vt:lpstr>Nesting within Model-space</vt:lpstr>
      <vt:lpstr>Tangent Space</vt:lpstr>
      <vt:lpstr>Perspective</vt:lpstr>
      <vt:lpstr>Perspective View Frustum</vt:lpstr>
      <vt:lpstr>Perspective Transform</vt:lpstr>
      <vt:lpstr>Homogeneous Equations</vt:lpstr>
      <vt:lpstr>Homogeneous Equations TMI</vt:lpstr>
      <vt:lpstr>Homogeneous Coordinates Revisited</vt:lpstr>
      <vt:lpstr>Homogeneous Depth</vt:lpstr>
      <vt:lpstr>Projective Geometry</vt:lpstr>
      <vt:lpstr>Getting Fancy with Perspective Matrices</vt:lpstr>
      <vt:lpstr>Getting Fancy with Perspective Matrices</vt:lpstr>
      <vt:lpstr>Getting Fancy with Perspective Matrices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Overview</dc:title>
  <dc:creator>Dan</dc:creator>
  <cp:lastModifiedBy>Marc Olano</cp:lastModifiedBy>
  <cp:revision>34</cp:revision>
  <dcterms:modified xsi:type="dcterms:W3CDTF">2026-03-23T17:16:02Z</dcterms:modified>
</cp:coreProperties>
</file>