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449" r:id="rId3"/>
    <p:sldId id="451" r:id="rId4"/>
    <p:sldId id="328" r:id="rId5"/>
    <p:sldId id="452" r:id="rId6"/>
    <p:sldId id="329" r:id="rId7"/>
    <p:sldId id="416" r:id="rId8"/>
    <p:sldId id="332" r:id="rId9"/>
    <p:sldId id="333" r:id="rId10"/>
    <p:sldId id="334" r:id="rId11"/>
    <p:sldId id="335" r:id="rId12"/>
    <p:sldId id="336" r:id="rId13"/>
    <p:sldId id="453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9" r:id="rId23"/>
    <p:sldId id="454" r:id="rId24"/>
    <p:sldId id="338" r:id="rId25"/>
    <p:sldId id="415" r:id="rId26"/>
    <p:sldId id="341" r:id="rId27"/>
    <p:sldId id="342" r:id="rId28"/>
    <p:sldId id="450" r:id="rId29"/>
    <p:sldId id="455" r:id="rId30"/>
    <p:sldId id="343" r:id="rId31"/>
    <p:sldId id="344" r:id="rId32"/>
    <p:sldId id="372" r:id="rId3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92" userDrawn="1">
          <p15:clr>
            <a:srgbClr val="A4A3A4"/>
          </p15:clr>
        </p15:guide>
        <p15:guide id="2" pos="3216" userDrawn="1">
          <p15:clr>
            <a:srgbClr val="A4A3A4"/>
          </p15:clr>
        </p15:guide>
        <p15:guide id="3" pos="5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67"/>
    <p:restoredTop sz="94628"/>
  </p:normalViewPr>
  <p:slideViewPr>
    <p:cSldViewPr>
      <p:cViewPr varScale="1">
        <p:scale>
          <a:sx n="152" d="100"/>
          <a:sy n="152" d="100"/>
        </p:scale>
        <p:origin x="192" y="200"/>
      </p:cViewPr>
      <p:guideLst>
        <p:guide orient="horz" pos="1092"/>
        <p:guide pos="3216"/>
        <p:guide pos="5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EB8FE61-0D19-2147-B43B-D6E016CDF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45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58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E7B887D-3940-0743-B615-503F842C1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69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E94C11-C8E4-F142-B739-304A82EBCA7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1FBB80-5002-404F-8F0D-1DD0E7699ED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6338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1E203B-3C1D-5B4D-A182-BF5A2D970F9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35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153F-DEB2-3A49-A621-AD0D04C2E3B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A72626-EEBA-FA42-970E-42742C6E3BCD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40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A050A6-CFCB-3347-B86F-F27ED6462AE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42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4D561-12CE-0A48-AE36-BAFCC4B3002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27AC86-3758-9A46-BDF7-3FD3A8B39372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4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ED2661-3D00-2645-9ECD-26B2639F558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4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293610-1E30-4841-BA9E-C9CC796B2E2A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CE106-D447-4F48-A10A-714AE7E35CB9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938DAE-6DFE-F345-8B90-94CB8498385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761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61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01685-5271-4441-8562-DCCFC815680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816427-AE81-5B42-BCAF-CD1361985C5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68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0F2F7A-3A7A-F042-B3F8-106A4FF3AA4E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05F462-61D9-E548-B0CA-0DFCEDF2C965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085137-7D88-264E-86FA-AF967A150B20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629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461091-2520-4445-9439-7249FB8D46B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C98B63-D5BF-C142-A47D-22799186026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41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729665-6F4D-EF43-BDA4-398B2BF5BC0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70AD8-C363-2E45-AFC2-6AAA38CF71F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626294-D924-9048-A752-A566AB99EFE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905249-E921-C342-837D-38C03EA5BDE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60FFF-BC4A-4C48-AC81-6C7BD022144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9C48-82CF-DF4D-AFDE-7051E87F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4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2EEA-B291-DE44-8295-EB97B63CF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C862-0EA6-5F48-B108-D35121BBE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5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anose="020B0604020202020204" pitchFamily="34" charset="0"/>
              <a:buChar char="•"/>
              <a:defRPr/>
            </a:lvl2pPr>
            <a:lvl4pPr>
              <a:buFont typeface="Arial" panose="020B0604020202020204" pitchFamily="34" charset="0"/>
              <a:buChar char="•"/>
              <a:defRPr/>
            </a:lvl4pPr>
            <a:lvl5pP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827E5-C376-C342-9A9B-5EB82D850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2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34A77-3BAB-9C41-A9D6-5100FDFAC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8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F17D-0BEB-C540-8C6C-FDA11B85A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6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9CFF-1DFB-5843-96C5-549C9D1E0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2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9DD19-3909-A44F-A53B-3FB85672C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C1F6-FB77-1A46-813E-61AB2531F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5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DF0A8-98FF-4043-8A08-465B148A5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5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E8F0-4661-BB4C-B55B-74EFD6DDF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4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E9E4EE-3705-A741-BC32-B2FE7F5B8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Graphics Pipeline</a:t>
            </a:r>
            <a:br>
              <a:rPr lang="en-US"/>
            </a:br>
            <a:r>
              <a:rPr lang="en-US"/>
              <a:t>Visibility</a:t>
            </a:r>
            <a:endParaRPr lang="en-US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CMSC 435/634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Depth-sort: Overlapping Surfaces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>
          <a:xfrm>
            <a:off x="3600450" y="971550"/>
            <a:ext cx="3886200" cy="5143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ea typeface="+mn-ea"/>
                <a:cs typeface="+mn-cs"/>
              </a:rPr>
              <a:t>No problem: paint S, then S</a:t>
            </a:r>
            <a:r>
              <a:rPr lang="ja-JP" altLang="en-US">
                <a:latin typeface="Arial"/>
                <a:ea typeface="+mn-ea"/>
                <a:cs typeface="+mn-cs"/>
              </a:rPr>
              <a:t>’</a:t>
            </a:r>
            <a:r>
              <a:rPr lang="en-US">
                <a:ea typeface="+mn-ea"/>
                <a:cs typeface="+mn-cs"/>
              </a:rPr>
              <a:t> </a:t>
            </a:r>
          </a:p>
        </p:txBody>
      </p:sp>
      <p:sp>
        <p:nvSpPr>
          <p:cNvPr id="550919" name="Rectangle 7"/>
          <p:cNvSpPr>
            <a:spLocks noChangeArrowheads="1"/>
          </p:cNvSpPr>
          <p:nvPr/>
        </p:nvSpPr>
        <p:spPr bwMode="auto">
          <a:xfrm>
            <a:off x="3657600" y="2400300"/>
            <a:ext cx="38862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sz="2100">
                <a:cs typeface="+mn-cs"/>
              </a:rPr>
              <a:t>Problem: painting in either order gives incorrect result </a:t>
            </a:r>
          </a:p>
        </p:txBody>
      </p:sp>
      <p:sp>
        <p:nvSpPr>
          <p:cNvPr id="550920" name="Rectangle 8"/>
          <p:cNvSpPr>
            <a:spLocks noChangeArrowheads="1"/>
          </p:cNvSpPr>
          <p:nvPr/>
        </p:nvSpPr>
        <p:spPr bwMode="auto">
          <a:xfrm>
            <a:off x="3714750" y="3829050"/>
            <a:ext cx="38862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sz="2100">
                <a:cs typeface="+mn-cs"/>
              </a:rPr>
              <a:t>Problem? Naïve order S S</a:t>
            </a:r>
            <a:r>
              <a:rPr lang="ja-JP" altLang="en-US" sz="2100">
                <a:latin typeface="Arial"/>
                <a:cs typeface="+mn-cs"/>
              </a:rPr>
              <a:t>’</a:t>
            </a:r>
            <a:r>
              <a:rPr lang="en-US" sz="2100">
                <a:cs typeface="+mn-cs"/>
              </a:rPr>
              <a:t> S</a:t>
            </a:r>
            <a:r>
              <a:rPr lang="ja-JP" altLang="en-US" sz="2100">
                <a:latin typeface="Arial"/>
                <a:cs typeface="+mn-cs"/>
              </a:rPr>
              <a:t>”</a:t>
            </a:r>
            <a:r>
              <a:rPr lang="en-US" sz="2100">
                <a:cs typeface="+mn-cs"/>
              </a:rPr>
              <a:t>; correct order S</a:t>
            </a:r>
            <a:r>
              <a:rPr lang="ja-JP" altLang="en-US" sz="2100">
                <a:latin typeface="Arial"/>
                <a:cs typeface="+mn-cs"/>
              </a:rPr>
              <a:t>’</a:t>
            </a:r>
            <a:r>
              <a:rPr lang="en-US" sz="2100">
                <a:cs typeface="+mn-cs"/>
              </a:rPr>
              <a:t> S</a:t>
            </a:r>
            <a:r>
              <a:rPr lang="ja-JP" altLang="en-US" sz="2100">
                <a:latin typeface="Arial"/>
                <a:cs typeface="+mn-cs"/>
              </a:rPr>
              <a:t>”</a:t>
            </a:r>
            <a:r>
              <a:rPr lang="en-US" sz="2100">
                <a:cs typeface="+mn-cs"/>
              </a:rPr>
              <a:t> 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28725"/>
            <a:ext cx="3397158" cy="3449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28725"/>
            <a:ext cx="3352800" cy="3404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" y="1228724"/>
            <a:ext cx="3397159" cy="344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5" grpId="0" build="p"/>
      <p:bldP spid="550919" grpId="0"/>
      <p:bldP spid="5509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Depth-sort: Order Ambiguity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Bounding rectangles in </a:t>
            </a:r>
            <a:r>
              <a:rPr lang="en-US" dirty="0" err="1"/>
              <a:t>xy</a:t>
            </a:r>
            <a:r>
              <a:rPr lang="en-US" dirty="0"/>
              <a:t> plane do not overlap	</a:t>
            </a:r>
          </a:p>
          <a:p>
            <a:pPr lvl="1"/>
            <a:r>
              <a:rPr lang="en-US" dirty="0"/>
              <a:t>Check overlap in x</a:t>
            </a:r>
          </a:p>
          <a:p>
            <a:pPr lvl="2"/>
            <a:r>
              <a:rPr lang="en-US" dirty="0"/>
              <a:t>x</a:t>
            </a:r>
            <a:r>
              <a:rPr lang="ja-JP" altLang="en-US" dirty="0"/>
              <a:t>’</a:t>
            </a:r>
            <a:r>
              <a:rPr lang="en-US" altLang="ja-JP" dirty="0"/>
              <a:t>min &gt; </a:t>
            </a:r>
            <a:r>
              <a:rPr lang="en-US" altLang="ja-JP" dirty="0" err="1"/>
              <a:t>xmax</a:t>
            </a:r>
            <a:r>
              <a:rPr lang="en-US" altLang="ja-JP" dirty="0"/>
              <a:t> or </a:t>
            </a:r>
            <a:r>
              <a:rPr lang="en-US" altLang="ja-JP" dirty="0" err="1"/>
              <a:t>xmin</a:t>
            </a:r>
            <a:r>
              <a:rPr lang="en-US" altLang="ja-JP" dirty="0"/>
              <a:t> &gt; x</a:t>
            </a:r>
            <a:r>
              <a:rPr lang="ja-JP" altLang="en-US" dirty="0"/>
              <a:t>’</a:t>
            </a:r>
            <a:r>
              <a:rPr lang="en-US" altLang="ja-JP" dirty="0"/>
              <a:t>max → no overlap</a:t>
            </a:r>
          </a:p>
          <a:p>
            <a:pPr lvl="1"/>
            <a:r>
              <a:rPr lang="en-US" dirty="0"/>
              <a:t>Check overlap in y</a:t>
            </a:r>
          </a:p>
          <a:p>
            <a:pPr lvl="2"/>
            <a:r>
              <a:rPr lang="en-US" dirty="0"/>
              <a:t>y</a:t>
            </a:r>
            <a:r>
              <a:rPr lang="ja-JP" altLang="en-US" dirty="0"/>
              <a:t>’</a:t>
            </a:r>
            <a:r>
              <a:rPr lang="en-US" altLang="ja-JP" dirty="0"/>
              <a:t>min &gt; </a:t>
            </a:r>
            <a:r>
              <a:rPr lang="en-US" altLang="ja-JP" dirty="0" err="1"/>
              <a:t>ymax</a:t>
            </a:r>
            <a:r>
              <a:rPr lang="en-US" altLang="ja-JP" dirty="0"/>
              <a:t> or </a:t>
            </a:r>
            <a:r>
              <a:rPr lang="en-US" altLang="ja-JP" dirty="0" err="1"/>
              <a:t>ymin</a:t>
            </a:r>
            <a:r>
              <a:rPr lang="en-US" altLang="ja-JP" dirty="0"/>
              <a:t> &gt; y</a:t>
            </a:r>
            <a:r>
              <a:rPr lang="ja-JP" altLang="en-US" dirty="0"/>
              <a:t>’</a:t>
            </a:r>
            <a:r>
              <a:rPr lang="en-US" altLang="ja-JP" dirty="0"/>
              <a:t>max → no overlap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Surface S is completely behind S</a:t>
            </a:r>
            <a:r>
              <a:rPr lang="ja-JP" altLang="en-US" dirty="0"/>
              <a:t>’</a:t>
            </a:r>
            <a:r>
              <a:rPr lang="en-US" altLang="ja-JP" dirty="0"/>
              <a:t> relative to </a:t>
            </a:r>
            <a:br>
              <a:rPr lang="en-US" altLang="ja-JP" dirty="0"/>
            </a:br>
            <a:r>
              <a:rPr lang="en-US" altLang="ja-JP" dirty="0"/>
              <a:t>viewing direction.</a:t>
            </a:r>
          </a:p>
          <a:p>
            <a:pPr lvl="1"/>
            <a:r>
              <a:rPr lang="en-US" dirty="0"/>
              <a:t>Substitute all vertices of S into plane equation for S’</a:t>
            </a:r>
          </a:p>
          <a:p>
            <a:pPr lvl="1"/>
            <a:r>
              <a:rPr lang="en-US" altLang="ja-JP" dirty="0"/>
              <a:t>if all are </a:t>
            </a:r>
            <a:r>
              <a:rPr lang="ja-JP" altLang="en-US" dirty="0"/>
              <a:t>“</a:t>
            </a:r>
            <a:r>
              <a:rPr lang="en-US" altLang="ja-JP" dirty="0"/>
              <a:t>inside</a:t>
            </a:r>
            <a:r>
              <a:rPr lang="ja-JP" altLang="en-US" dirty="0"/>
              <a:t>”</a:t>
            </a:r>
            <a:r>
              <a:rPr lang="en-US" altLang="ja-JP" dirty="0"/>
              <a:t> (&lt; 0), no ambiguity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764" y="903003"/>
            <a:ext cx="2057582" cy="1668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764" y="3108881"/>
            <a:ext cx="2404236" cy="16263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Depth-sort: Order Ambiguity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	Surface S</a:t>
            </a:r>
            <a:r>
              <a:rPr lang="ja-JP" altLang="en-US" dirty="0"/>
              <a:t>’</a:t>
            </a:r>
            <a:r>
              <a:rPr lang="en-US" altLang="ja-JP" dirty="0"/>
              <a:t> is completely in front S relative to viewing direction.	</a:t>
            </a:r>
          </a:p>
          <a:p>
            <a:pPr lvl="1"/>
            <a:r>
              <a:rPr lang="en-US" dirty="0"/>
              <a:t>Substitute all vertices of S</a:t>
            </a:r>
            <a:r>
              <a:rPr lang="ja-JP" altLang="en-US" dirty="0"/>
              <a:t>’</a:t>
            </a:r>
            <a:r>
              <a:rPr lang="en-US" altLang="ja-JP" dirty="0"/>
              <a:t> into plane equation for S</a:t>
            </a:r>
          </a:p>
          <a:p>
            <a:pPr lvl="1"/>
            <a:r>
              <a:rPr lang="en-US" altLang="ja-JP" dirty="0"/>
              <a:t>if all are </a:t>
            </a:r>
            <a:r>
              <a:rPr lang="ja-JP" altLang="en-US" dirty="0"/>
              <a:t>“</a:t>
            </a:r>
            <a:r>
              <a:rPr lang="en-US" altLang="ja-JP" dirty="0"/>
              <a:t>outside</a:t>
            </a:r>
            <a:r>
              <a:rPr lang="ja-JP" altLang="en-US"/>
              <a:t>”</a:t>
            </a:r>
            <a:r>
              <a:rPr lang="en-US" altLang="ja-JP" dirty="0"/>
              <a:t> (&gt;0), no ambiguity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892" y="2857500"/>
            <a:ext cx="2396433" cy="1885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1964-A433-9061-5C32-77C78C89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BSP Visibility</a:t>
            </a:r>
          </a:p>
        </p:txBody>
      </p:sp>
    </p:spTree>
    <p:extLst>
      <p:ext uri="{BB962C8B-B14F-4D97-AF65-F5344CB8AC3E}">
        <p14:creationId xmlns:p14="http://schemas.microsoft.com/office/powerpoint/2010/main" val="2645703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Binary Space Partitioning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BE2749-DD80-CA9D-9E3C-612FA0FF2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889471" y="1200150"/>
            <a:ext cx="5365057" cy="33940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570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Use polygon 3 as root, split on its plane</a:t>
            </a:r>
          </a:p>
          <a:p>
            <a:pPr eaLnBrk="1" hangingPunct="1"/>
            <a:r>
              <a:rPr lang="en-US" dirty="0">
                <a:latin typeface="Calibri" charset="0"/>
              </a:rPr>
              <a:t>Polygon 5 split into 5a and 5b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4E4A2-9779-5C69-74D6-4C59781A52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1800" y="1352550"/>
            <a:ext cx="5714999" cy="361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80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Split left subtree at polygon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98421C-895C-EAB3-7F30-867FF8F76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1800" y="1352550"/>
            <a:ext cx="5714999" cy="36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6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Split right subtree at polygon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A0AF38-4F45-3892-1218-81B3BEA3F9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1801" y="1352550"/>
            <a:ext cx="5714997" cy="36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82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Alternate tree if splits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are made at 5, 4, 3,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52C637-702C-3B99-65DB-A964647331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1801" y="1352550"/>
            <a:ext cx="5714997" cy="36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94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BSP Tree: Building the Tree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1657350" y="971550"/>
            <a:ext cx="6115050" cy="382905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 err="1">
                <a:latin typeface="Courier" charset="0"/>
              </a:rPr>
              <a:t>BSPTree</a:t>
            </a:r>
            <a:r>
              <a:rPr lang="en-US" sz="1500" dirty="0">
                <a:latin typeface="Courier" charset="0"/>
              </a:rPr>
              <a:t> </a:t>
            </a:r>
            <a:r>
              <a:rPr lang="en-US" sz="1500" dirty="0" err="1">
                <a:latin typeface="Courier" charset="0"/>
              </a:rPr>
              <a:t>MakeBSP</a:t>
            </a:r>
            <a:r>
              <a:rPr lang="en-US" sz="1500" dirty="0">
                <a:latin typeface="Courier" charset="0"/>
              </a:rPr>
              <a:t> ( Polygon list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if ( list is empty )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  return null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else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  root = some polygon ; remove it from the list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  backlist = </a:t>
            </a:r>
            <a:r>
              <a:rPr lang="en-US" sz="1500" dirty="0" err="1">
                <a:latin typeface="Courier" charset="0"/>
              </a:rPr>
              <a:t>frontlist</a:t>
            </a:r>
            <a:r>
              <a:rPr lang="en-US" sz="1500" dirty="0">
                <a:latin typeface="Courier" charset="0"/>
              </a:rPr>
              <a:t> = null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  for ( each remaining polygon in the list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    if ( p in front of root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	      </a:t>
            </a:r>
            <a:r>
              <a:rPr lang="en-US" sz="1500" dirty="0" err="1">
                <a:latin typeface="Courier" charset="0"/>
              </a:rPr>
              <a:t>addToList</a:t>
            </a:r>
            <a:r>
              <a:rPr lang="en-US" sz="1500" dirty="0">
                <a:latin typeface="Courier" charset="0"/>
              </a:rPr>
              <a:t> ( p, </a:t>
            </a:r>
            <a:r>
              <a:rPr lang="en-US" sz="1500" dirty="0" err="1">
                <a:latin typeface="Courier" charset="0"/>
              </a:rPr>
              <a:t>frontlist</a:t>
            </a:r>
            <a:r>
              <a:rPr lang="en-US" sz="1500" dirty="0">
                <a:latin typeface="Courier" charset="0"/>
              </a:rPr>
              <a:t>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	 	else if ( p in back of root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	      </a:t>
            </a:r>
            <a:r>
              <a:rPr lang="en-US" sz="1500" dirty="0" err="1">
                <a:latin typeface="Courier" charset="0"/>
              </a:rPr>
              <a:t>addToList</a:t>
            </a:r>
            <a:r>
              <a:rPr lang="en-US" sz="1500" dirty="0">
                <a:latin typeface="Courier" charset="0"/>
              </a:rPr>
              <a:t> ( p, backlist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	 	else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	      </a:t>
            </a:r>
            <a:r>
              <a:rPr lang="en-US" sz="1500" dirty="0" err="1">
                <a:latin typeface="Courier" charset="0"/>
              </a:rPr>
              <a:t>splitPolygon</a:t>
            </a:r>
            <a:r>
              <a:rPr lang="en-US" sz="1500" dirty="0">
                <a:latin typeface="Courier" charset="0"/>
              </a:rPr>
              <a:t> (</a:t>
            </a:r>
            <a:r>
              <a:rPr lang="en-US" sz="1500" dirty="0" err="1">
                <a:latin typeface="Courier" charset="0"/>
              </a:rPr>
              <a:t>p,root,frontpart,backpart</a:t>
            </a:r>
            <a:r>
              <a:rPr lang="en-US" sz="1500" dirty="0">
                <a:latin typeface="Courier" charset="0"/>
              </a:rPr>
              <a:t>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	      </a:t>
            </a:r>
            <a:r>
              <a:rPr lang="en-US" sz="1500" dirty="0" err="1">
                <a:latin typeface="Courier" charset="0"/>
              </a:rPr>
              <a:t>addToList</a:t>
            </a:r>
            <a:r>
              <a:rPr lang="en-US" sz="1500" dirty="0">
                <a:latin typeface="Courier" charset="0"/>
              </a:rPr>
              <a:t> ( </a:t>
            </a:r>
            <a:r>
              <a:rPr lang="en-US" sz="1500" dirty="0" err="1">
                <a:latin typeface="Courier" charset="0"/>
              </a:rPr>
              <a:t>frontpart</a:t>
            </a:r>
            <a:r>
              <a:rPr lang="en-US" sz="1500" dirty="0">
                <a:latin typeface="Courier" charset="0"/>
              </a:rPr>
              <a:t>, </a:t>
            </a:r>
            <a:r>
              <a:rPr lang="en-US" sz="1500" dirty="0" err="1">
                <a:latin typeface="Courier" charset="0"/>
              </a:rPr>
              <a:t>frontlist</a:t>
            </a:r>
            <a:r>
              <a:rPr lang="en-US" sz="1500" dirty="0">
                <a:latin typeface="Courier" charset="0"/>
              </a:rPr>
              <a:t>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	      </a:t>
            </a:r>
            <a:r>
              <a:rPr lang="en-US" sz="1500" dirty="0" err="1">
                <a:latin typeface="Courier" charset="0"/>
              </a:rPr>
              <a:t>addToList</a:t>
            </a:r>
            <a:r>
              <a:rPr lang="en-US" sz="1500" dirty="0">
                <a:latin typeface="Courier" charset="0"/>
              </a:rPr>
              <a:t> ( </a:t>
            </a:r>
            <a:r>
              <a:rPr lang="en-US" sz="1500" dirty="0" err="1">
                <a:latin typeface="Courier" charset="0"/>
              </a:rPr>
              <a:t>backpart</a:t>
            </a:r>
            <a:r>
              <a:rPr lang="en-US" sz="1500" dirty="0">
                <a:latin typeface="Courier" charset="0"/>
              </a:rPr>
              <a:t>, backlist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1500" dirty="0">
              <a:latin typeface="Courier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return (</a:t>
            </a:r>
            <a:r>
              <a:rPr lang="en-US" sz="1500" dirty="0" err="1">
                <a:latin typeface="Courier" charset="0"/>
              </a:rPr>
              <a:t>combineTree</a:t>
            </a:r>
            <a:r>
              <a:rPr lang="en-US" sz="1500" dirty="0">
                <a:latin typeface="Courier" charset="0"/>
              </a:rPr>
              <a:t>(</a:t>
            </a:r>
            <a:r>
              <a:rPr lang="en-US" sz="1500" dirty="0" err="1">
                <a:latin typeface="Courier" charset="0"/>
              </a:rPr>
              <a:t>MakeBSP</a:t>
            </a:r>
            <a:r>
              <a:rPr lang="en-US" sz="1500" dirty="0">
                <a:latin typeface="Courier" charset="0"/>
              </a:rPr>
              <a:t>(</a:t>
            </a:r>
            <a:r>
              <a:rPr lang="en-US" sz="1500" dirty="0" err="1">
                <a:latin typeface="Courier" charset="0"/>
              </a:rPr>
              <a:t>frontlist</a:t>
            </a:r>
            <a:r>
              <a:rPr lang="en-US" sz="1500" dirty="0">
                <a:latin typeface="Courier" charset="0"/>
              </a:rPr>
              <a:t>),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                    root,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                    </a:t>
            </a:r>
            <a:r>
              <a:rPr lang="en-US" sz="1500" dirty="0" err="1">
                <a:latin typeface="Courier" charset="0"/>
              </a:rPr>
              <a:t>MakeBSP</a:t>
            </a:r>
            <a:r>
              <a:rPr lang="en-US" sz="1500" dirty="0">
                <a:latin typeface="Courier" charset="0"/>
              </a:rPr>
              <a:t>(backlist)))</a:t>
            </a:r>
          </a:p>
        </p:txBody>
      </p:sp>
    </p:spTree>
    <p:extLst>
      <p:ext uri="{BB962C8B-B14F-4D97-AF65-F5344CB8AC3E}">
        <p14:creationId xmlns:p14="http://schemas.microsoft.com/office/powerpoint/2010/main" val="226452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Graphics Pipeline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Object-order approach to rendering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0" y="1727597"/>
            <a:ext cx="177165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Vertex Processing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2373065"/>
            <a:ext cx="177165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tx1"/>
                </a:solidFill>
              </a:rPr>
              <a:t>Clipping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2991446"/>
            <a:ext cx="177165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tx1"/>
                </a:solidFill>
              </a:rPr>
              <a:t>Rasterization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3623370"/>
            <a:ext cx="177165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Fragment Processing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8800" y="4255294"/>
            <a:ext cx="177165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Visibility &amp; Blending</a:t>
            </a:r>
          </a:p>
        </p:txBody>
      </p:sp>
      <p:cxnSp>
        <p:nvCxnSpPr>
          <p:cNvPr id="6" name="Straight Arrow Connector 5"/>
          <p:cNvCxnSpPr>
            <a:stCxn id="2" idx="2"/>
            <a:endCxn id="8" idx="0"/>
          </p:cNvCxnSpPr>
          <p:nvPr/>
        </p:nvCxnSpPr>
        <p:spPr>
          <a:xfrm>
            <a:off x="2714625" y="2184797"/>
            <a:ext cx="0" cy="188269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  <a:endCxn id="9" idx="0"/>
          </p:cNvCxnSpPr>
          <p:nvPr/>
        </p:nvCxnSpPr>
        <p:spPr>
          <a:xfrm>
            <a:off x="2714625" y="2830266"/>
            <a:ext cx="0" cy="16118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10" idx="0"/>
          </p:cNvCxnSpPr>
          <p:nvPr/>
        </p:nvCxnSpPr>
        <p:spPr>
          <a:xfrm>
            <a:off x="2714625" y="3448645"/>
            <a:ext cx="0" cy="174725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</p:cNvCxnSpPr>
          <p:nvPr/>
        </p:nvCxnSpPr>
        <p:spPr>
          <a:xfrm>
            <a:off x="2714625" y="4080570"/>
            <a:ext cx="0" cy="184249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00450" y="1628894"/>
            <a:ext cx="440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+mn-lt"/>
              </a:rPr>
              <a:t>Transformations</a:t>
            </a:r>
          </a:p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+mn-lt"/>
              </a:rPr>
              <a:t>Vertex components of shading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00450" y="2428541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+mn-lt"/>
              </a:rPr>
              <a:t>Find the visible parts of primitives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00450" y="3046922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+mn-lt"/>
              </a:rPr>
              <a:t>Break primitives into fragments/pixels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00450" y="3678846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+mn-lt"/>
              </a:rPr>
              <a:t>Fragment components of shading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00450" y="4310770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+mn-lt"/>
              </a:rPr>
              <a:t>Which do we see, how do they combine?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BSP Tree: Displaying the Tree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 err="1">
                <a:latin typeface="Courier" charset="0"/>
              </a:rPr>
              <a:t>DisplayBSP</a:t>
            </a:r>
            <a:r>
              <a:rPr lang="en-US" sz="1350" dirty="0">
                <a:latin typeface="Courier" charset="0"/>
              </a:rPr>
              <a:t> ( tree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if ( tree not empty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   if ( viewer in front of root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     </a:t>
            </a:r>
            <a:r>
              <a:rPr lang="en-US" sz="1350" dirty="0" err="1">
                <a:latin typeface="Courier" charset="0"/>
              </a:rPr>
              <a:t>DisplayBSP</a:t>
            </a:r>
            <a:r>
              <a:rPr lang="en-US" sz="1350" dirty="0">
                <a:latin typeface="Courier" charset="0"/>
              </a:rPr>
              <a:t> ( tree -&gt; back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     </a:t>
            </a:r>
            <a:r>
              <a:rPr lang="en-US" sz="1350" dirty="0" err="1">
                <a:latin typeface="Courier" charset="0"/>
              </a:rPr>
              <a:t>DisplayPolygon</a:t>
            </a:r>
            <a:r>
              <a:rPr lang="en-US" sz="1350" dirty="0">
                <a:latin typeface="Courier" charset="0"/>
              </a:rPr>
              <a:t> ( tree -&gt; root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     </a:t>
            </a:r>
            <a:r>
              <a:rPr lang="en-US" sz="1350" dirty="0" err="1">
                <a:latin typeface="Courier" charset="0"/>
              </a:rPr>
              <a:t>DisplayBSP</a:t>
            </a:r>
            <a:r>
              <a:rPr lang="en-US" sz="1350" dirty="0">
                <a:latin typeface="Courier" charset="0"/>
              </a:rPr>
              <a:t> ( tree -&gt; front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   else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     </a:t>
            </a:r>
            <a:r>
              <a:rPr lang="en-US" sz="1350" dirty="0" err="1">
                <a:latin typeface="Courier" charset="0"/>
              </a:rPr>
              <a:t>DisplayBSP</a:t>
            </a:r>
            <a:r>
              <a:rPr lang="en-US" sz="1350" dirty="0">
                <a:latin typeface="Courier" charset="0"/>
              </a:rPr>
              <a:t> ( tree -&gt; front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     </a:t>
            </a:r>
            <a:r>
              <a:rPr lang="en-US" sz="1350" dirty="0" err="1">
                <a:latin typeface="Courier" charset="0"/>
              </a:rPr>
              <a:t>DisplayPolygon</a:t>
            </a:r>
            <a:r>
              <a:rPr lang="en-US" sz="1350" dirty="0">
                <a:latin typeface="Courier" charset="0"/>
              </a:rPr>
              <a:t> ( tree -&gt; root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     </a:t>
            </a:r>
            <a:r>
              <a:rPr lang="en-US" sz="1350" dirty="0" err="1">
                <a:latin typeface="Courier" charset="0"/>
              </a:rPr>
              <a:t>DisplayBSP</a:t>
            </a:r>
            <a:r>
              <a:rPr lang="en-US" sz="1350" dirty="0">
                <a:latin typeface="Courier" charset="0"/>
              </a:rPr>
              <a:t> ( tree -&gt; back 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5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9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BSP Tree Display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Built BSP tree structure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1FB865-7CC0-65DF-D545-1E9A58CCC7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1801" y="1352550"/>
            <a:ext cx="5714997" cy="36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42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900" y="205979"/>
            <a:ext cx="3086100" cy="85725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BSP Tree Display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C in front of 3 (order back/front)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draw 4/5b branch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		C in back of 4 (order front/back)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			nothing in front of 4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			draw 4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			draw 5b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draw 3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draw 1/2/5a branch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		C in back of 2 (order front/back)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			draw 5a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			draw 2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			draw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0"/>
            <a:ext cx="3428999" cy="2169275"/>
          </a:xfrm>
          <a:prstGeom prst="rect">
            <a:avLst/>
          </a:prstGeom>
        </p:spPr>
      </p:pic>
      <p:pic>
        <p:nvPicPr>
          <p:cNvPr id="6" name="Picture 5" descr="BSP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429000" cy="2169275"/>
          </a:xfrm>
          <a:prstGeom prst="rect">
            <a:avLst/>
          </a:prstGeom>
        </p:spPr>
      </p:pic>
      <p:pic>
        <p:nvPicPr>
          <p:cNvPr id="7" name="Picture 6" descr="BSP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429000" cy="2169275"/>
          </a:xfrm>
          <a:prstGeom prst="rect">
            <a:avLst/>
          </a:prstGeom>
        </p:spPr>
      </p:pic>
      <p:pic>
        <p:nvPicPr>
          <p:cNvPr id="8" name="Picture 7" descr="BSP3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429000" cy="2169275"/>
          </a:xfrm>
          <a:prstGeom prst="rect">
            <a:avLst/>
          </a:prstGeom>
        </p:spPr>
      </p:pic>
      <p:pic>
        <p:nvPicPr>
          <p:cNvPr id="9" name="Picture 8" descr="BSP4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429000" cy="2169275"/>
          </a:xfrm>
          <a:prstGeom prst="rect">
            <a:avLst/>
          </a:prstGeom>
        </p:spPr>
      </p:pic>
      <p:pic>
        <p:nvPicPr>
          <p:cNvPr id="11" name="Picture 10" descr="BSP5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429000" cy="2169275"/>
          </a:xfrm>
          <a:prstGeom prst="rect">
            <a:avLst/>
          </a:prstGeom>
        </p:spPr>
      </p:pic>
      <p:pic>
        <p:nvPicPr>
          <p:cNvPr id="12" name="Picture 11" descr="BSP6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429000" cy="216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3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71F09-E1BB-DA48-FDB7-3A425ECE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Z-buffer</a:t>
            </a:r>
          </a:p>
        </p:txBody>
      </p:sp>
    </p:spTree>
    <p:extLst>
      <p:ext uri="{BB962C8B-B14F-4D97-AF65-F5344CB8AC3E}">
        <p14:creationId xmlns:p14="http://schemas.microsoft.com/office/powerpoint/2010/main" val="259896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228600"/>
            <a:ext cx="5829300" cy="6858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Z-Buffer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First polygon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(1, 1, 5), (7, 7, 5), (1, 7, 5)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scan it in with depth</a:t>
            </a:r>
          </a:p>
          <a:p>
            <a:pPr eaLnBrk="1" hangingPunct="1"/>
            <a:r>
              <a:rPr lang="en-US" dirty="0">
                <a:latin typeface="Calibri" charset="0"/>
              </a:rPr>
              <a:t>Second polygon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(3, 5, 9), (10, 5, 9), (10, 9, 9), (3, 9, 9)</a:t>
            </a:r>
          </a:p>
          <a:p>
            <a:pPr eaLnBrk="1" hangingPunct="1"/>
            <a:r>
              <a:rPr lang="en-US" dirty="0">
                <a:latin typeface="Calibri" charset="0"/>
              </a:rPr>
              <a:t>Third polygon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(2, 6, 3), (2, 3, 8),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(7, 3, 3)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71450"/>
            <a:ext cx="1495425" cy="1476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50" y="1781175"/>
            <a:ext cx="1495425" cy="1476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350" y="3438525"/>
            <a:ext cx="1543050" cy="1533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5325" y="3429000"/>
            <a:ext cx="1552575" cy="15335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Z-Buffer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Originally by Cook, Carpenter, </a:t>
            </a:r>
            <a:r>
              <a:rPr lang="en-US" dirty="0" err="1"/>
              <a:t>Catmull</a:t>
            </a:r>
            <a:endParaRPr lang="en-US" dirty="0"/>
          </a:p>
          <a:p>
            <a:r>
              <a:rPr lang="en-US" dirty="0"/>
              <a:t>Given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List of Polygons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Array of depths: </a:t>
            </a:r>
            <a:r>
              <a:rPr lang="en-US" sz="1500" dirty="0" err="1">
                <a:latin typeface="Courier"/>
                <a:cs typeface="Courier"/>
              </a:rPr>
              <a:t>zbuffer</a:t>
            </a:r>
            <a:r>
              <a:rPr lang="en-US" sz="1500" dirty="0">
                <a:latin typeface="Courier"/>
                <a:cs typeface="Courier"/>
              </a:rPr>
              <a:t>[</a:t>
            </a:r>
            <a:r>
              <a:rPr lang="en-US" sz="1500" dirty="0" err="1">
                <a:latin typeface="Courier"/>
                <a:cs typeface="Courier"/>
              </a:rPr>
              <a:t>x,y</a:t>
            </a:r>
            <a:r>
              <a:rPr lang="en-US" sz="1500" dirty="0">
                <a:latin typeface="Courier"/>
                <a:cs typeface="Courier"/>
              </a:rPr>
              <a:t>] initialized to ∞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Array of colors: color[</a:t>
            </a:r>
            <a:r>
              <a:rPr lang="en-US" sz="1500" dirty="0" err="1">
                <a:latin typeface="Courier"/>
                <a:cs typeface="Courier"/>
              </a:rPr>
              <a:t>x,y</a:t>
            </a:r>
            <a:r>
              <a:rPr lang="en-US" sz="1500" dirty="0">
                <a:latin typeface="Courier"/>
                <a:cs typeface="Courier"/>
              </a:rPr>
              <a:t>]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Algorithm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For each Polygon P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	For each pixel (</a:t>
            </a:r>
            <a:r>
              <a:rPr lang="en-US" sz="1500" dirty="0" err="1">
                <a:latin typeface="Courier"/>
                <a:cs typeface="Courier"/>
              </a:rPr>
              <a:t>x,y,z</a:t>
            </a:r>
            <a:r>
              <a:rPr lang="en-US" sz="1500" dirty="0">
                <a:latin typeface="Courier"/>
                <a:cs typeface="Courier"/>
              </a:rPr>
              <a:t>) in P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		If z &lt; </a:t>
            </a:r>
            <a:r>
              <a:rPr lang="en-US" sz="1500" dirty="0" err="1">
                <a:latin typeface="Courier"/>
                <a:cs typeface="Courier"/>
              </a:rPr>
              <a:t>zbuffer</a:t>
            </a:r>
            <a:r>
              <a:rPr lang="en-US" sz="1500" dirty="0">
                <a:latin typeface="Courier"/>
                <a:cs typeface="Courier"/>
              </a:rPr>
              <a:t>[</a:t>
            </a:r>
            <a:r>
              <a:rPr lang="en-US" sz="1500" dirty="0" err="1">
                <a:latin typeface="Courier"/>
                <a:cs typeface="Courier"/>
              </a:rPr>
              <a:t>x,y</a:t>
            </a:r>
            <a:r>
              <a:rPr lang="en-US" sz="1500" dirty="0">
                <a:latin typeface="Courier"/>
                <a:cs typeface="Courier"/>
              </a:rPr>
              <a:t>]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			</a:t>
            </a:r>
            <a:r>
              <a:rPr lang="en-US" sz="1500" dirty="0" err="1">
                <a:latin typeface="Courier"/>
                <a:cs typeface="Courier"/>
              </a:rPr>
              <a:t>zbuffer</a:t>
            </a:r>
            <a:r>
              <a:rPr lang="en-US" sz="1500" dirty="0">
                <a:latin typeface="Courier"/>
                <a:cs typeface="Courier"/>
              </a:rPr>
              <a:t>[</a:t>
            </a:r>
            <a:r>
              <a:rPr lang="en-US" sz="1500" dirty="0" err="1">
                <a:latin typeface="Courier"/>
                <a:cs typeface="Courier"/>
              </a:rPr>
              <a:t>x,y</a:t>
            </a:r>
            <a:r>
              <a:rPr lang="en-US" sz="1500" dirty="0">
                <a:latin typeface="Courier"/>
                <a:cs typeface="Courier"/>
              </a:rPr>
              <a:t>] = z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			color[</a:t>
            </a:r>
            <a:r>
              <a:rPr lang="en-US" sz="1500" dirty="0" err="1">
                <a:latin typeface="Courier"/>
                <a:cs typeface="Courier"/>
              </a:rPr>
              <a:t>x,y</a:t>
            </a:r>
            <a:r>
              <a:rPr lang="en-US" sz="1500" dirty="0">
                <a:latin typeface="Courier"/>
                <a:cs typeface="Courier"/>
              </a:rPr>
              <a:t>] = color(</a:t>
            </a:r>
            <a:r>
              <a:rPr lang="en-US" sz="1500" dirty="0" err="1">
                <a:latin typeface="Courier"/>
                <a:cs typeface="Courier"/>
              </a:rPr>
              <a:t>P,x,y</a:t>
            </a:r>
            <a:r>
              <a:rPr lang="en-US" sz="1500" dirty="0">
                <a:latin typeface="Courier"/>
                <a:cs typeface="Courie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9369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Z-Buffer Characteristics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</a:t>
            </a:r>
          </a:p>
          <a:p>
            <a:pPr lvl="1"/>
            <a:r>
              <a:rPr lang="en-US" dirty="0"/>
              <a:t>Easy to implement</a:t>
            </a:r>
          </a:p>
          <a:p>
            <a:pPr lvl="1"/>
            <a:r>
              <a:rPr lang="en-US" dirty="0"/>
              <a:t>Requires no sorting of surfaces</a:t>
            </a:r>
          </a:p>
          <a:p>
            <a:pPr lvl="1"/>
            <a:r>
              <a:rPr lang="en-US" dirty="0"/>
              <a:t>Easy to put in hardware</a:t>
            </a:r>
          </a:p>
          <a:p>
            <a:r>
              <a:rPr lang="en-US" dirty="0"/>
              <a:t>Bad</a:t>
            </a:r>
          </a:p>
          <a:p>
            <a:pPr lvl="1"/>
            <a:r>
              <a:rPr lang="en-US" dirty="0"/>
              <a:t>Requires lots of memory (about 8MB for 1920x1080 * 4 bytes per Z)</a:t>
            </a:r>
          </a:p>
          <a:p>
            <a:pPr lvl="1"/>
            <a:r>
              <a:rPr lang="en-US" dirty="0"/>
              <a:t>Can alias badly (only one sample per pixel)</a:t>
            </a:r>
          </a:p>
          <a:p>
            <a:pPr lvl="1"/>
            <a:r>
              <a:rPr lang="en-US" dirty="0"/>
              <a:t>Cannot handle transparent surfaces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A-Buffer Method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Basically </a:t>
            </a:r>
            <a:r>
              <a:rPr lang="en-US" dirty="0" err="1"/>
              <a:t>z-buffer</a:t>
            </a:r>
            <a:r>
              <a:rPr lang="en-US" dirty="0"/>
              <a:t> with additional memory to consider contribution of multiple surfaces to a pixel</a:t>
            </a:r>
          </a:p>
          <a:p>
            <a:r>
              <a:rPr lang="en-US" dirty="0"/>
              <a:t>Need to store</a:t>
            </a:r>
          </a:p>
          <a:p>
            <a:pPr lvl="1"/>
            <a:r>
              <a:rPr lang="en-US" dirty="0"/>
              <a:t>Opacity / Area covered</a:t>
            </a:r>
          </a:p>
          <a:p>
            <a:pPr lvl="1"/>
            <a:r>
              <a:rPr lang="en-US" dirty="0"/>
              <a:t>Depth</a:t>
            </a:r>
          </a:p>
          <a:p>
            <a:pPr lvl="1"/>
            <a:r>
              <a:rPr lang="en-US" dirty="0"/>
              <a:t>Surface ID</a:t>
            </a:r>
          </a:p>
          <a:p>
            <a:pPr lvl="1"/>
            <a:r>
              <a:rPr lang="en-US" dirty="0"/>
              <a:t>Rendering parameters</a:t>
            </a:r>
          </a:p>
          <a:p>
            <a:pPr lvl="1"/>
            <a:r>
              <a:rPr lang="en-US" dirty="0"/>
              <a:t>Pointer to next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208" y="2419350"/>
            <a:ext cx="3314700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ADDE1-D028-C25D-99BB-026CCFE2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K-Buffer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E683D-4590-B888-B328-4AAB1F56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Fixed-sized buffer / fixed number of layers per pixel</a:t>
            </a:r>
          </a:p>
          <a:p>
            <a:r>
              <a:rPr lang="en-US" dirty="0"/>
              <a:t>Insert-sort by depth as you render layers into each pixel</a:t>
            </a:r>
          </a:p>
          <a:p>
            <a:r>
              <a:rPr lang="en-US" dirty="0"/>
              <a:t>Heuristic to blend anything that gets pushed into the final bin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6EAE34-7CDA-6D8A-C013-C3D73B2FA033}"/>
              </a:ext>
            </a:extLst>
          </p:cNvPr>
          <p:cNvSpPr/>
          <p:nvPr/>
        </p:nvSpPr>
        <p:spPr>
          <a:xfrm>
            <a:off x="4604207" y="3257550"/>
            <a:ext cx="665623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2263E-986B-2529-0BEB-4FE186E6E80B}"/>
              </a:ext>
            </a:extLst>
          </p:cNvPr>
          <p:cNvSpPr/>
          <p:nvPr/>
        </p:nvSpPr>
        <p:spPr>
          <a:xfrm>
            <a:off x="5269830" y="3257550"/>
            <a:ext cx="665623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AFD2E8-5DDE-1601-6F39-93BDA2923014}"/>
              </a:ext>
            </a:extLst>
          </p:cNvPr>
          <p:cNvSpPr/>
          <p:nvPr/>
        </p:nvSpPr>
        <p:spPr>
          <a:xfrm>
            <a:off x="5935453" y="3257550"/>
            <a:ext cx="665623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409562-077D-CE56-D341-2EDB547E7C33}"/>
              </a:ext>
            </a:extLst>
          </p:cNvPr>
          <p:cNvSpPr/>
          <p:nvPr/>
        </p:nvSpPr>
        <p:spPr>
          <a:xfrm>
            <a:off x="6601076" y="3257550"/>
            <a:ext cx="665623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rest</a:t>
            </a:r>
          </a:p>
        </p:txBody>
      </p:sp>
    </p:spTree>
    <p:extLst>
      <p:ext uri="{BB962C8B-B14F-4D97-AF65-F5344CB8AC3E}">
        <p14:creationId xmlns:p14="http://schemas.microsoft.com/office/powerpoint/2010/main" val="4057445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04DD5-64AE-6D9D-3F09-15370CF13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</a:t>
            </a:r>
            <a:r>
              <a:rPr lang="en-US"/>
              <a:t>Visibility Algorithms</a:t>
            </a:r>
          </a:p>
        </p:txBody>
      </p:sp>
    </p:spTree>
    <p:extLst>
      <p:ext uri="{BB962C8B-B14F-4D97-AF65-F5344CB8AC3E}">
        <p14:creationId xmlns:p14="http://schemas.microsoft.com/office/powerpoint/2010/main" val="2498477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8E76-C397-26BE-E2E0-BB662BA79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Faces</a:t>
            </a:r>
          </a:p>
        </p:txBody>
      </p:sp>
    </p:spTree>
    <p:extLst>
      <p:ext uri="{BB962C8B-B14F-4D97-AF65-F5344CB8AC3E}">
        <p14:creationId xmlns:p14="http://schemas.microsoft.com/office/powerpoint/2010/main" val="1860840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Taxonomy of Visibility Algorithms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8229600" cy="37718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Ivan Sutherland — A Characterization of Ten Hidden Surface Algorithms, 1974</a:t>
            </a:r>
          </a:p>
          <a:p>
            <a:r>
              <a:rPr lang="en-US" dirty="0"/>
              <a:t>Basic design choices</a:t>
            </a:r>
          </a:p>
          <a:p>
            <a:pPr lvl="1"/>
            <a:r>
              <a:rPr lang="en-US" dirty="0"/>
              <a:t>Space for operations</a:t>
            </a:r>
          </a:p>
          <a:p>
            <a:pPr lvl="2"/>
            <a:r>
              <a:rPr lang="en-US" dirty="0"/>
              <a:t>Object </a:t>
            </a:r>
          </a:p>
          <a:p>
            <a:pPr lvl="2"/>
            <a:r>
              <a:rPr lang="en-US" dirty="0"/>
              <a:t>Image</a:t>
            </a:r>
          </a:p>
          <a:p>
            <a:pPr lvl="1"/>
            <a:r>
              <a:rPr lang="en-US" dirty="0"/>
              <a:t>Object space</a:t>
            </a:r>
          </a:p>
          <a:p>
            <a:pPr lvl="2"/>
            <a:r>
              <a:rPr lang="en-US" dirty="0"/>
              <a:t>Loop over objects</a:t>
            </a:r>
          </a:p>
          <a:p>
            <a:pPr lvl="2"/>
            <a:r>
              <a:rPr lang="en-US" dirty="0"/>
              <a:t>Decide the visibility of each</a:t>
            </a:r>
          </a:p>
          <a:p>
            <a:pPr lvl="1"/>
            <a:r>
              <a:rPr lang="en-US" dirty="0"/>
              <a:t>Timing of object sort</a:t>
            </a:r>
          </a:p>
          <a:p>
            <a:pPr lvl="2"/>
            <a:r>
              <a:rPr lang="en-US" dirty="0"/>
              <a:t>Sort-first</a:t>
            </a:r>
          </a:p>
          <a:p>
            <a:pPr lvl="2"/>
            <a:r>
              <a:rPr lang="en-US" dirty="0"/>
              <a:t>Sort-last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736988"/>
            <a:ext cx="3048000" cy="323506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285750"/>
            <a:ext cx="6286500" cy="6858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Taxonomy of Visibility Algorithms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Image space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Loop over pixels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Decide what</a:t>
            </a:r>
            <a:r>
              <a:rPr lang="en-US" altLang="ja-JP" dirty="0">
                <a:latin typeface="Arial" charset="0"/>
              </a:rPr>
              <a:t>’</a:t>
            </a:r>
            <a:r>
              <a:rPr lang="en-US" altLang="ja-JP" dirty="0">
                <a:latin typeface="Calibri" charset="0"/>
              </a:rPr>
              <a:t>s visible at each</a:t>
            </a:r>
          </a:p>
          <a:p>
            <a:pPr eaLnBrk="1" hangingPunct="1"/>
            <a:r>
              <a:rPr lang="en-US" dirty="0">
                <a:latin typeface="Calibri" charset="0"/>
              </a:rPr>
              <a:t>Timing of sort at pixel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Sort first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Sort last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Subdivide to simplify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733550"/>
            <a:ext cx="3048000" cy="324255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Taxonomy — Remaining Algorithms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Another dimension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Point-sampling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Continuous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2057400"/>
            <a:ext cx="4562475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Back-face Culling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862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Polygon is back-facing if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ym typeface="Symbol" charset="0"/>
                </a:endParaRPr>
              </a:p>
              <a:p>
                <a:r>
                  <a:rPr lang="en-US" dirty="0"/>
                  <a:t>Assuming view is along –Z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0,0,1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dirty="0">
                  <a:sym typeface="Symbol" charset="0"/>
                </a:endParaRPr>
              </a:p>
              <a:p>
                <a:r>
                  <a:rPr lang="en-US" dirty="0">
                    <a:sym typeface="Symbol" charset="0"/>
                  </a:rPr>
                  <a:t>Simplifying further</a:t>
                </a:r>
              </a:p>
              <a:p>
                <a:pPr lvl="1"/>
                <a:r>
                  <a:rPr lang="en-US" dirty="0">
                    <a:sym typeface="Symbol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 then cull</a:t>
                </a:r>
              </a:p>
              <a:p>
                <a:r>
                  <a:rPr lang="en-US" dirty="0"/>
                  <a:t>Works for non-overlapping convex </a:t>
                </a:r>
                <a:r>
                  <a:rPr lang="en-US" dirty="0" err="1"/>
                  <a:t>polyhedra</a:t>
                </a:r>
                <a:endParaRPr lang="en-US" dirty="0"/>
              </a:p>
              <a:p>
                <a:r>
                  <a:rPr lang="en-US" dirty="0"/>
                  <a:t>With concave </a:t>
                </a:r>
                <a:r>
                  <a:rPr lang="en-US" dirty="0" err="1"/>
                  <a:t>polyhedra</a:t>
                </a:r>
                <a:r>
                  <a:rPr lang="en-US" dirty="0"/>
                  <a:t>, some hidden surfaces </a:t>
                </a:r>
                <a:br>
                  <a:rPr lang="en-US" dirty="0"/>
                </a:br>
                <a:r>
                  <a:rPr lang="en-US" dirty="0"/>
                  <a:t>will not be culled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But can add to any other visibility algorithm!</a:t>
                </a:r>
              </a:p>
            </p:txBody>
          </p:sp>
        </mc:Choice>
        <mc:Fallback>
          <p:sp>
            <p:nvSpPr>
              <p:cNvPr id="538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7" t="-2985" b="-2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A9DB69D-4324-D348-468D-21CD1C459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752" y="797329"/>
            <a:ext cx="3344164" cy="43243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6C871-47B8-CCAF-C27D-71E4C176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Painter’s Algorithm</a:t>
            </a:r>
          </a:p>
        </p:txBody>
      </p:sp>
    </p:spTree>
    <p:extLst>
      <p:ext uri="{BB962C8B-B14F-4D97-AF65-F5344CB8AC3E}">
        <p14:creationId xmlns:p14="http://schemas.microsoft.com/office/powerpoint/2010/main" val="299335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Painter’</a:t>
            </a:r>
            <a:r>
              <a:rPr lang="en-US" altLang="ja-JP" dirty="0"/>
              <a:t>s Algorithm</a:t>
            </a:r>
            <a:endParaRPr lang="en-US" dirty="0"/>
          </a:p>
        </p:txBody>
      </p:sp>
      <p:sp>
        <p:nvSpPr>
          <p:cNvPr id="540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polygon: </a:t>
            </a:r>
          </a:p>
          <a:p>
            <a:pPr lvl="1"/>
            <a:r>
              <a:rPr lang="en-US" dirty="0"/>
              <a:t>(6,3,10),  (11, 5,10), (2,2,10)</a:t>
            </a:r>
          </a:p>
          <a:p>
            <a:endParaRPr lang="en-US" dirty="0"/>
          </a:p>
          <a:p>
            <a:r>
              <a:rPr lang="en-US" dirty="0"/>
              <a:t>Second polygon:</a:t>
            </a:r>
          </a:p>
          <a:p>
            <a:pPr lvl="1"/>
            <a:r>
              <a:rPr lang="en-US" dirty="0"/>
              <a:t>(1,2,8), (12,2,8), (12,6,8), (1,6,8)</a:t>
            </a:r>
          </a:p>
          <a:p>
            <a:endParaRPr lang="en-US" dirty="0"/>
          </a:p>
          <a:p>
            <a:r>
              <a:rPr lang="en-US" dirty="0"/>
              <a:t>Third polygon:</a:t>
            </a:r>
          </a:p>
          <a:p>
            <a:pPr lvl="1"/>
            <a:r>
              <a:rPr lang="en-US" dirty="0"/>
              <a:t>(6,5,5), (14,5,5), </a:t>
            </a:r>
            <a:br>
              <a:rPr lang="en-US" dirty="0"/>
            </a:br>
            <a:r>
              <a:rPr lang="en-US" dirty="0"/>
              <a:t>(14,10,5),( 6,10,5)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825" y="171450"/>
            <a:ext cx="1552575" cy="1552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825" y="1828800"/>
            <a:ext cx="1552575" cy="1552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825" y="3486150"/>
            <a:ext cx="1552575" cy="15525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Painter’s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List of polygons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Array of colors: color[</a:t>
            </a:r>
            <a:r>
              <a:rPr lang="en-US" sz="1500" dirty="0" err="1">
                <a:latin typeface="Courier"/>
                <a:cs typeface="Courier"/>
              </a:rPr>
              <a:t>x,y</a:t>
            </a:r>
            <a:r>
              <a:rPr lang="en-US" sz="1500" dirty="0">
                <a:latin typeface="Courier"/>
                <a:cs typeface="Courier"/>
              </a:rPr>
              <a:t>]</a:t>
            </a:r>
          </a:p>
          <a:p>
            <a:r>
              <a:rPr lang="en-US" dirty="0"/>
              <a:t>Algorithm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Sort polygons on minimum z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For each polygon P in sorted list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	For each pixel (</a:t>
            </a:r>
            <a:r>
              <a:rPr lang="en-US" sz="1500" dirty="0" err="1">
                <a:latin typeface="Courier"/>
                <a:cs typeface="Courier"/>
              </a:rPr>
              <a:t>x,y,z</a:t>
            </a:r>
            <a:r>
              <a:rPr lang="en-US" sz="1500" dirty="0">
                <a:latin typeface="Courier"/>
                <a:cs typeface="Courier"/>
              </a:rPr>
              <a:t>) in P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		color[</a:t>
            </a:r>
            <a:r>
              <a:rPr lang="en-US" sz="1500" dirty="0" err="1">
                <a:latin typeface="Courier"/>
                <a:cs typeface="Courier"/>
              </a:rPr>
              <a:t>x,y</a:t>
            </a:r>
            <a:r>
              <a:rPr lang="en-US" sz="1500" dirty="0">
                <a:latin typeface="Courier"/>
                <a:cs typeface="Courier"/>
              </a:rPr>
              <a:t>] = color(</a:t>
            </a:r>
            <a:r>
              <a:rPr lang="en-US" sz="1500" dirty="0" err="1">
                <a:latin typeface="Courier"/>
                <a:cs typeface="Courier"/>
              </a:rPr>
              <a:t>P,x,y</a:t>
            </a:r>
            <a:r>
              <a:rPr lang="en-US" sz="1500" dirty="0">
                <a:latin typeface="Courier"/>
                <a:cs typeface="Courie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587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Painter’</a:t>
            </a:r>
            <a:r>
              <a:rPr lang="en-US" altLang="ja-JP" dirty="0"/>
              <a:t>s Algorithm: Cycles</a:t>
            </a:r>
            <a:endParaRPr lang="en-US" dirty="0"/>
          </a:p>
        </p:txBody>
      </p:sp>
      <p:sp>
        <p:nvSpPr>
          <p:cNvPr id="546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/>
          <a:lstStyle/>
          <a:p>
            <a:r>
              <a:rPr lang="en-US" dirty="0"/>
              <a:t>Which to scan first?</a:t>
            </a:r>
          </a:p>
          <a:p>
            <a:pPr lvl="1">
              <a:spcBef>
                <a:spcPts val="16500"/>
              </a:spcBef>
            </a:pPr>
            <a:r>
              <a:rPr lang="en-US" dirty="0"/>
              <a:t>Split along line, then scan 1,2,3,4 (or split another polygon and scan accordingly)</a:t>
            </a:r>
          </a:p>
          <a:p>
            <a:pPr lvl="1"/>
            <a:r>
              <a:rPr lang="en-US" dirty="0"/>
              <a:t>Moral: Painter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algorithm is fast and easy … except for detecting and splitting cycles and other ambiguities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1600200"/>
            <a:ext cx="234315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1600200"/>
            <a:ext cx="2343150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Depth-sort: Overlapping Surfaces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you have sorted by </a:t>
            </a:r>
            <a:br>
              <a:rPr lang="en-US" dirty="0"/>
            </a:br>
            <a:r>
              <a:rPr lang="en-US" dirty="0"/>
              <a:t>maximum Z</a:t>
            </a:r>
          </a:p>
          <a:p>
            <a:pPr lvl="1"/>
            <a:r>
              <a:rPr lang="en-US" dirty="0"/>
              <a:t>Then if </a:t>
            </a:r>
            <a:r>
              <a:rPr lang="en-US" dirty="0" err="1"/>
              <a:t>Zmin</a:t>
            </a:r>
            <a:r>
              <a:rPr lang="en-US" dirty="0"/>
              <a:t> &gt; Z</a:t>
            </a:r>
            <a:r>
              <a:rPr lang="ja-JP" altLang="en-US"/>
              <a:t>’</a:t>
            </a:r>
            <a:r>
              <a:rPr lang="en-US" altLang="ja-JP" dirty="0"/>
              <a:t>max, the surfaces do </a:t>
            </a:r>
            <a:br>
              <a:rPr lang="en-US" altLang="ja-JP" dirty="0"/>
            </a:br>
            <a:r>
              <a:rPr lang="en-US" altLang="ja-JP" dirty="0"/>
              <a:t>not overlap each other (minimax test)</a:t>
            </a:r>
          </a:p>
          <a:p>
            <a:r>
              <a:rPr lang="en-US" dirty="0"/>
              <a:t>Correct order of overlapping surfaces</a:t>
            </a:r>
            <a:br>
              <a:rPr lang="en-US" dirty="0"/>
            </a:br>
            <a:r>
              <a:rPr lang="en-US" dirty="0"/>
              <a:t>may be ambiguous. Check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388" y="1314449"/>
            <a:ext cx="3538412" cy="34170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34509</TotalTime>
  <Words>1242</Words>
  <Application>Microsoft Macintosh PowerPoint</Application>
  <PresentationFormat>On-screen Show (16:9)</PresentationFormat>
  <Paragraphs>223</Paragraphs>
  <Slides>32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 Math</vt:lpstr>
      <vt:lpstr>Courier</vt:lpstr>
      <vt:lpstr>Courier New</vt:lpstr>
      <vt:lpstr>Symbol</vt:lpstr>
      <vt:lpstr>Times New Roman</vt:lpstr>
      <vt:lpstr>Office Theme</vt:lpstr>
      <vt:lpstr>Graphics Pipeline Visibility</vt:lpstr>
      <vt:lpstr>Graphics Pipeline</vt:lpstr>
      <vt:lpstr>Back Faces</vt:lpstr>
      <vt:lpstr>Back-face Culling</vt:lpstr>
      <vt:lpstr>Painter’s Algorithm</vt:lpstr>
      <vt:lpstr>Painter’s Algorithm</vt:lpstr>
      <vt:lpstr>Painter’s Algorithm</vt:lpstr>
      <vt:lpstr>Painter’s Algorithm: Cycles</vt:lpstr>
      <vt:lpstr>Depth-sort: Overlapping Surfaces</vt:lpstr>
      <vt:lpstr>Depth-sort: Overlapping Surfaces</vt:lpstr>
      <vt:lpstr>Depth-sort: Order Ambiguity</vt:lpstr>
      <vt:lpstr>Depth-sort: Order Ambiguity</vt:lpstr>
      <vt:lpstr>BSP Visibility</vt:lpstr>
      <vt:lpstr>Binary Space Partitioning</vt:lpstr>
      <vt:lpstr>Building a BSP Tree</vt:lpstr>
      <vt:lpstr>Building a BSP Tree</vt:lpstr>
      <vt:lpstr>Building a BSP Tree</vt:lpstr>
      <vt:lpstr>Building a BSP Tree</vt:lpstr>
      <vt:lpstr>BSP Tree: Building the Tree</vt:lpstr>
      <vt:lpstr>BSP Tree: Displaying the Tree</vt:lpstr>
      <vt:lpstr>BSP Tree Display</vt:lpstr>
      <vt:lpstr>BSP Tree Display</vt:lpstr>
      <vt:lpstr>Z-buffer</vt:lpstr>
      <vt:lpstr>Z-Buffer</vt:lpstr>
      <vt:lpstr>Z-Buffer Algorithm</vt:lpstr>
      <vt:lpstr>Z-Buffer Characteristics</vt:lpstr>
      <vt:lpstr>A-Buffer Method</vt:lpstr>
      <vt:lpstr>K-Buffer</vt:lpstr>
      <vt:lpstr>Classifying Visibility Algorithms</vt:lpstr>
      <vt:lpstr>Taxonomy of Visibility Algorithms</vt:lpstr>
      <vt:lpstr>Taxonomy of Visibility Algorithms</vt:lpstr>
      <vt:lpstr>Taxonomy — Remaining Algorithms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 Advanced Computer Graphics</dc:title>
  <dc:creator> </dc:creator>
  <cp:lastModifiedBy>Marc Olano</cp:lastModifiedBy>
  <cp:revision>245</cp:revision>
  <cp:lastPrinted>2010-10-04T14:32:16Z</cp:lastPrinted>
  <dcterms:created xsi:type="dcterms:W3CDTF">1996-09-30T18:28:10Z</dcterms:created>
  <dcterms:modified xsi:type="dcterms:W3CDTF">2026-04-20T18:27:12Z</dcterms:modified>
</cp:coreProperties>
</file>