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0" r:id="rId3"/>
    <p:sldId id="328" r:id="rId4"/>
    <p:sldId id="329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33" r:id="rId17"/>
    <p:sldId id="306" r:id="rId18"/>
    <p:sldId id="346" r:id="rId19"/>
    <p:sldId id="348" r:id="rId20"/>
    <p:sldId id="307" r:id="rId21"/>
    <p:sldId id="347" r:id="rId22"/>
    <p:sldId id="331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4838"/>
    <a:srgbClr val="8B4735"/>
    <a:srgbClr val="6D4533"/>
    <a:srgbClr val="504430"/>
    <a:srgbClr val="AC4938"/>
    <a:srgbClr val="544536"/>
    <a:srgbClr val="94483A"/>
    <a:srgbClr val="6B463A"/>
    <a:srgbClr val="BD493A"/>
    <a:srgbClr val="424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5"/>
    <p:restoredTop sz="96281"/>
  </p:normalViewPr>
  <p:slideViewPr>
    <p:cSldViewPr snapToObjects="1">
      <p:cViewPr varScale="1">
        <p:scale>
          <a:sx n="117" d="100"/>
          <a:sy n="117" d="100"/>
        </p:scale>
        <p:origin x="184" y="920"/>
      </p:cViewPr>
      <p:guideLst>
        <p:guide orient="horz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FC30-36EE-E246-9868-77E79472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3F68D-8DCE-C04C-82F0-C852999D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9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7279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7279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17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7966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40869"/>
            <a:ext cx="8229600" cy="17966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60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3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737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7373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7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5"/>
            <a:ext cx="4040188" cy="3306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306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3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733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6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3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73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623D113-29DF-3D4A-BA92-F5121CAD52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Texture Compression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972187E1-E00B-7641-B8B9-D4C9938038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CMSC 435/634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UMBC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255DEF54-0831-8741-803D-2B407BB7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6735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*With lots of borrowing from the usual victims…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0D38C-A3FF-76A6-E166-7F7439F7A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C5C7-8F03-FEC8-492E-AADA14A0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CC43-2202-E09A-0E2D-5486BD37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spans cutoff, read another bit (1)</a:t>
            </a:r>
          </a:p>
          <a:p>
            <a:pPr lvl="1"/>
            <a:r>
              <a:rPr lang="en-US" dirty="0"/>
              <a:t>Bottom of range moves up to 0.5 (0.1xxx)</a:t>
            </a:r>
          </a:p>
        </p:txBody>
      </p:sp>
      <p:pic>
        <p:nvPicPr>
          <p:cNvPr id="5" name="Picture 4" descr="Arithmetic coder state after two bits have been read. Need still more bits before another bit can be output">
            <a:extLst>
              <a:ext uri="{FF2B5EF4-FFF2-40B4-BE49-F238E27FC236}">
                <a16:creationId xmlns:a16="http://schemas.microsoft.com/office/drawing/2014/main" id="{4C755208-55DB-DE9F-F797-C2C2D736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25589"/>
          <a:stretch>
            <a:fillRect/>
          </a:stretch>
        </p:blipFill>
        <p:spPr>
          <a:xfrm>
            <a:off x="1438274" y="2377017"/>
            <a:ext cx="4663588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2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F3E37-9A88-F99E-89B0-B016A499A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4723-D804-00FA-BCB3-C18DD918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7D817-B6F3-DFCF-DCF4-336412FD2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still spans cutoff, read another bit</a:t>
            </a:r>
          </a:p>
          <a:p>
            <a:pPr lvl="1"/>
            <a:r>
              <a:rPr lang="en-US" dirty="0"/>
              <a:t>Bottom of range moves up to 0.75 (0.11xxx)</a:t>
            </a:r>
          </a:p>
        </p:txBody>
      </p:sp>
      <p:pic>
        <p:nvPicPr>
          <p:cNvPr id="5" name="Picture 4" descr="Arithmetic coder state after three bits have been read. Need still more bits before another bit can be output">
            <a:extLst>
              <a:ext uri="{FF2B5EF4-FFF2-40B4-BE49-F238E27FC236}">
                <a16:creationId xmlns:a16="http://schemas.microsoft.com/office/drawing/2014/main" id="{AA804C50-4C69-1561-BD48-E38A34E0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18204"/>
          <a:stretch>
            <a:fillRect/>
          </a:stretch>
        </p:blipFill>
        <p:spPr>
          <a:xfrm>
            <a:off x="1438273" y="2377017"/>
            <a:ext cx="5126487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0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0480B-ECAF-7D94-8976-B2B501E7D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6D91-1A2A-3C48-1E93-3C7D5CDF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3309-0488-35B3-CDAA-B87984AE3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still spans cutoff, read another bit</a:t>
            </a:r>
          </a:p>
          <a:p>
            <a:pPr lvl="1"/>
            <a:r>
              <a:rPr lang="en-US" dirty="0"/>
              <a:t>Bottom of range moves up to 0.875 (0.111xxx)</a:t>
            </a:r>
          </a:p>
        </p:txBody>
      </p:sp>
      <p:pic>
        <p:nvPicPr>
          <p:cNvPr id="5" name="Picture 4" descr="Arithmetic coder state after three bits have been read. Can finally output an unlikely 1 bit">
            <a:extLst>
              <a:ext uri="{FF2B5EF4-FFF2-40B4-BE49-F238E27FC236}">
                <a16:creationId xmlns:a16="http://schemas.microsoft.com/office/drawing/2014/main" id="{C9B2A4AC-9D7D-EFED-410A-6DB46D8809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10822"/>
          <a:stretch>
            <a:fillRect/>
          </a:stretch>
        </p:blipFill>
        <p:spPr>
          <a:xfrm>
            <a:off x="1438273" y="2377017"/>
            <a:ext cx="5589179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3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36672-7BD8-8CF7-109D-5037167FC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9EC8-FDF0-1C14-FCCE-ECA93F55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82FAE-B8F2-BA42-7157-64CB0658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entirely above cutoff, output 1</a:t>
            </a:r>
          </a:p>
          <a:p>
            <a:pPr lvl="1"/>
            <a:r>
              <a:rPr lang="en-US" dirty="0"/>
              <a:t>Rescale cutoff..1 to 0..1</a:t>
            </a:r>
          </a:p>
        </p:txBody>
      </p:sp>
      <p:pic>
        <p:nvPicPr>
          <p:cNvPr id="5" name="Picture 4" descr="Update coder state after 1 bit was output. ">
            <a:extLst>
              <a:ext uri="{FF2B5EF4-FFF2-40B4-BE49-F238E27FC236}">
                <a16:creationId xmlns:a16="http://schemas.microsoft.com/office/drawing/2014/main" id="{F29649BF-114C-79A8-370D-002E2C656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" r="76"/>
          <a:stretch/>
        </p:blipFill>
        <p:spPr>
          <a:xfrm>
            <a:off x="1438273" y="2377017"/>
            <a:ext cx="6257927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9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D49A4-BF43-157C-4024-4DBB4822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AEBB-ACD5-9343-0385-18993EDA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2F561-6674-33CF-1481-60421324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output 3 likely bits from 1 bit read</a:t>
            </a:r>
          </a:p>
          <a:p>
            <a:r>
              <a:rPr lang="en-US" dirty="0"/>
              <a:t>Had to read 3 bits to output 1 unlikely bit</a:t>
            </a:r>
          </a:p>
          <a:p>
            <a:r>
              <a:rPr lang="en-US" dirty="0"/>
              <a:t>Can change</a:t>
            </a:r>
            <a:br>
              <a:rPr lang="en-US" dirty="0"/>
            </a:br>
            <a:r>
              <a:rPr lang="en-US" dirty="0"/>
              <a:t>or </a:t>
            </a:r>
            <a:r>
              <a:rPr lang="en-US" i="1" dirty="0"/>
              <a:t>adapt</a:t>
            </a:r>
            <a:br>
              <a:rPr lang="en-US"/>
            </a:br>
            <a:r>
              <a:rPr lang="en-US"/>
              <a:t>probability</a:t>
            </a:r>
            <a:endParaRPr lang="en-US" dirty="0"/>
          </a:p>
        </p:txBody>
      </p:sp>
      <p:pic>
        <p:nvPicPr>
          <p:cNvPr id="5" name="Picture 4" descr="Final arithmetic coder state from this example.">
            <a:extLst>
              <a:ext uri="{FF2B5EF4-FFF2-40B4-BE49-F238E27FC236}">
                <a16:creationId xmlns:a16="http://schemas.microsoft.com/office/drawing/2014/main" id="{E5B9F2A8-85C9-C92D-8C9B-BEA84BF79A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33" r="150"/>
          <a:stretch>
            <a:fillRect/>
          </a:stretch>
        </p:blipFill>
        <p:spPr>
          <a:xfrm>
            <a:off x="3276600" y="2377017"/>
            <a:ext cx="4419600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1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15F7-BB9B-1BCC-65CD-FD0196E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Coding 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34A3-0879-30DF-9989-474986471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Encoder can only use info decoder will know</a:t>
            </a:r>
          </a:p>
          <a:p>
            <a:r>
              <a:rPr lang="en-US" dirty="0"/>
              <a:t>Huffman</a:t>
            </a:r>
          </a:p>
          <a:p>
            <a:pPr lvl="1"/>
            <a:r>
              <a:rPr lang="en-US" dirty="0"/>
              <a:t>Build binary tree (each branch=1 bit)</a:t>
            </a:r>
          </a:p>
          <a:p>
            <a:pPr lvl="1"/>
            <a:r>
              <a:rPr lang="en-US" dirty="0"/>
              <a:t>Fast, but doesn’t share bits between symbols</a:t>
            </a:r>
          </a:p>
          <a:p>
            <a:r>
              <a:rPr lang="en-US" dirty="0"/>
              <a:t>Arithmetic/Range</a:t>
            </a:r>
          </a:p>
          <a:p>
            <a:pPr lvl="1"/>
            <a:r>
              <a:rPr lang="en-US" dirty="0"/>
              <a:t>Can change or adapt probabilities as you go</a:t>
            </a:r>
          </a:p>
          <a:p>
            <a:pPr lvl="1"/>
            <a:r>
              <a:rPr lang="en-US" dirty="0"/>
              <a:t>Algorithm uses machine-word sized </a:t>
            </a:r>
            <a:r>
              <a:rPr lang="en-US" i="1" dirty="0"/>
              <a:t>window</a:t>
            </a:r>
            <a:r>
              <a:rPr lang="en-US" dirty="0"/>
              <a:t> on input</a:t>
            </a:r>
          </a:p>
          <a:p>
            <a:r>
              <a:rPr lang="en-US" dirty="0"/>
              <a:t>ANS</a:t>
            </a:r>
          </a:p>
          <a:p>
            <a:pPr lvl="1"/>
            <a:r>
              <a:rPr lang="en-US" dirty="0"/>
              <a:t>Fast (esp. table-based </a:t>
            </a:r>
            <a:r>
              <a:rPr lang="en-US" dirty="0" err="1"/>
              <a:t>tANS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Encodes backwards, so adaptive probabilities harder</a:t>
            </a:r>
          </a:p>
        </p:txBody>
      </p:sp>
    </p:spTree>
    <p:extLst>
      <p:ext uri="{BB962C8B-B14F-4D97-AF65-F5344CB8AC3E}">
        <p14:creationId xmlns:p14="http://schemas.microsoft.com/office/powerpoint/2010/main" val="155971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595E-5F3A-4A87-4012-9AC12041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3258-929F-5F5C-DB7A-AD3509DC2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Improve both entropy &amp; lossy coding</a:t>
            </a:r>
          </a:p>
          <a:p>
            <a:r>
              <a:rPr lang="en-US" dirty="0"/>
              <a:t>Luminance / Chrominance</a:t>
            </a:r>
          </a:p>
          <a:p>
            <a:pPr lvl="1"/>
            <a:r>
              <a:rPr lang="en-US" dirty="0"/>
              <a:t>Humans are more sensitive to luminance</a:t>
            </a:r>
          </a:p>
          <a:p>
            <a:r>
              <a:rPr lang="en-US" dirty="0"/>
              <a:t>Encode difference from a prediction</a:t>
            </a:r>
          </a:p>
          <a:p>
            <a:r>
              <a:rPr lang="en-US" dirty="0"/>
              <a:t>Fourier transform</a:t>
            </a:r>
          </a:p>
          <a:p>
            <a:pPr lvl="1"/>
            <a:r>
              <a:rPr lang="en-US" dirty="0"/>
              <a:t>Energy varies by frequency (unless white noise)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3617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E95C-E93B-C3E2-513F-E645755A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89988-DB72-1754-A414-6C3FD628D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Lossy VBR w/ 8x8 blocks</a:t>
            </a:r>
          </a:p>
          <a:p>
            <a:r>
              <a:rPr lang="en-US" dirty="0"/>
              <a:t>Convert to luminance/chrominance</a:t>
            </a:r>
          </a:p>
          <a:p>
            <a:pPr lvl="1"/>
            <a:r>
              <a:rPr lang="en-US" dirty="0"/>
              <a:t>Full-res luminance, half-res chrominance</a:t>
            </a:r>
          </a:p>
          <a:p>
            <a:r>
              <a:rPr lang="en-US" dirty="0"/>
              <a:t>Quantize in frequency space (most loss here)</a:t>
            </a:r>
          </a:p>
          <a:p>
            <a:pPr lvl="1"/>
            <a:r>
              <a:rPr lang="en-US" dirty="0"/>
              <a:t>Different # bits for low and high frequencies</a:t>
            </a:r>
          </a:p>
          <a:p>
            <a:pPr lvl="1"/>
            <a:r>
              <a:rPr lang="en-US" dirty="0"/>
              <a:t>Too much leads to ringing at hard edges</a:t>
            </a:r>
          </a:p>
          <a:p>
            <a:r>
              <a:rPr lang="en-US" dirty="0"/>
              <a:t>Entropy encoding of result</a:t>
            </a:r>
          </a:p>
        </p:txBody>
      </p:sp>
    </p:spTree>
    <p:extLst>
      <p:ext uri="{BB962C8B-B14F-4D97-AF65-F5344CB8AC3E}">
        <p14:creationId xmlns:p14="http://schemas.microsoft.com/office/powerpoint/2010/main" val="231269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82ABB-A54D-B982-4847-0E4A70A5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5949-558A-4643-1F61-4723D794A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Didn’t catch on, but some cool ideas</a:t>
            </a:r>
          </a:p>
          <a:p>
            <a:r>
              <a:rPr lang="en-US" dirty="0"/>
              <a:t>Color transform (YUV or </a:t>
            </a:r>
            <a:r>
              <a:rPr lang="en-US" dirty="0" err="1"/>
              <a:t>YC</a:t>
            </a:r>
            <a:r>
              <a:rPr lang="en-US" baseline="-25000" dirty="0" err="1"/>
              <a:t>r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  <a:p>
            <a:r>
              <a:rPr lang="en-US" dirty="0"/>
              <a:t>Split image into tiles</a:t>
            </a:r>
          </a:p>
          <a:p>
            <a:r>
              <a:rPr lang="en-US" dirty="0"/>
              <a:t>Wavelet transform</a:t>
            </a:r>
          </a:p>
          <a:p>
            <a:pPr lvl="1"/>
            <a:r>
              <a:rPr lang="en-US"/>
              <a:t>MIP-like </a:t>
            </a:r>
            <a:r>
              <a:rPr lang="en-US" dirty="0"/>
              <a:t>pyramid of prediction </a:t>
            </a:r>
            <a:r>
              <a:rPr lang="en-US"/>
              <a:t>&amp;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7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098DC-AFA6-28E5-7499-960E5575E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52D2-FC35-58AC-2025-3214F967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 2000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5634B-EB4A-1361-6EC6-B90DCC674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Encode blocks one bit-plane at a time</a:t>
            </a:r>
          </a:p>
          <a:p>
            <a:pPr lvl="1"/>
            <a:r>
              <a:rPr lang="en-US" sz="2400" dirty="0"/>
              <a:t>MSB to LSB, same bit for all pixels in block together</a:t>
            </a:r>
          </a:p>
          <a:p>
            <a:pPr lvl="1"/>
            <a:r>
              <a:rPr lang="en-US" sz="2400" dirty="0"/>
              <a:t>Rate-distortion ordering (next bit from any block: most important first)</a:t>
            </a:r>
          </a:p>
          <a:p>
            <a:pPr lvl="1"/>
            <a:r>
              <a:rPr lang="en-US" sz="2400" dirty="0"/>
              <a:t>Stop at any time for lossy, all of them for lossless</a:t>
            </a:r>
          </a:p>
          <a:p>
            <a:r>
              <a:rPr lang="en-US" sz="2400" dirty="0"/>
              <a:t>Three probability models for entropy-coding next bit in a pixel</a:t>
            </a:r>
          </a:p>
          <a:p>
            <a:pPr lvl="1"/>
            <a:r>
              <a:rPr lang="en-US" sz="2400" dirty="0"/>
              <a:t>Bits decoded so far for this pixel &amp; its neighbors all still 0</a:t>
            </a:r>
          </a:p>
          <a:p>
            <a:pPr lvl="2"/>
            <a:r>
              <a:rPr lang="en-US" sz="2000" dirty="0"/>
              <a:t>Next bit is more likely to still be 0</a:t>
            </a:r>
          </a:p>
          <a:p>
            <a:pPr lvl="1"/>
            <a:r>
              <a:rPr lang="en-US" sz="2400" dirty="0"/>
              <a:t>Bits decoded so far for this pixel = 0, but at least one neighbor ≠ 0</a:t>
            </a:r>
          </a:p>
          <a:p>
            <a:pPr lvl="2"/>
            <a:r>
              <a:rPr lang="en-US" sz="2000" dirty="0"/>
              <a:t>Next bit is more likely to be a 1</a:t>
            </a:r>
          </a:p>
          <a:p>
            <a:pPr lvl="1"/>
            <a:r>
              <a:rPr lang="en-US" sz="2400" dirty="0"/>
              <a:t>Bits decoded for this pixel are already ≠ 0</a:t>
            </a:r>
          </a:p>
          <a:p>
            <a:pPr lvl="2"/>
            <a:r>
              <a:rPr lang="en-US" sz="2000" dirty="0"/>
              <a:t>About equal probability for either a 0 or 1 bit</a:t>
            </a:r>
          </a:p>
        </p:txBody>
      </p:sp>
    </p:spTree>
    <p:extLst>
      <p:ext uri="{BB962C8B-B14F-4D97-AF65-F5344CB8AC3E}">
        <p14:creationId xmlns:p14="http://schemas.microsoft.com/office/powerpoint/2010/main" val="347029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A132-DA97-4176-80C8-C54202AB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B156-FA50-3D79-5E69-E50F7550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Mostly memory bandwidth limited</a:t>
            </a:r>
          </a:p>
          <a:p>
            <a:r>
              <a:rPr lang="en-US" dirty="0"/>
              <a:t>Use cache</a:t>
            </a:r>
          </a:p>
          <a:p>
            <a:pPr lvl="1"/>
            <a:r>
              <a:rPr lang="en-US" dirty="0"/>
              <a:t>Best when access is coherent between pixels</a:t>
            </a:r>
          </a:p>
          <a:p>
            <a:pPr lvl="1"/>
            <a:r>
              <a:rPr lang="en-US" dirty="0"/>
              <a:t>Cache in 4x4 blocks instead of 16x1 lines</a:t>
            </a:r>
          </a:p>
          <a:p>
            <a:pPr lvl="1"/>
            <a:r>
              <a:rPr lang="en-US" dirty="0"/>
              <a:t>Use MIP maps (improves chance of cache hits)</a:t>
            </a:r>
          </a:p>
          <a:p>
            <a:r>
              <a:rPr lang="en-US" dirty="0"/>
              <a:t>Small data</a:t>
            </a:r>
          </a:p>
          <a:p>
            <a:pPr lvl="1"/>
            <a:r>
              <a:rPr lang="en-US" dirty="0"/>
              <a:t>Don’t use RGBA when one or two channels will work</a:t>
            </a:r>
          </a:p>
          <a:p>
            <a:pPr lvl="1"/>
            <a:r>
              <a:rPr lang="en-US" dirty="0"/>
              <a:t>Use 8-bit channels or 16-bit float instead of 32-bit</a:t>
            </a:r>
          </a:p>
          <a:p>
            <a:pPr lvl="2"/>
            <a:r>
              <a:rPr lang="en-US" dirty="0"/>
              <a:t>32-bit float: sign, 8-bit exponent, 23-bit mantissa</a:t>
            </a:r>
            <a:br>
              <a:rPr lang="en-US" dirty="0"/>
            </a:br>
            <a:r>
              <a:rPr lang="en-US" dirty="0"/>
              <a:t>16-bit float: sign, 5-bit exponent, 10-bit mantissa</a:t>
            </a:r>
          </a:p>
          <a:p>
            <a:r>
              <a:rPr lang="en-US" dirty="0"/>
              <a:t>Compression</a:t>
            </a:r>
          </a:p>
          <a:p>
            <a:pPr lvl="1"/>
            <a:r>
              <a:rPr lang="en-US" dirty="0"/>
              <a:t>Cheaper to fetch smaller data then decompress than to fetch full-sized</a:t>
            </a:r>
          </a:p>
        </p:txBody>
      </p:sp>
    </p:spTree>
    <p:extLst>
      <p:ext uri="{BB962C8B-B14F-4D97-AF65-F5344CB8AC3E}">
        <p14:creationId xmlns:p14="http://schemas.microsoft.com/office/powerpoint/2010/main" val="767715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B5C6-3F2C-35AE-F05A-DC55D178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Compression (BC1/DXT1)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5A5A-57F2-554F-4140-020BA6155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Lossy FBR w/ 64 bits per 4x4 block</a:t>
            </a:r>
          </a:p>
          <a:p>
            <a:r>
              <a:rPr lang="en-US" dirty="0"/>
              <a:t>Encode two representative colors (32 bits)</a:t>
            </a:r>
          </a:p>
          <a:p>
            <a:pPr lvl="1"/>
            <a:r>
              <a:rPr lang="en-US" dirty="0"/>
              <a:t>16 bits each: 5 red, 6 green, 5 blue</a:t>
            </a:r>
          </a:p>
          <a:p>
            <a:r>
              <a:rPr lang="en-US" dirty="0"/>
              <a:t>Color of each pixel with 2 bits (32 bits)</a:t>
            </a:r>
          </a:p>
          <a:p>
            <a:pPr lvl="1"/>
            <a:r>
              <a:rPr lang="en-US" dirty="0"/>
              <a:t>A&gt;B: Color A; (⅔ A + ⅓ B); (⅓ A + ⅔ B); B</a:t>
            </a:r>
          </a:p>
          <a:p>
            <a:pPr lvl="1"/>
            <a:r>
              <a:rPr lang="en-US" dirty="0"/>
              <a:t>A≤B: Black/Transparent; A; (½ A + ½ B); B</a:t>
            </a:r>
          </a:p>
        </p:txBody>
      </p:sp>
    </p:spTree>
    <p:extLst>
      <p:ext uri="{BB962C8B-B14F-4D97-AF65-F5344CB8AC3E}">
        <p14:creationId xmlns:p14="http://schemas.microsoft.com/office/powerpoint/2010/main" val="124653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CEA2-EAF3-779C-404D-4C295DF3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Compression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90B79-864D-B146-0ACF-BF180DF26BB1}"/>
              </a:ext>
            </a:extLst>
          </p:cNvPr>
          <p:cNvSpPr txBox="1"/>
          <p:nvPr/>
        </p:nvSpPr>
        <p:spPr>
          <a:xfrm>
            <a:off x="152399" y="895350"/>
            <a:ext cx="191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 Image</a:t>
            </a:r>
          </a:p>
        </p:txBody>
      </p:sp>
      <p:pic>
        <p:nvPicPr>
          <p:cNvPr id="4" name="Picture 3" descr="Source image diced into 4x4 block">
            <a:extLst>
              <a:ext uri="{FF2B5EF4-FFF2-40B4-BE49-F238E27FC236}">
                <a16:creationId xmlns:a16="http://schemas.microsoft.com/office/drawing/2014/main" id="{814F3D25-0A1C-DF18-D854-04A12EB30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77175"/>
            <a:ext cx="1911221" cy="1911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17AECB-1BE7-CEE6-2640-2660BA00EBB9}"/>
              </a:ext>
            </a:extLst>
          </p:cNvPr>
          <p:cNvSpPr txBox="1"/>
          <p:nvPr/>
        </p:nvSpPr>
        <p:spPr>
          <a:xfrm>
            <a:off x="838816" y="441506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Single 4x4</a:t>
            </a:r>
          </a:p>
          <a:p>
            <a:pPr algn="ctr"/>
            <a:r>
              <a:rPr lang="en-US" dirty="0"/>
              <a:t>Block</a:t>
            </a:r>
          </a:p>
        </p:txBody>
      </p:sp>
      <p:pic>
        <p:nvPicPr>
          <p:cNvPr id="6" name="Picture 5" descr="A single 4x4 block">
            <a:extLst>
              <a:ext uri="{FF2B5EF4-FFF2-40B4-BE49-F238E27FC236}">
                <a16:creationId xmlns:a16="http://schemas.microsoft.com/office/drawing/2014/main" id="{227FD4EA-3C20-9379-7B8F-A2D10220EF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5" b="1275"/>
          <a:stretch/>
        </p:blipFill>
        <p:spPr>
          <a:xfrm>
            <a:off x="1025791" y="3586386"/>
            <a:ext cx="748767" cy="7239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F18B42-25EE-D368-4E68-4BD829066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25791" y="2407346"/>
            <a:ext cx="374384" cy="1179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183CB4-1700-86D7-CCE0-A9A6BABC5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73200" y="2417986"/>
            <a:ext cx="301358" cy="116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8CD9807-2061-558A-C219-B16F3E1094A4}"/>
              </a:ext>
            </a:extLst>
          </p:cNvPr>
          <p:cNvSpPr txBox="1"/>
          <p:nvPr/>
        </p:nvSpPr>
        <p:spPr>
          <a:xfrm>
            <a:off x="2361463" y="169681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Representative</a:t>
            </a:r>
            <a:br>
              <a:rPr lang="en-US" dirty="0"/>
            </a:br>
            <a:r>
              <a:rPr lang="en-US" dirty="0"/>
              <a:t>Colors</a:t>
            </a:r>
          </a:p>
        </p:txBody>
      </p:sp>
      <p:grpSp>
        <p:nvGrpSpPr>
          <p:cNvPr id="10" name="Group 9" descr="Two representative colors from the sample block">
            <a:extLst>
              <a:ext uri="{FF2B5EF4-FFF2-40B4-BE49-F238E27FC236}">
                <a16:creationId xmlns:a16="http://schemas.microsoft.com/office/drawing/2014/main" id="{2E442545-8C2A-5AFA-5785-070D19FC6816}"/>
              </a:ext>
            </a:extLst>
          </p:cNvPr>
          <p:cNvGrpSpPr/>
          <p:nvPr/>
        </p:nvGrpSpPr>
        <p:grpSpPr>
          <a:xfrm>
            <a:off x="2535443" y="2209800"/>
            <a:ext cx="1274557" cy="209550"/>
            <a:chOff x="2535443" y="2209800"/>
            <a:chExt cx="1274557" cy="2095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44FB8B-5860-28D2-2496-5BFDB1A785D3}"/>
                </a:ext>
              </a:extLst>
            </p:cNvPr>
            <p:cNvSpPr/>
            <p:nvPr/>
          </p:nvSpPr>
          <p:spPr>
            <a:xfrm>
              <a:off x="2535443" y="2209800"/>
              <a:ext cx="209550" cy="209550"/>
            </a:xfrm>
            <a:prstGeom prst="rect">
              <a:avLst/>
            </a:prstGeom>
            <a:solidFill>
              <a:srgbClr val="54453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046A84-939E-3555-C83D-81067ECF9FC4}"/>
                </a:ext>
              </a:extLst>
            </p:cNvPr>
            <p:cNvSpPr/>
            <p:nvPr/>
          </p:nvSpPr>
          <p:spPr>
            <a:xfrm>
              <a:off x="3600450" y="2209800"/>
              <a:ext cx="209550" cy="209550"/>
            </a:xfrm>
            <a:prstGeom prst="rect">
              <a:avLst/>
            </a:prstGeom>
            <a:solidFill>
              <a:srgbClr val="AC493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F2D8F8-A92F-CA85-E26C-AEC52F3B4E10}"/>
              </a:ext>
            </a:extLst>
          </p:cNvPr>
          <p:cNvSpPr txBox="1"/>
          <p:nvPr/>
        </p:nvSpPr>
        <p:spPr>
          <a:xfrm>
            <a:off x="2611530" y="3116818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Quantized</a:t>
            </a:r>
          </a:p>
        </p:txBody>
      </p:sp>
      <p:grpSp>
        <p:nvGrpSpPr>
          <p:cNvPr id="17" name="Group 16" descr="Quantized version of representative colors">
            <a:extLst>
              <a:ext uri="{FF2B5EF4-FFF2-40B4-BE49-F238E27FC236}">
                <a16:creationId xmlns:a16="http://schemas.microsoft.com/office/drawing/2014/main" id="{94CB3F21-6FDB-A6F4-F382-6D380E890032}"/>
              </a:ext>
            </a:extLst>
          </p:cNvPr>
          <p:cNvGrpSpPr/>
          <p:nvPr/>
        </p:nvGrpSpPr>
        <p:grpSpPr>
          <a:xfrm>
            <a:off x="2535443" y="2904600"/>
            <a:ext cx="1274557" cy="209550"/>
            <a:chOff x="2535443" y="2904600"/>
            <a:chExt cx="1274557" cy="2095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1DB089-94BF-006B-DF5D-7634249244EE}"/>
                </a:ext>
              </a:extLst>
            </p:cNvPr>
            <p:cNvSpPr/>
            <p:nvPr/>
          </p:nvSpPr>
          <p:spPr>
            <a:xfrm>
              <a:off x="2535443" y="2904600"/>
              <a:ext cx="209550" cy="209550"/>
            </a:xfrm>
            <a:prstGeom prst="rect">
              <a:avLst/>
            </a:prstGeom>
            <a:solidFill>
              <a:srgbClr val="50443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79E6DF-F0D6-D545-6089-B57ADEDD1380}"/>
                </a:ext>
              </a:extLst>
            </p:cNvPr>
            <p:cNvSpPr/>
            <p:nvPr/>
          </p:nvSpPr>
          <p:spPr>
            <a:xfrm>
              <a:off x="3600450" y="2904600"/>
              <a:ext cx="209550" cy="209550"/>
            </a:xfrm>
            <a:prstGeom prst="rect">
              <a:avLst/>
            </a:prstGeom>
            <a:solidFill>
              <a:srgbClr val="A8483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396A48-EEC5-48A7-EDFC-A236EEBD30D4}"/>
              </a:ext>
            </a:extLst>
          </p:cNvPr>
          <p:cNvSpPr txBox="1"/>
          <p:nvPr/>
        </p:nvSpPr>
        <p:spPr>
          <a:xfrm>
            <a:off x="2535443" y="4397490"/>
            <a:ext cx="12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Palette</a:t>
            </a:r>
          </a:p>
        </p:txBody>
      </p:sp>
      <p:grpSp>
        <p:nvGrpSpPr>
          <p:cNvPr id="29" name="Group 28" descr="4-color palette created from two quantized colors">
            <a:extLst>
              <a:ext uri="{FF2B5EF4-FFF2-40B4-BE49-F238E27FC236}">
                <a16:creationId xmlns:a16="http://schemas.microsoft.com/office/drawing/2014/main" id="{DF92A056-F6BE-31B2-45A7-578CA06CC8D1}"/>
              </a:ext>
            </a:extLst>
          </p:cNvPr>
          <p:cNvGrpSpPr/>
          <p:nvPr/>
        </p:nvGrpSpPr>
        <p:grpSpPr>
          <a:xfrm>
            <a:off x="2535443" y="4083165"/>
            <a:ext cx="1274557" cy="209550"/>
            <a:chOff x="4902798" y="2037908"/>
            <a:chExt cx="1274557" cy="2095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7D6C30-1D85-AE86-1EF0-9D51F1F89CD8}"/>
                </a:ext>
              </a:extLst>
            </p:cNvPr>
            <p:cNvSpPr/>
            <p:nvPr/>
          </p:nvSpPr>
          <p:spPr>
            <a:xfrm>
              <a:off x="4902798" y="2037908"/>
              <a:ext cx="209550" cy="209550"/>
            </a:xfrm>
            <a:prstGeom prst="rect">
              <a:avLst/>
            </a:prstGeom>
            <a:solidFill>
              <a:srgbClr val="50443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05D65D-454B-2463-5FE3-147973509D87}"/>
                </a:ext>
              </a:extLst>
            </p:cNvPr>
            <p:cNvSpPr/>
            <p:nvPr/>
          </p:nvSpPr>
          <p:spPr>
            <a:xfrm>
              <a:off x="5257800" y="2037908"/>
              <a:ext cx="209550" cy="209550"/>
            </a:xfrm>
            <a:prstGeom prst="rect">
              <a:avLst/>
            </a:prstGeom>
            <a:solidFill>
              <a:srgbClr val="6D45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EEDAEBD-A287-17A2-F751-5CB659E21E7F}"/>
                </a:ext>
              </a:extLst>
            </p:cNvPr>
            <p:cNvSpPr/>
            <p:nvPr/>
          </p:nvSpPr>
          <p:spPr>
            <a:xfrm>
              <a:off x="5612803" y="2037908"/>
              <a:ext cx="209550" cy="209550"/>
            </a:xfrm>
            <a:prstGeom prst="rect">
              <a:avLst/>
            </a:prstGeom>
            <a:solidFill>
              <a:srgbClr val="8B4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38BA9D5-B842-6233-897F-7D55E867D7A0}"/>
                </a:ext>
              </a:extLst>
            </p:cNvPr>
            <p:cNvSpPr/>
            <p:nvPr/>
          </p:nvSpPr>
          <p:spPr>
            <a:xfrm>
              <a:off x="5967805" y="2037908"/>
              <a:ext cx="209550" cy="209550"/>
            </a:xfrm>
            <a:prstGeom prst="rect">
              <a:avLst/>
            </a:prstGeom>
            <a:solidFill>
              <a:srgbClr val="A8483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569BB7D-34CB-CAEB-0C15-669382AA6AF8}"/>
              </a:ext>
            </a:extLst>
          </p:cNvPr>
          <p:cNvSpPr txBox="1"/>
          <p:nvPr/>
        </p:nvSpPr>
        <p:spPr>
          <a:xfrm>
            <a:off x="4344375" y="441053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Compressed</a:t>
            </a:r>
          </a:p>
          <a:p>
            <a:pPr algn="ctr"/>
            <a:r>
              <a:rPr lang="en-US" dirty="0"/>
              <a:t>Block</a:t>
            </a:r>
          </a:p>
        </p:txBody>
      </p:sp>
      <p:pic>
        <p:nvPicPr>
          <p:cNvPr id="30" name="Picture 29" descr="Compressed version of the block">
            <a:extLst>
              <a:ext uri="{FF2B5EF4-FFF2-40B4-BE49-F238E27FC236}">
                <a16:creationId xmlns:a16="http://schemas.microsoft.com/office/drawing/2014/main" id="{19740FF5-BCFE-3799-7E5E-6D083CD61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299" y="3586386"/>
            <a:ext cx="728869" cy="740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420B77-8787-5866-AF58-3F9651346609}"/>
              </a:ext>
            </a:extLst>
          </p:cNvPr>
          <p:cNvSpPr txBox="1"/>
          <p:nvPr/>
        </p:nvSpPr>
        <p:spPr>
          <a:xfrm>
            <a:off x="6880274" y="4752855"/>
            <a:ext cx="192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</a:t>
            </a:r>
          </a:p>
        </p:txBody>
      </p:sp>
      <p:pic>
        <p:nvPicPr>
          <p:cNvPr id="3" name="Picture 2" descr="Compressed result">
            <a:extLst>
              <a:ext uri="{FF2B5EF4-FFF2-40B4-BE49-F238E27FC236}">
                <a16:creationId xmlns:a16="http://schemas.microsoft.com/office/drawing/2014/main" id="{7A21C2E2-DC45-8725-1310-5CCE6266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274" y="2829988"/>
            <a:ext cx="1928141" cy="1916754"/>
          </a:xfrm>
          <a:prstGeom prst="rect">
            <a:avLst/>
          </a:prstGeom>
        </p:spPr>
      </p:pic>
      <p:pic>
        <p:nvPicPr>
          <p:cNvPr id="8" name="Picture 7" descr="Uncompressed source (without block lines)">
            <a:extLst>
              <a:ext uri="{FF2B5EF4-FFF2-40B4-BE49-F238E27FC236}">
                <a16:creationId xmlns:a16="http://schemas.microsoft.com/office/drawing/2014/main" id="{1BA70F8B-FB15-9F86-EB13-F80B2A3A3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274" y="634604"/>
            <a:ext cx="1922575" cy="191122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48FE37-59F3-149C-041B-F05DBD3FD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8" idx="2"/>
            <a:endCxn id="3" idx="0"/>
          </p:cNvCxnSpPr>
          <p:nvPr/>
        </p:nvCxnSpPr>
        <p:spPr>
          <a:xfrm>
            <a:off x="7841562" y="2545825"/>
            <a:ext cx="2783" cy="28416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7F340E-97F3-DBC8-B1C6-17D3EF51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229649" y="3486150"/>
            <a:ext cx="0" cy="5334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3BEB59-F8F5-3BD9-4401-2F9318F6A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01656" y="2545825"/>
            <a:ext cx="0" cy="2519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A81096-88A0-8489-AD17-88DD8CEE8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884136" y="2491348"/>
            <a:ext cx="547163" cy="129960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C53B28-769B-C40B-F70B-61A353A0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>
            <a:off x="4279695" y="3952438"/>
            <a:ext cx="0" cy="47410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E0BB5CB-3DB2-D703-087B-E88E8C8E4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42877" y="2545825"/>
            <a:ext cx="0" cy="2519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DFA6B5A-A0AA-E41D-0D06-0E442A45C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>
            <a:off x="6140580" y="3968480"/>
            <a:ext cx="0" cy="47410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23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AE0D0-CF0B-FD41-1E39-52FD3A8F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3E42-D4A3-289B-39E1-50AE1AF5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Normals (BC5/RG)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B82B-6F59-F69A-4E9A-47E8EC7AF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Lossy FBR w/ 128 bits per 4x4 block</a:t>
            </a:r>
          </a:p>
          <a:p>
            <a:r>
              <a:rPr lang="en-US" dirty="0"/>
              <a:t>Two independent 64-bit channels.</a:t>
            </a:r>
          </a:p>
          <a:p>
            <a:r>
              <a:rPr lang="en-US" dirty="0"/>
              <a:t>For each</a:t>
            </a:r>
          </a:p>
          <a:p>
            <a:pPr lvl="1"/>
            <a:r>
              <a:rPr lang="en-US" dirty="0"/>
              <a:t>Encode two representative values (16 bits)</a:t>
            </a:r>
          </a:p>
          <a:p>
            <a:pPr lvl="1"/>
            <a:r>
              <a:rPr lang="en-US" dirty="0"/>
              <a:t>Value of each pixel with 3 bits (48 bits)</a:t>
            </a:r>
          </a:p>
          <a:p>
            <a:pPr lvl="2"/>
            <a:r>
              <a:rPr lang="en-US" dirty="0"/>
              <a:t>A&gt;B: Interpolate A to B in 8 steps</a:t>
            </a:r>
          </a:p>
          <a:p>
            <a:pPr lvl="2"/>
            <a:r>
              <a:rPr lang="en-US" dirty="0"/>
              <a:t>A≤B: 0, 1; Interpolate A to B in 6 steps</a:t>
            </a:r>
          </a:p>
        </p:txBody>
      </p:sp>
    </p:spTree>
    <p:extLst>
      <p:ext uri="{BB962C8B-B14F-4D97-AF65-F5344CB8AC3E}">
        <p14:creationId xmlns:p14="http://schemas.microsoft.com/office/powerpoint/2010/main" val="403383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D559-FD09-9B7C-3E6C-55D70FF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0317-AEA4-B347-7568-6B9D2F254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Lossless vs Lossy</a:t>
            </a:r>
          </a:p>
          <a:p>
            <a:pPr lvl="1"/>
            <a:r>
              <a:rPr lang="en-US" dirty="0"/>
              <a:t>Lossless: Get out exact bits you put in</a:t>
            </a:r>
          </a:p>
          <a:p>
            <a:pPr lvl="1"/>
            <a:r>
              <a:rPr lang="en-US" dirty="0"/>
              <a:t>Lossy: Some error is OK if it is not perceptible</a:t>
            </a:r>
          </a:p>
          <a:p>
            <a:r>
              <a:rPr lang="en-US" dirty="0"/>
              <a:t>Variable vs Fixed/Constant Bit Rate</a:t>
            </a:r>
          </a:p>
          <a:p>
            <a:pPr lvl="1"/>
            <a:r>
              <a:rPr lang="en-US" dirty="0"/>
              <a:t>VBR: Large single-color areas can compress more than complex changing areas</a:t>
            </a:r>
          </a:p>
          <a:p>
            <a:pPr lvl="1"/>
            <a:r>
              <a:rPr lang="en-US" dirty="0"/>
              <a:t>FBR: Cannot easily randomly index into VBR, constant bit rate loses some compression to get random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5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5AF8-A00D-A5FE-0834-1CEAB7BA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2658-EC3D-6DA0-E4D8-D22C4E49D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Run Length Encoding (RLE)</a:t>
            </a:r>
          </a:p>
          <a:p>
            <a:pPr lvl="1"/>
            <a:r>
              <a:rPr lang="en-US" dirty="0"/>
              <a:t>Pixel value &amp; count</a:t>
            </a:r>
          </a:p>
          <a:p>
            <a:r>
              <a:rPr lang="en-US" dirty="0"/>
              <a:t>Dictionary (strings of bytes)</a:t>
            </a:r>
          </a:p>
          <a:p>
            <a:pPr lvl="1"/>
            <a:r>
              <a:rPr lang="en-US" dirty="0"/>
              <a:t>Substring seen before: use dictionary index</a:t>
            </a:r>
          </a:p>
          <a:p>
            <a:pPr lvl="1"/>
            <a:r>
              <a:rPr lang="en-US" dirty="0"/>
              <a:t>Update dictionary</a:t>
            </a:r>
          </a:p>
          <a:p>
            <a:r>
              <a:rPr lang="en-US" dirty="0"/>
              <a:t>Entropy coding (</a:t>
            </a:r>
            <a:r>
              <a:rPr lang="en-US" i="1" dirty="0"/>
              <a:t>symbols</a:t>
            </a:r>
            <a:r>
              <a:rPr lang="en-US" dirty="0"/>
              <a:t> with probability)</a:t>
            </a:r>
          </a:p>
          <a:p>
            <a:pPr lvl="1"/>
            <a:r>
              <a:rPr lang="en-US" dirty="0"/>
              <a:t>Higher probability = fewer bits</a:t>
            </a:r>
          </a:p>
          <a:p>
            <a:pPr lvl="1"/>
            <a:r>
              <a:rPr lang="en-US" dirty="0"/>
              <a:t>Lower probability = more bits</a:t>
            </a:r>
          </a:p>
          <a:p>
            <a:pPr lvl="1"/>
            <a:r>
              <a:rPr lang="en-US" dirty="0"/>
              <a:t>Huffman, Arithmetic, Range, ANS</a:t>
            </a:r>
          </a:p>
        </p:txBody>
      </p:sp>
    </p:spTree>
    <p:extLst>
      <p:ext uri="{BB962C8B-B14F-4D97-AF65-F5344CB8AC3E}">
        <p14:creationId xmlns:p14="http://schemas.microsoft.com/office/powerpoint/2010/main" val="146262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4D09-F4AE-85A2-4DCD-030D834E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BE348-D78B-9AA0-BED6-8A19187C5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 stream interpreted as a fraction 0.xxxxxx</a:t>
            </a:r>
          </a:p>
        </p:txBody>
      </p:sp>
      <p:pic>
        <p:nvPicPr>
          <p:cNvPr id="5" name="Picture 4" descr="State of arithmetic coder before any bits are read">
            <a:extLst>
              <a:ext uri="{FF2B5EF4-FFF2-40B4-BE49-F238E27FC236}">
                <a16:creationId xmlns:a16="http://schemas.microsoft.com/office/drawing/2014/main" id="{64E541E1-30F0-9CEA-B40E-2A2C606E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62536"/>
          <a:stretch>
            <a:fillRect/>
          </a:stretch>
        </p:blipFill>
        <p:spPr>
          <a:xfrm>
            <a:off x="1438276" y="2377017"/>
            <a:ext cx="2347984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3137-F0CE-BE8E-72A2-E1B4ABC8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FE5-0DB2-A0CB-53BB-3791B772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414A-C15B-46AC-8BED-45B312ACD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0 bit, know number is 0..½ (0.0xxx)</a:t>
            </a:r>
          </a:p>
        </p:txBody>
      </p:sp>
      <p:pic>
        <p:nvPicPr>
          <p:cNvPr id="5" name="Picture 4" descr="Arithmetic coder state after 0 bit is read">
            <a:extLst>
              <a:ext uri="{FF2B5EF4-FFF2-40B4-BE49-F238E27FC236}">
                <a16:creationId xmlns:a16="http://schemas.microsoft.com/office/drawing/2014/main" id="{3E74F881-0EFE-E1B5-269B-B244CD39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" r="55296"/>
          <a:stretch>
            <a:fillRect/>
          </a:stretch>
        </p:blipFill>
        <p:spPr>
          <a:xfrm>
            <a:off x="1438276" y="2377017"/>
            <a:ext cx="2801784" cy="2785533"/>
          </a:xfrm>
          <a:prstGeom prst="rect">
            <a:avLst/>
          </a:prstGeom>
        </p:spPr>
      </p:pic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9A2ADF3D-476E-98B8-7B72-595FEE30A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4572000" y="2038350"/>
            <a:ext cx="2438400" cy="1981200"/>
          </a:xfrm>
          <a:prstGeom prst="curvedConnector3">
            <a:avLst>
              <a:gd name="adj1" fmla="val 10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FB4F169D-EEC0-7D73-3168-E5B26B08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6260" y="3790950"/>
            <a:ext cx="331940" cy="91440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BA518-E267-45C8-A881-104D3DE87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5FE-3873-011A-923A-BF95211D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CFBF-B729-9A45-50DE-0489E382A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possible #s below cutoff, next bit must be 0</a:t>
            </a:r>
          </a:p>
          <a:p>
            <a:pPr lvl="1"/>
            <a:r>
              <a:rPr lang="en-US" dirty="0"/>
              <a:t>Rescale active range from 0..cutoff to 0..1</a:t>
            </a:r>
          </a:p>
        </p:txBody>
      </p:sp>
      <p:pic>
        <p:nvPicPr>
          <p:cNvPr id="5" name="Picture 4" descr="Arithmetic coder state after one 0 bit is read and one 0 output">
            <a:extLst>
              <a:ext uri="{FF2B5EF4-FFF2-40B4-BE49-F238E27FC236}">
                <a16:creationId xmlns:a16="http://schemas.microsoft.com/office/drawing/2014/main" id="{799B4AA1-F10A-8835-CD28-C54B5D53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" r="47901"/>
          <a:stretch>
            <a:fillRect/>
          </a:stretch>
        </p:blipFill>
        <p:spPr>
          <a:xfrm>
            <a:off x="1438275" y="2377017"/>
            <a:ext cx="3265247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4705F-E6FA-55C4-7F60-DBB27EFF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EE6A-DE88-4B1E-D3A3-92BFFDB9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33787-417F-775B-117F-C15E4CC2C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possible #s still below cutoff</a:t>
            </a:r>
          </a:p>
          <a:p>
            <a:pPr lvl="1"/>
            <a:r>
              <a:rPr lang="en-US" dirty="0"/>
              <a:t>Output another 0 bit &amp; rescale to 0..1 again</a:t>
            </a:r>
          </a:p>
        </p:txBody>
      </p:sp>
      <p:pic>
        <p:nvPicPr>
          <p:cNvPr id="5" name="Picture 4" descr="Arithmetic coder state after one 0 bit is read and two 0’s output">
            <a:extLst>
              <a:ext uri="{FF2B5EF4-FFF2-40B4-BE49-F238E27FC236}">
                <a16:creationId xmlns:a16="http://schemas.microsoft.com/office/drawing/2014/main" id="{F6442BF2-8058-0212-78A2-694306F1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40559"/>
          <a:stretch>
            <a:fillRect/>
          </a:stretch>
        </p:blipFill>
        <p:spPr>
          <a:xfrm>
            <a:off x="1438275" y="2377017"/>
            <a:ext cx="3725396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1F166-7296-7323-1E3E-7BA98B8EF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7FAC-E903-2B16-B500-E8610B6A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8064-0F3C-22F8-1466-FEC97C8D5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possible #s still below cutoff</a:t>
            </a:r>
          </a:p>
          <a:p>
            <a:pPr lvl="1"/>
            <a:r>
              <a:rPr lang="en-US" dirty="0"/>
              <a:t>Output another 0 bit &amp; rescale to 0..</a:t>
            </a:r>
            <a:r>
              <a:rPr lang="en-US"/>
              <a:t>1 again</a:t>
            </a:r>
            <a:endParaRPr lang="en-US" dirty="0"/>
          </a:p>
        </p:txBody>
      </p:sp>
      <p:pic>
        <p:nvPicPr>
          <p:cNvPr id="5" name="Picture 4" descr="Arithmetic coder state after one bit is read and three output. Need to read more bits before more bits can be output">
            <a:extLst>
              <a:ext uri="{FF2B5EF4-FFF2-40B4-BE49-F238E27FC236}">
                <a16:creationId xmlns:a16="http://schemas.microsoft.com/office/drawing/2014/main" id="{5824A758-02B8-56F8-79F5-A49F46A1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" r="32977"/>
          <a:stretch>
            <a:fillRect/>
          </a:stretch>
        </p:blipFill>
        <p:spPr>
          <a:xfrm>
            <a:off x="1438274" y="2377017"/>
            <a:ext cx="4200525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2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9566</TotalTime>
  <Words>883</Words>
  <Application>Microsoft Macintosh PowerPoint</Application>
  <PresentationFormat>On-screen Show (16:9)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Texture Compression</vt:lpstr>
      <vt:lpstr>Texture Performance</vt:lpstr>
      <vt:lpstr>Texture Compression</vt:lpstr>
      <vt:lpstr>Lossless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Entropy Coding IRL</vt:lpstr>
      <vt:lpstr>Transformation</vt:lpstr>
      <vt:lpstr>JPEG Compression</vt:lpstr>
      <vt:lpstr>JPEG 2000</vt:lpstr>
      <vt:lpstr>JPEG 2000 (cont)</vt:lpstr>
      <vt:lpstr>Block Compression (BC1/DXT1)</vt:lpstr>
      <vt:lpstr>Block Compression</vt:lpstr>
      <vt:lpstr>Normals (BC5/RG)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</dc:creator>
  <cp:lastModifiedBy>Marc Olano</cp:lastModifiedBy>
  <cp:revision>193</cp:revision>
  <dcterms:created xsi:type="dcterms:W3CDTF">2006-01-29T04:33:04Z</dcterms:created>
  <dcterms:modified xsi:type="dcterms:W3CDTF">2026-04-14T13:39:00Z</dcterms:modified>
</cp:coreProperties>
</file>