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4" r:id="rId1"/>
  </p:sldMasterIdLst>
  <p:notesMasterIdLst>
    <p:notesMasterId r:id="rId29"/>
  </p:notesMasterIdLst>
  <p:handoutMasterIdLst>
    <p:handoutMasterId r:id="rId30"/>
  </p:handoutMasterIdLst>
  <p:sldIdLst>
    <p:sldId id="258" r:id="rId2"/>
    <p:sldId id="358" r:id="rId3"/>
    <p:sldId id="313" r:id="rId4"/>
    <p:sldId id="331" r:id="rId5"/>
    <p:sldId id="330" r:id="rId6"/>
    <p:sldId id="332" r:id="rId7"/>
    <p:sldId id="333" r:id="rId8"/>
    <p:sldId id="334" r:id="rId9"/>
    <p:sldId id="335" r:id="rId10"/>
    <p:sldId id="311" r:id="rId11"/>
    <p:sldId id="312" r:id="rId12"/>
    <p:sldId id="314" r:id="rId13"/>
    <p:sldId id="344" r:id="rId14"/>
    <p:sldId id="345" r:id="rId15"/>
    <p:sldId id="346" r:id="rId16"/>
    <p:sldId id="357" r:id="rId17"/>
    <p:sldId id="348" r:id="rId18"/>
    <p:sldId id="320" r:id="rId19"/>
    <p:sldId id="337" r:id="rId20"/>
    <p:sldId id="356" r:id="rId21"/>
    <p:sldId id="350" r:id="rId22"/>
    <p:sldId id="299" r:id="rId23"/>
    <p:sldId id="352" r:id="rId24"/>
    <p:sldId id="353" r:id="rId25"/>
    <p:sldId id="354" r:id="rId26"/>
    <p:sldId id="355" r:id="rId27"/>
    <p:sldId id="347" r:id="rId28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7BC5A2"/>
    <a:srgbClr val="004731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55"/>
    <p:restoredTop sz="90978"/>
  </p:normalViewPr>
  <p:slideViewPr>
    <p:cSldViewPr snapToObjects="1">
      <p:cViewPr varScale="1">
        <p:scale>
          <a:sx n="100" d="100"/>
          <a:sy n="100" d="100"/>
        </p:scale>
        <p:origin x="160" y="928"/>
      </p:cViewPr>
      <p:guideLst>
        <p:guide orient="horz"/>
        <p:guide pos="39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3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5B7FC30-36EE-E246-9868-77E7947299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190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4175" y="687388"/>
            <a:ext cx="6089650" cy="34258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2075" tIns="46037" rIns="92075" bIns="4603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2F3F68D-8DCE-C04C-82F0-C852999DDB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0249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5BE779-9F08-F048-B307-BC8CACAE401E}" type="slidenum">
              <a:rPr lang="en-US"/>
              <a:pPr/>
              <a:t>1</a:t>
            </a:fld>
            <a:endParaRPr lang="en-US"/>
          </a:p>
        </p:txBody>
      </p:sp>
      <p:sp>
        <p:nvSpPr>
          <p:cNvPr id="1034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34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D3CE97-47D4-F94F-A7F3-828FF50CFAAD}" type="slidenum">
              <a:rPr lang="en-US"/>
              <a:pPr/>
              <a:t>11</a:t>
            </a:fld>
            <a:endParaRPr lang="en-US"/>
          </a:p>
        </p:txBody>
      </p:sp>
      <p:sp>
        <p:nvSpPr>
          <p:cNvPr id="139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F108E-A6ED-2C4B-B953-D92874DC6479}" type="slidenum">
              <a:rPr lang="en-US"/>
              <a:pPr/>
              <a:t>12</a:t>
            </a:fld>
            <a:endParaRPr lang="en-US"/>
          </a:p>
        </p:txBody>
      </p:sp>
      <p:sp>
        <p:nvSpPr>
          <p:cNvPr id="143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9116DC-EB20-C14F-8994-3545CD59AFE4}" type="slidenum">
              <a:rPr lang="en-US"/>
              <a:pPr/>
              <a:t>13</a:t>
            </a:fld>
            <a:endParaRPr lang="en-US"/>
          </a:p>
        </p:txBody>
      </p:sp>
      <p:sp>
        <p:nvSpPr>
          <p:cNvPr id="147458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745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108CE1-D26B-AC42-897C-BC0BF2D26BA3}" type="slidenum">
              <a:rPr lang="en-US"/>
              <a:pPr/>
              <a:t>17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7CD5CD2-01A0-3A48-8FDE-034126B17588}" type="slidenum">
              <a:rPr lang="en-GB"/>
              <a:pPr/>
              <a:t>18</a:t>
            </a:fld>
            <a:endParaRPr lang="en-GB"/>
          </a:p>
        </p:txBody>
      </p:sp>
      <p:sp>
        <p:nvSpPr>
          <p:cNvPr id="3379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693738"/>
            <a:ext cx="1588" cy="1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379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6360" y="4342534"/>
            <a:ext cx="5486681" cy="4033693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53369C-05FE-6248-9ACB-ADFD28275AB1}" type="slidenum">
              <a:rPr lang="en-US"/>
              <a:pPr/>
              <a:t>21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DCFA88-9925-8441-B665-4EE1D92412A4}" type="slidenum">
              <a:rPr lang="en-US"/>
              <a:pPr/>
              <a:t>22</a:t>
            </a:fld>
            <a:endParaRPr lang="en-US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89650" cy="3425825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5E29FA-268E-5A44-90D2-DF82D871A1D4}" type="slidenum">
              <a:rPr lang="en-US"/>
              <a:pPr/>
              <a:t>3</a:t>
            </a:fld>
            <a:endParaRPr lang="en-US"/>
          </a:p>
        </p:txBody>
      </p:sp>
      <p:sp>
        <p:nvSpPr>
          <p:cNvPr id="141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87D244-0104-B24F-AAB3-9F099CF81FFB}" type="slidenum">
              <a:rPr lang="en-US"/>
              <a:pPr/>
              <a:t>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294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3ACC6B-1B98-9F43-8CE1-63E30A088A38}" type="slidenum">
              <a:rPr lang="en-US"/>
              <a:pPr/>
              <a:t>5</a:t>
            </a:fld>
            <a:endParaRPr lang="en-US"/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481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ED28C6-5AEA-744C-9A2C-EC42CF63FA59}" type="slidenum">
              <a:rPr lang="en-US"/>
              <a:pPr/>
              <a:t>6</a:t>
            </a:fld>
            <a:endParaRPr lang="en-US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0963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0FD083-FF39-1A4D-B518-8A6ACEBB0B63}" type="slidenum">
              <a:rPr lang="en-US"/>
              <a:pPr/>
              <a:t>7</a:t>
            </a:fld>
            <a:endParaRPr 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3011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7F0715-7DAF-E544-A37B-638CE29DCA31}" type="slidenum">
              <a:rPr lang="en-US"/>
              <a:pPr/>
              <a:t>8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5059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14FD1-53F9-4142-9ADA-AAB3BB6AD1C2}" type="slidenum">
              <a:rPr lang="en-US"/>
              <a:pPr/>
              <a:t>9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15950" y="877888"/>
            <a:ext cx="5626100" cy="316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710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2443162" cy="3514725"/>
          </a:xfrm>
          <a:prstGeom prst="rect">
            <a:avLst/>
          </a:prstGeom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0184" tIns="40092" rIns="80184" bIns="40092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6118F4-5540-4343-B92E-73A43D8DB68A}" type="slidenum">
              <a:rPr lang="en-US"/>
              <a:pPr/>
              <a:t>10</a:t>
            </a:fld>
            <a:endParaRPr lang="en-US"/>
          </a:p>
        </p:txBody>
      </p:sp>
      <p:sp>
        <p:nvSpPr>
          <p:cNvPr id="137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8087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19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7279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019800" cy="47279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31713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85900"/>
            <a:ext cx="3810000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5900"/>
            <a:ext cx="3810000" cy="3448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2144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7373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20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838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73737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737369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5792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5"/>
            <a:ext cx="4040188" cy="330636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330636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584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32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260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7339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86238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062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341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7373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0898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8" r:id="rId1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MsGcDV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hadertoy.com/view/NsyGWh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ertoy.com/view/XXyGD3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CMSC 435/634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 dirty="0" err="1"/>
              <a:t>RenderMan</a:t>
            </a:r>
            <a:r>
              <a:rPr lang="en-US" dirty="0"/>
              <a:t> vs. GPU</a:t>
            </a:r>
          </a:p>
        </p:txBody>
      </p:sp>
      <p:sp>
        <p:nvSpPr>
          <p:cNvPr id="136198" name="Rectangle 6"/>
          <p:cNvSpPr>
            <a:spLocks noGrp="1" noChangeArrowheads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  <a:p>
            <a:pPr lvl="1"/>
            <a:r>
              <a:rPr lang="en-US" dirty="0"/>
              <a:t>Developed from General CPU code</a:t>
            </a:r>
          </a:p>
          <a:p>
            <a:pPr lvl="1"/>
            <a:r>
              <a:rPr lang="en-US" dirty="0"/>
              <a:t>Seconds to hours per frame</a:t>
            </a:r>
          </a:p>
          <a:p>
            <a:pPr lvl="1"/>
            <a:r>
              <a:rPr lang="ja-JP" altLang="en-US"/>
              <a:t>“</a:t>
            </a:r>
            <a:r>
              <a:rPr lang="en-US" dirty="0"/>
              <a:t>Unlimited</a:t>
            </a:r>
            <a:r>
              <a:rPr lang="ja-JP" altLang="en-US" dirty="0"/>
              <a:t>”</a:t>
            </a:r>
            <a:r>
              <a:rPr lang="en-US" dirty="0"/>
              <a:t> computation, texture, memory, …</a:t>
            </a:r>
          </a:p>
        </p:txBody>
      </p:sp>
      <p:sp>
        <p:nvSpPr>
          <p:cNvPr id="136199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r>
              <a:rPr lang="en-US" dirty="0"/>
              <a:t>GPU</a:t>
            </a:r>
          </a:p>
          <a:p>
            <a:pPr lvl="1"/>
            <a:r>
              <a:rPr lang="en-US" dirty="0"/>
              <a:t>Developed from fixed-function hardware</a:t>
            </a:r>
          </a:p>
          <a:p>
            <a:pPr lvl="1"/>
            <a:r>
              <a:rPr lang="en-US" dirty="0"/>
              <a:t>Tens of frames per second</a:t>
            </a:r>
          </a:p>
          <a:p>
            <a:pPr lvl="1"/>
            <a:r>
              <a:rPr lang="en-US" dirty="0"/>
              <a:t>Limited computation, texture, memory, 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Non-real time vs. Real-time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RenderMan</a:t>
            </a:r>
            <a:endParaRPr lang="en-US" dirty="0"/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2272943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58" name="Text Box 18"/>
          <p:cNvSpPr txBox="1">
            <a:spLocks noChangeArrowheads="1"/>
          </p:cNvSpPr>
          <p:nvPr/>
        </p:nvSpPr>
        <p:spPr bwMode="auto">
          <a:xfrm>
            <a:off x="2277666" y="2357438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Displacement</a:t>
            </a: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2277666" y="2808685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Surface</a:t>
            </a:r>
          </a:p>
        </p:txBody>
      </p:sp>
      <p:sp>
        <p:nvSpPr>
          <p:cNvPr id="138254" name="Text Box 14"/>
          <p:cNvSpPr txBox="1">
            <a:spLocks noChangeArrowheads="1"/>
          </p:cNvSpPr>
          <p:nvPr/>
        </p:nvSpPr>
        <p:spPr bwMode="auto">
          <a:xfrm>
            <a:off x="1314450" y="2809875"/>
            <a:ext cx="603050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>
            <a:spAutoFit/>
          </a:bodyPr>
          <a:lstStyle/>
          <a:p>
            <a:pPr eaLnBrk="0" hangingPunct="0"/>
            <a:r>
              <a:rPr lang="en-US" sz="1500">
                <a:cs typeface="ＭＳ Ｐゴシック" charset="0"/>
              </a:rPr>
              <a:t>Light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2278857" y="3261122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Volume</a:t>
            </a:r>
          </a:p>
        </p:txBody>
      </p:sp>
      <p:sp>
        <p:nvSpPr>
          <p:cNvPr id="138262" name="Text Box 22"/>
          <p:cNvSpPr txBox="1">
            <a:spLocks noChangeArrowheads="1"/>
          </p:cNvSpPr>
          <p:nvPr/>
        </p:nvSpPr>
        <p:spPr bwMode="auto">
          <a:xfrm>
            <a:off x="2278857" y="3752850"/>
            <a:ext cx="1302544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wrap="none"/>
          <a:lstStyle/>
          <a:p>
            <a:pPr algn="ctr" eaLnBrk="0" hangingPunct="0"/>
            <a:r>
              <a:rPr lang="en-US" sz="1500">
                <a:cs typeface="ＭＳ Ｐゴシック" charset="0"/>
              </a:rPr>
              <a:t>Imager</a:t>
            </a:r>
          </a:p>
        </p:txBody>
      </p: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2330651" y="441245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cxnSp>
        <p:nvCxnSpPr>
          <p:cNvPr id="138246" name="AutoShap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45" idx="1"/>
            <a:endCxn id="138249" idx="3"/>
          </p:cNvCxnSpPr>
          <p:nvPr/>
        </p:nvCxnSpPr>
        <p:spPr bwMode="auto">
          <a:xfrm flipH="1">
            <a:off x="5901929" y="2840236"/>
            <a:ext cx="197644" cy="739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47" name="AutoShap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45" idx="2"/>
            <a:endCxn id="138251" idx="3"/>
          </p:cNvCxnSpPr>
          <p:nvPr/>
        </p:nvCxnSpPr>
        <p:spPr bwMode="auto">
          <a:xfrm rot="5400000">
            <a:off x="5979789" y="3065390"/>
            <a:ext cx="504483" cy="660202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55" name="AutoShap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9" idx="1"/>
            <a:endCxn id="138254" idx="3"/>
          </p:cNvCxnSpPr>
          <p:nvPr/>
        </p:nvCxnSpPr>
        <p:spPr bwMode="auto">
          <a:xfrm flipH="1">
            <a:off x="1917500" y="2961085"/>
            <a:ext cx="360166" cy="103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38244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GPU</a:t>
            </a:r>
          </a:p>
        </p:txBody>
      </p:sp>
      <p:sp>
        <p:nvSpPr>
          <p:cNvPr id="138252" name="Text Box 12"/>
          <p:cNvSpPr txBox="1">
            <a:spLocks noChangeArrowheads="1"/>
          </p:cNvSpPr>
          <p:nvPr/>
        </p:nvSpPr>
        <p:spPr bwMode="auto">
          <a:xfrm>
            <a:off x="4639905" y="1714500"/>
            <a:ext cx="1313181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Application</a:t>
            </a:r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4691063" y="26860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Vertex</a:t>
            </a:r>
          </a:p>
        </p:txBody>
      </p:sp>
      <p:sp>
        <p:nvSpPr>
          <p:cNvPr id="138251" name="Text Box 11"/>
          <p:cNvSpPr txBox="1">
            <a:spLocks noChangeArrowheads="1"/>
          </p:cNvSpPr>
          <p:nvPr/>
        </p:nvSpPr>
        <p:spPr bwMode="auto">
          <a:xfrm>
            <a:off x="4691063" y="3486150"/>
            <a:ext cx="1210866" cy="32316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500">
                <a:latin typeface="Helvetica" charset="0"/>
                <a:cs typeface="ＭＳ Ｐゴシック" charset="0"/>
              </a:rPr>
              <a:t>Fragment</a:t>
            </a:r>
          </a:p>
        </p:txBody>
      </p:sp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6099573" y="2537221"/>
            <a:ext cx="925115" cy="60602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</p:spPr>
        <p:txBody>
          <a:bodyPr anchor="ctr"/>
          <a:lstStyle/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Texture/</a:t>
            </a:r>
          </a:p>
          <a:p>
            <a:pPr algn="ctr" eaLnBrk="0" hangingPunct="0"/>
            <a:r>
              <a:rPr lang="en-US" sz="1500">
                <a:latin typeface="Helvetica" charset="0"/>
                <a:cs typeface="ＭＳ Ｐゴシック" charset="0"/>
              </a:rPr>
              <a:t>Buffer</a:t>
            </a:r>
          </a:p>
        </p:txBody>
      </p:sp>
      <p:sp>
        <p:nvSpPr>
          <p:cNvPr id="138253" name="Text Box 13"/>
          <p:cNvSpPr txBox="1">
            <a:spLocks noChangeArrowheads="1"/>
          </p:cNvSpPr>
          <p:nvPr/>
        </p:nvSpPr>
        <p:spPr bwMode="auto">
          <a:xfrm>
            <a:off x="4697613" y="4411267"/>
            <a:ext cx="1197765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Displayed</a:t>
            </a:r>
          </a:p>
          <a:p>
            <a:pPr algn="ctr" eaLnBrk="0" hangingPunct="0"/>
            <a:r>
              <a:rPr lang="en-US">
                <a:latin typeface="Helvetica" charset="0"/>
                <a:cs typeface="ＭＳ Ｐゴシック" charset="0"/>
              </a:rPr>
              <a:t>Pixels</a:t>
            </a:r>
            <a:endParaRPr lang="en-US" sz="1500">
              <a:latin typeface="Helvetica" charset="0"/>
              <a:cs typeface="ＭＳ Ｐゴシック" charset="0"/>
            </a:endParaRPr>
          </a:p>
        </p:txBody>
      </p:sp>
      <p:cxnSp>
        <p:nvCxnSpPr>
          <p:cNvPr id="138263" name="AutoShape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8" idx="2"/>
            <a:endCxn id="138259" idx="0"/>
          </p:cNvCxnSpPr>
          <p:nvPr/>
        </p:nvCxnSpPr>
        <p:spPr bwMode="auto">
          <a:xfrm>
            <a:off x="2928938" y="2662238"/>
            <a:ext cx="0" cy="14644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64" name="AutoShape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9" idx="2"/>
            <a:endCxn id="138260" idx="0"/>
          </p:cNvCxnSpPr>
          <p:nvPr/>
        </p:nvCxnSpPr>
        <p:spPr bwMode="auto">
          <a:xfrm>
            <a:off x="2928938" y="3113485"/>
            <a:ext cx="1191" cy="1476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65" name="AutoShape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60" idx="2"/>
            <a:endCxn id="138262" idx="0"/>
          </p:cNvCxnSpPr>
          <p:nvPr/>
        </p:nvCxnSpPr>
        <p:spPr bwMode="auto">
          <a:xfrm>
            <a:off x="2930129" y="3565923"/>
            <a:ext cx="0" cy="18692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67" name="AutoShap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62" idx="2"/>
            <a:endCxn id="138256" idx="0"/>
          </p:cNvCxnSpPr>
          <p:nvPr/>
        </p:nvCxnSpPr>
        <p:spPr bwMode="auto">
          <a:xfrm flipH="1">
            <a:off x="2929534" y="4057650"/>
            <a:ext cx="595" cy="35480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68" name="AutoShap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7" idx="2"/>
            <a:endCxn id="138258" idx="0"/>
          </p:cNvCxnSpPr>
          <p:nvPr/>
        </p:nvCxnSpPr>
        <p:spPr bwMode="auto">
          <a:xfrm flipH="1">
            <a:off x="2928938" y="2083832"/>
            <a:ext cx="596" cy="27360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69" name="AutoShape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60" idx="3"/>
            <a:endCxn id="138259" idx="3"/>
          </p:cNvCxnSpPr>
          <p:nvPr/>
        </p:nvCxnSpPr>
        <p:spPr bwMode="auto">
          <a:xfrm flipH="1" flipV="1">
            <a:off x="3580210" y="2961085"/>
            <a:ext cx="1190" cy="452438"/>
          </a:xfrm>
          <a:prstGeom prst="bent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70" name="AutoShap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2" idx="2"/>
            <a:endCxn id="138249" idx="0"/>
          </p:cNvCxnSpPr>
          <p:nvPr/>
        </p:nvCxnSpPr>
        <p:spPr bwMode="auto">
          <a:xfrm>
            <a:off x="5296496" y="2083832"/>
            <a:ext cx="0" cy="6022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71" name="AutoShape 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49" idx="2"/>
            <a:endCxn id="138251" idx="0"/>
          </p:cNvCxnSpPr>
          <p:nvPr/>
        </p:nvCxnSpPr>
        <p:spPr bwMode="auto">
          <a:xfrm>
            <a:off x="5296496" y="3009215"/>
            <a:ext cx="0" cy="4769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73" name="AutoShape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1" idx="2"/>
            <a:endCxn id="138253" idx="0"/>
          </p:cNvCxnSpPr>
          <p:nvPr/>
        </p:nvCxnSpPr>
        <p:spPr bwMode="auto">
          <a:xfrm>
            <a:off x="5296496" y="3809315"/>
            <a:ext cx="0" cy="60195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74" name="AutoShap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51" idx="2"/>
            <a:endCxn id="138245" idx="3"/>
          </p:cNvCxnSpPr>
          <p:nvPr/>
        </p:nvCxnSpPr>
        <p:spPr bwMode="auto">
          <a:xfrm rot="5400000" flipH="1" flipV="1">
            <a:off x="5676052" y="2460680"/>
            <a:ext cx="969079" cy="1728192"/>
          </a:xfrm>
          <a:prstGeom prst="bentConnector4">
            <a:avLst>
              <a:gd name="adj1" fmla="val -23589"/>
              <a:gd name="adj2" fmla="val 113228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138275" name="AutoShap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138245" idx="0"/>
            <a:endCxn id="138249" idx="0"/>
          </p:cNvCxnSpPr>
          <p:nvPr/>
        </p:nvCxnSpPr>
        <p:spPr bwMode="auto">
          <a:xfrm rot="16200000" flipH="1" flipV="1">
            <a:off x="5854899" y="1978817"/>
            <a:ext cx="148829" cy="1265635"/>
          </a:xfrm>
          <a:prstGeom prst="bentConnector3">
            <a:avLst>
              <a:gd name="adj1" fmla="val -1535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rgbClr val="000000">
                <a:alpha val="50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History (real-time)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175" dirty="0"/>
              <a:t>Custom HW </a:t>
            </a:r>
            <a:r>
              <a:rPr lang="en-US" sz="1500" dirty="0"/>
              <a:t>[Olano and </a:t>
            </a:r>
            <a:r>
              <a:rPr lang="en-US" sz="1500" dirty="0" err="1"/>
              <a:t>Lastra</a:t>
            </a:r>
            <a:r>
              <a:rPr lang="en-US" sz="1500" dirty="0"/>
              <a:t> 1998]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Multi-pass standard HW </a:t>
            </a:r>
            <a:r>
              <a:rPr lang="en-US" sz="1500" dirty="0"/>
              <a:t>[</a:t>
            </a:r>
            <a:r>
              <a:rPr lang="en-US" sz="1500" dirty="0" err="1"/>
              <a:t>Peercy</a:t>
            </a:r>
            <a:r>
              <a:rPr lang="en-US" sz="1500" dirty="0"/>
              <a:t>, Olano, </a:t>
            </a:r>
            <a:r>
              <a:rPr lang="en-US" sz="1500" dirty="0" err="1"/>
              <a:t>Airey</a:t>
            </a:r>
            <a:r>
              <a:rPr lang="en-US" sz="1500" dirty="0"/>
              <a:t> and </a:t>
            </a:r>
            <a:r>
              <a:rPr lang="en-US" sz="1500" dirty="0" err="1"/>
              <a:t>Ungar</a:t>
            </a:r>
            <a:r>
              <a:rPr lang="en-US" sz="1500" dirty="0"/>
              <a:t>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Register combiners </a:t>
            </a:r>
            <a:r>
              <a:rPr lang="en-US" sz="1500" dirty="0"/>
              <a:t>[NVIDIA 2000]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Vertex programs </a:t>
            </a:r>
            <a:r>
              <a:rPr lang="en-US" sz="1500" dirty="0"/>
              <a:t>[</a:t>
            </a:r>
            <a:r>
              <a:rPr lang="en-US" sz="1500" dirty="0" err="1"/>
              <a:t>Lindholm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Compiling to mixed HW </a:t>
            </a:r>
            <a:r>
              <a:rPr lang="en-US" sz="1500" dirty="0"/>
              <a:t>[</a:t>
            </a:r>
            <a:r>
              <a:rPr lang="en-US" sz="1500" dirty="0" err="1"/>
              <a:t>Proudfoot</a:t>
            </a:r>
            <a:r>
              <a:rPr lang="en-US" sz="1500" dirty="0"/>
              <a:t> et al. 2001]</a:t>
            </a:r>
            <a:endParaRPr lang="en-US" sz="2175" dirty="0"/>
          </a:p>
          <a:p>
            <a:pPr>
              <a:lnSpc>
                <a:spcPct val="90000"/>
              </a:lnSpc>
            </a:pPr>
            <a:r>
              <a:rPr lang="en-US" sz="2175" dirty="0"/>
              <a:t>Fragment programs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Standardized languages</a:t>
            </a:r>
          </a:p>
          <a:p>
            <a:pPr>
              <a:lnSpc>
                <a:spcPct val="90000"/>
              </a:lnSpc>
            </a:pPr>
            <a:r>
              <a:rPr lang="en-US" sz="2175" dirty="0"/>
              <a:t>Other shading stages / Compute / Ray Tracing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146435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Vertex &amp; Fragment/Pixel</a:t>
            </a:r>
          </a:p>
          <a:p>
            <a:pPr lvl="1"/>
            <a:r>
              <a:rPr lang="en-US" dirty="0"/>
              <a:t>Other stages added later</a:t>
            </a:r>
          </a:p>
          <a:p>
            <a:r>
              <a:rPr lang="en-US" dirty="0"/>
              <a:t>C-like, if/while/for</a:t>
            </a:r>
          </a:p>
          <a:p>
            <a:r>
              <a:rPr lang="en-US" dirty="0" err="1"/>
              <a:t>Structs</a:t>
            </a:r>
            <a:r>
              <a:rPr lang="en-US" dirty="0"/>
              <a:t> &amp; arrays</a:t>
            </a:r>
          </a:p>
          <a:p>
            <a:r>
              <a:rPr lang="en-US" dirty="0"/>
              <a:t>Float + small vector and matrix</a:t>
            </a:r>
          </a:p>
          <a:p>
            <a:pPr lvl="1"/>
            <a:r>
              <a:rPr lang="en-US" dirty="0"/>
              <a:t>vec2, vec3, vec4, mat2, mat3, mat4</a:t>
            </a:r>
          </a:p>
          <a:p>
            <a:pPr lvl="1"/>
            <a:r>
              <a:rPr lang="en-US" dirty="0"/>
              <a:t>Swizzle &amp; mask (</a:t>
            </a:r>
            <a:r>
              <a:rPr lang="en-US" dirty="0" err="1"/>
              <a:t>a.xyz</a:t>
            </a:r>
            <a:r>
              <a:rPr lang="en-US" dirty="0"/>
              <a:t> = </a:t>
            </a:r>
            <a:r>
              <a:rPr lang="en-US" dirty="0" err="1"/>
              <a:t>b.xxw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91252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GLSL / HLSL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 math &amp; shading functions</a:t>
            </a:r>
          </a:p>
          <a:p>
            <a:pPr lvl="1"/>
            <a:r>
              <a:rPr lang="en-US" dirty="0"/>
              <a:t>Trigonometric, exponential, min, max, abs, …</a:t>
            </a:r>
          </a:p>
          <a:p>
            <a:pPr lvl="1"/>
            <a:r>
              <a:rPr lang="en-US" dirty="0"/>
              <a:t>length, distance, normalize, dot, cross</a:t>
            </a:r>
          </a:p>
          <a:p>
            <a:pPr lvl="1"/>
            <a:r>
              <a:rPr lang="en-US" dirty="0"/>
              <a:t>mix(a, b, t)</a:t>
            </a:r>
          </a:p>
          <a:p>
            <a:pPr lvl="1"/>
            <a:r>
              <a:rPr lang="en-US" dirty="0"/>
              <a:t>clamp(t, a, b)</a:t>
            </a:r>
          </a:p>
          <a:p>
            <a:pPr lvl="1"/>
            <a:r>
              <a:rPr lang="en-US" dirty="0"/>
              <a:t>step(a, t), </a:t>
            </a:r>
            <a:r>
              <a:rPr lang="en-US" dirty="0" err="1"/>
              <a:t>smoothstep</a:t>
            </a:r>
            <a:r>
              <a:rPr lang="en-US" dirty="0"/>
              <a:t>(a, b, t)</a:t>
            </a:r>
          </a:p>
          <a:p>
            <a:pPr lvl="1"/>
            <a:r>
              <a:rPr lang="en-US" dirty="0"/>
              <a:t>reflect, refract</a:t>
            </a:r>
          </a:p>
        </p:txBody>
      </p:sp>
    </p:spTree>
    <p:extLst>
      <p:ext uri="{BB962C8B-B14F-4D97-AF65-F5344CB8AC3E}">
        <p14:creationId xmlns:p14="http://schemas.microsoft.com/office/powerpoint/2010/main" val="415834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Shader</a:t>
            </a:r>
            <a:r>
              <a:rPr lang="en-US" dirty="0"/>
              <a:t> Debugging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Hot reloading</a:t>
            </a:r>
          </a:p>
          <a:p>
            <a:pPr lvl="1"/>
            <a:r>
              <a:rPr lang="en-US" dirty="0"/>
              <a:t>Make changes without changing viewpoint</a:t>
            </a:r>
          </a:p>
          <a:p>
            <a:r>
              <a:rPr lang="en-US" dirty="0"/>
              <a:t>External debugging tools</a:t>
            </a:r>
          </a:p>
          <a:p>
            <a:pPr lvl="1"/>
            <a:r>
              <a:rPr lang="en-US" dirty="0"/>
              <a:t>PIX</a:t>
            </a:r>
            <a:r>
              <a:rPr lang="en-US"/>
              <a:t>, Nsight</a:t>
            </a:r>
            <a:r>
              <a:rPr lang="en-US" dirty="0"/>
              <a:t>, </a:t>
            </a:r>
            <a:r>
              <a:rPr lang="en-US" dirty="0" err="1"/>
              <a:t>RenderDoc</a:t>
            </a:r>
            <a:endParaRPr lang="en-US" dirty="0"/>
          </a:p>
          <a:p>
            <a:r>
              <a:rPr lang="en-US" dirty="0"/>
              <a:t>Render as color</a:t>
            </a:r>
          </a:p>
          <a:p>
            <a:pPr lvl="1"/>
            <a:r>
              <a:rPr lang="en-US" dirty="0"/>
              <a:t>Map intermediate values to 0-1</a:t>
            </a:r>
          </a:p>
          <a:p>
            <a:pPr lvl="1"/>
            <a:r>
              <a:rPr lang="en-US" dirty="0"/>
              <a:t>Interpret results</a:t>
            </a:r>
          </a:p>
        </p:txBody>
      </p:sp>
    </p:spTree>
    <p:extLst>
      <p:ext uri="{BB962C8B-B14F-4D97-AF65-F5344CB8AC3E}">
        <p14:creationId xmlns:p14="http://schemas.microsoft.com/office/powerpoint/2010/main" val="905258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8F7FE-61F9-808E-667D-7011B938D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79611-5909-B740-3DD9-6F7D5644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Handy Color Mappings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3014A-60F8-D9D2-A39D-67D188040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color = vec3(-sign(x), sign(x), abs(x))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Maps –1…0…1 to magenta...red / black / green…cyan</a:t>
            </a:r>
          </a:p>
          <a:p>
            <a:r>
              <a:rPr lang="en-US" dirty="0"/>
              <a:t>value = x / (1 + abs(x))</a:t>
            </a:r>
          </a:p>
          <a:p>
            <a:pPr lvl="1">
              <a:spcAft>
                <a:spcPts val="1800"/>
              </a:spcAft>
            </a:pPr>
            <a:r>
              <a:rPr lang="en-US" dirty="0"/>
              <a:t>Maps –∞…0…∞ into -1…0…1</a:t>
            </a:r>
          </a:p>
          <a:p>
            <a:r>
              <a:rPr lang="en-US" dirty="0"/>
              <a:t>c = 2 * x – vec3(0,1,2); color = 1 – c*c</a:t>
            </a:r>
          </a:p>
          <a:p>
            <a:pPr lvl="1"/>
            <a:r>
              <a:rPr lang="en-US" dirty="0"/>
              <a:t>Maps 0…1 into rainbow</a:t>
            </a:r>
          </a:p>
        </p:txBody>
      </p:sp>
      <p:pic>
        <p:nvPicPr>
          <p:cNvPr id="4" name="Picture 3" descr="Color ramp from magenta to red for negative values and green to cyan for positive">
            <a:extLst>
              <a:ext uri="{FF2B5EF4-FFF2-40B4-BE49-F238E27FC236}">
                <a16:creationId xmlns:a16="http://schemas.microsoft.com/office/drawing/2014/main" id="{DB741FBC-60B5-AA27-9443-8E9F96E0D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7546"/>
            <a:ext cx="7772400" cy="207426"/>
          </a:xfrm>
          <a:prstGeom prst="rect">
            <a:avLst/>
          </a:prstGeom>
        </p:spPr>
      </p:pic>
      <p:pic>
        <p:nvPicPr>
          <p:cNvPr id="5" name="Picture 4" descr="Color ramp from black to grey">
            <a:extLst>
              <a:ext uri="{FF2B5EF4-FFF2-40B4-BE49-F238E27FC236}">
                <a16:creationId xmlns:a16="http://schemas.microsoft.com/office/drawing/2014/main" id="{AC105E1D-D4A0-4AF4-FC42-AF198B1D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098654"/>
            <a:ext cx="7772400" cy="207426"/>
          </a:xfrm>
          <a:prstGeom prst="rect">
            <a:avLst/>
          </a:prstGeom>
        </p:spPr>
      </p:pic>
      <p:pic>
        <p:nvPicPr>
          <p:cNvPr id="6" name="Picture 5" descr="Rainbow from red through green to blue">
            <a:extLst>
              <a:ext uri="{FF2B5EF4-FFF2-40B4-BE49-F238E27FC236}">
                <a16:creationId xmlns:a16="http://schemas.microsoft.com/office/drawing/2014/main" id="{28693A25-78B4-10E9-7FD0-35CD3C97D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123650"/>
            <a:ext cx="7772400" cy="23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2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en-US"/>
              <a:t>Vertex Demo:</a:t>
            </a:r>
            <a:br>
              <a:rPr kumimoji="0" lang="en-US"/>
            </a:br>
            <a:r>
              <a:rPr kumimoji="0" lang="en-US"/>
              <a:t>Blend Positions</a:t>
            </a:r>
          </a:p>
        </p:txBody>
      </p:sp>
      <p:pic>
        <p:nvPicPr>
          <p:cNvPr id="21507" name="Picture 3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25717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12573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003" y="274320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u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1" y="1314450"/>
            <a:ext cx="2641997" cy="2400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915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pPr>
              <a:tabLst>
                <a:tab pos="492488" algn="l"/>
                <a:tab pos="984974" algn="l"/>
                <a:tab pos="1477462" algn="l"/>
                <a:tab pos="1969949" algn="l"/>
                <a:tab pos="2462436" algn="l"/>
                <a:tab pos="2954924" algn="l"/>
                <a:tab pos="3447411" algn="l"/>
                <a:tab pos="3939899" algn="l"/>
                <a:tab pos="4432385" algn="l"/>
                <a:tab pos="4924873" algn="l"/>
                <a:tab pos="5417360" algn="l"/>
                <a:tab pos="5909847" algn="l"/>
                <a:tab pos="6402335" algn="l"/>
              </a:tabLst>
            </a:pPr>
            <a:r>
              <a:rPr lang="en-GB" dirty="0"/>
              <a:t>Shading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Repeating Patterns</a:t>
            </a:r>
          </a:p>
          <a:p>
            <a:pPr lvl="1"/>
            <a:r>
              <a:rPr lang="en-US" dirty="0"/>
              <a:t>mod, sin</a:t>
            </a:r>
          </a:p>
          <a:p>
            <a:pPr lvl="1"/>
            <a:r>
              <a:rPr lang="en-US" dirty="0"/>
              <a:t>Divide and floor / </a:t>
            </a:r>
            <a:r>
              <a:rPr lang="en-US" dirty="0" err="1"/>
              <a:t>fract</a:t>
            </a:r>
            <a:endParaRPr lang="en-US" dirty="0"/>
          </a:p>
          <a:p>
            <a:r>
              <a:rPr lang="en-US" dirty="0"/>
              <a:t>Shapes</a:t>
            </a:r>
          </a:p>
          <a:p>
            <a:pPr lvl="1"/>
            <a:r>
              <a:rPr lang="en-US" dirty="0"/>
              <a:t>Implicit form: is this pixel inside</a:t>
            </a:r>
          </a:p>
          <a:p>
            <a:r>
              <a:rPr lang="en-US" dirty="0"/>
              <a:t>Color maps</a:t>
            </a:r>
          </a:p>
          <a:p>
            <a:r>
              <a:rPr lang="en-US" dirty="0"/>
              <a:t>Bombing</a:t>
            </a:r>
          </a:p>
          <a:p>
            <a:r>
              <a:rPr lang="en-US" dirty="0"/>
              <a:t>Blend layers: lerp(layer0, layer1, blend)</a:t>
            </a:r>
          </a:p>
          <a:p>
            <a:r>
              <a:rPr lang="en-US" dirty="0"/>
              <a:t>Noise or computed patterns</a:t>
            </a:r>
          </a:p>
        </p:txBody>
      </p:sp>
    </p:spTree>
    <p:extLst>
      <p:ext uri="{BB962C8B-B14F-4D97-AF65-F5344CB8AC3E}">
        <p14:creationId xmlns:p14="http://schemas.microsoft.com/office/powerpoint/2010/main" val="41250641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Bombing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Divide space into cells</a:t>
            </a:r>
          </a:p>
          <a:p>
            <a:r>
              <a:rPr lang="en-US" dirty="0"/>
              <a:t>Compute random position in each cell</a:t>
            </a:r>
          </a:p>
          <a:p>
            <a:r>
              <a:rPr lang="en-US" dirty="0"/>
              <a:t>Check if pixel is inside shape (incl. adjacent cells)</a:t>
            </a:r>
          </a:p>
        </p:txBody>
      </p:sp>
      <p:pic>
        <p:nvPicPr>
          <p:cNvPr id="4098" name="Picture 2" descr="Randomly placed red dots on a black background">
            <a:extLst>
              <a:ext uri="{FF2B5EF4-FFF2-40B4-BE49-F238E27FC236}">
                <a16:creationId xmlns:a16="http://schemas.microsoft.com/office/drawing/2014/main" id="{A374C73C-E561-1F44-9C9F-E1E06E2B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543175" y="2802136"/>
            <a:ext cx="4057650" cy="228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945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44B70-C62F-5E71-CCE9-63A9A258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2B230-93DF-33E7-8B34-7431A66F5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Customize rendering with code</a:t>
            </a:r>
          </a:p>
          <a:p>
            <a:pPr lvl="1"/>
            <a:r>
              <a:rPr lang="en-US" dirty="0"/>
              <a:t>Simple programs</a:t>
            </a:r>
          </a:p>
          <a:p>
            <a:pPr lvl="1"/>
            <a:r>
              <a:rPr lang="en-US" dirty="0"/>
              <a:t>Domain-specific language</a:t>
            </a:r>
          </a:p>
          <a:p>
            <a:pPr lvl="1"/>
            <a:r>
              <a:rPr lang="en-US" dirty="0"/>
              <a:t>Separates customization from core rendering code or hardware</a:t>
            </a:r>
          </a:p>
          <a:p>
            <a:r>
              <a:rPr lang="en-US" dirty="0"/>
              <a:t>Similar idea (&amp; motivation) as game engine scripting</a:t>
            </a:r>
          </a:p>
        </p:txBody>
      </p:sp>
    </p:spTree>
    <p:extLst>
      <p:ext uri="{BB962C8B-B14F-4D97-AF65-F5344CB8AC3E}">
        <p14:creationId xmlns:p14="http://schemas.microsoft.com/office/powerpoint/2010/main" val="38098528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Blending</a:t>
            </a:r>
          </a:p>
          <a:p>
            <a:pPr lvl="1"/>
            <a:r>
              <a:rPr lang="en-US" dirty="0"/>
              <a:t>Fade effects in and out with </a:t>
            </a:r>
            <a:r>
              <a:rPr lang="en-US" dirty="0">
                <a:latin typeface="Courier"/>
                <a:cs typeface="Courier"/>
              </a:rPr>
              <a:t>mix</a:t>
            </a:r>
            <a:r>
              <a:rPr lang="en-US" dirty="0"/>
              <a:t> and </a:t>
            </a:r>
            <a:r>
              <a:rPr lang="en-US" dirty="0" err="1">
                <a:latin typeface="Courier"/>
                <a:cs typeface="Courier"/>
              </a:rPr>
              <a:t>smoothstep</a:t>
            </a:r>
            <a:endParaRPr lang="en-US" dirty="0"/>
          </a:p>
          <a:p>
            <a:pPr lvl="1"/>
            <a:r>
              <a:rPr lang="en-US" dirty="0"/>
              <a:t>Pixel-width elements using </a:t>
            </a:r>
            <a:r>
              <a:rPr lang="en-US" dirty="0" err="1">
                <a:latin typeface="Courier"/>
                <a:cs typeface="Courier"/>
              </a:rPr>
              <a:t>fwidth</a:t>
            </a:r>
            <a:r>
              <a:rPr lang="en-US" dirty="0"/>
              <a:t> or </a:t>
            </a:r>
            <a:r>
              <a:rPr lang="en-US" dirty="0" err="1">
                <a:latin typeface="Courier"/>
                <a:cs typeface="Courier"/>
              </a:rPr>
              <a:t>dFdx</a:t>
            </a:r>
            <a:r>
              <a:rPr lang="en-US" dirty="0"/>
              <a:t> and </a:t>
            </a:r>
            <a:r>
              <a:rPr lang="en-US" dirty="0" err="1">
                <a:latin typeface="Courier"/>
                <a:cs typeface="Courier"/>
              </a:rPr>
              <a:t>dFdy</a:t>
            </a:r>
            <a:endParaRPr lang="en-US" dirty="0"/>
          </a:p>
        </p:txBody>
      </p:sp>
      <p:pic>
        <p:nvPicPr>
          <p:cNvPr id="5" name="Picture 2" descr="Mutli-layer shader: a layer with distance from the closest point in grey, with the points overlayed as red dots, then the bombing grid overlayed in green">
            <a:extLst>
              <a:ext uri="{FF2B5EF4-FFF2-40B4-BE49-F238E27FC236}">
                <a16:creationId xmlns:a16="http://schemas.microsoft.com/office/drawing/2014/main" id="{EC29F04E-4493-1F42-81D2-D6110E4769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5" y="2575321"/>
            <a:ext cx="4057650" cy="2282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134948-4C5F-BDF9-99D8-AE80CA1B39FA}"/>
              </a:ext>
            </a:extLst>
          </p:cNvPr>
          <p:cNvSpPr txBox="1"/>
          <p:nvPr/>
        </p:nvSpPr>
        <p:spPr>
          <a:xfrm>
            <a:off x="3141576" y="4848015"/>
            <a:ext cx="2860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shadertoy.com/view/MsGcDV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8141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Noise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kumimoji="0" lang="en-US" dirty="0"/>
              <a:t>Controlled, repeatable randomness</a:t>
            </a:r>
          </a:p>
          <a:p>
            <a:pPr lvl="1"/>
            <a:r>
              <a:rPr kumimoji="0" lang="en-US" b="1" dirty="0"/>
              <a:t>Still</a:t>
            </a:r>
            <a:r>
              <a:rPr kumimoji="0" lang="en-US" dirty="0"/>
              <a:t> spotty </a:t>
            </a:r>
            <a:r>
              <a:rPr lang="en-US" dirty="0"/>
              <a:t>GPU </a:t>
            </a:r>
            <a:r>
              <a:rPr kumimoji="0" lang="en-US" dirty="0"/>
              <a:t>implementation (</a:t>
            </a:r>
            <a:r>
              <a:rPr lang="en-US" dirty="0"/>
              <a:t>22</a:t>
            </a:r>
            <a:r>
              <a:rPr kumimoji="0" lang="en-US" dirty="0"/>
              <a:t> years later!)</a:t>
            </a:r>
          </a:p>
          <a:p>
            <a:pPr lvl="1"/>
            <a:r>
              <a:rPr kumimoji="0" lang="en-US" dirty="0"/>
              <a:t>Can use texture or compute</a:t>
            </a:r>
          </a:p>
        </p:txBody>
      </p:sp>
      <p:pic>
        <p:nvPicPr>
          <p:cNvPr id="78852" name="Picture 4" descr="du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744391"/>
            <a:ext cx="2514600" cy="23991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 descr="du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2501503"/>
            <a:ext cx="3028950" cy="20704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4" name="Picture 6" descr="du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"/>
          <a:stretch>
            <a:fillRect/>
          </a:stretch>
        </p:blipFill>
        <p:spPr bwMode="auto">
          <a:xfrm>
            <a:off x="5741194" y="2984898"/>
            <a:ext cx="2259806" cy="21586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911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Noise Characteristics</a:t>
            </a:r>
          </a:p>
        </p:txBody>
      </p:sp>
      <p:sp>
        <p:nvSpPr>
          <p:cNvPr id="95240" name="Rectangle 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Repeatable</a:t>
            </a:r>
          </a:p>
          <a:p>
            <a:r>
              <a:rPr lang="en-US" dirty="0"/>
              <a:t>Locally continuous but distant points uncorrelated</a:t>
            </a:r>
          </a:p>
          <a:p>
            <a:r>
              <a:rPr lang="en-US" dirty="0"/>
              <a:t>Values </a:t>
            </a:r>
          </a:p>
          <a:p>
            <a:pPr lvl="1"/>
            <a:r>
              <a:rPr lang="en-US" dirty="0" err="1"/>
              <a:t>RenderMan</a:t>
            </a:r>
            <a:r>
              <a:rPr lang="en-US" dirty="0"/>
              <a:t> [0,1], average 0.5</a:t>
            </a:r>
          </a:p>
          <a:p>
            <a:pPr lvl="1"/>
            <a:r>
              <a:rPr lang="en-US" dirty="0" err="1"/>
              <a:t>Perlin’s</a:t>
            </a:r>
            <a:r>
              <a:rPr lang="en-US" dirty="0"/>
              <a:t> [-1,1], average 0</a:t>
            </a:r>
          </a:p>
          <a:p>
            <a:r>
              <a:rPr lang="en-US" dirty="0"/>
              <a:t>1/2 – 1 cycle per unit</a:t>
            </a:r>
          </a:p>
          <a:p>
            <a:r>
              <a:rPr lang="en-US" dirty="0"/>
              <a:t>Versions for 1D-4D input</a:t>
            </a:r>
            <a:r>
              <a:rPr lang="en-US"/>
              <a:t>/output</a:t>
            </a:r>
            <a:endParaRPr lang="en-US" dirty="0"/>
          </a:p>
          <a:p>
            <a:endParaRPr lang="en-US" dirty="0"/>
          </a:p>
        </p:txBody>
      </p:sp>
      <p:pic>
        <p:nvPicPr>
          <p:cNvPr id="95238" name="Picture 6" descr="1D Perlin Noise (based on Perlin’s “Improved Noise” paper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0" y="3336132"/>
            <a:ext cx="2743200" cy="16978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89DF6-2886-9344-89E8-2E6479DC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D41D46-4922-CC48-BAA6-4C5D7D77E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>
                <a:latin typeface="Courier" pitchFamily="2" charset="0"/>
              </a:rPr>
              <a:t>float n = noise(scale * p) * 0.5 + 0.5;</a:t>
            </a:r>
          </a:p>
        </p:txBody>
      </p:sp>
      <p:pic>
        <p:nvPicPr>
          <p:cNvPr id="1026" name="Picture 2" descr="Scale 1 noise">
            <a:extLst>
              <a:ext uri="{FF2B5EF4-FFF2-40B4-BE49-F238E27FC236}">
                <a16:creationId xmlns:a16="http://schemas.microsoft.com/office/drawing/2014/main" id="{426696FE-DC79-6F4F-BEB8-9AB1E1E06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45AC71-4E1F-4B4F-A2E1-6933874FE3B0}"/>
              </a:ext>
            </a:extLst>
          </p:cNvPr>
          <p:cNvSpPr txBox="1"/>
          <p:nvPr/>
        </p:nvSpPr>
        <p:spPr>
          <a:xfrm>
            <a:off x="131445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</a:t>
            </a:r>
          </a:p>
        </p:txBody>
      </p:sp>
      <p:pic>
        <p:nvPicPr>
          <p:cNvPr id="1028" name="Picture 4" descr="Scale 2 noise">
            <a:extLst>
              <a:ext uri="{FF2B5EF4-FFF2-40B4-BE49-F238E27FC236}">
                <a16:creationId xmlns:a16="http://schemas.microsoft.com/office/drawing/2014/main" id="{FC39A825-CED8-E744-8511-7C62A9161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D61D031-58BA-E340-9E37-16695EFC414C}"/>
              </a:ext>
            </a:extLst>
          </p:cNvPr>
          <p:cNvSpPr txBox="1"/>
          <p:nvPr/>
        </p:nvSpPr>
        <p:spPr>
          <a:xfrm>
            <a:off x="3007728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2</a:t>
            </a:r>
          </a:p>
        </p:txBody>
      </p:sp>
      <p:pic>
        <p:nvPicPr>
          <p:cNvPr id="1030" name="Picture 6" descr="Scale 4 noise">
            <a:extLst>
              <a:ext uri="{FF2B5EF4-FFF2-40B4-BE49-F238E27FC236}">
                <a16:creationId xmlns:a16="http://schemas.microsoft.com/office/drawing/2014/main" id="{492A14C1-749E-DE43-AD2F-62B3870F5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E90694-80CA-CB47-ABC0-9D2AFD6D2296}"/>
              </a:ext>
            </a:extLst>
          </p:cNvPr>
          <p:cNvSpPr txBox="1"/>
          <p:nvPr/>
        </p:nvSpPr>
        <p:spPr>
          <a:xfrm>
            <a:off x="4675690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4</a:t>
            </a:r>
          </a:p>
        </p:txBody>
      </p:sp>
      <p:pic>
        <p:nvPicPr>
          <p:cNvPr id="1034" name="Picture 10" descr="Scale 8 nose">
            <a:extLst>
              <a:ext uri="{FF2B5EF4-FFF2-40B4-BE49-F238E27FC236}">
                <a16:creationId xmlns:a16="http://schemas.microsoft.com/office/drawing/2014/main" id="{49A097FB-3B62-7449-A98C-F6D8945A9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3" y="1714500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03C467F-0DDC-EB4A-9B33-4CF81F217111}"/>
              </a:ext>
            </a:extLst>
          </p:cNvPr>
          <p:cNvSpPr txBox="1"/>
          <p:nvPr/>
        </p:nvSpPr>
        <p:spPr>
          <a:xfrm>
            <a:off x="6351126" y="257017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8</a:t>
            </a:r>
          </a:p>
        </p:txBody>
      </p:sp>
      <p:pic>
        <p:nvPicPr>
          <p:cNvPr id="1036" name="Picture 12" descr="Scale 16 noise">
            <a:extLst>
              <a:ext uri="{FF2B5EF4-FFF2-40B4-BE49-F238E27FC236}">
                <a16:creationId xmlns:a16="http://schemas.microsoft.com/office/drawing/2014/main" id="{FE2A5F68-9CE8-754E-872F-FFFFB3EA7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69058E-B47A-B246-A933-93B39B08F97D}"/>
              </a:ext>
            </a:extLst>
          </p:cNvPr>
          <p:cNvSpPr txBox="1"/>
          <p:nvPr/>
        </p:nvSpPr>
        <p:spPr>
          <a:xfrm>
            <a:off x="131445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16</a:t>
            </a:r>
          </a:p>
        </p:txBody>
      </p:sp>
      <p:pic>
        <p:nvPicPr>
          <p:cNvPr id="1038" name="Picture 14" descr="Scale 32 noise">
            <a:extLst>
              <a:ext uri="{FF2B5EF4-FFF2-40B4-BE49-F238E27FC236}">
                <a16:creationId xmlns:a16="http://schemas.microsoft.com/office/drawing/2014/main" id="{C03FBD4B-12B5-3E46-A2E8-8F307BF47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43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90AC682-8000-1F4F-A52B-A8919882AFD5}"/>
              </a:ext>
            </a:extLst>
          </p:cNvPr>
          <p:cNvSpPr txBox="1"/>
          <p:nvPr/>
        </p:nvSpPr>
        <p:spPr>
          <a:xfrm>
            <a:off x="3007728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32</a:t>
            </a:r>
          </a:p>
        </p:txBody>
      </p:sp>
      <p:pic>
        <p:nvPicPr>
          <p:cNvPr id="1040" name="Picture 16" descr="Scale 64 noise">
            <a:extLst>
              <a:ext uri="{FF2B5EF4-FFF2-40B4-BE49-F238E27FC236}">
                <a16:creationId xmlns:a16="http://schemas.microsoft.com/office/drawing/2014/main" id="{CB6D9464-7DD5-B543-AF14-E54CBEED7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2" y="3078866"/>
            <a:ext cx="152400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34DCD-5AE7-634C-B844-0045F0AD3276}"/>
              </a:ext>
            </a:extLst>
          </p:cNvPr>
          <p:cNvSpPr txBox="1"/>
          <p:nvPr/>
        </p:nvSpPr>
        <p:spPr>
          <a:xfrm>
            <a:off x="4675690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64</a:t>
            </a:r>
          </a:p>
        </p:txBody>
      </p:sp>
      <p:pic>
        <p:nvPicPr>
          <p:cNvPr id="1042" name="Picture 18" descr="Scale 128 noise">
            <a:extLst>
              <a:ext uri="{FF2B5EF4-FFF2-40B4-BE49-F238E27FC236}">
                <a16:creationId xmlns:a16="http://schemas.microsoft.com/office/drawing/2014/main" id="{783D24D4-3F70-6B41-825A-2A68B60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072" y="3078866"/>
            <a:ext cx="1524001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13ED899-3263-C744-8479-4C43DB6889AE}"/>
              </a:ext>
            </a:extLst>
          </p:cNvPr>
          <p:cNvSpPr txBox="1"/>
          <p:nvPr/>
        </p:nvSpPr>
        <p:spPr>
          <a:xfrm>
            <a:off x="6351126" y="3933092"/>
            <a:ext cx="152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scale = 128</a:t>
            </a:r>
          </a:p>
        </p:txBody>
      </p:sp>
    </p:spTree>
    <p:extLst>
      <p:ext uri="{BB962C8B-B14F-4D97-AF65-F5344CB8AC3E}">
        <p14:creationId xmlns:p14="http://schemas.microsoft.com/office/powerpoint/2010/main" val="1638565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31600-1FF2-1D4F-8F73-B4F1D2DB9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Fractional Brownian Motion (</a:t>
            </a:r>
            <a:r>
              <a:rPr lang="en-US" dirty="0" err="1"/>
              <a:t>fBm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DEF13-152D-5E49-962C-FAE446B5B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float n = 0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for(f=1; f &lt;= M; f*=2)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	n += noise(f*P) / f;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100" dirty="0">
                <a:latin typeface="Courier"/>
                <a:cs typeface="Courier"/>
              </a:rPr>
              <a:t>n = n * 0.5 + 0.5;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fBm noise">
            <a:extLst>
              <a:ext uri="{FF2B5EF4-FFF2-40B4-BE49-F238E27FC236}">
                <a16:creationId xmlns:a16="http://schemas.microsoft.com/office/drawing/2014/main" id="{4061F960-C934-4340-AFF5-698F51599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571750"/>
            <a:ext cx="44704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24016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6F380-3D67-3B47-8FF9-B89911DC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Turbulence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B36AD-5D15-BD4C-A2E9-B92255AB5D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Absolute value introduces creases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float n = 0;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for(f=0; f &lt;= M; f *= 2)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100" dirty="0">
                <a:latin typeface="Courier" pitchFamily="2" charset="0"/>
              </a:rPr>
              <a:t>	n += abs(noise(f*P)) / f;</a:t>
            </a:r>
          </a:p>
        </p:txBody>
      </p:sp>
      <p:pic>
        <p:nvPicPr>
          <p:cNvPr id="3074" name="Picture 2" descr="Turbulence noise">
            <a:extLst>
              <a:ext uri="{FF2B5EF4-FFF2-40B4-BE49-F238E27FC236}">
                <a16:creationId xmlns:a16="http://schemas.microsoft.com/office/drawing/2014/main" id="{62E60B2E-8687-3243-A7AA-F54C1E7A5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2714625" y="2898577"/>
            <a:ext cx="3714750" cy="2089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6449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Perturbed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Adjust position, radius, etc. with noise</a:t>
            </a:r>
          </a:p>
        </p:txBody>
      </p:sp>
      <p:pic>
        <p:nvPicPr>
          <p:cNvPr id="5" name="Picture 4" descr="Wood grain texture without ring perturbation">
            <a:extLst>
              <a:ext uri="{FF2B5EF4-FFF2-40B4-BE49-F238E27FC236}">
                <a16:creationId xmlns:a16="http://schemas.microsoft.com/office/drawing/2014/main" id="{FF37645D-6DD7-1B13-B68B-D5D367AED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2036885"/>
            <a:ext cx="3949700" cy="2463800"/>
          </a:xfrm>
          <a:prstGeom prst="rect">
            <a:avLst/>
          </a:prstGeom>
        </p:spPr>
      </p:pic>
      <p:pic>
        <p:nvPicPr>
          <p:cNvPr id="4" name="Picture 3" descr="Wood grain texture with perturbed rings">
            <a:extLst>
              <a:ext uri="{FF2B5EF4-FFF2-40B4-BE49-F238E27FC236}">
                <a16:creationId xmlns:a16="http://schemas.microsoft.com/office/drawing/2014/main" id="{DFB5C740-530C-810B-A82B-F030CD61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100" y="2036885"/>
            <a:ext cx="3949700" cy="246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738F73-C397-FE11-50C8-3B3C865C32B2}"/>
              </a:ext>
            </a:extLst>
          </p:cNvPr>
          <p:cNvSpPr txBox="1"/>
          <p:nvPr/>
        </p:nvSpPr>
        <p:spPr>
          <a:xfrm>
            <a:off x="2974992" y="4534437"/>
            <a:ext cx="3194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hlinkClick r:id="rId4"/>
              </a:rPr>
              <a:t>shadertoy.com</a:t>
            </a:r>
            <a:r>
              <a:rPr lang="en-US" dirty="0">
                <a:hlinkClick r:id="rId4"/>
              </a:rPr>
              <a:t>/view/</a:t>
            </a:r>
            <a:r>
              <a:rPr lang="en-US" dirty="0" err="1">
                <a:hlinkClick r:id="rId4"/>
              </a:rPr>
              <a:t>NsyGWh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1790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64" name="Rectangle 3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Brick Demo</a:t>
            </a:r>
          </a:p>
        </p:txBody>
      </p:sp>
      <p:sp>
        <p:nvSpPr>
          <p:cNvPr id="99360" name="Text Box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519" y="3028950"/>
            <a:ext cx="7834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>
                <a:latin typeface="Times" charset="0"/>
              </a:rPr>
              <a:t>height</a:t>
            </a:r>
          </a:p>
        </p:txBody>
      </p:sp>
      <p:grpSp>
        <p:nvGrpSpPr>
          <p:cNvPr id="4" name="Group 3" descr="Diagram showing parts of brick texture">
            <a:extLst>
              <a:ext uri="{FF2B5EF4-FFF2-40B4-BE49-F238E27FC236}">
                <a16:creationId xmlns:a16="http://schemas.microsoft.com/office/drawing/2014/main" id="{90D81B48-788D-9B62-70B0-ED31458AF265}"/>
              </a:ext>
            </a:extLst>
          </p:cNvPr>
          <p:cNvGrpSpPr/>
          <p:nvPr/>
        </p:nvGrpSpPr>
        <p:grpSpPr>
          <a:xfrm>
            <a:off x="533400" y="1200150"/>
            <a:ext cx="5372100" cy="3226832"/>
            <a:chOff x="533400" y="1200150"/>
            <a:chExt cx="5372100" cy="3226832"/>
          </a:xfrm>
        </p:grpSpPr>
        <p:sp>
          <p:nvSpPr>
            <p:cNvPr id="99330" name="Rectangle 2"/>
            <p:cNvSpPr>
              <a:spLocks noChangeArrowheads="1"/>
            </p:cNvSpPr>
            <p:nvPr/>
          </p:nvSpPr>
          <p:spPr bwMode="auto">
            <a:xfrm>
              <a:off x="533400" y="1200150"/>
              <a:ext cx="4572000" cy="2400300"/>
            </a:xfrm>
            <a:prstGeom prst="rect">
              <a:avLst/>
            </a:prstGeom>
            <a:solidFill>
              <a:srgbClr val="ABA7A7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1" name="Rectangle 3"/>
            <p:cNvSpPr>
              <a:spLocks noChangeArrowheads="1"/>
            </p:cNvSpPr>
            <p:nvPr/>
          </p:nvSpPr>
          <p:spPr bwMode="auto">
            <a:xfrm>
              <a:off x="590550" y="29718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2" name="Rectangle 4"/>
            <p:cNvSpPr>
              <a:spLocks noChangeArrowheads="1"/>
            </p:cNvSpPr>
            <p:nvPr/>
          </p:nvSpPr>
          <p:spPr bwMode="auto">
            <a:xfrm>
              <a:off x="2019300" y="29718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3" name="Rectangle 5"/>
            <p:cNvSpPr>
              <a:spLocks noChangeArrowheads="1"/>
            </p:cNvSpPr>
            <p:nvPr/>
          </p:nvSpPr>
          <p:spPr bwMode="auto">
            <a:xfrm>
              <a:off x="3448050" y="29718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4" name="Rectangle 6"/>
            <p:cNvSpPr>
              <a:spLocks noChangeArrowheads="1"/>
            </p:cNvSpPr>
            <p:nvPr/>
          </p:nvSpPr>
          <p:spPr bwMode="auto">
            <a:xfrm>
              <a:off x="4876800" y="2971800"/>
              <a:ext cx="2286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5" name="Rectangle 7"/>
            <p:cNvSpPr>
              <a:spLocks noChangeArrowheads="1"/>
            </p:cNvSpPr>
            <p:nvPr/>
          </p:nvSpPr>
          <p:spPr bwMode="auto">
            <a:xfrm>
              <a:off x="533400" y="2228850"/>
              <a:ext cx="6858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6" name="Rectangle 8"/>
            <p:cNvSpPr>
              <a:spLocks noChangeArrowheads="1"/>
            </p:cNvSpPr>
            <p:nvPr/>
          </p:nvSpPr>
          <p:spPr bwMode="auto">
            <a:xfrm>
              <a:off x="1390650" y="222885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7" name="Rectangle 9"/>
            <p:cNvSpPr>
              <a:spLocks noChangeArrowheads="1"/>
            </p:cNvSpPr>
            <p:nvPr/>
          </p:nvSpPr>
          <p:spPr bwMode="auto">
            <a:xfrm>
              <a:off x="2819400" y="222885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8" name="Rectangle 10"/>
            <p:cNvSpPr>
              <a:spLocks noChangeArrowheads="1"/>
            </p:cNvSpPr>
            <p:nvPr/>
          </p:nvSpPr>
          <p:spPr bwMode="auto">
            <a:xfrm>
              <a:off x="4248150" y="2228850"/>
              <a:ext cx="85725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39" name="Rectangle 11"/>
            <p:cNvSpPr>
              <a:spLocks noChangeArrowheads="1"/>
            </p:cNvSpPr>
            <p:nvPr/>
          </p:nvSpPr>
          <p:spPr bwMode="auto">
            <a:xfrm>
              <a:off x="590550" y="14859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0" name="Rectangle 12"/>
            <p:cNvSpPr>
              <a:spLocks noChangeArrowheads="1"/>
            </p:cNvSpPr>
            <p:nvPr/>
          </p:nvSpPr>
          <p:spPr bwMode="auto">
            <a:xfrm>
              <a:off x="2019300" y="14859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1" name="Rectangle 13"/>
            <p:cNvSpPr>
              <a:spLocks noChangeArrowheads="1"/>
            </p:cNvSpPr>
            <p:nvPr/>
          </p:nvSpPr>
          <p:spPr bwMode="auto">
            <a:xfrm>
              <a:off x="3448050" y="1485900"/>
              <a:ext cx="12573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2" name="Rectangle 14"/>
            <p:cNvSpPr>
              <a:spLocks noChangeArrowheads="1"/>
            </p:cNvSpPr>
            <p:nvPr/>
          </p:nvSpPr>
          <p:spPr bwMode="auto">
            <a:xfrm>
              <a:off x="4876800" y="1485900"/>
              <a:ext cx="228600" cy="5715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3" name="Rectangle 15"/>
            <p:cNvSpPr>
              <a:spLocks noChangeArrowheads="1"/>
            </p:cNvSpPr>
            <p:nvPr/>
          </p:nvSpPr>
          <p:spPr bwMode="auto">
            <a:xfrm>
              <a:off x="533400" y="1200150"/>
              <a:ext cx="685800" cy="1143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4" name="Rectangle 16"/>
            <p:cNvSpPr>
              <a:spLocks noChangeArrowheads="1"/>
            </p:cNvSpPr>
            <p:nvPr/>
          </p:nvSpPr>
          <p:spPr bwMode="auto">
            <a:xfrm>
              <a:off x="1390650" y="1200150"/>
              <a:ext cx="1257300" cy="1143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5" name="Rectangle 17"/>
            <p:cNvSpPr>
              <a:spLocks noChangeArrowheads="1"/>
            </p:cNvSpPr>
            <p:nvPr/>
          </p:nvSpPr>
          <p:spPr bwMode="auto">
            <a:xfrm>
              <a:off x="2819400" y="1200150"/>
              <a:ext cx="1257300" cy="1143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6" name="Rectangle 18"/>
            <p:cNvSpPr>
              <a:spLocks noChangeArrowheads="1"/>
            </p:cNvSpPr>
            <p:nvPr/>
          </p:nvSpPr>
          <p:spPr bwMode="auto">
            <a:xfrm>
              <a:off x="4248150" y="1200150"/>
              <a:ext cx="857250" cy="114300"/>
            </a:xfrm>
            <a:prstGeom prst="rect">
              <a:avLst/>
            </a:prstGeom>
            <a:solidFill>
              <a:srgbClr val="BA1210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7" name="Line 19"/>
            <p:cNvSpPr>
              <a:spLocks noChangeShapeType="1"/>
            </p:cNvSpPr>
            <p:nvPr/>
          </p:nvSpPr>
          <p:spPr bwMode="auto">
            <a:xfrm>
              <a:off x="579834" y="3771900"/>
              <a:ext cx="1257300" cy="1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8" name="Line 20"/>
            <p:cNvSpPr>
              <a:spLocks noChangeShapeType="1"/>
            </p:cNvSpPr>
            <p:nvPr/>
          </p:nvSpPr>
          <p:spPr bwMode="auto">
            <a:xfrm flipH="1">
              <a:off x="2008584" y="3771900"/>
              <a:ext cx="171450" cy="1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9" name="Line 21"/>
            <p:cNvSpPr>
              <a:spLocks noChangeShapeType="1"/>
            </p:cNvSpPr>
            <p:nvPr/>
          </p:nvSpPr>
          <p:spPr bwMode="auto">
            <a:xfrm>
              <a:off x="579834" y="3657600"/>
              <a:ext cx="1191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0" name="Line 22"/>
            <p:cNvSpPr>
              <a:spLocks noChangeShapeType="1"/>
            </p:cNvSpPr>
            <p:nvPr/>
          </p:nvSpPr>
          <p:spPr bwMode="auto">
            <a:xfrm>
              <a:off x="1837134" y="3657600"/>
              <a:ext cx="1191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1" name="Line 23"/>
            <p:cNvSpPr>
              <a:spLocks noChangeShapeType="1"/>
            </p:cNvSpPr>
            <p:nvPr/>
          </p:nvSpPr>
          <p:spPr bwMode="auto">
            <a:xfrm>
              <a:off x="2008584" y="3657600"/>
              <a:ext cx="1191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2" name="Text Box 24"/>
            <p:cNvSpPr txBox="1">
              <a:spLocks noChangeArrowheads="1"/>
            </p:cNvSpPr>
            <p:nvPr/>
          </p:nvSpPr>
          <p:spPr bwMode="auto">
            <a:xfrm>
              <a:off x="579834" y="3771900"/>
              <a:ext cx="12573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>
                  <a:latin typeface="Times" charset="0"/>
                </a:rPr>
                <a:t>width</a:t>
              </a:r>
            </a:p>
          </p:txBody>
        </p:sp>
        <p:sp>
          <p:nvSpPr>
            <p:cNvPr id="99353" name="Text Box 25"/>
            <p:cNvSpPr txBox="1">
              <a:spLocks noChangeArrowheads="1"/>
            </p:cNvSpPr>
            <p:nvPr/>
          </p:nvSpPr>
          <p:spPr bwMode="auto">
            <a:xfrm>
              <a:off x="2383546" y="4057650"/>
              <a:ext cx="518092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>
                  <a:latin typeface="Times" charset="0"/>
                </a:rPr>
                <a:t>gap</a:t>
              </a:r>
            </a:p>
          </p:txBody>
        </p:sp>
        <p:cxnSp>
          <p:nvCxnSpPr>
            <p:cNvPr id="99354" name="AutoShape 26"/>
            <p:cNvCxnSpPr>
              <a:cxnSpLocks noChangeShapeType="1"/>
              <a:stCxn id="99353" idx="1"/>
              <a:endCxn id="99365" idx="2"/>
            </p:cNvCxnSpPr>
            <p:nvPr/>
          </p:nvCxnSpPr>
          <p:spPr bwMode="auto">
            <a:xfrm rot="10800000">
              <a:off x="1922860" y="3886200"/>
              <a:ext cx="460687" cy="356116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9355" name="Line 27"/>
            <p:cNvSpPr>
              <a:spLocks noChangeShapeType="1"/>
            </p:cNvSpPr>
            <p:nvPr/>
          </p:nvSpPr>
          <p:spPr bwMode="auto">
            <a:xfrm>
              <a:off x="5162550" y="2800350"/>
              <a:ext cx="228600" cy="1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6" name="Line 28"/>
            <p:cNvSpPr>
              <a:spLocks noChangeShapeType="1"/>
            </p:cNvSpPr>
            <p:nvPr/>
          </p:nvSpPr>
          <p:spPr bwMode="auto">
            <a:xfrm>
              <a:off x="5162550" y="2971800"/>
              <a:ext cx="228600" cy="1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7" name="Line 29"/>
            <p:cNvSpPr>
              <a:spLocks noChangeShapeType="1"/>
            </p:cNvSpPr>
            <p:nvPr/>
          </p:nvSpPr>
          <p:spPr bwMode="auto">
            <a:xfrm>
              <a:off x="5162550" y="3543300"/>
              <a:ext cx="228600" cy="11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Line 30"/>
            <p:cNvSpPr>
              <a:spLocks noChangeShapeType="1"/>
            </p:cNvSpPr>
            <p:nvPr/>
          </p:nvSpPr>
          <p:spPr bwMode="auto">
            <a:xfrm>
              <a:off x="5276850" y="2971800"/>
              <a:ext cx="1191" cy="5715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Line 31"/>
            <p:cNvSpPr>
              <a:spLocks noChangeShapeType="1"/>
            </p:cNvSpPr>
            <p:nvPr/>
          </p:nvSpPr>
          <p:spPr bwMode="auto">
            <a:xfrm>
              <a:off x="5276850" y="2571750"/>
              <a:ext cx="1191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61" name="Text Box 33"/>
            <p:cNvSpPr txBox="1">
              <a:spLocks noChangeArrowheads="1"/>
            </p:cNvSpPr>
            <p:nvPr/>
          </p:nvSpPr>
          <p:spPr bwMode="auto">
            <a:xfrm>
              <a:off x="5048250" y="2228850"/>
              <a:ext cx="8572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>
                  <a:latin typeface="Times" charset="0"/>
                </a:rPr>
                <a:t>gap</a:t>
              </a:r>
            </a:p>
          </p:txBody>
        </p:sp>
        <p:sp>
          <p:nvSpPr>
            <p:cNvPr id="99362" name="Text Box 34"/>
            <p:cNvSpPr txBox="1">
              <a:spLocks noChangeArrowheads="1"/>
            </p:cNvSpPr>
            <p:nvPr/>
          </p:nvSpPr>
          <p:spPr bwMode="auto">
            <a:xfrm>
              <a:off x="590550" y="1600200"/>
              <a:ext cx="12573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dirty="0">
                  <a:solidFill>
                    <a:schemeClr val="bg1"/>
                  </a:solidFill>
                  <a:latin typeface="Times" charset="0"/>
                </a:rPr>
                <a:t>brick</a:t>
              </a:r>
            </a:p>
          </p:txBody>
        </p:sp>
        <p:sp>
          <p:nvSpPr>
            <p:cNvPr id="99363" name="Text Box 35"/>
            <p:cNvSpPr txBox="1">
              <a:spLocks noChangeArrowheads="1"/>
            </p:cNvSpPr>
            <p:nvPr/>
          </p:nvSpPr>
          <p:spPr bwMode="auto">
            <a:xfrm>
              <a:off x="2190750" y="1200150"/>
              <a:ext cx="108585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dirty="0">
                  <a:latin typeface="Times" charset="0"/>
                </a:rPr>
                <a:t>mortar</a:t>
              </a:r>
            </a:p>
          </p:txBody>
        </p:sp>
        <p:sp>
          <p:nvSpPr>
            <p:cNvPr id="99365" name="Rectangle 37"/>
            <p:cNvSpPr>
              <a:spLocks noChangeArrowheads="1"/>
            </p:cNvSpPr>
            <p:nvPr/>
          </p:nvSpPr>
          <p:spPr bwMode="auto">
            <a:xfrm>
              <a:off x="1837134" y="3657600"/>
              <a:ext cx="1714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" name="Picture 1" descr="Full-featured procedural brick">
            <a:extLst>
              <a:ext uri="{FF2B5EF4-FFF2-40B4-BE49-F238E27FC236}">
                <a16:creationId xmlns:a16="http://schemas.microsoft.com/office/drawing/2014/main" id="{7C72344D-491B-0FEE-6F73-F773E658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850" y="901700"/>
            <a:ext cx="3009900" cy="3568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9DC80-3AFF-4BDF-6772-CB5F3545A4AC}"/>
              </a:ext>
            </a:extLst>
          </p:cNvPr>
          <p:cNvSpPr txBox="1"/>
          <p:nvPr/>
        </p:nvSpPr>
        <p:spPr>
          <a:xfrm>
            <a:off x="5946325" y="4457212"/>
            <a:ext cx="3168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hlinkClick r:id="rId3"/>
              </a:rPr>
              <a:t>shadertoy.com</a:t>
            </a:r>
            <a:r>
              <a:rPr lang="en-US" dirty="0">
                <a:hlinkClick r:id="rId3"/>
              </a:rPr>
              <a:t>/view/XXyGD3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3604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(non-real-time)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Testbed </a:t>
            </a:r>
            <a:r>
              <a:rPr lang="en-US" sz="1800" dirty="0"/>
              <a:t>[Whitted and Weimer 1981]</a:t>
            </a:r>
          </a:p>
          <a:p>
            <a:pPr lvl="1"/>
            <a:r>
              <a:rPr lang="en-US" dirty="0"/>
              <a:t>Ray tracer outputs </a:t>
            </a:r>
            <a:r>
              <a:rPr lang="en-US" i="1" dirty="0"/>
              <a:t>appearance parameters</a:t>
            </a:r>
            <a:r>
              <a:rPr lang="en-US" dirty="0"/>
              <a:t> per pixel</a:t>
            </a:r>
          </a:p>
          <a:p>
            <a:pPr lvl="1"/>
            <a:r>
              <a:rPr lang="en-US" dirty="0"/>
              <a:t>Separate program computes color</a:t>
            </a:r>
          </a:p>
          <a:p>
            <a:r>
              <a:rPr lang="en-US" dirty="0"/>
              <a:t>Shade Trees </a:t>
            </a:r>
            <a:r>
              <a:rPr lang="en-US" sz="1800" dirty="0"/>
              <a:t>[Cook 1984]</a:t>
            </a:r>
          </a:p>
          <a:p>
            <a:pPr lvl="1"/>
            <a:r>
              <a:rPr lang="en-US" dirty="0"/>
              <a:t>Simple expressions, came up with </a:t>
            </a:r>
            <a:r>
              <a:rPr lang="en-US" i="1" dirty="0"/>
              <a:t>shader</a:t>
            </a:r>
            <a:r>
              <a:rPr lang="en-US" dirty="0"/>
              <a:t> name</a:t>
            </a:r>
          </a:p>
          <a:p>
            <a:r>
              <a:rPr lang="en-US" dirty="0"/>
              <a:t>Image Synthesizer </a:t>
            </a:r>
            <a:r>
              <a:rPr lang="en-US" sz="1800" dirty="0"/>
              <a:t>[Perlin 1985]</a:t>
            </a:r>
          </a:p>
          <a:p>
            <a:pPr lvl="1"/>
            <a:r>
              <a:rPr lang="en-US" dirty="0"/>
              <a:t>Add loops, ifs, functions; also </a:t>
            </a:r>
            <a:r>
              <a:rPr lang="en-US" i="1" dirty="0"/>
              <a:t>Perlin Noise</a:t>
            </a:r>
            <a:endParaRPr lang="en-US" dirty="0"/>
          </a:p>
          <a:p>
            <a:r>
              <a:rPr lang="en-US" dirty="0" err="1"/>
              <a:t>RenderMan</a:t>
            </a:r>
            <a:r>
              <a:rPr lang="en-US" dirty="0"/>
              <a:t> </a:t>
            </a:r>
            <a:r>
              <a:rPr lang="en-US" sz="1800" dirty="0"/>
              <a:t>[Hanrahan and Lawson 1990]</a:t>
            </a:r>
          </a:p>
          <a:p>
            <a:pPr lvl="1"/>
            <a:r>
              <a:rPr lang="en-US" dirty="0"/>
              <a:t>Pixar’s renderer, popularized in film production rendering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RenderMan</a:t>
            </a:r>
            <a:endParaRPr lang="en-GB" dirty="0"/>
          </a:p>
        </p:txBody>
      </p:sp>
      <p:sp>
        <p:nvSpPr>
          <p:cNvPr id="81957" name="Text Box 1061"/>
          <p:cNvSpPr txBox="1">
            <a:spLocks noChangeArrowheads="1"/>
          </p:cNvSpPr>
          <p:nvPr/>
        </p:nvSpPr>
        <p:spPr bwMode="auto">
          <a:xfrm>
            <a:off x="2942035" y="1637110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Displacement</a:t>
            </a:r>
          </a:p>
        </p:txBody>
      </p:sp>
      <p:sp>
        <p:nvSpPr>
          <p:cNvPr id="81958" name="Text Box 1062"/>
          <p:cNvSpPr txBox="1">
            <a:spLocks noChangeArrowheads="1"/>
          </p:cNvSpPr>
          <p:nvPr/>
        </p:nvSpPr>
        <p:spPr bwMode="auto">
          <a:xfrm>
            <a:off x="2942035" y="21717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cs typeface="HG Mincho Light J" charset="0"/>
              </a:rPr>
              <a:t>Surface</a:t>
            </a:r>
          </a:p>
        </p:txBody>
      </p:sp>
      <p:sp>
        <p:nvSpPr>
          <p:cNvPr id="81955" name="Text Box 1059"/>
          <p:cNvSpPr txBox="1">
            <a:spLocks noChangeArrowheads="1"/>
          </p:cNvSpPr>
          <p:nvPr/>
        </p:nvSpPr>
        <p:spPr bwMode="auto">
          <a:xfrm>
            <a:off x="4782741" y="2171701"/>
            <a:ext cx="1419225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Light</a:t>
            </a:r>
          </a:p>
        </p:txBody>
      </p:sp>
      <p:sp>
        <p:nvSpPr>
          <p:cNvPr id="81959" name="Text Box 1063"/>
          <p:cNvSpPr txBox="1">
            <a:spLocks noChangeArrowheads="1"/>
          </p:cNvSpPr>
          <p:nvPr/>
        </p:nvSpPr>
        <p:spPr bwMode="auto">
          <a:xfrm>
            <a:off x="2942035" y="268605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Volume</a:t>
            </a:r>
          </a:p>
        </p:txBody>
      </p:sp>
      <p:sp>
        <p:nvSpPr>
          <p:cNvPr id="81960" name="Text Box 1064"/>
          <p:cNvSpPr txBox="1">
            <a:spLocks noChangeArrowheads="1"/>
          </p:cNvSpPr>
          <p:nvPr/>
        </p:nvSpPr>
        <p:spPr bwMode="auto">
          <a:xfrm>
            <a:off x="2942035" y="3200401"/>
            <a:ext cx="1576388" cy="327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E3B7DB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>
                <a:cs typeface="HG Mincho Light J" charset="0"/>
              </a:rPr>
              <a:t>Imager</a:t>
            </a:r>
          </a:p>
        </p:txBody>
      </p:sp>
      <p:cxnSp>
        <p:nvCxnSpPr>
          <p:cNvPr id="81961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59" idx="1"/>
            <a:endCxn id="81957" idx="1"/>
          </p:cNvCxnSpPr>
          <p:nvPr/>
        </p:nvCxnSpPr>
        <p:spPr bwMode="auto">
          <a:xfrm rot="10800000">
            <a:off x="2942035" y="1800826"/>
            <a:ext cx="12700" cy="1048941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4" name="AutoShape 10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endCxn id="81957" idx="0"/>
          </p:cNvCxnSpPr>
          <p:nvPr/>
        </p:nvCxnSpPr>
        <p:spPr bwMode="auto">
          <a:xfrm>
            <a:off x="3730229" y="1428750"/>
            <a:ext cx="0" cy="20836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5" name="AutoShape 10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57" idx="2"/>
            <a:endCxn id="81958" idx="0"/>
          </p:cNvCxnSpPr>
          <p:nvPr/>
        </p:nvCxnSpPr>
        <p:spPr bwMode="auto">
          <a:xfrm>
            <a:off x="3730229" y="1964540"/>
            <a:ext cx="0" cy="20716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6" name="AutoShape 10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58" idx="2"/>
            <a:endCxn id="81959" idx="0"/>
          </p:cNvCxnSpPr>
          <p:nvPr/>
        </p:nvCxnSpPr>
        <p:spPr bwMode="auto">
          <a:xfrm>
            <a:off x="3730229" y="24991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7" name="AutoShape 10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59" idx="2"/>
            <a:endCxn id="81960" idx="0"/>
          </p:cNvCxnSpPr>
          <p:nvPr/>
        </p:nvCxnSpPr>
        <p:spPr bwMode="auto">
          <a:xfrm>
            <a:off x="3730229" y="301348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8" name="AutoShape 10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58" idx="3"/>
            <a:endCxn id="81955" idx="1"/>
          </p:cNvCxnSpPr>
          <p:nvPr/>
        </p:nvCxnSpPr>
        <p:spPr bwMode="auto">
          <a:xfrm>
            <a:off x="4518423" y="2335416"/>
            <a:ext cx="2643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1969" name="AutoShape 10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81960" idx="2"/>
          </p:cNvCxnSpPr>
          <p:nvPr/>
        </p:nvCxnSpPr>
        <p:spPr bwMode="auto">
          <a:xfrm>
            <a:off x="3730229" y="3527831"/>
            <a:ext cx="0" cy="18692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610010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27" name="Lin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90825" y="1453753"/>
            <a:ext cx="519113" cy="889397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8" name="Lin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795587" y="2630313"/>
            <a:ext cx="576263" cy="7415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2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Displacement</a:t>
            </a:r>
          </a:p>
        </p:txBody>
      </p:sp>
      <p:sp>
        <p:nvSpPr>
          <p:cNvPr id="33835" name="Text Box 43"/>
          <p:cNvSpPr txBox="1">
            <a:spLocks noChangeArrowheads="1"/>
          </p:cNvSpPr>
          <p:nvPr/>
        </p:nvSpPr>
        <p:spPr bwMode="auto">
          <a:xfrm>
            <a:off x="1371600" y="2343150"/>
            <a:ext cx="1419225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Displacement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9301" y="1200151"/>
            <a:ext cx="1828799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Normal</a:t>
            </a:r>
          </a:p>
        </p:txBody>
      </p:sp>
      <p:grpSp>
        <p:nvGrpSpPr>
          <p:cNvPr id="33831" name="Group 39" descr="Straight cyliner and one bent with a displacement shader"/>
          <p:cNvGrpSpPr>
            <a:grpSpLocks/>
          </p:cNvGrpSpPr>
          <p:nvPr/>
        </p:nvGrpSpPr>
        <p:grpSpPr bwMode="auto">
          <a:xfrm>
            <a:off x="3314701" y="1490663"/>
            <a:ext cx="2499122" cy="1895475"/>
            <a:chOff x="1824" y="1252"/>
            <a:chExt cx="2099" cy="1592"/>
          </a:xfrm>
        </p:grpSpPr>
        <p:pic>
          <p:nvPicPr>
            <p:cNvPr id="33832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" y="1252"/>
              <a:ext cx="2100" cy="159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3833" name="AutoShape 41"/>
            <p:cNvSpPr>
              <a:spLocks noChangeArrowheads="1"/>
            </p:cNvSpPr>
            <p:nvPr/>
          </p:nvSpPr>
          <p:spPr bwMode="auto">
            <a:xfrm>
              <a:off x="1824" y="1252"/>
              <a:ext cx="2100" cy="1593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40" name="Text Box 48"/>
          <p:cNvSpPr txBox="1">
            <a:spLocks noChangeArrowheads="1"/>
          </p:cNvSpPr>
          <p:nvPr/>
        </p:nvSpPr>
        <p:spPr bwMode="auto">
          <a:xfrm>
            <a:off x="1657350" y="3424237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33836" name="Text Box 44"/>
          <p:cNvSpPr txBox="1">
            <a:spLocks noChangeArrowheads="1"/>
          </p:cNvSpPr>
          <p:nvPr/>
        </p:nvSpPr>
        <p:spPr bwMode="auto">
          <a:xfrm>
            <a:off x="2616994" y="3424237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3841" name="Text Box 49"/>
          <p:cNvSpPr txBox="1">
            <a:spLocks noChangeArrowheads="1"/>
          </p:cNvSpPr>
          <p:nvPr/>
        </p:nvSpPr>
        <p:spPr bwMode="auto">
          <a:xfrm>
            <a:off x="1657350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3842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3843" name="AutoShap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endCxn id="33835" idx="0"/>
          </p:cNvCxnSpPr>
          <p:nvPr/>
        </p:nvCxnSpPr>
        <p:spPr bwMode="auto">
          <a:xfrm>
            <a:off x="2081213" y="2203848"/>
            <a:ext cx="0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7" name="AutoShape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35" idx="2"/>
            <a:endCxn id="33840" idx="0"/>
          </p:cNvCxnSpPr>
          <p:nvPr/>
        </p:nvCxnSpPr>
        <p:spPr bwMode="auto">
          <a:xfrm>
            <a:off x="2081213" y="2627619"/>
            <a:ext cx="0" cy="79661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8" name="AutoShap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40" idx="2"/>
            <a:endCxn id="33841" idx="0"/>
          </p:cNvCxnSpPr>
          <p:nvPr/>
        </p:nvCxnSpPr>
        <p:spPr bwMode="auto">
          <a:xfrm>
            <a:off x="2081213" y="3622850"/>
            <a:ext cx="0" cy="1204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49" name="AutoShape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41" idx="2"/>
            <a:endCxn id="33842" idx="0"/>
          </p:cNvCxnSpPr>
          <p:nvPr/>
        </p:nvCxnSpPr>
        <p:spPr bwMode="auto">
          <a:xfrm>
            <a:off x="2081213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0" name="AutoShape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40" idx="3"/>
            <a:endCxn id="33836" idx="1"/>
          </p:cNvCxnSpPr>
          <p:nvPr/>
        </p:nvCxnSpPr>
        <p:spPr bwMode="auto">
          <a:xfrm>
            <a:off x="2505075" y="3523544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851" name="AutoShape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42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3841" idx="1"/>
            <a:endCxn id="33835" idx="1"/>
          </p:cNvCxnSpPr>
          <p:nvPr/>
        </p:nvCxnSpPr>
        <p:spPr bwMode="auto">
          <a:xfrm rot="10800000">
            <a:off x="1371600" y="2485386"/>
            <a:ext cx="285750" cy="1357247"/>
          </a:xfrm>
          <a:prstGeom prst="bentConnector3">
            <a:avLst>
              <a:gd name="adj1" fmla="val 18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19493147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1" name="Lin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75346" y="1541860"/>
            <a:ext cx="939404" cy="122991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2" name="Lin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775346" y="3102769"/>
            <a:ext cx="939404" cy="1354931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73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Surface </a:t>
            </a:r>
            <a:r>
              <a:rPr lang="en-GB" dirty="0" err="1"/>
              <a:t>color</a:t>
            </a:r>
            <a:endParaRPr lang="en-GB" dirty="0"/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1356122" y="2771776"/>
            <a:ext cx="1419225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Surface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Color</a:t>
            </a:r>
          </a:p>
          <a:p>
            <a:pPr lvl="1"/>
            <a:r>
              <a:rPr lang="en-US" dirty="0"/>
              <a:t>Opacity</a:t>
            </a:r>
          </a:p>
        </p:txBody>
      </p:sp>
      <p:grpSp>
        <p:nvGrpSpPr>
          <p:cNvPr id="39975" name="Group 39" descr="Chess piece with wood shader"/>
          <p:cNvGrpSpPr>
            <a:grpSpLocks/>
          </p:cNvGrpSpPr>
          <p:nvPr/>
        </p:nvGrpSpPr>
        <p:grpSpPr bwMode="auto">
          <a:xfrm>
            <a:off x="3719513" y="1534717"/>
            <a:ext cx="1951435" cy="2906315"/>
            <a:chOff x="2164" y="1289"/>
            <a:chExt cx="1639" cy="2441"/>
          </a:xfrm>
        </p:grpSpPr>
        <p:pic>
          <p:nvPicPr>
            <p:cNvPr id="39976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4" y="1289"/>
              <a:ext cx="1640" cy="244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39977" name="AutoShape 41"/>
            <p:cNvSpPr>
              <a:spLocks noChangeArrowheads="1"/>
            </p:cNvSpPr>
            <p:nvPr/>
          </p:nvSpPr>
          <p:spPr bwMode="auto">
            <a:xfrm>
              <a:off x="2164" y="1289"/>
              <a:ext cx="1640" cy="2442"/>
            </a:xfrm>
            <a:prstGeom prst="roundRect">
              <a:avLst>
                <a:gd name="adj" fmla="val 60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2899171" y="2828925"/>
            <a:ext cx="701279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9987" name="AutoShap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84" idx="2"/>
            <a:endCxn id="39985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89" name="AutoShape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85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0" name="AutoShape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endCxn id="39980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6" name="AutoShape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80" idx="2"/>
            <a:endCxn id="39978" idx="0"/>
          </p:cNvCxnSpPr>
          <p:nvPr/>
        </p:nvCxnSpPr>
        <p:spPr bwMode="auto">
          <a:xfrm>
            <a:off x="2065735" y="2198863"/>
            <a:ext cx="0" cy="5729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7" name="AutoShape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78" idx="2"/>
            <a:endCxn id="39984" idx="0"/>
          </p:cNvCxnSpPr>
          <p:nvPr/>
        </p:nvCxnSpPr>
        <p:spPr bwMode="auto">
          <a:xfrm>
            <a:off x="2065735" y="3099206"/>
            <a:ext cx="0" cy="64411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9998" name="AutoShape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78" idx="3"/>
            <a:endCxn id="39979" idx="1"/>
          </p:cNvCxnSpPr>
          <p:nvPr/>
        </p:nvCxnSpPr>
        <p:spPr bwMode="auto">
          <a:xfrm flipV="1">
            <a:off x="2775347" y="2928232"/>
            <a:ext cx="123824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0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9984" idx="1"/>
            <a:endCxn id="39980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3282354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0152159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9" name="Lin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90913" y="1943101"/>
            <a:ext cx="109538" cy="829865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0" name="Lin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3486150" y="3142060"/>
            <a:ext cx="114301" cy="488156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1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Lighting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1641872" y="20002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641872" y="2828925"/>
            <a:ext cx="847725" cy="198613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6" name="Text Box 42"/>
          <p:cNvSpPr txBox="1">
            <a:spLocks noChangeArrowheads="1"/>
          </p:cNvSpPr>
          <p:nvPr/>
        </p:nvSpPr>
        <p:spPr bwMode="auto">
          <a:xfrm>
            <a:off x="2628900" y="2771776"/>
            <a:ext cx="857250" cy="32743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hlink"/>
                </a:solidFill>
                <a:cs typeface="HG Mincho Light J" charset="0"/>
              </a:rPr>
              <a:t>Light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Surface Position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Light Direction</a:t>
            </a:r>
          </a:p>
          <a:p>
            <a:pPr lvl="1"/>
            <a:r>
              <a:rPr lang="en-US" dirty="0"/>
              <a:t>Light Color</a:t>
            </a:r>
          </a:p>
        </p:txBody>
      </p:sp>
      <p:grpSp>
        <p:nvGrpSpPr>
          <p:cNvPr id="42023" name="Group 39" descr="Chess board with window pane light shining on it"/>
          <p:cNvGrpSpPr>
            <a:grpSpLocks/>
          </p:cNvGrpSpPr>
          <p:nvPr/>
        </p:nvGrpSpPr>
        <p:grpSpPr bwMode="auto">
          <a:xfrm>
            <a:off x="3600451" y="1943101"/>
            <a:ext cx="2266950" cy="1694260"/>
            <a:chOff x="2156" y="2087"/>
            <a:chExt cx="1904" cy="1423"/>
          </a:xfrm>
        </p:grpSpPr>
        <p:pic>
          <p:nvPicPr>
            <p:cNvPr id="42024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" y="2087"/>
              <a:ext cx="1899" cy="142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025" name="AutoShape 41"/>
            <p:cNvSpPr>
              <a:spLocks noChangeArrowheads="1"/>
            </p:cNvSpPr>
            <p:nvPr/>
          </p:nvSpPr>
          <p:spPr bwMode="auto">
            <a:xfrm>
              <a:off x="2161" y="2087"/>
              <a:ext cx="1899" cy="1423"/>
            </a:xfrm>
            <a:prstGeom prst="roundRect">
              <a:avLst>
                <a:gd name="adj" fmla="val 69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41872" y="374332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41872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1" name="AutoShap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9" idx="2"/>
            <a:endCxn id="30" idx="0"/>
          </p:cNvCxnSpPr>
          <p:nvPr/>
        </p:nvCxnSpPr>
        <p:spPr bwMode="auto">
          <a:xfrm>
            <a:off x="2065735" y="3941938"/>
            <a:ext cx="0" cy="1252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0" idx="2"/>
          </p:cNvCxnSpPr>
          <p:nvPr/>
        </p:nvCxnSpPr>
        <p:spPr bwMode="auto">
          <a:xfrm flipH="1">
            <a:off x="2065734" y="4265788"/>
            <a:ext cx="1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endCxn id="28" idx="0"/>
          </p:cNvCxnSpPr>
          <p:nvPr/>
        </p:nvCxnSpPr>
        <p:spPr bwMode="auto">
          <a:xfrm>
            <a:off x="2065734" y="1860948"/>
            <a:ext cx="1" cy="13930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8" idx="2"/>
            <a:endCxn id="27" idx="0"/>
          </p:cNvCxnSpPr>
          <p:nvPr/>
        </p:nvCxnSpPr>
        <p:spPr bwMode="auto">
          <a:xfrm>
            <a:off x="2065735" y="2198863"/>
            <a:ext cx="0" cy="6300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7" idx="2"/>
            <a:endCxn id="29" idx="0"/>
          </p:cNvCxnSpPr>
          <p:nvPr/>
        </p:nvCxnSpPr>
        <p:spPr bwMode="auto">
          <a:xfrm>
            <a:off x="2065735" y="3027538"/>
            <a:ext cx="0" cy="715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6" idx="1"/>
            <a:endCxn id="27" idx="3"/>
          </p:cNvCxnSpPr>
          <p:nvPr/>
        </p:nvCxnSpPr>
        <p:spPr bwMode="auto">
          <a:xfrm flipH="1" flipV="1">
            <a:off x="2489597" y="2928232"/>
            <a:ext cx="139303" cy="7259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9" idx="1"/>
            <a:endCxn id="28" idx="1"/>
          </p:cNvCxnSpPr>
          <p:nvPr/>
        </p:nvCxnSpPr>
        <p:spPr bwMode="auto">
          <a:xfrm rot="10800000">
            <a:off x="1641872" y="2099558"/>
            <a:ext cx="12700" cy="1743075"/>
          </a:xfrm>
          <a:prstGeom prst="bentConnector3">
            <a:avLst>
              <a:gd name="adj1" fmla="val 180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8446173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67" name="Lin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6994" y="2786062"/>
            <a:ext cx="469106" cy="4714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8" name="Lin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616994" y="3544713"/>
            <a:ext cx="469106" cy="131303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69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 dirty="0"/>
              <a:t>Volume Effects</a:t>
            </a:r>
          </a:p>
        </p:txBody>
      </p:sp>
      <p:sp>
        <p:nvSpPr>
          <p:cNvPr id="30" name="Text Box 49"/>
          <p:cNvSpPr txBox="1">
            <a:spLocks noChangeArrowheads="1"/>
          </p:cNvSpPr>
          <p:nvPr/>
        </p:nvSpPr>
        <p:spPr bwMode="auto">
          <a:xfrm>
            <a:off x="1662113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29" name="Text Box 48"/>
          <p:cNvSpPr txBox="1">
            <a:spLocks noChangeArrowheads="1"/>
          </p:cNvSpPr>
          <p:nvPr/>
        </p:nvSpPr>
        <p:spPr bwMode="auto">
          <a:xfrm>
            <a:off x="1657350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8" name="Text Box 44"/>
          <p:cNvSpPr txBox="1">
            <a:spLocks noChangeArrowheads="1"/>
          </p:cNvSpPr>
          <p:nvPr/>
        </p:nvSpPr>
        <p:spPr bwMode="auto">
          <a:xfrm>
            <a:off x="2616994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27" name="Text Box 43"/>
          <p:cNvSpPr txBox="1">
            <a:spLocks noChangeArrowheads="1"/>
          </p:cNvSpPr>
          <p:nvPr/>
        </p:nvSpPr>
        <p:spPr bwMode="auto">
          <a:xfrm>
            <a:off x="1543050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Volume</a:t>
            </a:r>
          </a:p>
        </p:txBody>
      </p:sp>
      <p:sp>
        <p:nvSpPr>
          <p:cNvPr id="44" name="Content Placeholder 43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Position</a:t>
            </a:r>
          </a:p>
          <a:p>
            <a:pPr lvl="1"/>
            <a:r>
              <a:rPr lang="en-US" dirty="0"/>
              <a:t>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New Color</a:t>
            </a:r>
          </a:p>
        </p:txBody>
      </p:sp>
      <p:pic>
        <p:nvPicPr>
          <p:cNvPr id="67" name="Picture 2" descr="Chess pieces and other objects seen through f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2786062"/>
            <a:ext cx="3101071" cy="207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1" name="Text Box 50"/>
          <p:cNvSpPr txBox="1">
            <a:spLocks noChangeArrowheads="1"/>
          </p:cNvSpPr>
          <p:nvPr/>
        </p:nvSpPr>
        <p:spPr bwMode="auto">
          <a:xfrm>
            <a:off x="1657350" y="4067175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Imager</a:t>
            </a:r>
          </a:p>
        </p:txBody>
      </p:sp>
      <p:cxnSp>
        <p:nvCxnSpPr>
          <p:cNvPr id="32" name="AutoShap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5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7" idx="0"/>
            <a:endCxn id="29" idx="2"/>
          </p:cNvCxnSpPr>
          <p:nvPr/>
        </p:nvCxnSpPr>
        <p:spPr bwMode="auto">
          <a:xfrm flipV="1">
            <a:off x="2080022" y="2722919"/>
            <a:ext cx="1191" cy="5346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9" idx="0"/>
            <a:endCxn id="30" idx="2"/>
          </p:cNvCxnSpPr>
          <p:nvPr/>
        </p:nvCxnSpPr>
        <p:spPr bwMode="auto">
          <a:xfrm flipV="1">
            <a:off x="2081213" y="2370313"/>
            <a:ext cx="4763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2080022" y="3542019"/>
            <a:ext cx="1191" cy="52515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9" idx="3"/>
            <a:endCxn id="28" idx="1"/>
          </p:cNvCxnSpPr>
          <p:nvPr/>
        </p:nvCxnSpPr>
        <p:spPr bwMode="auto">
          <a:xfrm>
            <a:off x="2505075" y="2623613"/>
            <a:ext cx="111919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1" idx="2"/>
          </p:cNvCxnSpPr>
          <p:nvPr/>
        </p:nvCxnSpPr>
        <p:spPr bwMode="auto">
          <a:xfrm>
            <a:off x="2081213" y="4265788"/>
            <a:ext cx="0" cy="1347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7" idx="1"/>
            <a:endCxn id="30" idx="1"/>
          </p:cNvCxnSpPr>
          <p:nvPr/>
        </p:nvCxnSpPr>
        <p:spPr bwMode="auto">
          <a:xfrm rot="10800000" flipH="1">
            <a:off x="1543049" y="2271007"/>
            <a:ext cx="119063" cy="1128778"/>
          </a:xfrm>
          <a:prstGeom prst="bentConnector3">
            <a:avLst>
              <a:gd name="adj1" fmla="val -1919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5875140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Line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22946" y="2570560"/>
            <a:ext cx="920354" cy="686990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6" name="Line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2622946" y="3544713"/>
            <a:ext cx="920354" cy="1027288"/>
          </a:xfrm>
          <a:prstGeom prst="line">
            <a:avLst/>
          </a:prstGeom>
          <a:noFill/>
          <a:ln w="12600">
            <a:solidFill>
              <a:schemeClr val="hlink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17" name="Rectangle 37"/>
          <p:cNvSpPr>
            <a:spLocks noGrp="1" noChangeArrowheads="1"/>
          </p:cNvSpPr>
          <p:nvPr>
            <p:ph type="title"/>
          </p:nvPr>
        </p:nvSpPr>
        <p:spPr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7500" tIns="35100" rIns="67500" bIns="35100" rtlCol="0" anchor="ctr">
            <a:normAutofit/>
          </a:bodyPr>
          <a:lstStyle/>
          <a:p>
            <a:pPr defTabSz="335756">
              <a:tabLst>
                <a:tab pos="542925" algn="l"/>
                <a:tab pos="1085850" algn="l"/>
                <a:tab pos="1628775" algn="l"/>
                <a:tab pos="2171700" algn="l"/>
                <a:tab pos="2714625" algn="l"/>
                <a:tab pos="3257550" algn="l"/>
                <a:tab pos="3800475" algn="l"/>
                <a:tab pos="4343400" algn="l"/>
                <a:tab pos="4886325" algn="l"/>
                <a:tab pos="5429250" algn="l"/>
              </a:tabLst>
            </a:pPr>
            <a:r>
              <a:rPr lang="en-GB"/>
              <a:t>Image Effects</a:t>
            </a:r>
          </a:p>
        </p:txBody>
      </p:sp>
      <p:sp>
        <p:nvSpPr>
          <p:cNvPr id="29" name="Text Box 49"/>
          <p:cNvSpPr txBox="1">
            <a:spLocks noChangeArrowheads="1"/>
          </p:cNvSpPr>
          <p:nvPr/>
        </p:nvSpPr>
        <p:spPr bwMode="auto">
          <a:xfrm>
            <a:off x="1668065" y="217170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Displacement</a:t>
            </a:r>
          </a:p>
        </p:txBody>
      </p:sp>
      <p:sp>
        <p:nvSpPr>
          <p:cNvPr id="28" name="Text Box 48"/>
          <p:cNvSpPr txBox="1">
            <a:spLocks noChangeArrowheads="1"/>
          </p:cNvSpPr>
          <p:nvPr/>
        </p:nvSpPr>
        <p:spPr bwMode="auto">
          <a:xfrm>
            <a:off x="1663303" y="2524306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Surface</a:t>
            </a:r>
          </a:p>
        </p:txBody>
      </p:sp>
      <p:sp>
        <p:nvSpPr>
          <p:cNvPr id="27" name="Text Box 44"/>
          <p:cNvSpPr txBox="1">
            <a:spLocks noChangeArrowheads="1"/>
          </p:cNvSpPr>
          <p:nvPr/>
        </p:nvSpPr>
        <p:spPr bwMode="auto">
          <a:xfrm>
            <a:off x="2622946" y="2524306"/>
            <a:ext cx="701279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Light</a:t>
            </a:r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1662113" y="2914650"/>
            <a:ext cx="847725" cy="198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9120" tIns="34560" rIns="69120" bIns="34560">
            <a:spAutoFit/>
          </a:bodyPr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554"/>
              </a:spcBef>
              <a:buClr>
                <a:srgbClr val="000000"/>
              </a:buClr>
              <a:buSzPct val="45000"/>
            </a:pPr>
            <a:r>
              <a:rPr lang="en-GB" sz="900" dirty="0">
                <a:cs typeface="HG Mincho Light J" charset="0"/>
              </a:rPr>
              <a:t>Volume</a:t>
            </a:r>
          </a:p>
        </p:txBody>
      </p:sp>
      <p:sp>
        <p:nvSpPr>
          <p:cNvPr id="26" name="Text Box 43"/>
          <p:cNvSpPr txBox="1">
            <a:spLocks noChangeArrowheads="1"/>
          </p:cNvSpPr>
          <p:nvPr/>
        </p:nvSpPr>
        <p:spPr bwMode="auto">
          <a:xfrm>
            <a:off x="1549003" y="3257550"/>
            <a:ext cx="1073944" cy="284469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9120" tIns="34560" rIns="69120" bIns="34560">
            <a:spAutoFit/>
          </a:bodyPr>
          <a:lstStyle>
            <a:lvl1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hangingPunct="0">
              <a:lnSpc>
                <a:spcPct val="93000"/>
              </a:lnSpc>
              <a:spcBef>
                <a:spcPts val="1116"/>
              </a:spcBef>
              <a:buClr>
                <a:srgbClr val="000000"/>
              </a:buClr>
              <a:buSzPct val="45000"/>
            </a:pPr>
            <a:r>
              <a:rPr lang="en-GB" sz="1500" dirty="0">
                <a:solidFill>
                  <a:schemeClr val="hlink"/>
                </a:solidFill>
                <a:cs typeface="HG Mincho Light J" charset="0"/>
              </a:rPr>
              <a:t>Imager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829300" y="1200151"/>
            <a:ext cx="1828800" cy="3394472"/>
          </a:xfrm>
        </p:spPr>
        <p:txBody>
          <a:bodyPr/>
          <a:lstStyle/>
          <a:p>
            <a:r>
              <a:rPr lang="en-US" dirty="0"/>
              <a:t>Given</a:t>
            </a:r>
          </a:p>
          <a:p>
            <a:pPr lvl="1"/>
            <a:r>
              <a:rPr lang="en-US" dirty="0"/>
              <a:t>Pixel Color</a:t>
            </a:r>
          </a:p>
          <a:p>
            <a:r>
              <a:rPr lang="en-US" dirty="0"/>
              <a:t>Compute</a:t>
            </a:r>
          </a:p>
          <a:p>
            <a:pPr lvl="1"/>
            <a:r>
              <a:rPr lang="en-US" dirty="0"/>
              <a:t>Pixel Color</a:t>
            </a:r>
          </a:p>
        </p:txBody>
      </p:sp>
      <p:grpSp>
        <p:nvGrpSpPr>
          <p:cNvPr id="46119" name="Group 39" descr="Image distortion for a VR display"/>
          <p:cNvGrpSpPr>
            <a:grpSpLocks/>
          </p:cNvGrpSpPr>
          <p:nvPr/>
        </p:nvGrpSpPr>
        <p:grpSpPr bwMode="auto">
          <a:xfrm>
            <a:off x="3573066" y="2576513"/>
            <a:ext cx="2483644" cy="2021681"/>
            <a:chOff x="2041" y="2164"/>
            <a:chExt cx="2086" cy="1698"/>
          </a:xfrm>
        </p:grpSpPr>
        <p:pic>
          <p:nvPicPr>
            <p:cNvPr id="46120" name="Picture 4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1" y="2164"/>
              <a:ext cx="2087" cy="169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6121" name="AutoShape 41"/>
            <p:cNvSpPr>
              <a:spLocks noChangeArrowheads="1"/>
            </p:cNvSpPr>
            <p:nvPr/>
          </p:nvSpPr>
          <p:spPr bwMode="auto">
            <a:xfrm>
              <a:off x="2041" y="2164"/>
              <a:ext cx="2087" cy="1699"/>
            </a:xfrm>
            <a:prstGeom prst="roundRect">
              <a:avLst>
                <a:gd name="adj" fmla="val 56"/>
              </a:avLst>
            </a:prstGeom>
            <a:noFill/>
            <a:ln w="12600">
              <a:solidFill>
                <a:srgbClr val="ABB57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31" name="AutoShape 5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91928" y="2032398"/>
            <a:ext cx="0" cy="13930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2" name="AutoShape 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0" idx="0"/>
            <a:endCxn id="28" idx="2"/>
          </p:cNvCxnSpPr>
          <p:nvPr/>
        </p:nvCxnSpPr>
        <p:spPr bwMode="auto">
          <a:xfrm flipV="1">
            <a:off x="2085976" y="2722919"/>
            <a:ext cx="1190" cy="19173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AutoShape 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8" idx="0"/>
            <a:endCxn id="29" idx="2"/>
          </p:cNvCxnSpPr>
          <p:nvPr/>
        </p:nvCxnSpPr>
        <p:spPr bwMode="auto">
          <a:xfrm flipV="1">
            <a:off x="2087166" y="2370313"/>
            <a:ext cx="4762" cy="15399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AutoShape 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6" idx="0"/>
            <a:endCxn id="30" idx="2"/>
          </p:cNvCxnSpPr>
          <p:nvPr/>
        </p:nvCxnSpPr>
        <p:spPr bwMode="auto">
          <a:xfrm flipV="1">
            <a:off x="2085975" y="3113263"/>
            <a:ext cx="1" cy="1442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AutoShape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28" idx="3"/>
            <a:endCxn id="27" idx="1"/>
          </p:cNvCxnSpPr>
          <p:nvPr/>
        </p:nvCxnSpPr>
        <p:spPr bwMode="auto">
          <a:xfrm>
            <a:off x="2511028" y="2623613"/>
            <a:ext cx="111918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AutoShape 5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85974" y="3543300"/>
            <a:ext cx="0" cy="1297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7" name="AutoShape 10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ChangeShapeType="1"/>
            <a:stCxn id="30" idx="1"/>
            <a:endCxn id="29" idx="1"/>
          </p:cNvCxnSpPr>
          <p:nvPr/>
        </p:nvCxnSpPr>
        <p:spPr bwMode="auto">
          <a:xfrm rot="10800000" flipH="1">
            <a:off x="1662113" y="2271007"/>
            <a:ext cx="5952" cy="742950"/>
          </a:xfrm>
          <a:prstGeom prst="bentConnector3">
            <a:avLst>
              <a:gd name="adj1" fmla="val -3840726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03926310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12806</TotalTime>
  <Words>823</Words>
  <Application>Microsoft Macintosh PowerPoint</Application>
  <PresentationFormat>On-screen Show (16:9)</PresentationFormat>
  <Paragraphs>225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ＭＳ Ｐゴシック</vt:lpstr>
      <vt:lpstr>Arial</vt:lpstr>
      <vt:lpstr>Calibri</vt:lpstr>
      <vt:lpstr>Courier</vt:lpstr>
      <vt:lpstr>Helvetica</vt:lpstr>
      <vt:lpstr>HG Mincho Light J</vt:lpstr>
      <vt:lpstr>Times</vt:lpstr>
      <vt:lpstr>Office Theme</vt:lpstr>
      <vt:lpstr>Shading</vt:lpstr>
      <vt:lpstr>Shaders</vt:lpstr>
      <vt:lpstr>History (non-real-time)</vt:lpstr>
      <vt:lpstr>RenderMan</vt:lpstr>
      <vt:lpstr>Displacement</vt:lpstr>
      <vt:lpstr>Surface color</vt:lpstr>
      <vt:lpstr>Lighting</vt:lpstr>
      <vt:lpstr>Volume Effects</vt:lpstr>
      <vt:lpstr>Image Effects</vt:lpstr>
      <vt:lpstr>RenderMan vs. GPU</vt:lpstr>
      <vt:lpstr>Non-real time vs. Real-time</vt:lpstr>
      <vt:lpstr>History (real-time)</vt:lpstr>
      <vt:lpstr>GLSL / HLSL</vt:lpstr>
      <vt:lpstr>GLSL / HLSL</vt:lpstr>
      <vt:lpstr>Shader Debugging</vt:lpstr>
      <vt:lpstr>Handy Color Mappings</vt:lpstr>
      <vt:lpstr>Vertex Demo: Blend Positions</vt:lpstr>
      <vt:lpstr>Shading Methods</vt:lpstr>
      <vt:lpstr>Bombing</vt:lpstr>
      <vt:lpstr>Layers</vt:lpstr>
      <vt:lpstr>Noise</vt:lpstr>
      <vt:lpstr>Noise Characteristics</vt:lpstr>
      <vt:lpstr>Noise Scale</vt:lpstr>
      <vt:lpstr>Fractional Brownian Motion (fBm)</vt:lpstr>
      <vt:lpstr>Turbulence</vt:lpstr>
      <vt:lpstr>Perturbed patterns</vt:lpstr>
      <vt:lpstr>Brick Demo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</dc:creator>
  <cp:lastModifiedBy>Marc Olano</cp:lastModifiedBy>
  <cp:revision>137</cp:revision>
  <dcterms:created xsi:type="dcterms:W3CDTF">2006-01-29T04:33:04Z</dcterms:created>
  <dcterms:modified xsi:type="dcterms:W3CDTF">2026-03-30T19:16:04Z</dcterms:modified>
</cp:coreProperties>
</file>