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</p:sldMasterIdLst>
  <p:notesMasterIdLst>
    <p:notesMasterId r:id="rId50"/>
  </p:notesMasterIdLst>
  <p:sldIdLst>
    <p:sldId id="256" r:id="rId2"/>
    <p:sldId id="342" r:id="rId3"/>
    <p:sldId id="336" r:id="rId4"/>
    <p:sldId id="299" r:id="rId5"/>
    <p:sldId id="300" r:id="rId6"/>
    <p:sldId id="283" r:id="rId7"/>
    <p:sldId id="284" r:id="rId8"/>
    <p:sldId id="286" r:id="rId9"/>
    <p:sldId id="282" r:id="rId10"/>
    <p:sldId id="343" r:id="rId11"/>
    <p:sldId id="301" r:id="rId12"/>
    <p:sldId id="303" r:id="rId13"/>
    <p:sldId id="325" r:id="rId14"/>
    <p:sldId id="304" r:id="rId15"/>
    <p:sldId id="329" r:id="rId16"/>
    <p:sldId id="327" r:id="rId17"/>
    <p:sldId id="347" r:id="rId18"/>
    <p:sldId id="328" r:id="rId19"/>
    <p:sldId id="344" r:id="rId20"/>
    <p:sldId id="305" r:id="rId21"/>
    <p:sldId id="309" r:id="rId22"/>
    <p:sldId id="338" r:id="rId23"/>
    <p:sldId id="310" r:id="rId24"/>
    <p:sldId id="311" r:id="rId25"/>
    <p:sldId id="312" r:id="rId26"/>
    <p:sldId id="349" r:id="rId27"/>
    <p:sldId id="313" r:id="rId28"/>
    <p:sldId id="314" r:id="rId29"/>
    <p:sldId id="348" r:id="rId30"/>
    <p:sldId id="346" r:id="rId31"/>
    <p:sldId id="341" r:id="rId32"/>
    <p:sldId id="339" r:id="rId33"/>
    <p:sldId id="334" r:id="rId34"/>
    <p:sldId id="333" r:id="rId35"/>
    <p:sldId id="319" r:id="rId36"/>
    <p:sldId id="320" r:id="rId37"/>
    <p:sldId id="322" r:id="rId38"/>
    <p:sldId id="340" r:id="rId39"/>
    <p:sldId id="323" r:id="rId40"/>
    <p:sldId id="324" r:id="rId41"/>
    <p:sldId id="316" r:id="rId42"/>
    <p:sldId id="335" r:id="rId43"/>
    <p:sldId id="345" r:id="rId44"/>
    <p:sldId id="330" r:id="rId45"/>
    <p:sldId id="337" r:id="rId46"/>
    <p:sldId id="331" r:id="rId47"/>
    <p:sldId id="332" r:id="rId48"/>
    <p:sldId id="280" r:id="rId49"/>
  </p:sldIdLst>
  <p:sldSz cx="9144000" cy="5143500" type="screen16x9"/>
  <p:notesSz cx="7772400" cy="10058400"/>
  <p:defaultTextStyle>
    <a:defPPr>
      <a:defRPr lang="en-GB"/>
    </a:defPPr>
    <a:lvl1pPr algn="l" defTabSz="370094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1pPr>
    <a:lvl2pPr marL="349533" indent="-174768" algn="l" defTabSz="370094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2pPr>
    <a:lvl3pPr marL="524300" indent="-174768" algn="l" defTabSz="370094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3pPr>
    <a:lvl4pPr marL="699068" indent="-174768" algn="l" defTabSz="370094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4pPr>
    <a:lvl5pPr marL="873834" indent="-174768" algn="l" defTabSz="370094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5pPr>
    <a:lvl6pPr marL="1850472" algn="l" defTabSz="370094" rtl="0" eaLnBrk="1" latinLnBrk="0" hangingPunct="1"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6pPr>
    <a:lvl7pPr marL="2220566" algn="l" defTabSz="370094" rtl="0" eaLnBrk="1" latinLnBrk="0" hangingPunct="1"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7pPr>
    <a:lvl8pPr marL="2590660" algn="l" defTabSz="370094" rtl="0" eaLnBrk="1" latinLnBrk="0" hangingPunct="1"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8pPr>
    <a:lvl9pPr marL="2960755" algn="l" defTabSz="370094" rtl="0" eaLnBrk="1" latinLnBrk="0" hangingPunct="1"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80" userDrawn="1">
          <p15:clr>
            <a:srgbClr val="A4A3A4"/>
          </p15:clr>
        </p15:guide>
        <p15:guide id="2" pos="7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62" autoAdjust="0"/>
    <p:restoredTop sz="90953"/>
  </p:normalViewPr>
  <p:slideViewPr>
    <p:cSldViewPr>
      <p:cViewPr varScale="1">
        <p:scale>
          <a:sx n="104" d="100"/>
          <a:sy n="104" d="100"/>
        </p:scale>
        <p:origin x="192" y="872"/>
      </p:cViewPr>
      <p:guideLst>
        <p:guide orient="horz" pos="180"/>
        <p:guide pos="720"/>
      </p:guideLst>
    </p:cSldViewPr>
  </p:slideViewPr>
  <p:outlineViewPr>
    <p:cViewPr varScale="1">
      <p:scale>
        <a:sx n="170" d="200"/>
        <a:sy n="170" d="200"/>
      </p:scale>
      <p:origin x="-784" y="-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Liberation Serif" charset="0"/>
              </a:defRPr>
            </a:lvl1pPr>
          </a:lstStyle>
          <a:p>
            <a:endParaRPr lang="en-GB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Liberation Serif" charset="0"/>
              </a:defRPr>
            </a:lvl1pPr>
          </a:lstStyle>
          <a:p>
            <a:endParaRPr lang="en-GB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Liberation Serif" charset="0"/>
              </a:defRPr>
            </a:lvl1pPr>
          </a:lstStyle>
          <a:p>
            <a:endParaRPr lang="en-GB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Liberation Serif" charset="0"/>
              </a:defRPr>
            </a:lvl1pPr>
          </a:lstStyle>
          <a:p>
            <a:fld id="{55AA6C62-FD0A-8D4B-87B1-15467818E14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4994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370094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972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601403" indent="-231310" algn="l" defTabSz="370094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972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925235" indent="-185048" algn="l" defTabSz="370094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972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295331" indent="-185048" algn="l" defTabSz="370094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972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1665425" indent="-185048" algn="l" defTabSz="370094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972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1850472" algn="l" defTabSz="370094" rtl="0" eaLnBrk="1" latinLnBrk="0" hangingPunct="1">
      <a:defRPr sz="972" kern="1200">
        <a:solidFill>
          <a:schemeClr val="tx1"/>
        </a:solidFill>
        <a:latin typeface="+mn-lt"/>
        <a:ea typeface="+mn-ea"/>
        <a:cs typeface="+mn-cs"/>
      </a:defRPr>
    </a:lvl6pPr>
    <a:lvl7pPr marL="2220566" algn="l" defTabSz="370094" rtl="0" eaLnBrk="1" latinLnBrk="0" hangingPunct="1">
      <a:defRPr sz="972" kern="1200">
        <a:solidFill>
          <a:schemeClr val="tx1"/>
        </a:solidFill>
        <a:latin typeface="+mn-lt"/>
        <a:ea typeface="+mn-ea"/>
        <a:cs typeface="+mn-cs"/>
      </a:defRPr>
    </a:lvl7pPr>
    <a:lvl8pPr marL="2590660" algn="l" defTabSz="370094" rtl="0" eaLnBrk="1" latinLnBrk="0" hangingPunct="1">
      <a:defRPr sz="972" kern="1200">
        <a:solidFill>
          <a:schemeClr val="tx1"/>
        </a:solidFill>
        <a:latin typeface="+mn-lt"/>
        <a:ea typeface="+mn-ea"/>
        <a:cs typeface="+mn-cs"/>
      </a:defRPr>
    </a:lvl8pPr>
    <a:lvl9pPr marL="2960755" algn="l" defTabSz="370094" rtl="0" eaLnBrk="1" latinLnBrk="0" hangingPunct="1">
      <a:defRPr sz="97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6A68F3-C3DA-6343-9295-D7A296A8554B}" type="slidenum">
              <a:rPr lang="en-GB"/>
              <a:pPr/>
              <a:t>1</a:t>
            </a:fld>
            <a:endParaRPr lang="en-GB"/>
          </a:p>
        </p:txBody>
      </p:sp>
      <p:sp>
        <p:nvSpPr>
          <p:cNvPr id="67585" name="Text Box 1025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7586" name="Text Box 102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717784-94FC-5647-A294-1AF6635EF002}" type="slidenum">
              <a:rPr lang="en-US"/>
              <a:pPr/>
              <a:t>21</a:t>
            </a:fld>
            <a:endParaRPr lang="en-US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55AA6C62-FD0A-8D4B-87B1-15467818E145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677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55AA6C62-FD0A-8D4B-87B1-15467818E145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475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CF2AFE-5434-114C-B9C8-F9181E62C31F}" type="slidenum">
              <a:rPr lang="en-US"/>
              <a:pPr/>
              <a:t>48</a:t>
            </a:fld>
            <a:endParaRPr lang="en-US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8EEF88-83BF-1742-98DC-BC536F1C5CBC}" type="slidenum">
              <a:rPr lang="en-GB"/>
              <a:pPr/>
              <a:t>4</a:t>
            </a:fld>
            <a:endParaRPr lang="en-GB"/>
          </a:p>
        </p:txBody>
      </p:sp>
      <p:sp>
        <p:nvSpPr>
          <p:cNvPr id="634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594893-EF6D-E14F-A32D-BD1D133A8826}" type="slidenum">
              <a:rPr lang="en-US"/>
              <a:pPr/>
              <a:t>6</a:t>
            </a:fld>
            <a:endParaRPr lang="en-US"/>
          </a:p>
        </p:txBody>
      </p:sp>
      <p:sp>
        <p:nvSpPr>
          <p:cNvPr id="5672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54063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6320" y="4777740"/>
            <a:ext cx="5699760" cy="45262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69B97B-1627-9144-B629-CDD022E7904D}" type="slidenum">
              <a:rPr lang="en-US"/>
              <a:pPr/>
              <a:t>7</a:t>
            </a:fld>
            <a:endParaRPr lang="en-US"/>
          </a:p>
        </p:txBody>
      </p:sp>
      <p:sp>
        <p:nvSpPr>
          <p:cNvPr id="5693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54063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6320" y="4777740"/>
            <a:ext cx="5699760" cy="45262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26B4BB-8418-3742-A089-4492DF7ED913}" type="slidenum">
              <a:rPr lang="en-US"/>
              <a:pPr/>
              <a:t>8</a:t>
            </a:fld>
            <a:endParaRPr lang="en-US"/>
          </a:p>
        </p:txBody>
      </p:sp>
      <p:sp>
        <p:nvSpPr>
          <p:cNvPr id="573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54063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6320" y="4777740"/>
            <a:ext cx="5699760" cy="45262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973F87-FBE5-1C4C-9563-65A2DB0853BE}" type="slidenum">
              <a:rPr lang="en-US"/>
              <a:pPr/>
              <a:t>9</a:t>
            </a:fld>
            <a:endParaRPr lang="en-US"/>
          </a:p>
        </p:txBody>
      </p:sp>
      <p:sp>
        <p:nvSpPr>
          <p:cNvPr id="5652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54063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6320" y="4777740"/>
            <a:ext cx="5699760" cy="45262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564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740315-5B4D-4742-926E-8641CF8B2DB2}" type="slidenum">
              <a:rPr lang="en-GB"/>
              <a:pPr/>
              <a:t>11</a:t>
            </a:fld>
            <a:endParaRPr lang="en-GB"/>
          </a:p>
        </p:txBody>
      </p:sp>
      <p:sp>
        <p:nvSpPr>
          <p:cNvPr id="645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4DC9FC-A291-6946-A0A9-E66059667E1D}" type="slidenum">
              <a:rPr lang="en-GB"/>
              <a:pPr/>
              <a:t>12</a:t>
            </a:fld>
            <a:endParaRPr lang="en-GB"/>
          </a:p>
        </p:txBody>
      </p:sp>
      <p:sp>
        <p:nvSpPr>
          <p:cNvPr id="655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121FFC-FAF3-1449-B849-F4A96E10EA27}" type="slidenum">
              <a:rPr lang="en-US"/>
              <a:pPr/>
              <a:t>20</a:t>
            </a:fld>
            <a:endParaRPr lang="en-US"/>
          </a:p>
        </p:txBody>
      </p:sp>
      <p:sp>
        <p:nvSpPr>
          <p:cNvPr id="51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2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40390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1423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29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8"/>
            <a:ext cx="7772400" cy="1125140"/>
          </a:xfrm>
        </p:spPr>
        <p:txBody>
          <a:bodyPr anchor="b"/>
          <a:lstStyle>
            <a:lvl1pPr marL="0" indent="0">
              <a:buNone/>
              <a:defRPr sz="1497">
                <a:solidFill>
                  <a:schemeClr val="tx1">
                    <a:tint val="75000"/>
                  </a:schemeClr>
                </a:solidFill>
              </a:defRPr>
            </a:lvl1pPr>
            <a:lvl2pPr marL="342796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2pPr>
            <a:lvl3pPr marL="685591" indent="0">
              <a:buNone/>
              <a:defRPr sz="1225">
                <a:solidFill>
                  <a:schemeClr val="tx1">
                    <a:tint val="75000"/>
                  </a:schemeClr>
                </a:solidFill>
              </a:defRPr>
            </a:lvl3pPr>
            <a:lvl4pPr marL="1028387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4pPr>
            <a:lvl5pPr marL="1371182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5pPr>
            <a:lvl6pPr marL="1713978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6pPr>
            <a:lvl7pPr marL="2056773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7pPr>
            <a:lvl8pPr marL="2399569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8pPr>
            <a:lvl9pPr marL="2742364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3388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737369"/>
          </a:xfrm>
        </p:spPr>
        <p:txBody>
          <a:bodyPr/>
          <a:lstStyle>
            <a:lvl1pPr>
              <a:defRPr sz="2109"/>
            </a:lvl1pPr>
            <a:lvl2pPr>
              <a:defRPr sz="1769"/>
            </a:lvl2pPr>
            <a:lvl3pPr>
              <a:defRPr sz="1497"/>
            </a:lvl3pPr>
            <a:lvl4pPr>
              <a:defRPr sz="1361"/>
            </a:lvl4pPr>
            <a:lvl5pPr>
              <a:defRPr sz="1361"/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737368"/>
          </a:xfrm>
        </p:spPr>
        <p:txBody>
          <a:bodyPr/>
          <a:lstStyle>
            <a:lvl1pPr>
              <a:defRPr sz="2109"/>
            </a:lvl1pPr>
            <a:lvl2pPr>
              <a:defRPr sz="1769"/>
            </a:lvl2pPr>
            <a:lvl3pPr>
              <a:defRPr sz="1497"/>
            </a:lvl3pPr>
            <a:lvl4pPr>
              <a:defRPr sz="1361"/>
            </a:lvl4pPr>
            <a:lvl5pPr>
              <a:defRPr sz="1361"/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461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1"/>
          </a:xfrm>
        </p:spPr>
        <p:txBody>
          <a:bodyPr anchor="b"/>
          <a:lstStyle>
            <a:lvl1pPr marL="0" indent="0">
              <a:buNone/>
              <a:defRPr sz="1769" b="1"/>
            </a:lvl1pPr>
            <a:lvl2pPr marL="342796" indent="0">
              <a:buNone/>
              <a:defRPr sz="1497" b="1"/>
            </a:lvl2pPr>
            <a:lvl3pPr marL="685591" indent="0">
              <a:buNone/>
              <a:defRPr sz="1361" b="1"/>
            </a:lvl3pPr>
            <a:lvl4pPr marL="1028387" indent="0">
              <a:buNone/>
              <a:defRPr sz="1225" b="1"/>
            </a:lvl4pPr>
            <a:lvl5pPr marL="1371182" indent="0">
              <a:buNone/>
              <a:defRPr sz="1225" b="1"/>
            </a:lvl5pPr>
            <a:lvl6pPr marL="1713978" indent="0">
              <a:buNone/>
              <a:defRPr sz="1225" b="1"/>
            </a:lvl6pPr>
            <a:lvl7pPr marL="2056773" indent="0">
              <a:buNone/>
              <a:defRPr sz="1225" b="1"/>
            </a:lvl7pPr>
            <a:lvl8pPr marL="2399569" indent="0">
              <a:buNone/>
              <a:defRPr sz="1225" b="1"/>
            </a:lvl8pPr>
            <a:lvl9pPr marL="2742364" indent="0">
              <a:buNone/>
              <a:defRPr sz="12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3306365"/>
          </a:xfrm>
        </p:spPr>
        <p:txBody>
          <a:bodyPr/>
          <a:lstStyle>
            <a:lvl1pPr>
              <a:defRPr sz="1769"/>
            </a:lvl1pPr>
            <a:lvl2pPr>
              <a:defRPr sz="1497"/>
            </a:lvl2pPr>
            <a:lvl3pPr>
              <a:defRPr sz="1361"/>
            </a:lvl3pPr>
            <a:lvl4pPr>
              <a:defRPr sz="1225"/>
            </a:lvl4pPr>
            <a:lvl5pPr>
              <a:defRPr sz="1225"/>
            </a:lvl5pPr>
            <a:lvl6pPr>
              <a:defRPr sz="1225"/>
            </a:lvl6pPr>
            <a:lvl7pPr>
              <a:defRPr sz="1225"/>
            </a:lvl7pPr>
            <a:lvl8pPr>
              <a:defRPr sz="1225"/>
            </a:lvl8pPr>
            <a:lvl9pPr>
              <a:defRPr sz="12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6"/>
            <a:ext cx="4041775" cy="479821"/>
          </a:xfrm>
        </p:spPr>
        <p:txBody>
          <a:bodyPr anchor="b"/>
          <a:lstStyle>
            <a:lvl1pPr marL="0" indent="0">
              <a:buNone/>
              <a:defRPr sz="1769" b="1"/>
            </a:lvl1pPr>
            <a:lvl2pPr marL="342796" indent="0">
              <a:buNone/>
              <a:defRPr sz="1497" b="1"/>
            </a:lvl2pPr>
            <a:lvl3pPr marL="685591" indent="0">
              <a:buNone/>
              <a:defRPr sz="1361" b="1"/>
            </a:lvl3pPr>
            <a:lvl4pPr marL="1028387" indent="0">
              <a:buNone/>
              <a:defRPr sz="1225" b="1"/>
            </a:lvl4pPr>
            <a:lvl5pPr marL="1371182" indent="0">
              <a:buNone/>
              <a:defRPr sz="1225" b="1"/>
            </a:lvl5pPr>
            <a:lvl6pPr marL="1713978" indent="0">
              <a:buNone/>
              <a:defRPr sz="1225" b="1"/>
            </a:lvl6pPr>
            <a:lvl7pPr marL="2056773" indent="0">
              <a:buNone/>
              <a:defRPr sz="1225" b="1"/>
            </a:lvl7pPr>
            <a:lvl8pPr marL="2399569" indent="0">
              <a:buNone/>
              <a:defRPr sz="1225" b="1"/>
            </a:lvl8pPr>
            <a:lvl9pPr marL="2742364" indent="0">
              <a:buNone/>
              <a:defRPr sz="12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7"/>
            <a:ext cx="4041775" cy="3306364"/>
          </a:xfrm>
        </p:spPr>
        <p:txBody>
          <a:bodyPr/>
          <a:lstStyle>
            <a:lvl1pPr>
              <a:defRPr sz="1769"/>
            </a:lvl1pPr>
            <a:lvl2pPr>
              <a:defRPr sz="1497"/>
            </a:lvl2pPr>
            <a:lvl3pPr>
              <a:defRPr sz="1361"/>
            </a:lvl3pPr>
            <a:lvl4pPr>
              <a:defRPr sz="1225"/>
            </a:lvl4pPr>
            <a:lvl5pPr>
              <a:defRPr sz="1225"/>
            </a:lvl5pPr>
            <a:lvl6pPr>
              <a:defRPr sz="1225"/>
            </a:lvl6pPr>
            <a:lvl7pPr>
              <a:defRPr sz="1225"/>
            </a:lvl7pPr>
            <a:lvl8pPr>
              <a:defRPr sz="1225"/>
            </a:lvl8pPr>
            <a:lvl9pPr>
              <a:defRPr sz="12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1934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9650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091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100761" tIns="50382" rIns="100761" bIns="5038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737369"/>
          </a:xfrm>
          <a:prstGeom prst="rect">
            <a:avLst/>
          </a:prstGeom>
        </p:spPr>
        <p:txBody>
          <a:bodyPr vert="horz" lIns="100761" tIns="50382" rIns="100761" bIns="5038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752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p:txStyles>
    <p:titleStyle>
      <a:lvl1pPr algn="ctr" defTabSz="342796" rtl="0" eaLnBrk="1" latinLnBrk="0" hangingPunct="1">
        <a:spcBef>
          <a:spcPct val="0"/>
        </a:spcBef>
        <a:buNone/>
        <a:defRPr sz="333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097" indent="-257097" algn="l" defTabSz="342796" rtl="0" eaLnBrk="1" latinLnBrk="0" hangingPunct="1">
        <a:spcBef>
          <a:spcPct val="20000"/>
        </a:spcBef>
        <a:buFont typeface="Arial"/>
        <a:buChar char="•"/>
        <a:defRPr sz="2381" kern="1200">
          <a:solidFill>
            <a:schemeClr val="tx1"/>
          </a:solidFill>
          <a:latin typeface="+mn-lt"/>
          <a:ea typeface="+mn-ea"/>
          <a:cs typeface="+mn-cs"/>
        </a:defRPr>
      </a:lvl1pPr>
      <a:lvl2pPr marL="557043" indent="-214246" algn="l" defTabSz="3427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2pPr>
      <a:lvl3pPr marL="856990" indent="-171398" algn="l" defTabSz="342796" rtl="0" eaLnBrk="1" latinLnBrk="0" hangingPunct="1">
        <a:spcBef>
          <a:spcPct val="20000"/>
        </a:spcBef>
        <a:buFont typeface="Arial"/>
        <a:buChar char="•"/>
        <a:defRPr sz="1769" kern="1200">
          <a:solidFill>
            <a:schemeClr val="tx1"/>
          </a:solidFill>
          <a:latin typeface="+mn-lt"/>
          <a:ea typeface="+mn-ea"/>
          <a:cs typeface="+mn-cs"/>
        </a:defRPr>
      </a:lvl3pPr>
      <a:lvl4pPr marL="1199785" indent="-171398" algn="l" defTabSz="342796" rtl="0" eaLnBrk="1" latinLnBrk="0" hangingPunct="1">
        <a:spcBef>
          <a:spcPct val="20000"/>
        </a:spcBef>
        <a:buFont typeface="Arial" panose="020B0604020202020204" pitchFamily="34" charset="0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4pPr>
      <a:lvl5pPr marL="1542580" indent="-171398" algn="l" defTabSz="342796" rtl="0" eaLnBrk="1" latinLnBrk="0" hangingPunct="1">
        <a:spcBef>
          <a:spcPct val="20000"/>
        </a:spcBef>
        <a:buFont typeface="Arial" panose="020B0604020202020204" pitchFamily="34" charset="0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5pPr>
      <a:lvl6pPr marL="1885376" indent="-171398" algn="l" defTabSz="342796" rtl="0" eaLnBrk="1" latinLnBrk="0" hangingPunct="1">
        <a:spcBef>
          <a:spcPct val="20000"/>
        </a:spcBef>
        <a:buFont typeface="Arial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6pPr>
      <a:lvl7pPr marL="2228172" indent="-171398" algn="l" defTabSz="342796" rtl="0" eaLnBrk="1" latinLnBrk="0" hangingPunct="1">
        <a:spcBef>
          <a:spcPct val="20000"/>
        </a:spcBef>
        <a:buFont typeface="Arial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7pPr>
      <a:lvl8pPr marL="2570968" indent="-171398" algn="l" defTabSz="342796" rtl="0" eaLnBrk="1" latinLnBrk="0" hangingPunct="1">
        <a:spcBef>
          <a:spcPct val="20000"/>
        </a:spcBef>
        <a:buFont typeface="Arial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8pPr>
      <a:lvl9pPr marL="2913763" indent="-171398" algn="l" defTabSz="342796" rtl="0" eaLnBrk="1" latinLnBrk="0" hangingPunct="1">
        <a:spcBef>
          <a:spcPct val="20000"/>
        </a:spcBef>
        <a:buFont typeface="Arial"/>
        <a:buChar char="•"/>
        <a:defRPr sz="14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796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1pPr>
      <a:lvl2pPr marL="342796" algn="l" defTabSz="342796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2pPr>
      <a:lvl3pPr marL="685591" algn="l" defTabSz="342796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3pPr>
      <a:lvl4pPr marL="1028387" algn="l" defTabSz="342796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4pPr>
      <a:lvl5pPr marL="1371182" algn="l" defTabSz="342796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5pPr>
      <a:lvl6pPr marL="1713978" algn="l" defTabSz="342796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6pPr>
      <a:lvl7pPr marL="2056773" algn="l" defTabSz="342796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7pPr>
      <a:lvl8pPr marL="2399569" algn="l" defTabSz="342796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8pPr>
      <a:lvl9pPr marL="2742364" algn="l" defTabSz="342796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ctrTitle"/>
          </p:nvPr>
        </p:nvSpPr>
        <p:spPr>
          <a:ln/>
        </p:spPr>
        <p:txBody>
          <a:bodyPr>
            <a:normAutofit/>
          </a:bodyPr>
          <a:lstStyle/>
          <a:p>
            <a:pPr>
              <a:tabLst>
                <a:tab pos="492286" algn="l"/>
                <a:tab pos="984569" algn="l"/>
                <a:tab pos="1476859" algn="l"/>
                <a:tab pos="1969145" algn="l"/>
                <a:tab pos="2461431" algn="l"/>
                <a:tab pos="2953718" algn="l"/>
                <a:tab pos="3446004" algn="l"/>
                <a:tab pos="3938291" algn="l"/>
                <a:tab pos="4430576" algn="l"/>
                <a:tab pos="4922863" algn="l"/>
                <a:tab pos="5415150" algn="l"/>
                <a:tab pos="5907436" algn="l"/>
                <a:tab pos="6399721" algn="l"/>
              </a:tabLst>
            </a:pPr>
            <a:r>
              <a:rPr lang="en-GB" dirty="0"/>
              <a:t>Ray Tracing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CMSC 435/634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6DC998-5AD5-055A-C1E0-7D221FDC1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504BCF-1710-2782-40F7-569F35CB16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142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492491" algn="l"/>
                <a:tab pos="984980" algn="l"/>
                <a:tab pos="1477472" algn="l"/>
                <a:tab pos="1969962" algn="l"/>
                <a:tab pos="2462452" algn="l"/>
                <a:tab pos="2954943" algn="l"/>
                <a:tab pos="3447434" algn="l"/>
                <a:tab pos="3939924" algn="l"/>
                <a:tab pos="4432414" algn="l"/>
                <a:tab pos="4924905" algn="l"/>
                <a:tab pos="5417396" algn="l"/>
                <a:tab pos="5909886" algn="l"/>
                <a:tab pos="6402376" algn="l"/>
              </a:tabLst>
            </a:pPr>
            <a:r>
              <a:rPr lang="en-GB" dirty="0"/>
              <a:t>Mirror Reflection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1491518" y="4324350"/>
            <a:ext cx="2151586" cy="27463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1200" dirty="0"/>
              <a:t>The Dark Side of the Trees</a:t>
            </a:r>
            <a:br>
              <a:rPr lang="en-GB" sz="1200" dirty="0"/>
            </a:br>
            <a:r>
              <a:rPr lang="en-GB" sz="1200" dirty="0"/>
              <a:t>Gilles Tran</a:t>
            </a:r>
          </a:p>
        </p:txBody>
      </p:sp>
      <p:grpSp>
        <p:nvGrpSpPr>
          <p:cNvPr id="30723" name="Group 3"/>
          <p:cNvGrpSpPr>
            <a:grpSpLocks/>
          </p:cNvGrpSpPr>
          <p:nvPr/>
        </p:nvGrpSpPr>
        <p:grpSpPr bwMode="auto">
          <a:xfrm>
            <a:off x="1491518" y="1600200"/>
            <a:ext cx="6158807" cy="2609554"/>
            <a:chOff x="323" y="1700"/>
            <a:chExt cx="5702" cy="2416"/>
          </a:xfrm>
        </p:grpSpPr>
        <p:pic>
          <p:nvPicPr>
            <p:cNvPr id="30724" name="Picture 4" descr="The Dark Side fo the Trees ray traced image by Giles Tra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3" y="1700"/>
              <a:ext cx="1992" cy="24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0725" name="Picture 5" descr="Three spheres over a checkerboard, ray traced image by Martin K. B.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04" y="1700"/>
              <a:ext cx="3222" cy="24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CABE6CC-5EC5-F6C8-3897-BE805E4BD6BF}"/>
              </a:ext>
            </a:extLst>
          </p:cNvPr>
          <p:cNvSpPr txBox="1">
            <a:spLocks/>
          </p:cNvSpPr>
          <p:nvPr/>
        </p:nvSpPr>
        <p:spPr>
          <a:xfrm>
            <a:off x="4166138" y="4324350"/>
            <a:ext cx="3480126" cy="274637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370094" rtl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 kern="1200">
                <a:solidFill>
                  <a:schemeClr val="tx1"/>
                </a:solidFill>
                <a:latin typeface="Liberation Sans" charset="0"/>
                <a:ea typeface="ＭＳ Ｐゴシック" charset="0"/>
                <a:cs typeface="DejaVu Sans" charset="0"/>
              </a:defRPr>
            </a:lvl1pPr>
            <a:lvl2pPr marL="349533" indent="-174768" algn="l" defTabSz="370094" rtl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 kern="1200">
                <a:solidFill>
                  <a:schemeClr val="tx1"/>
                </a:solidFill>
                <a:latin typeface="Liberation Sans" charset="0"/>
                <a:ea typeface="ＭＳ Ｐゴシック" charset="0"/>
                <a:cs typeface="DejaVu Sans" charset="0"/>
              </a:defRPr>
            </a:lvl2pPr>
            <a:lvl3pPr marL="524300" indent="-174768" algn="l" defTabSz="370094" rtl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 kern="1200">
                <a:solidFill>
                  <a:schemeClr val="tx1"/>
                </a:solidFill>
                <a:latin typeface="Liberation Sans" charset="0"/>
                <a:ea typeface="ＭＳ Ｐゴシック" charset="0"/>
                <a:cs typeface="DejaVu Sans" charset="0"/>
              </a:defRPr>
            </a:lvl3pPr>
            <a:lvl4pPr marL="699068" indent="-174768" algn="l" defTabSz="370094" rtl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 kern="1200">
                <a:solidFill>
                  <a:schemeClr val="tx1"/>
                </a:solidFill>
                <a:latin typeface="Liberation Sans" charset="0"/>
                <a:ea typeface="ＭＳ Ｐゴシック" charset="0"/>
                <a:cs typeface="DejaVu Sans" charset="0"/>
              </a:defRPr>
            </a:lvl4pPr>
            <a:lvl5pPr marL="873834" indent="-174768" algn="l" defTabSz="370094" rtl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 kern="1200">
                <a:solidFill>
                  <a:schemeClr val="tx1"/>
                </a:solidFill>
                <a:latin typeface="Liberation Sans" charset="0"/>
                <a:ea typeface="ＭＳ Ｐゴシック" charset="0"/>
                <a:cs typeface="DejaVu Sans" charset="0"/>
              </a:defRPr>
            </a:lvl5pPr>
            <a:lvl6pPr marL="1850472" algn="l" defTabSz="370094" rtl="0" eaLnBrk="1" latinLnBrk="0" hangingPunct="1">
              <a:defRPr kern="1200">
                <a:solidFill>
                  <a:schemeClr val="tx1"/>
                </a:solidFill>
                <a:latin typeface="Liberation Sans" charset="0"/>
                <a:ea typeface="ＭＳ Ｐゴシック" charset="0"/>
                <a:cs typeface="DejaVu Sans" charset="0"/>
              </a:defRPr>
            </a:lvl6pPr>
            <a:lvl7pPr marL="2220566" algn="l" defTabSz="370094" rtl="0" eaLnBrk="1" latinLnBrk="0" hangingPunct="1">
              <a:defRPr kern="1200">
                <a:solidFill>
                  <a:schemeClr val="tx1"/>
                </a:solidFill>
                <a:latin typeface="Liberation Sans" charset="0"/>
                <a:ea typeface="ＭＳ Ｐゴシック" charset="0"/>
                <a:cs typeface="DejaVu Sans" charset="0"/>
              </a:defRPr>
            </a:lvl7pPr>
            <a:lvl8pPr marL="2590660" algn="l" defTabSz="370094" rtl="0" eaLnBrk="1" latinLnBrk="0" hangingPunct="1">
              <a:defRPr kern="1200">
                <a:solidFill>
                  <a:schemeClr val="tx1"/>
                </a:solidFill>
                <a:latin typeface="Liberation Sans" charset="0"/>
                <a:ea typeface="ＭＳ Ｐゴシック" charset="0"/>
                <a:cs typeface="DejaVu Sans" charset="0"/>
              </a:defRPr>
            </a:lvl8pPr>
            <a:lvl9pPr marL="2960755" algn="l" defTabSz="370094" rtl="0" eaLnBrk="1" latinLnBrk="0" hangingPunct="1">
              <a:defRPr kern="1200">
                <a:solidFill>
                  <a:schemeClr val="tx1"/>
                </a:solidFill>
                <a:latin typeface="Liberation Sans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GB" sz="1200" dirty="0"/>
              <a:t>Spheres - Martin K. B.</a:t>
            </a:r>
          </a:p>
        </p:txBody>
      </p:sp>
    </p:spTree>
    <p:extLst>
      <p:ext uri="{BB962C8B-B14F-4D97-AF65-F5344CB8AC3E}">
        <p14:creationId xmlns:p14="http://schemas.microsoft.com/office/powerpoint/2010/main" val="32660523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GB" dirty="0"/>
              <a:t>Ray Tracing Reflection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746" name="Rectangle 2"/>
              <p:cNvSpPr>
                <a:spLocks noGrp="1" noChangeArrowheads="1"/>
              </p:cNvSpPr>
              <p:nvPr>
                <p:ph idx="1"/>
              </p:nvPr>
            </p:nvSpPr>
            <p:spPr>
              <a:ln/>
            </p:spPr>
            <p:txBody>
              <a:bodyPr/>
              <a:lstStyle/>
              <a:p>
                <a:r>
                  <a:rPr lang="en-GB" dirty="0"/>
                  <a:t>Viewer looking in direction d sees whatever the viewer “below” the surface sees looking in direction r</a:t>
                </a:r>
              </a:p>
              <a:p>
                <a:r>
                  <a:rPr lang="en-GB" dirty="0"/>
                  <a:t>In the real world </a:t>
                </a:r>
              </a:p>
              <a:p>
                <a:pPr lvl="1"/>
                <a:r>
                  <a:rPr lang="en-GB" dirty="0"/>
                  <a:t>Energy loss on the bounce</a:t>
                </a:r>
              </a:p>
              <a:p>
                <a:pPr lvl="1"/>
                <a:r>
                  <a:rPr lang="en-GB" dirty="0"/>
                  <a:t>Loss different for different </a:t>
                </a:r>
                <a:r>
                  <a:rPr lang="en-GB" dirty="0" err="1"/>
                  <a:t>colors</a:t>
                </a:r>
                <a:endParaRPr lang="en-GB" dirty="0"/>
              </a:p>
              <a:p>
                <a:r>
                  <a:rPr lang="en-GB" dirty="0"/>
                  <a:t>New ray</a:t>
                </a:r>
              </a:p>
              <a:p>
                <a:pPr lvl="1"/>
                <a:r>
                  <a:rPr lang="en-GB" dirty="0"/>
                  <a:t>New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acc>
                  </m:oMath>
                </a14:m>
                <a:r>
                  <a:rPr lang="en-GB" dirty="0"/>
                  <a:t> = intersection point on surface</a:t>
                </a:r>
              </a:p>
              <a:p>
                <a:pPr lvl="1"/>
                <a:r>
                  <a:rPr lang="en-GB" dirty="0"/>
                  <a:t>New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GB" dirty="0"/>
                  <a:t> = reflection direction =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1746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26" t="-1017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Reflection ray geometry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4145" y="2312523"/>
            <a:ext cx="2600913" cy="179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189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Angle of of incidence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=−</m:t>
                    </m:r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br>
                  <a:rPr lang="en-US" dirty="0"/>
                </a:br>
                <a:r>
                  <a:rPr lang="en-US" dirty="0"/>
                  <a:t>= angle of reflection</a:t>
                </a:r>
              </a:p>
              <a:p>
                <a:r>
                  <a:rPr lang="en-US" dirty="0"/>
                  <a:t>Decompose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⋅</m:t>
                        </m:r>
                        <m:acc>
                          <m:accPr>
                            <m:chr m:val="̂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</m:d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⋅</m:t>
                        </m:r>
                        <m:acc>
                          <m:accPr>
                            <m:chr m:val="̂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</m:d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endParaRPr lang="en-US" dirty="0"/>
              </a:p>
              <a:p>
                <a:r>
                  <a:rPr lang="en-US" dirty="0"/>
                  <a:t>Recompose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/>
                  <a:t>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=−</m:t>
                    </m:r>
                    <m:acc>
                      <m:accPr>
                        <m:chr m:val="⃗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acc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acc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=−</m:t>
                    </m:r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+2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⋅</m:t>
                        </m:r>
                        <m:acc>
                          <m:accPr>
                            <m:chr m:val="̂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</m:d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1567" t="-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 descr="reflect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309" y="1171923"/>
            <a:ext cx="3305665" cy="2185804"/>
          </a:xfrm>
          <a:prstGeom prst="rect">
            <a:avLst/>
          </a:prstGeom>
        </p:spPr>
      </p:pic>
      <p:pic>
        <p:nvPicPr>
          <p:cNvPr id="29" name="Picture 28" descr="reflect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309" y="1171923"/>
            <a:ext cx="3305665" cy="2185804"/>
          </a:xfrm>
          <a:prstGeom prst="rect">
            <a:avLst/>
          </a:prstGeom>
        </p:spPr>
      </p:pic>
      <p:pic>
        <p:nvPicPr>
          <p:cNvPr id="30" name="Picture 29" descr="Reflection ray geometr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309" y="1171923"/>
            <a:ext cx="3305665" cy="21858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Reflection Vector</a:t>
            </a:r>
          </a:p>
        </p:txBody>
      </p:sp>
    </p:spTree>
    <p:extLst>
      <p:ext uri="{BB962C8B-B14F-4D97-AF65-F5344CB8AC3E}">
        <p14:creationId xmlns:p14="http://schemas.microsoft.com/office/powerpoint/2010/main" val="359228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Traced Reflection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Avoid </a:t>
            </a:r>
            <a:r>
              <a:rPr lang="en-US"/>
              <a:t>infinite recursion</a:t>
            </a:r>
            <a:endParaRPr lang="en-US" dirty="0"/>
          </a:p>
          <a:p>
            <a:pPr lvl="1"/>
            <a:r>
              <a:rPr lang="en-US" dirty="0"/>
              <a:t>Stop after </a:t>
            </a:r>
            <a:r>
              <a:rPr lang="en-US" i="1" dirty="0"/>
              <a:t>n</a:t>
            </a:r>
            <a:r>
              <a:rPr lang="en-US" dirty="0"/>
              <a:t> bounces</a:t>
            </a:r>
          </a:p>
          <a:p>
            <a:pPr lvl="1"/>
            <a:r>
              <a:rPr lang="en-US" dirty="0"/>
              <a:t>Stop when contribution to pixel gets too small</a:t>
            </a:r>
          </a:p>
          <a:p>
            <a:pPr lvl="1"/>
            <a:r>
              <a:rPr lang="en-US" dirty="0"/>
              <a:t>Random probability to kill photon path</a:t>
            </a:r>
          </a:p>
          <a:p>
            <a:r>
              <a:rPr lang="en-US" dirty="0"/>
              <a:t>First two are </a:t>
            </a:r>
            <a:r>
              <a:rPr lang="en-US" i="1" dirty="0"/>
              <a:t>biased</a:t>
            </a:r>
            <a:r>
              <a:rPr lang="en-US" dirty="0"/>
              <a:t> in the presence of bright light sources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99797" y="3357563"/>
            <a:ext cx="6744408" cy="1576387"/>
            <a:chOff x="152400" y="2590800"/>
            <a:chExt cx="8991600" cy="2101850"/>
          </a:xfrm>
        </p:grpSpPr>
        <p:pic>
          <p:nvPicPr>
            <p:cNvPr id="4" name="Picture 4" descr="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590800"/>
              <a:ext cx="3148013" cy="2101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5" descr="Effect of differing number of max bounces.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2590800"/>
              <a:ext cx="3148013" cy="2101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2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5987" y="2590800"/>
              <a:ext cx="3148013" cy="2100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6816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Specular Reflection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Glossy reflection from rough surface</a:t>
                </a:r>
              </a:p>
              <a:p>
                <a:pPr lvl="1"/>
                <a:r>
                  <a:rPr lang="en-US" dirty="0"/>
                  <a:t>Lots of mirror reflections from </a:t>
                </a:r>
                <a:r>
                  <a:rPr lang="en-US" i="1" dirty="0"/>
                  <a:t>microfacets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Centered around mirror reflection direction</a:t>
                </a:r>
              </a:p>
              <a:p>
                <a:pPr lvl="1"/>
                <a:r>
                  <a:rPr lang="en-US" dirty="0"/>
                  <a:t>But more spread more, depending on roughness</a:t>
                </a:r>
              </a:p>
              <a:p>
                <a:r>
                  <a:rPr lang="en-US" dirty="0"/>
                  <a:t>Easiest for individual light sources</a:t>
                </a:r>
              </a:p>
              <a:p>
                <a:pPr lvl="1"/>
                <a:r>
                  <a:rPr lang="en-US" dirty="0"/>
                  <a:t>Add to diffuse after shadow check</a:t>
                </a:r>
              </a:p>
              <a:p>
                <a:pPr lvl="1"/>
                <a:r>
                  <a:rPr lang="en-US" dirty="0"/>
                  <a:t>Should still scale by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acc>
                  </m:oMath>
                </a14:m>
                <a:r>
                  <a:rPr lang="en-US" dirty="0"/>
                  <a:t> for angle between </a:t>
                </a:r>
                <a:br>
                  <a:rPr lang="en-US" dirty="0"/>
                </a:br>
                <a:r>
                  <a:rPr lang="en-US" dirty="0"/>
                  <a:t>light and surface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6" t="-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Specular reflectance in ray traced image from the “balls” file">
            <a:extLst>
              <a:ext uri="{FF2B5EF4-FFF2-40B4-BE49-F238E27FC236}">
                <a16:creationId xmlns:a16="http://schemas.microsoft.com/office/drawing/2014/main" id="{06199D92-2D01-DE43-B140-51B3A716B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987" y="2644378"/>
            <a:ext cx="2438400" cy="2438400"/>
          </a:xfrm>
          <a:prstGeom prst="rect">
            <a:avLst/>
          </a:prstGeom>
        </p:spPr>
      </p:pic>
      <p:pic>
        <p:nvPicPr>
          <p:cNvPr id="7" name="Picture 6" descr="Mirror reflection in ray traced image from the “balls” file">
            <a:extLst>
              <a:ext uri="{FF2B5EF4-FFF2-40B4-BE49-F238E27FC236}">
                <a16:creationId xmlns:a16="http://schemas.microsoft.com/office/drawing/2014/main" id="{7CE18008-11B9-514C-A3AE-C370BD511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987" y="60722"/>
            <a:ext cx="2438400" cy="2438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4175F3-9F53-524B-B708-F7A2404C6B87}"/>
              </a:ext>
            </a:extLst>
          </p:cNvPr>
          <p:cNvSpPr txBox="1"/>
          <p:nvPr/>
        </p:nvSpPr>
        <p:spPr>
          <a:xfrm>
            <a:off x="7413489" y="103013"/>
            <a:ext cx="787395" cy="322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Mirror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DBBCC2-C8CA-DD43-8F92-9680E9D47C61}"/>
              </a:ext>
            </a:extLst>
          </p:cNvPr>
          <p:cNvSpPr txBox="1"/>
          <p:nvPr/>
        </p:nvSpPr>
        <p:spPr>
          <a:xfrm>
            <a:off x="7259599" y="2667728"/>
            <a:ext cx="1095173" cy="322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Specular</a:t>
            </a:r>
          </a:p>
        </p:txBody>
      </p:sp>
    </p:spTree>
    <p:extLst>
      <p:ext uri="{BB962C8B-B14F-4D97-AF65-F5344CB8AC3E}">
        <p14:creationId xmlns:p14="http://schemas.microsoft.com/office/powerpoint/2010/main" val="4101101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271" y="3163653"/>
            <a:ext cx="3196166" cy="19798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97768" y="3163653"/>
            <a:ext cx="3181898" cy="19798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 vector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Strongest for normal that reflects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acc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acc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num>
                      <m:den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acc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</m:acc>
                      </m:den>
                    </m:f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</m:oMath>
                </a14:m>
                <a:r>
                  <a:rPr lang="en-US" dirty="0"/>
                  <a:t>: surf alignment to highlight</a:t>
                </a:r>
              </a:p>
              <a:p>
                <a:pPr lvl="1">
                  <a:lnSpc>
                    <a:spcPct val="50000"/>
                  </a:lnSpc>
                </a:pPr>
                <a:r>
                  <a:rPr lang="en-US" dirty="0"/>
                  <a:t>1.0 at center of highlight</a:t>
                </a:r>
              </a:p>
              <a:p>
                <a:pPr lvl="1"/>
                <a:r>
                  <a:rPr lang="en-US" dirty="0"/>
                  <a:t>0.0 at 90°</a:t>
                </a:r>
              </a:p>
              <a:p>
                <a:r>
                  <a:rPr lang="en-US" dirty="0"/>
                  <a:t>Blinn-Phong model: Control highlight width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acc>
                              <m:accPr>
                                <m:chr m:val="̂"/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Combine with diffuse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1" dirty="0" smtClean="0">
                            <a:latin typeface="Cambria Math" panose="02040503050406030204" pitchFamily="18" charset="0"/>
                          </a:rPr>
                          <m:t>tot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acc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sSup>
                          <m:sSup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dirty="0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acc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dirty="0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4"/>
                <a:stretch>
                  <a:fillRect l="-1567" t="-2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Geometry of the h vertor relative to v and l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048" y="1016387"/>
            <a:ext cx="2281199" cy="208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7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2FE1E-B5CA-7A69-2D9B-C7BE8DFFB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Specular Normalization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DDF00B-E72F-9D51-528D-DD58C58ED0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Energy Conservation: Highlight intensity scales with width</a:t>
                </a:r>
              </a:p>
              <a:p>
                <a:r>
                  <a:rPr lang="en-US" dirty="0"/>
                  <a:t>Really updating eyeball model</a:t>
                </a:r>
                <a:br>
                  <a:rPr lang="en-US" dirty="0"/>
                </a:br>
                <a:r>
                  <a:rPr lang="en-US" dirty="0"/>
                  <a:t>to modern understanding</a:t>
                </a:r>
              </a:p>
              <a:p>
                <a:pPr lvl="1"/>
                <a:r>
                  <a:rPr lang="en-US" dirty="0"/>
                  <a:t>Phong: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acc>
                              <m:accPr>
                                <m:chr m:val="⃗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b="0" i="1" dirty="0" smtClean="0">
                            <a:latin typeface="Cambria Math" panose="02040503050406030204" pitchFamily="18" charset="0"/>
                          </a:rPr>
                          <m:t>e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Blinn-Phong: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acc>
                              <m:accPr>
                                <m:chr m:val="̂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e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Normalized Blinn-Phong</a:t>
                </a:r>
                <a:br>
                  <a:rPr lang="en-US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acc>
                              <m:accPr>
                                <m:chr m:val="̂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e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+2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DDF00B-E72F-9D51-528D-DD58C58ED0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6" t="-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9979522-FD3F-AEE4-5FB4-B60559D108D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2105421"/>
            <a:ext cx="45720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86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Combined Specular &amp; Mirror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surfaces have both</a:t>
            </a:r>
          </a:p>
        </p:txBody>
      </p:sp>
      <p:pic>
        <p:nvPicPr>
          <p:cNvPr id="5" name="Picture 4" descr="Balls image with both mirror and specula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691" y="1742223"/>
            <a:ext cx="3076163" cy="3076163"/>
          </a:xfrm>
          <a:prstGeom prst="rect">
            <a:avLst/>
          </a:prstGeom>
        </p:spPr>
      </p:pic>
      <p:pic>
        <p:nvPicPr>
          <p:cNvPr id="9" name="Picture 8" descr="Layered surfa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273" y="2675441"/>
            <a:ext cx="3110727" cy="104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74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2882E-C18B-870D-F4A7-2A12534C5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Refraction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9ABE03-BBE0-1CD6-A866-A85FA16D32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32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B8D10-D218-779F-E6CE-DA5F0B576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Sources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6E62C0-58D3-5D1F-9122-C1EB166514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73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Refraction</a:t>
            </a:r>
          </a:p>
        </p:txBody>
      </p:sp>
      <p:pic>
        <p:nvPicPr>
          <p:cNvPr id="462852" name="Picture 4" descr="Refraction of pencil in water gl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073" y="971551"/>
            <a:ext cx="4590342" cy="39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665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2" name="Picture 4" descr="Image showing the importance of refraction in rendering water or glas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981" y="1"/>
            <a:ext cx="514404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441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57200" y="1200152"/>
                <a:ext cx="4267200" cy="3737369"/>
              </a:xfrm>
            </p:spPr>
            <p:txBody>
              <a:bodyPr/>
              <a:lstStyle/>
              <a:p>
                <a:r>
                  <a:rPr lang="en-US" dirty="0"/>
                  <a:t>Snell’s Law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func>
                      <m:func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func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func>
                      <m:func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func>
                  </m:oMath>
                </a14:m>
                <a:endParaRPr lang="en-US" dirty="0"/>
              </a:p>
              <a:p>
                <a:r>
                  <a:rPr lang="en-US" dirty="0"/>
                  <a:t>In terms of normal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dirty="0"/>
                  <a:t> &amp; tangent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=−</m:t>
                    </m:r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func>
                      <m:func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func>
                    <m:r>
                      <a:rPr lang="en-US" i="1" dirty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func>
                      <m:func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func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func>
                      <m:func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func>
                    <m:r>
                      <a:rPr lang="en-US" i="1" dirty="0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func>
                      <m:func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func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</m:oMath>
                </a14:m>
                <a:r>
                  <a:rPr lang="en-US" dirty="0"/>
                  <a:t> in terms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func>
                      <m:func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 dirty="0" err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func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⋅</m:t>
                        </m:r>
                        <m:acc>
                          <m:accPr>
                            <m:chr m:val="̂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</m:d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d>
                          <m:d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acc>
                              <m:accPr>
                                <m:chr m:val="̂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</m:d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</m:d>
                    <m:r>
                      <m:rPr>
                        <m:lit/>
                      </m:rPr>
                      <a:rPr lang="en-US" i="1" dirty="0">
                        <a:latin typeface="Cambria Math" panose="02040503050406030204" pitchFamily="18" charset="0"/>
                      </a:rPr>
                      <m:t>/</m:t>
                    </m:r>
                    <m:func>
                      <m:func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dirty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func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1200152"/>
                <a:ext cx="4267200" cy="3737369"/>
              </a:xfrm>
              <a:blipFill>
                <a:blip r:embed="rId3"/>
                <a:stretch>
                  <a:fillRect l="-1488" t="-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 descr="Refraction ray geometry"/>
          <p:cNvPicPr>
            <a:picLocks noGrp="1" noChangeAspect="1"/>
          </p:cNvPicPr>
          <p:nvPr>
            <p:ph sz="half" idx="2"/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846" y="1445589"/>
            <a:ext cx="3044952" cy="2891747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3846" y="1189205"/>
            <a:ext cx="3041599" cy="34045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Refraction Vector</a:t>
            </a:r>
          </a:p>
        </p:txBody>
      </p:sp>
    </p:spTree>
    <p:extLst>
      <p:ext uri="{BB962C8B-B14F-4D97-AF65-F5344CB8AC3E}">
        <p14:creationId xmlns:p14="http://schemas.microsoft.com/office/powerpoint/2010/main" val="360307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846" y="1189205"/>
            <a:ext cx="3041599" cy="34045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Refraction Vector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/>
                  <a:t>Snell’s Law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600" i="1" dirty="0" err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func>
                      <m:func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dirty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sz="1600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600" i="1" dirty="0" err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func>
                    <m:r>
                      <a:rPr lang="en-US" sz="1600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 err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600" i="1" dirty="0" err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func>
                      <m:func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dirty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sz="1600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600" i="1" dirty="0" err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func>
                  </m:oMath>
                </a14:m>
                <a:endParaRPr lang="en-US" sz="1600" dirty="0"/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i="0" dirty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sz="1600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600" i="1" dirty="0" err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func>
                    <m:r>
                      <a:rPr lang="en-US" sz="1600" i="1" dirty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i="0" dirty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sz="1600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600" i="1" dirty="0" err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func>
                    <m:r>
                      <m:rPr>
                        <m:lit/>
                      </m:rPr>
                      <a:rPr lang="en-US" sz="1600" i="1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6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 err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600" i="1" dirty="0" err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m:rPr>
                        <m:lit/>
                      </m:rPr>
                      <a:rPr lang="en-US" sz="1600" i="1" dirty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16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 err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600" i="1" dirty="0" err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dirty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sz="1600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600" i="1" dirty="0" err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/</m:t>
                        </m:r>
                        <m:func>
                          <m:funcPr>
                            <m:ctrlPr>
                              <a:rPr lang="en-US" sz="1600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dirty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1600" i="1" dirty="0" err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 dirty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600" i="1" dirty="0" err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</m:e>
                        </m:func>
                      </m:e>
                    </m:func>
                    <m:r>
                      <a:rPr lang="en-US" sz="16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US" sz="1600" i="1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6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 err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600" i="1" dirty="0" err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m:rPr>
                        <m:lit/>
                      </m:rPr>
                      <a:rPr lang="en-US" sz="1600" i="1" dirty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16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 err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600" i="1" dirty="0" err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1600" dirty="0"/>
              </a:p>
              <a:p>
                <a:r>
                  <a:rPr lang="en-US" sz="2000" dirty="0"/>
                  <a:t>In terms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i="1" dirty="0" err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func>
                      <m:func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i="0" dirty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sz="1600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600" i="1" dirty="0" err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func>
                    <m:r>
                      <a:rPr lang="en-US" sz="1600" i="1" dirty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func>
                      <m:func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i="0" dirty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sz="1600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600" i="1" dirty="0" err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func>
                  </m:oMath>
                </a14:m>
                <a:endParaRPr lang="en-US" sz="1600" dirty="0"/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</m:oMath>
                </a14:m>
                <a:r>
                  <a:rPr lang="en-US" sz="2000" dirty="0"/>
                  <a:t> term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d>
                          <m:dPr>
                            <m:ctrlP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acc>
                              <m:accPr>
                                <m:chr m:val="̂"/>
                                <m:ctrlPr>
                                  <a:rPr lang="en-US" sz="1600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 dirty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</m:d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sz="16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</m:d>
                    <m:r>
                      <m:rPr>
                        <m:lit/>
                      </m:rPr>
                      <a:rPr lang="en-US" sz="1600" i="1" dirty="0">
                        <a:latin typeface="Cambria Math" panose="02040503050406030204" pitchFamily="18" charset="0"/>
                      </a:rPr>
                      <m:t>/</m:t>
                    </m:r>
                    <m:func>
                      <m:func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i="0" dirty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sz="1600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600" i="1" dirty="0" err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func>
                  </m:oMath>
                </a14:m>
                <a:endParaRPr lang="en-US" sz="1600" dirty="0"/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func>
                      <m:func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dirty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sz="1600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600" i="1" dirty="0" err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func>
                  </m:oMath>
                </a14:m>
                <a:endParaRPr lang="en-US" sz="1600" i="1" dirty="0">
                  <a:latin typeface="Cambria Math" panose="02040503050406030204" pitchFamily="18" charset="0"/>
                </a:endParaRPr>
              </a:p>
              <a:p>
                <a:pPr marL="342832" lvl="1" indent="0">
                  <a:buNone/>
                </a:pPr>
                <a:r>
                  <a:rPr lang="en-US" sz="1600" dirty="0"/>
                  <a:t>       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d>
                          <m:dPr>
                            <m:ctrlP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acc>
                              <m:accPr>
                                <m:chr m:val="̂"/>
                                <m:ctrlPr>
                                  <a:rPr lang="en-US" sz="1600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 dirty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</m:d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sz="16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</m:d>
                    <m:func>
                      <m:func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i="0" dirty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sz="1600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600" i="1" dirty="0" err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func>
                    <m:r>
                      <m:rPr>
                        <m:lit/>
                      </m:rPr>
                      <a:rPr lang="en-US" sz="1600" i="1" dirty="0">
                        <a:latin typeface="Cambria Math" panose="02040503050406030204" pitchFamily="18" charset="0"/>
                      </a:rPr>
                      <m:t>/</m:t>
                    </m:r>
                    <m:func>
                      <m:func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i="0" dirty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sz="1600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600" i="1" dirty="0" err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func>
                  </m:oMath>
                </a14:m>
                <a:endParaRPr lang="en-US" sz="1600" dirty="0"/>
              </a:p>
              <a:p>
                <a:pPr marL="342832" lvl="1" indent="0">
                  <a:buNone/>
                </a:pPr>
                <a:r>
                  <a:rPr lang="en-US" sz="1600" dirty="0"/>
                  <a:t>       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d>
                          <m:dPr>
                            <m:ctrlP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acc>
                              <m:accPr>
                                <m:chr m:val="̂"/>
                                <m:ctrlPr>
                                  <a:rPr lang="en-US" sz="1600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 dirty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</m:d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sz="16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</m:d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6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 err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600" i="1" dirty="0" err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m:rPr>
                        <m:lit/>
                      </m:rPr>
                      <a:rPr lang="en-US" sz="1600" i="1" dirty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16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 err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600" i="1" dirty="0" err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1254" t="-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 descr="Refraction ray geometry"/>
          <p:cNvPicPr>
            <a:picLocks noGrp="1" noChangeAspect="1"/>
          </p:cNvPicPr>
          <p:nvPr>
            <p:ph sz="half" idx="2"/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846" y="1449931"/>
            <a:ext cx="3035808" cy="2883063"/>
          </a:xfrm>
        </p:spPr>
      </p:pic>
    </p:spTree>
    <p:extLst>
      <p:ext uri="{BB962C8B-B14F-4D97-AF65-F5344CB8AC3E}">
        <p14:creationId xmlns:p14="http://schemas.microsoft.com/office/powerpoint/2010/main" val="260151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Refraction Vector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Snell’s Law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func>
                      <m:func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func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func>
                      <m:func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func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func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func>
                    <m:r>
                      <m:rPr>
                        <m:lit/>
                      </m:rP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m:rPr>
                        <m:lit/>
                      </m:rPr>
                      <a:rPr lang="en-US" i="1" dirty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 dirty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sz="1800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800" i="1" dirty="0" err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/</m:t>
                        </m:r>
                        <m:func>
                          <m:func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800" dirty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 dirty="0" err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</m:e>
                        </m:func>
                      </m:e>
                    </m:func>
                    <m:r>
                      <a:rPr lang="en-US" sz="18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US" sz="1800" i="1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dirty="0" err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800" i="1" dirty="0" err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m:rPr>
                        <m:lit/>
                      </m:rPr>
                      <a:rPr lang="en-US" sz="1800" i="1" dirty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18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dirty="0" err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800" i="1" dirty="0" err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In terms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func>
                      <m:func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func>
                    <m:r>
                      <a:rPr lang="en-US" i="1" dirty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func>
                      <m:func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func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dirty="0"/>
                  <a:t> term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func>
                      <m:func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dirty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func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342832" lvl="1" indent="0">
                  <a:buNone/>
                </a:pPr>
                <a:r>
                  <a:rPr lang="en-US" dirty="0"/>
                  <a:t>      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=−</m:t>
                    </m:r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ad>
                      <m:radPr>
                        <m:degHide m:val="on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i="0" dirty="0" smtClean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sSub>
                              <m:sSubPr>
                                <m:ctrlPr>
                                  <a:rPr lang="en-US" i="1" dirty="0" err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 dirty="0" err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func>
                      </m:e>
                    </m:rad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342832" lvl="1" indent="0">
                  <a:buNone/>
                </a:pPr>
                <a:r>
                  <a:rPr lang="en-US" dirty="0"/>
                  <a:t>         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</m:e>
                        </m:func>
                        <m:r>
                          <a:rPr lang="en-US" i="1">
                            <a:latin typeface="Cambria Math" panose="02040503050406030204" pitchFamily="18" charset="0"/>
                          </a:rPr>
                          <m:t> 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m:rPr>
                            <m:lit/>
                          </m:rPr>
                          <a:rPr lang="en-US">
                            <a:latin typeface="Cambria Math" panose="020405030504060302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endParaRPr lang="en-US" dirty="0"/>
              </a:p>
              <a:p>
                <a:pPr marL="342832" lvl="1" indent="0">
                  <a:buNone/>
                </a:pPr>
                <a:r>
                  <a:rPr lang="en-US" dirty="0"/>
                  <a:t>      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=−</m:t>
                    </m:r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ad>
                      <m:radPr>
                        <m:degHide m:val="on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1−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func>
                              <m:func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i="0" dirty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e>
                                  <m:sup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sSub>
                                  <m:sSubPr>
                                    <m:ctrlPr>
                                      <a:rPr lang="en-US" i="1" dirty="0" err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i="1" dirty="0" err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</m:e>
                            </m:func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m:rPr>
                            <m:lit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endParaRPr lang="en-US" dirty="0"/>
              </a:p>
              <a:p>
                <a:pPr marL="342832" lvl="1" indent="0">
                  <a:buNone/>
                </a:pPr>
                <a:r>
                  <a:rPr lang="en-US" dirty="0"/>
                  <a:t>      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=−</m:t>
                    </m:r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ad>
                      <m:radPr>
                        <m:degHide m:val="on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1−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⋅</m:t>
                                    </m:r>
                                    <m:acc>
                                      <m:accPr>
                                        <m:chr m:val="̂"/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m:rPr>
                            <m:lit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1254" t="-2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 descr="Refraction ray geometry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64" y="1453896"/>
            <a:ext cx="3035808" cy="2883063"/>
          </a:xfrm>
        </p:spPr>
      </p:pic>
    </p:spTree>
    <p:extLst>
      <p:ext uri="{BB962C8B-B14F-4D97-AF65-F5344CB8AC3E}">
        <p14:creationId xmlns:p14="http://schemas.microsoft.com/office/powerpoint/2010/main" val="886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Refraction Vector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Snell’s Law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func>
                      <m:func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func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func>
                      <m:func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func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func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func>
                    <m:r>
                      <m:rPr>
                        <m:lit/>
                      </m:rP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m:rPr>
                        <m:lit/>
                      </m:rPr>
                      <a:rPr lang="en-US" i="1" dirty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In terms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func>
                      <m:func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func>
                    <m:r>
                      <a:rPr lang="en-US" i="1" dirty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func>
                      <m:func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dirty="0"/>
                  <a:t> in terms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/>
                  <a:t> (w/o trig)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d>
                          <m:d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acc>
                              <m:accPr>
                                <m:chr m:val="̂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</m:d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</m:d>
                    <m:sSub>
                      <m:sSubPr>
                        <m:ctrlPr>
                          <a:rPr lang="en-US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m:rPr>
                        <m:lit/>
                      </m:rPr>
                      <a:rPr lang="en-US" i="1" dirty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marL="342832" lvl="1" indent="0">
                  <a:buNone/>
                </a:pPr>
                <a:r>
                  <a:rPr lang="en-US" dirty="0"/>
                  <a:t>        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ad>
                      <m:radPr>
                        <m:degHide m:val="on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1−</m:t>
                        </m:r>
                        <m:d>
                          <m:d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dirty="0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  <m:r>
                                      <a:rPr lang="en-US" i="1" dirty="0" smtClean="0">
                                        <a:latin typeface="Cambria Math" panose="02040503050406030204" pitchFamily="18" charset="0"/>
                                      </a:rPr>
                                      <m:t>⋅</m:t>
                                    </m:r>
                                    <m:acc>
                                      <m:accPr>
                                        <m:chr m:val="̂"/>
                                        <m:ctrlPr>
                                          <a:rPr lang="en-US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dirty="0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  <m:sup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m:rPr>
                            <m:lit/>
                          </m:rPr>
                          <a:rPr lang="en-US" i="1" dirty="0" smtClean="0">
                            <a:latin typeface="Cambria Math" panose="020405030504060302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1567" t="-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 descr="Refraction ray geometry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64" y="1453896"/>
            <a:ext cx="3035808" cy="2883063"/>
          </a:xfrm>
        </p:spPr>
      </p:pic>
    </p:spTree>
    <p:extLst>
      <p:ext uri="{BB962C8B-B14F-4D97-AF65-F5344CB8AC3E}">
        <p14:creationId xmlns:p14="http://schemas.microsoft.com/office/powerpoint/2010/main" val="11357087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6A768C-2C05-CA99-A97F-7B2122FF2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Internal Reflection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E9482FD-64A5-4EB1-0CE8-F8BA944B20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acc>
                              <m:accPr>
                                <m:chr m:val="̂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</m:d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</m:d>
                    <m:sSub>
                      <m:sSubPr>
                        <m:ctrlPr>
                          <a:rPr lang="en-US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m:rPr>
                        <m:lit/>
                      </m:rPr>
                      <a:rPr lang="en-US" i="1" dirty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ad>
                      <m:radPr>
                        <m:degHide m:val="on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1−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⋅</m:t>
                                    </m:r>
                                    <m:acc>
                                      <m:accPr>
                                        <m:chr m:val="̂"/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m:rPr>
                            <m:lit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endParaRPr lang="en-US" dirty="0"/>
              </a:p>
              <a:p>
                <a:r>
                  <a:rPr lang="en-US" dirty="0"/>
                  <a:t>What about when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1−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acc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m:rPr>
                        <m:lit/>
                      </m:rPr>
                      <a:rPr lang="en-US" i="1" dirty="0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dirty="0"/>
                  <a:t>?</a:t>
                </a:r>
              </a:p>
              <a:p>
                <a:r>
                  <a:rPr lang="en-US" dirty="0"/>
                  <a:t>100% of light reflects, none refracts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acc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m:rPr>
                        <m:lit/>
                      </m:rPr>
                      <a:rPr lang="en-US" i="1" dirty="0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Remember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1−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acc>
                              <m:accPr>
                                <m:chr m:val="̂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sSub>
                          <m:sSubPr>
                            <m:ctrlPr>
                              <a:rPr lang="en-US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func>
                    <m:r>
                      <a:rPr lang="en-US" i="1" dirty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Only happens when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m:rPr>
                        <m:lit/>
                      </m:rPr>
                      <a:rPr lang="en-US" i="1" dirty="0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dirty="0"/>
                  <a:t>, and more likely for larger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m:rPr>
                        <m:lit/>
                      </m:rPr>
                      <a:rPr lang="en-US" i="1" dirty="0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E.g. diamond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=2.42</m:t>
                    </m:r>
                  </m:oMath>
                </a14:m>
                <a:r>
                  <a:rPr lang="en-US" dirty="0"/>
                  <a:t> to air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≈1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2"/>
                <a:r>
                  <a:rPr lang="en-US" dirty="0"/>
                  <a:t>What gives diamonds their sparkle!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E9482FD-64A5-4EB1-0CE8-F8BA944B20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295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 Blending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How much makes it through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= opacity</a:t>
                </a:r>
              </a:p>
              <a:p>
                <a:pPr lvl="1"/>
                <a:r>
                  <a:rPr lang="en-US" dirty="0"/>
                  <a:t>How much of foreground color 0-1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= transparency</a:t>
                </a:r>
              </a:p>
              <a:p>
                <a:pPr lvl="1"/>
                <a:r>
                  <a:rPr lang="en-US" dirty="0"/>
                  <a:t>How much of background color</a:t>
                </a:r>
              </a:p>
              <a:p>
                <a:r>
                  <a:rPr lang="en-US" dirty="0"/>
                  <a:t>Foreground *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+ Background *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6" t="-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8124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Refraction and Alpha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Refraction = what direction,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= how much</a:t>
                </a:r>
              </a:p>
              <a:p>
                <a:r>
                  <a:rPr lang="en-US" dirty="0"/>
                  <a:t>Often approximate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as constant</a:t>
                </a:r>
              </a:p>
              <a:p>
                <a:r>
                  <a:rPr lang="en-US" dirty="0"/>
                  <a:t>Better: Use Fresnel Reflectance</a:t>
                </a:r>
              </a:p>
              <a:p>
                <a:pPr lvl="1"/>
                <a:r>
                  <a:rPr lang="en-US" dirty="0"/>
                  <a:t>Depends on index of refraction</a:t>
                </a:r>
              </a:p>
              <a:p>
                <a:pPr lvl="1"/>
                <a:r>
                  <a:rPr lang="en-US" dirty="0"/>
                  <a:t>Tells fraction reflected at layer interface (rest passes through)</a:t>
                </a:r>
              </a:p>
              <a:p>
                <a:pPr lvl="1"/>
                <a:r>
                  <a:rPr lang="en-US" dirty="0"/>
                  <a:t>Weakest reflection head-on (aka </a:t>
                </a:r>
                <a:r>
                  <a:rPr lang="en-US" i="1" dirty="0"/>
                  <a:t>normal incidence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100% reflectance at glancing angle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1567" t="-678" r="-1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F9FD652A-607F-419C-21FE-88606B677A0A}"/>
              </a:ext>
            </a:extLst>
          </p:cNvPr>
          <p:cNvSpPr/>
          <p:nvPr/>
        </p:nvSpPr>
        <p:spPr>
          <a:xfrm>
            <a:off x="6553200" y="3203178"/>
            <a:ext cx="1371600" cy="1371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1C4A16-2C3C-A3AF-4F47-087B3B8A6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080" y="1063228"/>
            <a:ext cx="2053840" cy="19685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5BA8045-918E-89CF-F0FA-0234CF719501}"/>
              </a:ext>
            </a:extLst>
          </p:cNvPr>
          <p:cNvGrpSpPr/>
          <p:nvPr/>
        </p:nvGrpSpPr>
        <p:grpSpPr>
          <a:xfrm>
            <a:off x="5486400" y="3790950"/>
            <a:ext cx="1066800" cy="228600"/>
            <a:chOff x="5486400" y="3790950"/>
            <a:chExt cx="1066800" cy="228600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21C8312-1F73-ECC2-7F6C-7ED51DD9A873}"/>
                </a:ext>
              </a:extLst>
            </p:cNvPr>
            <p:cNvCxnSpPr>
              <a:cxnSpLocks/>
              <a:endCxn id="5" idx="2"/>
            </p:cNvCxnSpPr>
            <p:nvPr/>
          </p:nvCxnSpPr>
          <p:spPr>
            <a:xfrm flipV="1">
              <a:off x="5486400" y="3888978"/>
              <a:ext cx="1066800" cy="130572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14C41BF-08FF-CD80-4AC8-C280FEFC61A5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 flipH="1" flipV="1">
              <a:off x="5486400" y="3790950"/>
              <a:ext cx="1066800" cy="9802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6DD635A-5EBD-A97B-0FA4-9CAB94CFC416}"/>
              </a:ext>
            </a:extLst>
          </p:cNvPr>
          <p:cNvGrpSpPr/>
          <p:nvPr/>
        </p:nvGrpSpPr>
        <p:grpSpPr>
          <a:xfrm>
            <a:off x="5486400" y="4324350"/>
            <a:ext cx="2819400" cy="609600"/>
            <a:chOff x="5486400" y="4324350"/>
            <a:chExt cx="2819400" cy="60960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9A9D557-6F51-03F8-BD34-921EADDB0DD3}"/>
                </a:ext>
              </a:extLst>
            </p:cNvPr>
            <p:cNvCxnSpPr>
              <a:cxnSpLocks/>
            </p:cNvCxnSpPr>
            <p:nvPr/>
          </p:nvCxnSpPr>
          <p:spPr>
            <a:xfrm>
              <a:off x="5486400" y="4324350"/>
              <a:ext cx="1600200" cy="25042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4B3E861-53AD-FF0C-8374-67EA4CC4EBE7}"/>
                </a:ext>
              </a:extLst>
            </p:cNvPr>
            <p:cNvCxnSpPr>
              <a:cxnSpLocks/>
            </p:cNvCxnSpPr>
            <p:nvPr/>
          </p:nvCxnSpPr>
          <p:spPr>
            <a:xfrm>
              <a:off x="7086600" y="4574778"/>
              <a:ext cx="1219200" cy="359172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388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B72C9-3299-41B5-C40F-9BB0DA18E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7AD6E-04EC-416B-3938-14E9259C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Refraction and Alpha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EA9AAA-88C1-8A77-E68F-593B1BB49C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Fresnel terms for polarized parallel &amp; perpendicular to surface</a:t>
                </a:r>
              </a:p>
              <a:p>
                <a:r>
                  <a:rPr lang="en-US" dirty="0"/>
                  <a:t>Assuming unpolarized light, can average both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dirty="0"/>
                  <a:t> = index of refraction of material above interface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= index of refraction of material below interface</a:t>
                </a:r>
              </a:p>
              <a:p>
                <a:pPr marL="342832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sub>
                                  </m:sSub>
                                  <m:r>
                                    <m:rPr>
                                      <m:lit/>
                                    </m:r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acc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 dirty="0" err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 err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i="1" dirty="0" err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m:rPr>
                                      <m:lit/>
                                    </m:r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acc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acc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sub>
                                  </m:sSub>
                                  <m:r>
                                    <m:rPr>
                                      <m:lit/>
                                    </m:r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acc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 dirty="0" err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 err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i="1" dirty="0" err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m:rPr>
                                      <m:lit/>
                                    </m:r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acc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acc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 err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i="1" dirty="0" err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sub>
                                  </m:sSub>
                                  <m:r>
                                    <m:rPr>
                                      <m:lit/>
                                    </m:r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acc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acc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 dirty="0" err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 err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i="1" dirty="0" err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m:rPr>
                                      <m:lit/>
                                    </m:r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acc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sub>
                                  </m:sSub>
                                  <m:r>
                                    <m:rPr>
                                      <m:lit/>
                                    </m:r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acc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acc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 dirty="0" err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 err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i="1" dirty="0" err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m:rPr>
                                      <m:lit/>
                                    </m:r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acc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Schlick approximation</a:t>
                </a:r>
              </a:p>
              <a:p>
                <a:pPr marL="342832" lvl="1" indent="0" algn="ctr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 err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 err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 dirty="0" err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 dirty="0" err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 err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 dirty="0" err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lit/>
                      </m:rPr>
                      <a:rPr lang="en-US" i="1" dirty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 err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 err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 dirty="0" err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 dirty="0" err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 err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 dirty="0" err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marL="342832" lvl="1" indent="0" algn="ctr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acc>
                              <m:accPr>
                                <m:chr m:val="̂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acc>
                              <m:accPr>
                                <m:chr m:val="̂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EA9AAA-88C1-8A77-E68F-593B1BB49C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6" t="-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297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71FB7-0628-4649-BD09-6F94C7248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Illumination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9461A-530F-5A40-91C6-52B8B6C44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Technically could trace </a:t>
            </a:r>
            <a:r>
              <a:rPr lang="en-US" i="1" dirty="0"/>
              <a:t>all</a:t>
            </a:r>
            <a:r>
              <a:rPr lang="en-US" dirty="0"/>
              <a:t> possible photon directions</a:t>
            </a:r>
          </a:p>
          <a:p>
            <a:pPr lvl="1"/>
            <a:r>
              <a:rPr lang="en-US" dirty="0"/>
              <a:t>If you hit something emitting light, add it in</a:t>
            </a:r>
          </a:p>
          <a:p>
            <a:pPr lvl="1"/>
            <a:r>
              <a:rPr lang="en-US" dirty="0"/>
              <a:t>If you hit a regular object, continue tracing photon bounces</a:t>
            </a:r>
          </a:p>
          <a:p>
            <a:pPr lvl="1"/>
            <a:r>
              <a:rPr lang="en-US" dirty="0"/>
              <a:t>Need a </a:t>
            </a:r>
            <a:r>
              <a:rPr lang="en-US" i="1" dirty="0"/>
              <a:t>ton</a:t>
            </a:r>
            <a:r>
              <a:rPr lang="en-US" dirty="0"/>
              <a:t> of photon paths per pixel</a:t>
            </a:r>
          </a:p>
          <a:p>
            <a:r>
              <a:rPr lang="en-US" dirty="0"/>
              <a:t>Simplify to sum over fixed </a:t>
            </a:r>
            <a:r>
              <a:rPr lang="en-US" i="1" dirty="0"/>
              <a:t>light sources</a:t>
            </a:r>
          </a:p>
          <a:p>
            <a:pPr lvl="1"/>
            <a:r>
              <a:rPr lang="en-US" dirty="0"/>
              <a:t>Rather than sample photon directions randomly, always trace at least one photon path back toward each light.</a:t>
            </a:r>
          </a:p>
          <a:p>
            <a:pPr lvl="1"/>
            <a:r>
              <a:rPr lang="en-US" dirty="0"/>
              <a:t>Makes sure not to miss the important (light ⇢ surface ⇢ eye) paths.</a:t>
            </a:r>
          </a:p>
        </p:txBody>
      </p:sp>
    </p:spTree>
    <p:extLst>
      <p:ext uri="{BB962C8B-B14F-4D97-AF65-F5344CB8AC3E}">
        <p14:creationId xmlns:p14="http://schemas.microsoft.com/office/powerpoint/2010/main" val="33489914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55FB7135-8BF7-FF81-0087-4F263C85C8BA}"/>
              </a:ext>
            </a:extLst>
          </p:cNvPr>
          <p:cNvSpPr/>
          <p:nvPr/>
        </p:nvSpPr>
        <p:spPr>
          <a:xfrm>
            <a:off x="4043494" y="2608976"/>
            <a:ext cx="6303626" cy="480234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2FB000C-9F4F-525F-FA43-61D7F0141D26}"/>
              </a:ext>
            </a:extLst>
          </p:cNvPr>
          <p:cNvSpPr/>
          <p:nvPr/>
        </p:nvSpPr>
        <p:spPr>
          <a:xfrm>
            <a:off x="4404220" y="2927758"/>
            <a:ext cx="5582174" cy="416478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2255CC-21E5-581B-31E3-38AAE4F79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Layered Surface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ABB8A5-4C5A-18D8-A437-AB78F63EB6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For physically plausible materials, it’s important that no surface can put out more energy than it takes in.</a:t>
                </a:r>
              </a:p>
              <a:p>
                <a:r>
                  <a:rPr lang="en-US" dirty="0"/>
                  <a:t>One way to ensure this is to model the surface as layers, with an alpha-blend between them.</a:t>
                </a:r>
              </a:p>
              <a:p>
                <a:pPr lvl="1"/>
                <a:r>
                  <a:rPr lang="en-US" dirty="0"/>
                  <a:t>Clear outer mirror reflection layer</a:t>
                </a:r>
              </a:p>
              <a:p>
                <a:pPr lvl="2"/>
                <a:r>
                  <a:rPr lang="en-US" dirty="0"/>
                  <a:t>Blend with Fresnel(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Specular layer</a:t>
                </a:r>
              </a:p>
              <a:p>
                <a:pPr lvl="2"/>
                <a:r>
                  <a:rPr lang="en-US" dirty="0"/>
                  <a:t>Blend with Fresnel(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Diffuse layer</a:t>
                </a:r>
              </a:p>
              <a:p>
                <a:pPr lvl="2"/>
                <a:r>
                  <a:rPr lang="en-US" dirty="0"/>
                  <a:t>Blend with Fresnel(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Refraction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ABB8A5-4C5A-18D8-A437-AB78F63EB6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72" t="-2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96E39AE2-716B-CA33-6DB4-6C4E02C59935}"/>
              </a:ext>
            </a:extLst>
          </p:cNvPr>
          <p:cNvSpPr/>
          <p:nvPr/>
        </p:nvSpPr>
        <p:spPr>
          <a:xfrm>
            <a:off x="4876800" y="3409950"/>
            <a:ext cx="4648200" cy="32004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C6E821-4E86-9845-6786-7D124164FE2F}"/>
              </a:ext>
            </a:extLst>
          </p:cNvPr>
          <p:cNvGrpSpPr/>
          <p:nvPr/>
        </p:nvGrpSpPr>
        <p:grpSpPr>
          <a:xfrm>
            <a:off x="2200841" y="3943350"/>
            <a:ext cx="2283638" cy="1200150"/>
            <a:chOff x="2200841" y="3943350"/>
            <a:chExt cx="2283638" cy="120015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95D9E4-4F54-3624-6FE1-0E5F760097A9}"/>
                </a:ext>
              </a:extLst>
            </p:cNvPr>
            <p:cNvSpPr txBox="1"/>
            <p:nvPr/>
          </p:nvSpPr>
          <p:spPr>
            <a:xfrm>
              <a:off x="2200841" y="4361363"/>
              <a:ext cx="2283638" cy="782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Mirror reflections off </a:t>
              </a:r>
              <a:br>
                <a:rPr lang="en-US" dirty="0">
                  <a:solidFill>
                    <a:schemeClr val="accent2"/>
                  </a:solidFill>
                </a:rPr>
              </a:br>
              <a:r>
                <a:rPr lang="en-US" dirty="0">
                  <a:solidFill>
                    <a:schemeClr val="accent2"/>
                  </a:solidFill>
                </a:rPr>
                <a:t>air/clear outer layer</a:t>
              </a:r>
            </a:p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interface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05A7BA2-F5CF-40C8-D911-0E280AA04D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07553" y="4248150"/>
              <a:ext cx="383447" cy="71242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3935817-AF51-B2E5-94A2-45BD266E3BAA}"/>
                </a:ext>
              </a:extLst>
            </p:cNvPr>
            <p:cNvCxnSpPr/>
            <p:nvPr/>
          </p:nvCxnSpPr>
          <p:spPr>
            <a:xfrm flipH="1" flipV="1">
              <a:off x="4076700" y="3943350"/>
              <a:ext cx="114300" cy="3048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94A425-8D13-4EC1-29BC-D80CA115643E}"/>
              </a:ext>
            </a:extLst>
          </p:cNvPr>
          <p:cNvGrpSpPr/>
          <p:nvPr/>
        </p:nvGrpSpPr>
        <p:grpSpPr>
          <a:xfrm>
            <a:off x="6690402" y="2143455"/>
            <a:ext cx="2527295" cy="1006232"/>
            <a:chOff x="6690402" y="2143455"/>
            <a:chExt cx="2527295" cy="100623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BFAB81-D38B-2049-D27F-3508B5662208}"/>
                </a:ext>
              </a:extLst>
            </p:cNvPr>
            <p:cNvSpPr txBox="1"/>
            <p:nvPr/>
          </p:nvSpPr>
          <p:spPr>
            <a:xfrm>
              <a:off x="6690402" y="2143455"/>
              <a:ext cx="2527295" cy="782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Specular reflections off</a:t>
              </a:r>
            </a:p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clear/diffuse layer</a:t>
              </a:r>
            </a:p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interface 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9D23813-1B89-0C00-143B-3522C77DA89B}"/>
                </a:ext>
              </a:extLst>
            </p:cNvPr>
            <p:cNvCxnSpPr>
              <a:cxnSpLocks/>
            </p:cNvCxnSpPr>
            <p:nvPr/>
          </p:nvCxnSpPr>
          <p:spPr>
            <a:xfrm>
              <a:off x="8397198" y="2876550"/>
              <a:ext cx="106701" cy="2667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A22BCB3-B70E-04F8-052E-206F968338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23494" y="3001062"/>
              <a:ext cx="247819" cy="148625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983163E-6E10-E7EF-02D1-591520296D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34400" y="3105150"/>
              <a:ext cx="275013" cy="44537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D4D5B08-9521-C511-070F-D3FC2017BD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14805" y="2952750"/>
              <a:ext cx="171995" cy="185523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0FB20D-3BE8-3141-571B-780ADBEE34C6}"/>
              </a:ext>
            </a:extLst>
          </p:cNvPr>
          <p:cNvGrpSpPr/>
          <p:nvPr/>
        </p:nvGrpSpPr>
        <p:grpSpPr>
          <a:xfrm>
            <a:off x="5129751" y="3790948"/>
            <a:ext cx="2608417" cy="686966"/>
            <a:chOff x="5129751" y="3790948"/>
            <a:chExt cx="2608417" cy="68696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C2E576-3E04-4C9D-CA43-A074D76B952E}"/>
                </a:ext>
              </a:extLst>
            </p:cNvPr>
            <p:cNvSpPr txBox="1"/>
            <p:nvPr/>
          </p:nvSpPr>
          <p:spPr>
            <a:xfrm>
              <a:off x="5480178" y="3925712"/>
              <a:ext cx="2257990" cy="552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Refraction through</a:t>
              </a:r>
            </a:p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back of diffuse layer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CB5B3B7-8ACA-3F04-C27B-0210D37648C8}"/>
                </a:ext>
              </a:extLst>
            </p:cNvPr>
            <p:cNvCxnSpPr/>
            <p:nvPr/>
          </p:nvCxnSpPr>
          <p:spPr>
            <a:xfrm>
              <a:off x="5129751" y="3790948"/>
              <a:ext cx="304800" cy="1524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61B8900-26DC-261A-BBF9-10E8DB31AE7F}"/>
                </a:ext>
              </a:extLst>
            </p:cNvPr>
            <p:cNvCxnSpPr/>
            <p:nvPr/>
          </p:nvCxnSpPr>
          <p:spPr>
            <a:xfrm>
              <a:off x="5434551" y="3940871"/>
              <a:ext cx="152400" cy="20484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4A6CBB4-8DB0-7EA1-83F4-5F0C5502D48C}"/>
              </a:ext>
            </a:extLst>
          </p:cNvPr>
          <p:cNvGrpSpPr/>
          <p:nvPr/>
        </p:nvGrpSpPr>
        <p:grpSpPr>
          <a:xfrm>
            <a:off x="5715000" y="3001062"/>
            <a:ext cx="2233803" cy="449847"/>
            <a:chOff x="5715000" y="3001062"/>
            <a:chExt cx="2233803" cy="44984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A8078C-539F-5767-567B-24E1F1E01D0C}"/>
                </a:ext>
              </a:extLst>
            </p:cNvPr>
            <p:cNvSpPr txBox="1"/>
            <p:nvPr/>
          </p:nvSpPr>
          <p:spPr>
            <a:xfrm>
              <a:off x="5908821" y="3128641"/>
              <a:ext cx="2039982" cy="322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Diffuse inner layer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71E576C-2AD8-8370-EA89-F7F84A8FA258}"/>
                </a:ext>
              </a:extLst>
            </p:cNvPr>
            <p:cNvCxnSpPr/>
            <p:nvPr/>
          </p:nvCxnSpPr>
          <p:spPr>
            <a:xfrm>
              <a:off x="5715000" y="3257550"/>
              <a:ext cx="152400" cy="1524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2BB21CC-76D2-6901-76EE-DC990C86A532}"/>
                </a:ext>
              </a:extLst>
            </p:cNvPr>
            <p:cNvCxnSpPr/>
            <p:nvPr/>
          </p:nvCxnSpPr>
          <p:spPr>
            <a:xfrm flipV="1">
              <a:off x="5867400" y="3260042"/>
              <a:ext cx="76200" cy="16113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7661F03-3391-395C-951B-F68737F7B603}"/>
                </a:ext>
              </a:extLst>
            </p:cNvPr>
            <p:cNvCxnSpPr/>
            <p:nvPr/>
          </p:nvCxnSpPr>
          <p:spPr>
            <a:xfrm flipH="1" flipV="1">
              <a:off x="5867400" y="3149687"/>
              <a:ext cx="76200" cy="107863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AF05F0D-84D1-A80B-0A16-88D3030CBDE3}"/>
                </a:ext>
              </a:extLst>
            </p:cNvPr>
            <p:cNvCxnSpPr/>
            <p:nvPr/>
          </p:nvCxnSpPr>
          <p:spPr>
            <a:xfrm flipV="1">
              <a:off x="5867400" y="3001062"/>
              <a:ext cx="38100" cy="13721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716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101C5-9786-9156-B183-775F88BB7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Paths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3847E1-B2CA-590F-6EB7-7C1EA4A8B4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1050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121E2-6D59-C2AA-1498-27EDBA155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Casting vs Ray Tracing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685CD-8055-1317-13B3-4E9820753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Ray Casting asks the question: “Where did the photons that hit this pixel come from?” and finds the first object along that ray.</a:t>
            </a:r>
          </a:p>
          <a:p>
            <a:r>
              <a:rPr lang="en-US" dirty="0"/>
              <a:t>Ray Tracing and Path Tracing extend the question to additional bounces: “But where did they come before that?” continuing until you find a photon path back to a light source or “emitter” (i.e. glowing object).</a:t>
            </a:r>
          </a:p>
          <a:p>
            <a:r>
              <a:rPr lang="en-US" dirty="0"/>
              <a:t>Many photons follow the same (or similar) paths. Track the percentages of photons following each path and combine with a weighted sum.</a:t>
            </a:r>
          </a:p>
        </p:txBody>
      </p:sp>
    </p:spTree>
    <p:extLst>
      <p:ext uri="{BB962C8B-B14F-4D97-AF65-F5344CB8AC3E}">
        <p14:creationId xmlns:p14="http://schemas.microsoft.com/office/powerpoint/2010/main" val="2927880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E1726-22E3-C74C-A49F-D792A0C15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Multiple Photons per Pixel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A0508-0E2D-5146-83A7-E8E993C27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Quite a few effects can be achieved by averaging the contribution of multiple photon rays per pixel</a:t>
            </a:r>
          </a:p>
          <a:p>
            <a:pPr lvl="1"/>
            <a:r>
              <a:rPr lang="en-US" dirty="0"/>
              <a:t>Antialiasing</a:t>
            </a:r>
          </a:p>
          <a:p>
            <a:pPr lvl="1"/>
            <a:r>
              <a:rPr lang="en-US" dirty="0"/>
              <a:t>Depth of field</a:t>
            </a:r>
          </a:p>
          <a:p>
            <a:pPr lvl="1"/>
            <a:r>
              <a:rPr lang="en-US" dirty="0"/>
              <a:t>Motion blur</a:t>
            </a:r>
          </a:p>
          <a:p>
            <a:pPr lvl="1"/>
            <a:r>
              <a:rPr lang="en-US" dirty="0"/>
              <a:t>Glossy reflection</a:t>
            </a:r>
          </a:p>
          <a:p>
            <a:pPr lvl="1"/>
            <a:r>
              <a:rPr lang="en-US" dirty="0"/>
              <a:t>Secondary bounces (path tracing)</a:t>
            </a:r>
          </a:p>
        </p:txBody>
      </p:sp>
    </p:spTree>
    <p:extLst>
      <p:ext uri="{BB962C8B-B14F-4D97-AF65-F5344CB8AC3E}">
        <p14:creationId xmlns:p14="http://schemas.microsoft.com/office/powerpoint/2010/main" val="32486224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EE9E9CEC-8024-7D49-9457-05B79E73D865}"/>
              </a:ext>
            </a:extLst>
          </p:cNvPr>
          <p:cNvCxnSpPr>
            <a:cxnSpLocks/>
            <a:stCxn id="89" idx="6"/>
          </p:cNvCxnSpPr>
          <p:nvPr/>
        </p:nvCxnSpPr>
        <p:spPr>
          <a:xfrm>
            <a:off x="872060" y="4043215"/>
            <a:ext cx="1992319" cy="8145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54F95C8-C83C-9A47-8A78-7F8C2F365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Traced Antialiasing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1356D-A282-B94F-8617-DC54D65FD3D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Only sampling center of each pixel leads to jagged aliasing</a:t>
            </a:r>
          </a:p>
          <a:p>
            <a:r>
              <a:rPr lang="en-US" dirty="0"/>
              <a:t>Jitter position within pixel on image plane</a:t>
            </a:r>
          </a:p>
          <a:p>
            <a:r>
              <a:rPr lang="en-US" dirty="0"/>
              <a:t>Average over several random rays per pixel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A028B-3188-6CD3-D24B-3B361786729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Bottom of teapot with varying degrees of antialiasing">
            <a:extLst>
              <a:ext uri="{FF2B5EF4-FFF2-40B4-BE49-F238E27FC236}">
                <a16:creationId xmlns:a16="http://schemas.microsoft.com/office/drawing/2014/main" id="{EF19F26D-4E30-4548-9FA4-CFC9D7F6A9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00" t="50000" r="41406" b="28906"/>
          <a:stretch/>
        </p:blipFill>
        <p:spPr>
          <a:xfrm>
            <a:off x="4876800" y="905470"/>
            <a:ext cx="2057424" cy="2057424"/>
          </a:xfrm>
          <a:prstGeom prst="rect">
            <a:avLst/>
          </a:prstGeom>
        </p:spPr>
      </p:pic>
      <p:pic>
        <p:nvPicPr>
          <p:cNvPr id="8" name="Picture 7" descr="Bottom of teapot with varying degrees of antialiasing">
            <a:extLst>
              <a:ext uri="{FF2B5EF4-FFF2-40B4-BE49-F238E27FC236}">
                <a16:creationId xmlns:a16="http://schemas.microsoft.com/office/drawing/2014/main" id="{5CEB506C-5769-1C4F-8CFD-76A8C5D150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50000" r="41406" b="28906"/>
          <a:stretch/>
        </p:blipFill>
        <p:spPr>
          <a:xfrm>
            <a:off x="7011519" y="905470"/>
            <a:ext cx="2057424" cy="2057424"/>
          </a:xfrm>
          <a:prstGeom prst="rect">
            <a:avLst/>
          </a:prstGeom>
        </p:spPr>
      </p:pic>
      <p:pic>
        <p:nvPicPr>
          <p:cNvPr id="10" name="Picture 9" descr="Bottom of teapot with varying degrees of antialiasing">
            <a:extLst>
              <a:ext uri="{FF2B5EF4-FFF2-40B4-BE49-F238E27FC236}">
                <a16:creationId xmlns:a16="http://schemas.microsoft.com/office/drawing/2014/main" id="{8B3C3E7B-8F0D-424E-9EF8-A87094A8D5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00" t="50000" r="41406" b="28906"/>
          <a:stretch/>
        </p:blipFill>
        <p:spPr>
          <a:xfrm>
            <a:off x="4876800" y="3075378"/>
            <a:ext cx="2057424" cy="2057424"/>
          </a:xfrm>
          <a:prstGeom prst="rect">
            <a:avLst/>
          </a:prstGeom>
        </p:spPr>
      </p:pic>
      <p:pic>
        <p:nvPicPr>
          <p:cNvPr id="12" name="Picture 11" descr="Bottom of teapot with varying degrees of antialiasing">
            <a:extLst>
              <a:ext uri="{FF2B5EF4-FFF2-40B4-BE49-F238E27FC236}">
                <a16:creationId xmlns:a16="http://schemas.microsoft.com/office/drawing/2014/main" id="{F9A01998-5DAE-1646-B050-A219A993E3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00" t="50000" r="41406" b="28906"/>
          <a:stretch/>
        </p:blipFill>
        <p:spPr>
          <a:xfrm>
            <a:off x="7025155" y="3079365"/>
            <a:ext cx="2057424" cy="20574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2A6305-D03C-954A-B437-CC20F95A15DF}"/>
              </a:ext>
            </a:extLst>
          </p:cNvPr>
          <p:cNvSpPr/>
          <p:nvPr/>
        </p:nvSpPr>
        <p:spPr>
          <a:xfrm>
            <a:off x="2972728" y="3309809"/>
            <a:ext cx="396548" cy="39654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D14DD42-AC1A-A040-A594-78D41A2629A2}"/>
              </a:ext>
            </a:extLst>
          </p:cNvPr>
          <p:cNvSpPr/>
          <p:nvPr/>
        </p:nvSpPr>
        <p:spPr>
          <a:xfrm>
            <a:off x="3132902" y="3469983"/>
            <a:ext cx="76200" cy="76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AE4590-6218-9243-87EB-65B9971ABFD8}"/>
              </a:ext>
            </a:extLst>
          </p:cNvPr>
          <p:cNvSpPr/>
          <p:nvPr/>
        </p:nvSpPr>
        <p:spPr>
          <a:xfrm>
            <a:off x="3369276" y="3309691"/>
            <a:ext cx="396548" cy="39654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002B002-125B-8A4F-B737-EA6D6EB30469}"/>
              </a:ext>
            </a:extLst>
          </p:cNvPr>
          <p:cNvSpPr/>
          <p:nvPr/>
        </p:nvSpPr>
        <p:spPr>
          <a:xfrm>
            <a:off x="3529450" y="3469865"/>
            <a:ext cx="76200" cy="76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F839C87-DD88-D343-BBE2-5C1AA5CF2F23}"/>
              </a:ext>
            </a:extLst>
          </p:cNvPr>
          <p:cNvSpPr/>
          <p:nvPr/>
        </p:nvSpPr>
        <p:spPr>
          <a:xfrm>
            <a:off x="3765824" y="3309691"/>
            <a:ext cx="396548" cy="39654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F1F46B5-073F-1440-9104-82ED442DAB87}"/>
              </a:ext>
            </a:extLst>
          </p:cNvPr>
          <p:cNvSpPr/>
          <p:nvPr/>
        </p:nvSpPr>
        <p:spPr>
          <a:xfrm>
            <a:off x="3925998" y="3469865"/>
            <a:ext cx="76200" cy="76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4C074DF-2532-9A4D-9733-1ABECA357B62}"/>
              </a:ext>
            </a:extLst>
          </p:cNvPr>
          <p:cNvSpPr/>
          <p:nvPr/>
        </p:nvSpPr>
        <p:spPr>
          <a:xfrm>
            <a:off x="2972728" y="3706239"/>
            <a:ext cx="396548" cy="39654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E37BFB-3E97-1040-A7F1-B782583DCCE2}"/>
              </a:ext>
            </a:extLst>
          </p:cNvPr>
          <p:cNvSpPr/>
          <p:nvPr/>
        </p:nvSpPr>
        <p:spPr>
          <a:xfrm>
            <a:off x="3132902" y="3866413"/>
            <a:ext cx="76200" cy="76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33F4063-1116-3248-A61C-ABD0792A9C6A}"/>
              </a:ext>
            </a:extLst>
          </p:cNvPr>
          <p:cNvSpPr/>
          <p:nvPr/>
        </p:nvSpPr>
        <p:spPr>
          <a:xfrm>
            <a:off x="3369276" y="3706121"/>
            <a:ext cx="396548" cy="39654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5A85BC8-8A52-0B48-B27B-6CAAE1BC6A87}"/>
              </a:ext>
            </a:extLst>
          </p:cNvPr>
          <p:cNvSpPr/>
          <p:nvPr/>
        </p:nvSpPr>
        <p:spPr>
          <a:xfrm>
            <a:off x="3529450" y="3866295"/>
            <a:ext cx="76200" cy="76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1ED891-36C9-8E46-BAF8-C9013823395A}"/>
              </a:ext>
            </a:extLst>
          </p:cNvPr>
          <p:cNvSpPr/>
          <p:nvPr/>
        </p:nvSpPr>
        <p:spPr>
          <a:xfrm>
            <a:off x="3765824" y="3706121"/>
            <a:ext cx="396548" cy="39654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43F1ACA-69E6-1E48-B9E8-9B7F69855869}"/>
              </a:ext>
            </a:extLst>
          </p:cNvPr>
          <p:cNvSpPr/>
          <p:nvPr/>
        </p:nvSpPr>
        <p:spPr>
          <a:xfrm>
            <a:off x="3925998" y="3866295"/>
            <a:ext cx="76200" cy="76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8307885-F6E2-174A-A92F-196F8D3EC388}"/>
              </a:ext>
            </a:extLst>
          </p:cNvPr>
          <p:cNvSpPr/>
          <p:nvPr/>
        </p:nvSpPr>
        <p:spPr>
          <a:xfrm>
            <a:off x="2972728" y="4102551"/>
            <a:ext cx="396548" cy="39654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FC8058C-FB9F-B748-86D9-BC19786A149C}"/>
              </a:ext>
            </a:extLst>
          </p:cNvPr>
          <p:cNvSpPr/>
          <p:nvPr/>
        </p:nvSpPr>
        <p:spPr>
          <a:xfrm>
            <a:off x="3132902" y="4262725"/>
            <a:ext cx="76200" cy="76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8AE9ABC-509D-C644-9BA9-CFE5E2795129}"/>
              </a:ext>
            </a:extLst>
          </p:cNvPr>
          <p:cNvSpPr/>
          <p:nvPr/>
        </p:nvSpPr>
        <p:spPr>
          <a:xfrm>
            <a:off x="3369276" y="4102433"/>
            <a:ext cx="396548" cy="39654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CAA257F-1BF7-4C49-9148-5D92DEBEEFEC}"/>
              </a:ext>
            </a:extLst>
          </p:cNvPr>
          <p:cNvSpPr/>
          <p:nvPr/>
        </p:nvSpPr>
        <p:spPr>
          <a:xfrm>
            <a:off x="3529450" y="4262607"/>
            <a:ext cx="76200" cy="76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4F893B5-8556-DA47-9038-BD3A66540579}"/>
              </a:ext>
            </a:extLst>
          </p:cNvPr>
          <p:cNvSpPr/>
          <p:nvPr/>
        </p:nvSpPr>
        <p:spPr>
          <a:xfrm>
            <a:off x="3765824" y="4102433"/>
            <a:ext cx="396548" cy="39654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390BA03-1EC9-984E-8CF9-168F0EDABE6E}"/>
              </a:ext>
            </a:extLst>
          </p:cNvPr>
          <p:cNvSpPr/>
          <p:nvPr/>
        </p:nvSpPr>
        <p:spPr>
          <a:xfrm>
            <a:off x="3925998" y="4262607"/>
            <a:ext cx="76200" cy="76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653DFA7-8C63-1D4D-94C0-16CB7C726519}"/>
              </a:ext>
            </a:extLst>
          </p:cNvPr>
          <p:cNvGrpSpPr/>
          <p:nvPr/>
        </p:nvGrpSpPr>
        <p:grpSpPr>
          <a:xfrm>
            <a:off x="3000500" y="3341719"/>
            <a:ext cx="1156102" cy="1135414"/>
            <a:chOff x="3000500" y="3341719"/>
            <a:chExt cx="1156102" cy="1135414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865CCFD-3A4E-034F-94D5-4374D3B319E7}"/>
                </a:ext>
              </a:extLst>
            </p:cNvPr>
            <p:cNvSpPr/>
            <p:nvPr/>
          </p:nvSpPr>
          <p:spPr>
            <a:xfrm>
              <a:off x="3021187" y="3383094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2DA4046-BAF9-5645-AFD3-038442B2F2B1}"/>
                </a:ext>
              </a:extLst>
            </p:cNvPr>
            <p:cNvSpPr/>
            <p:nvPr/>
          </p:nvSpPr>
          <p:spPr>
            <a:xfrm>
              <a:off x="3248753" y="3536183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C984DB1-909E-7147-B604-3C5E3F8526A1}"/>
                </a:ext>
              </a:extLst>
            </p:cNvPr>
            <p:cNvSpPr/>
            <p:nvPr/>
          </p:nvSpPr>
          <p:spPr>
            <a:xfrm>
              <a:off x="3629408" y="3362406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B44B0BF-C397-D444-AA03-42189E19D3B9}"/>
                </a:ext>
              </a:extLst>
            </p:cNvPr>
            <p:cNvSpPr/>
            <p:nvPr/>
          </p:nvSpPr>
          <p:spPr>
            <a:xfrm>
              <a:off x="3637684" y="3589972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13D97A2-E816-C346-8AFC-E730511C3FE0}"/>
                </a:ext>
              </a:extLst>
            </p:cNvPr>
            <p:cNvSpPr/>
            <p:nvPr/>
          </p:nvSpPr>
          <p:spPr>
            <a:xfrm>
              <a:off x="3240478" y="3416195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EC137C9-A22B-8948-B8D0-542B0AD4A28F}"/>
                </a:ext>
              </a:extLst>
            </p:cNvPr>
            <p:cNvSpPr/>
            <p:nvPr/>
          </p:nvSpPr>
          <p:spPr>
            <a:xfrm>
              <a:off x="3058425" y="3565147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F683E00-AE6C-8941-AEC7-A7728D0D02DD}"/>
                </a:ext>
              </a:extLst>
            </p:cNvPr>
            <p:cNvSpPr/>
            <p:nvPr/>
          </p:nvSpPr>
          <p:spPr>
            <a:xfrm>
              <a:off x="3401843" y="3349993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0BEFA33-DE35-234B-9ACE-F6A1A3765A3D}"/>
                </a:ext>
              </a:extLst>
            </p:cNvPr>
            <p:cNvSpPr/>
            <p:nvPr/>
          </p:nvSpPr>
          <p:spPr>
            <a:xfrm>
              <a:off x="3501144" y="3606522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BFE2A0A-3401-A047-B128-A78E13E44960}"/>
                </a:ext>
              </a:extLst>
            </p:cNvPr>
            <p:cNvSpPr/>
            <p:nvPr/>
          </p:nvSpPr>
          <p:spPr>
            <a:xfrm>
              <a:off x="3815599" y="3341719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B04C3EE-4E56-2141-9D68-E55CF26896B8}"/>
                </a:ext>
              </a:extLst>
            </p:cNvPr>
            <p:cNvSpPr/>
            <p:nvPr/>
          </p:nvSpPr>
          <p:spPr>
            <a:xfrm>
              <a:off x="3832149" y="3548596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B5A981F-F252-2F40-A11C-E903A796DF58}"/>
                </a:ext>
              </a:extLst>
            </p:cNvPr>
            <p:cNvSpPr/>
            <p:nvPr/>
          </p:nvSpPr>
          <p:spPr>
            <a:xfrm>
              <a:off x="3956276" y="3349994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DC18C45-8EDD-7C48-9CCB-86E5B759E3D2}"/>
                </a:ext>
              </a:extLst>
            </p:cNvPr>
            <p:cNvSpPr/>
            <p:nvPr/>
          </p:nvSpPr>
          <p:spPr>
            <a:xfrm>
              <a:off x="4059714" y="3503083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4F94C75-C669-224B-A18E-58E0367B8D27}"/>
                </a:ext>
              </a:extLst>
            </p:cNvPr>
            <p:cNvSpPr/>
            <p:nvPr/>
          </p:nvSpPr>
          <p:spPr>
            <a:xfrm>
              <a:off x="3025325" y="3734786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FFADC75-764E-1341-B4F8-7C43F72BD160}"/>
                </a:ext>
              </a:extLst>
            </p:cNvPr>
            <p:cNvSpPr/>
            <p:nvPr/>
          </p:nvSpPr>
          <p:spPr>
            <a:xfrm>
              <a:off x="3273578" y="3842362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2F3B97C-0A19-F84C-9AF5-4D204EBF2C0B}"/>
                </a:ext>
              </a:extLst>
            </p:cNvPr>
            <p:cNvSpPr/>
            <p:nvPr/>
          </p:nvSpPr>
          <p:spPr>
            <a:xfrm>
              <a:off x="3025325" y="3900289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22164A6-22F0-0747-B4E0-AAC645ABE901}"/>
                </a:ext>
              </a:extLst>
            </p:cNvPr>
            <p:cNvSpPr/>
            <p:nvPr/>
          </p:nvSpPr>
          <p:spPr>
            <a:xfrm>
              <a:off x="3190827" y="3966490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18885D9-4BBB-A847-A08C-6EEC4E4D0E48}"/>
                </a:ext>
              </a:extLst>
            </p:cNvPr>
            <p:cNvSpPr/>
            <p:nvPr/>
          </p:nvSpPr>
          <p:spPr>
            <a:xfrm>
              <a:off x="3459768" y="3763750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7D1A598-48CC-D947-8BAE-46E678D693C9}"/>
                </a:ext>
              </a:extLst>
            </p:cNvPr>
            <p:cNvSpPr/>
            <p:nvPr/>
          </p:nvSpPr>
          <p:spPr>
            <a:xfrm>
              <a:off x="3583895" y="3743062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F300DAC-E8B5-B841-A595-BD4E4E0BC324}"/>
                </a:ext>
              </a:extLst>
            </p:cNvPr>
            <p:cNvSpPr/>
            <p:nvPr/>
          </p:nvSpPr>
          <p:spPr>
            <a:xfrm>
              <a:off x="3637683" y="3937526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A3C9C13-49E9-2942-AC99-CB295D074F9F}"/>
                </a:ext>
              </a:extLst>
            </p:cNvPr>
            <p:cNvSpPr/>
            <p:nvPr/>
          </p:nvSpPr>
          <p:spPr>
            <a:xfrm>
              <a:off x="3447355" y="3933389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ED5AB18-183B-534E-A415-3C72285BDB0B}"/>
                </a:ext>
              </a:extLst>
            </p:cNvPr>
            <p:cNvSpPr/>
            <p:nvPr/>
          </p:nvSpPr>
          <p:spPr>
            <a:xfrm>
              <a:off x="3819736" y="3747199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3F59F9A-66AE-AA46-BF39-A1D7337F9901}"/>
                </a:ext>
              </a:extLst>
            </p:cNvPr>
            <p:cNvSpPr/>
            <p:nvPr/>
          </p:nvSpPr>
          <p:spPr>
            <a:xfrm>
              <a:off x="4039026" y="3805124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710FB48-2297-824D-80D8-BFAD6A2D2BA3}"/>
                </a:ext>
              </a:extLst>
            </p:cNvPr>
            <p:cNvSpPr/>
            <p:nvPr/>
          </p:nvSpPr>
          <p:spPr>
            <a:xfrm>
              <a:off x="3997651" y="3978903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4A7C315-43FD-B745-9378-8CBC3DD8F7B2}"/>
                </a:ext>
              </a:extLst>
            </p:cNvPr>
            <p:cNvSpPr/>
            <p:nvPr/>
          </p:nvSpPr>
          <p:spPr>
            <a:xfrm>
              <a:off x="3819736" y="3867188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4A94B5E-20F2-7C4D-B6FB-767B0573F6E0}"/>
                </a:ext>
              </a:extLst>
            </p:cNvPr>
            <p:cNvSpPr/>
            <p:nvPr/>
          </p:nvSpPr>
          <p:spPr>
            <a:xfrm>
              <a:off x="3885937" y="4156818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BC7B15F-30CA-2644-B0C9-8A3EFC0CD39D}"/>
                </a:ext>
              </a:extLst>
            </p:cNvPr>
            <p:cNvSpPr/>
            <p:nvPr/>
          </p:nvSpPr>
          <p:spPr>
            <a:xfrm>
              <a:off x="4014201" y="4206468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555C0E2-7F09-764E-BDAD-6FFAA56BB1D4}"/>
                </a:ext>
              </a:extLst>
            </p:cNvPr>
            <p:cNvSpPr/>
            <p:nvPr/>
          </p:nvSpPr>
          <p:spPr>
            <a:xfrm>
              <a:off x="4080402" y="4309906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4F4D4FC9-649E-E045-913B-63CBF7E388F8}"/>
                </a:ext>
              </a:extLst>
            </p:cNvPr>
            <p:cNvSpPr/>
            <p:nvPr/>
          </p:nvSpPr>
          <p:spPr>
            <a:xfrm>
              <a:off x="3802050" y="4282668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C20183A-F6BD-C645-9C67-8A723A5D7807}"/>
                </a:ext>
              </a:extLst>
            </p:cNvPr>
            <p:cNvSpPr/>
            <p:nvPr/>
          </p:nvSpPr>
          <p:spPr>
            <a:xfrm>
              <a:off x="3658371" y="4384383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CAC6F4DB-DC0C-1F47-B067-1CBD177C9944}"/>
                </a:ext>
              </a:extLst>
            </p:cNvPr>
            <p:cNvSpPr/>
            <p:nvPr/>
          </p:nvSpPr>
          <p:spPr>
            <a:xfrm>
              <a:off x="3414255" y="4376108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8140DBB8-AA09-B34B-ADD3-6D1C192EDF0C}"/>
                </a:ext>
              </a:extLst>
            </p:cNvPr>
            <p:cNvSpPr/>
            <p:nvPr/>
          </p:nvSpPr>
          <p:spPr>
            <a:xfrm>
              <a:off x="3463906" y="4173367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100999A-9ED6-0641-A9A6-3E002E9C55ED}"/>
                </a:ext>
              </a:extLst>
            </p:cNvPr>
            <p:cNvSpPr/>
            <p:nvPr/>
          </p:nvSpPr>
          <p:spPr>
            <a:xfrm>
              <a:off x="3654234" y="4206468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A56C372-01E2-0B47-8500-3D845C934A8C}"/>
                </a:ext>
              </a:extLst>
            </p:cNvPr>
            <p:cNvSpPr/>
            <p:nvPr/>
          </p:nvSpPr>
          <p:spPr>
            <a:xfrm>
              <a:off x="3265303" y="4223018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E1694068-3502-E140-8C85-62C3FDB794BF}"/>
                </a:ext>
              </a:extLst>
            </p:cNvPr>
            <p:cNvSpPr/>
            <p:nvPr/>
          </p:nvSpPr>
          <p:spPr>
            <a:xfrm>
              <a:off x="3025325" y="4127855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AEEF05CD-A347-3041-9F58-25143AFC51F3}"/>
                </a:ext>
              </a:extLst>
            </p:cNvPr>
            <p:cNvSpPr/>
            <p:nvPr/>
          </p:nvSpPr>
          <p:spPr>
            <a:xfrm>
              <a:off x="3000500" y="4400933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7AC6514-18D8-134C-B960-6E88138115E0}"/>
                </a:ext>
              </a:extLst>
            </p:cNvPr>
            <p:cNvSpPr/>
            <p:nvPr/>
          </p:nvSpPr>
          <p:spPr>
            <a:xfrm>
              <a:off x="3108077" y="4371970"/>
              <a:ext cx="76200" cy="762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4" name="Up Arrow 83">
            <a:extLst>
              <a:ext uri="{FF2B5EF4-FFF2-40B4-BE49-F238E27FC236}">
                <a16:creationId xmlns:a16="http://schemas.microsoft.com/office/drawing/2014/main" id="{5268BA4D-0E95-9945-B240-BFC2EC3DFBC5}"/>
              </a:ext>
            </a:extLst>
          </p:cNvPr>
          <p:cNvSpPr/>
          <p:nvPr/>
        </p:nvSpPr>
        <p:spPr>
          <a:xfrm>
            <a:off x="2322971" y="3562350"/>
            <a:ext cx="496429" cy="1085824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AB3FF562-363E-AE40-8093-331635ADF0DF}"/>
              </a:ext>
            </a:extLst>
          </p:cNvPr>
          <p:cNvCxnSpPr>
            <a:cxnSpLocks/>
          </p:cNvCxnSpPr>
          <p:nvPr/>
        </p:nvCxnSpPr>
        <p:spPr>
          <a:xfrm>
            <a:off x="1392936" y="3776472"/>
            <a:ext cx="0" cy="5577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2FA9C9CD-A176-FF46-903D-DC5271BA673F}"/>
              </a:ext>
            </a:extLst>
          </p:cNvPr>
          <p:cNvCxnSpPr>
            <a:cxnSpLocks/>
            <a:endCxn id="89" idx="6"/>
          </p:cNvCxnSpPr>
          <p:nvPr/>
        </p:nvCxnSpPr>
        <p:spPr>
          <a:xfrm flipH="1" flipV="1">
            <a:off x="872060" y="4043215"/>
            <a:ext cx="1655848" cy="5446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Oval 88">
            <a:extLst>
              <a:ext uri="{FF2B5EF4-FFF2-40B4-BE49-F238E27FC236}">
                <a16:creationId xmlns:a16="http://schemas.microsoft.com/office/drawing/2014/main" id="{A8B93B11-C725-0349-83CC-859ABE606187}"/>
              </a:ext>
            </a:extLst>
          </p:cNvPr>
          <p:cNvSpPr/>
          <p:nvPr/>
        </p:nvSpPr>
        <p:spPr>
          <a:xfrm>
            <a:off x="826334" y="4020355"/>
            <a:ext cx="45726" cy="45720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/>
          </a:p>
        </p:txBody>
      </p:sp>
      <p:sp>
        <p:nvSpPr>
          <p:cNvPr id="90" name="Up Arrow 89">
            <a:extLst>
              <a:ext uri="{FF2B5EF4-FFF2-40B4-BE49-F238E27FC236}">
                <a16:creationId xmlns:a16="http://schemas.microsoft.com/office/drawing/2014/main" id="{7E95F213-CD25-D748-93FB-58314B1566CC}"/>
              </a:ext>
            </a:extLst>
          </p:cNvPr>
          <p:cNvSpPr/>
          <p:nvPr/>
        </p:nvSpPr>
        <p:spPr>
          <a:xfrm rot="10800000" flipV="1">
            <a:off x="1158240" y="3841563"/>
            <a:ext cx="159528" cy="348931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B99D69-6E50-7945-AA5E-F93F73CB0C71}"/>
              </a:ext>
            </a:extLst>
          </p:cNvPr>
          <p:cNvCxnSpPr>
            <a:cxnSpLocks/>
          </p:cNvCxnSpPr>
          <p:nvPr/>
        </p:nvCxnSpPr>
        <p:spPr>
          <a:xfrm>
            <a:off x="1338072" y="3776472"/>
            <a:ext cx="1097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7FCBD3FB-1264-F247-A9DC-326C6F631619}"/>
              </a:ext>
            </a:extLst>
          </p:cNvPr>
          <p:cNvCxnSpPr>
            <a:cxnSpLocks/>
          </p:cNvCxnSpPr>
          <p:nvPr/>
        </p:nvCxnSpPr>
        <p:spPr>
          <a:xfrm>
            <a:off x="1338072" y="4334256"/>
            <a:ext cx="1097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25E39910-DEBC-5F45-AE58-C728AF4DAF07}"/>
              </a:ext>
            </a:extLst>
          </p:cNvPr>
          <p:cNvCxnSpPr>
            <a:cxnSpLocks/>
          </p:cNvCxnSpPr>
          <p:nvPr/>
        </p:nvCxnSpPr>
        <p:spPr>
          <a:xfrm>
            <a:off x="1338072" y="4148328"/>
            <a:ext cx="1097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A90E537-B845-054C-B820-6281D453665E}"/>
              </a:ext>
            </a:extLst>
          </p:cNvPr>
          <p:cNvCxnSpPr>
            <a:cxnSpLocks/>
          </p:cNvCxnSpPr>
          <p:nvPr/>
        </p:nvCxnSpPr>
        <p:spPr>
          <a:xfrm>
            <a:off x="1338072" y="3962400"/>
            <a:ext cx="1097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8F36F3F5-49DD-9D4D-9426-BFAAEE7C1173}"/>
              </a:ext>
            </a:extLst>
          </p:cNvPr>
          <p:cNvCxnSpPr>
            <a:cxnSpLocks/>
            <a:stCxn id="89" idx="6"/>
            <a:endCxn id="84" idx="1"/>
          </p:cNvCxnSpPr>
          <p:nvPr/>
        </p:nvCxnSpPr>
        <p:spPr>
          <a:xfrm>
            <a:off x="872060" y="4043215"/>
            <a:ext cx="1450911" cy="3930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10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of Field</a:t>
            </a:r>
          </a:p>
        </p:txBody>
      </p:sp>
      <p:pic>
        <p:nvPicPr>
          <p:cNvPr id="5" name="Content Placeholder 5" descr="Depth of field, with near objects in focus">
            <a:extLst>
              <a:ext uri="{FF2B5EF4-FFF2-40B4-BE49-F238E27FC236}">
                <a16:creationId xmlns:a16="http://schemas.microsoft.com/office/drawing/2014/main" id="{5202F3AE-CA9D-AC02-F1FC-077DF575D2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518222"/>
            <a:ext cx="4038600" cy="3100830"/>
          </a:xfrm>
        </p:spPr>
      </p:pic>
      <p:pic>
        <p:nvPicPr>
          <p:cNvPr id="11" name="Content Placeholder 6" descr="Depth of field, with far objects in focus">
            <a:extLst>
              <a:ext uri="{FF2B5EF4-FFF2-40B4-BE49-F238E27FC236}">
                <a16:creationId xmlns:a16="http://schemas.microsoft.com/office/drawing/2014/main" id="{CB0B553D-7718-C084-4077-8849630EA4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519251"/>
            <a:ext cx="4038600" cy="3098772"/>
          </a:xfrm>
        </p:spPr>
      </p:pic>
      <p:sp>
        <p:nvSpPr>
          <p:cNvPr id="8" name="TextBox 7"/>
          <p:cNvSpPr txBox="1"/>
          <p:nvPr/>
        </p:nvSpPr>
        <p:spPr>
          <a:xfrm>
            <a:off x="1142641" y="4862451"/>
            <a:ext cx="4571699" cy="245706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sz="1361" dirty="0" err="1">
                <a:latin typeface="+mn-lt"/>
              </a:rPr>
              <a:t>Soler</a:t>
            </a:r>
            <a:r>
              <a:rPr lang="en-US" sz="1361" dirty="0">
                <a:latin typeface="+mn-lt"/>
              </a:rPr>
              <a:t> et al., Fourier Depth of Field, ACM TOG v28n2, April 2009</a:t>
            </a:r>
          </a:p>
        </p:txBody>
      </p:sp>
    </p:spTree>
    <p:extLst>
      <p:ext uri="{BB962C8B-B14F-4D97-AF65-F5344CB8AC3E}">
        <p14:creationId xmlns:p14="http://schemas.microsoft.com/office/powerpoint/2010/main" val="37456706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Pinhole Lens</a:t>
            </a:r>
          </a:p>
        </p:txBody>
      </p:sp>
      <p:sp>
        <p:nvSpPr>
          <p:cNvPr id="6" name="Up Arrow 5"/>
          <p:cNvSpPr/>
          <p:nvPr/>
        </p:nvSpPr>
        <p:spPr>
          <a:xfrm>
            <a:off x="6172369" y="1828800"/>
            <a:ext cx="914496" cy="2000250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6" idx="0"/>
          </p:cNvCxnSpPr>
          <p:nvPr/>
        </p:nvCxnSpPr>
        <p:spPr>
          <a:xfrm flipH="1">
            <a:off x="2450301" y="1828801"/>
            <a:ext cx="4179316" cy="11759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  <a:stCxn id="6" idx="1"/>
          </p:cNvCxnSpPr>
          <p:nvPr/>
        </p:nvCxnSpPr>
        <p:spPr>
          <a:xfrm flipH="1" flipV="1">
            <a:off x="2456614" y="2457289"/>
            <a:ext cx="3715755" cy="9813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2"/>
          </p:cNvCxnSpPr>
          <p:nvPr/>
        </p:nvCxnSpPr>
        <p:spPr>
          <a:xfrm flipH="1" flipV="1">
            <a:off x="2457843" y="2359743"/>
            <a:ext cx="4171774" cy="14693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409716" y="2666888"/>
            <a:ext cx="95484" cy="9547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/>
          </a:p>
        </p:txBody>
      </p:sp>
      <p:sp>
        <p:nvSpPr>
          <p:cNvPr id="21" name="Up Arrow 20"/>
          <p:cNvSpPr/>
          <p:nvPr/>
        </p:nvSpPr>
        <p:spPr>
          <a:xfrm flipV="1">
            <a:off x="2114293" y="2343152"/>
            <a:ext cx="293875" cy="642783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457228" y="2057401"/>
            <a:ext cx="0" cy="1371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6072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629616" y="1085850"/>
            <a:ext cx="0" cy="3371850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Lens with Depth of Field</a:t>
            </a:r>
          </a:p>
        </p:txBody>
      </p:sp>
      <p:sp>
        <p:nvSpPr>
          <p:cNvPr id="6" name="Up Arrow 5"/>
          <p:cNvSpPr/>
          <p:nvPr/>
        </p:nvSpPr>
        <p:spPr>
          <a:xfrm>
            <a:off x="6172369" y="1828800"/>
            <a:ext cx="914496" cy="2000250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457228" y="2057401"/>
            <a:ext cx="0" cy="1371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2449064" y="1828801"/>
            <a:ext cx="4180553" cy="1185182"/>
            <a:chOff x="1741714" y="2438400"/>
            <a:chExt cx="5573486" cy="1580243"/>
          </a:xfrm>
        </p:grpSpPr>
        <p:cxnSp>
          <p:nvCxnSpPr>
            <p:cNvPr id="17" name="Straight Connector 16"/>
            <p:cNvCxnSpPr>
              <a:stCxn id="6" idx="0"/>
              <a:endCxn id="10" idx="0"/>
            </p:cNvCxnSpPr>
            <p:nvPr/>
          </p:nvCxnSpPr>
          <p:spPr>
            <a:xfrm flipH="1">
              <a:off x="3086100" y="2438400"/>
              <a:ext cx="4229100" cy="914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0" idx="0"/>
            </p:cNvCxnSpPr>
            <p:nvPr/>
          </p:nvCxnSpPr>
          <p:spPr>
            <a:xfrm flipH="1">
              <a:off x="1741714" y="3352800"/>
              <a:ext cx="1344386" cy="6477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6" idx="0"/>
              <a:endCxn id="10" idx="4"/>
            </p:cNvCxnSpPr>
            <p:nvPr/>
          </p:nvCxnSpPr>
          <p:spPr>
            <a:xfrm flipH="1">
              <a:off x="3086100" y="2438400"/>
              <a:ext cx="4229100" cy="1447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" idx="4"/>
            </p:cNvCxnSpPr>
            <p:nvPr/>
          </p:nvCxnSpPr>
          <p:spPr>
            <a:xfrm flipH="1">
              <a:off x="1759857" y="3886200"/>
              <a:ext cx="1326243" cy="1324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6" idx="0"/>
            </p:cNvCxnSpPr>
            <p:nvPr/>
          </p:nvCxnSpPr>
          <p:spPr>
            <a:xfrm flipH="1">
              <a:off x="1743364" y="2438400"/>
              <a:ext cx="5571836" cy="156787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2457229" y="2408904"/>
            <a:ext cx="3715140" cy="1029570"/>
            <a:chOff x="1752600" y="3211871"/>
            <a:chExt cx="4953000" cy="1372760"/>
          </a:xfrm>
        </p:grpSpPr>
        <p:cxnSp>
          <p:nvCxnSpPr>
            <p:cNvPr id="44" name="Straight Connector 43"/>
            <p:cNvCxnSpPr>
              <a:stCxn id="6" idx="1"/>
              <a:endCxn id="10" idx="0"/>
            </p:cNvCxnSpPr>
            <p:nvPr/>
          </p:nvCxnSpPr>
          <p:spPr>
            <a:xfrm flipH="1" flipV="1">
              <a:off x="3086100" y="3352800"/>
              <a:ext cx="3619500" cy="123183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10" idx="0"/>
            </p:cNvCxnSpPr>
            <p:nvPr/>
          </p:nvCxnSpPr>
          <p:spPr>
            <a:xfrm flipH="1" flipV="1">
              <a:off x="1753419" y="3211871"/>
              <a:ext cx="1332681" cy="1409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6" idx="1"/>
              <a:endCxn id="10" idx="4"/>
            </p:cNvCxnSpPr>
            <p:nvPr/>
          </p:nvCxnSpPr>
          <p:spPr>
            <a:xfrm flipH="1" flipV="1">
              <a:off x="3086100" y="3886200"/>
              <a:ext cx="3619500" cy="69843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10" idx="4"/>
            </p:cNvCxnSpPr>
            <p:nvPr/>
          </p:nvCxnSpPr>
          <p:spPr>
            <a:xfrm flipH="1" flipV="1">
              <a:off x="1752600" y="3352800"/>
              <a:ext cx="1333500" cy="533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6" idx="1"/>
            </p:cNvCxnSpPr>
            <p:nvPr/>
          </p:nvCxnSpPr>
          <p:spPr>
            <a:xfrm flipH="1" flipV="1">
              <a:off x="1752600" y="3276600"/>
              <a:ext cx="4953000" cy="130803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2445798" y="2346960"/>
            <a:ext cx="4183819" cy="1482090"/>
            <a:chOff x="1737360" y="3129280"/>
            <a:chExt cx="5577840" cy="1976120"/>
          </a:xfrm>
        </p:grpSpPr>
        <p:cxnSp>
          <p:nvCxnSpPr>
            <p:cNvPr id="35" name="Straight Connector 34"/>
            <p:cNvCxnSpPr>
              <a:stCxn id="6" idx="2"/>
              <a:endCxn id="10" idx="4"/>
            </p:cNvCxnSpPr>
            <p:nvPr/>
          </p:nvCxnSpPr>
          <p:spPr>
            <a:xfrm flipH="1" flipV="1">
              <a:off x="3086100" y="3886200"/>
              <a:ext cx="4229100" cy="1219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6" idx="2"/>
              <a:endCxn id="10" idx="0"/>
            </p:cNvCxnSpPr>
            <p:nvPr/>
          </p:nvCxnSpPr>
          <p:spPr>
            <a:xfrm flipH="1" flipV="1">
              <a:off x="3086100" y="3352800"/>
              <a:ext cx="4229100" cy="1752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10" idx="4"/>
            </p:cNvCxnSpPr>
            <p:nvPr/>
          </p:nvCxnSpPr>
          <p:spPr>
            <a:xfrm flipH="1" flipV="1">
              <a:off x="1737360" y="3149600"/>
              <a:ext cx="1348740" cy="736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10" idx="0"/>
            </p:cNvCxnSpPr>
            <p:nvPr/>
          </p:nvCxnSpPr>
          <p:spPr>
            <a:xfrm flipH="1" flipV="1">
              <a:off x="1737360" y="3129280"/>
              <a:ext cx="1348740" cy="22352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6" idx="2"/>
            </p:cNvCxnSpPr>
            <p:nvPr/>
          </p:nvCxnSpPr>
          <p:spPr>
            <a:xfrm flipH="1" flipV="1">
              <a:off x="1753419" y="3146323"/>
              <a:ext cx="5561781" cy="19590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/>
          <p:nvPr/>
        </p:nvSpPr>
        <p:spPr>
          <a:xfrm>
            <a:off x="3371724" y="2514601"/>
            <a:ext cx="171468" cy="400050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/>
          </a:p>
        </p:txBody>
      </p:sp>
      <p:sp>
        <p:nvSpPr>
          <p:cNvPr id="21" name="Up Arrow 20"/>
          <p:cNvSpPr/>
          <p:nvPr/>
        </p:nvSpPr>
        <p:spPr>
          <a:xfrm flipV="1">
            <a:off x="2114293" y="2343152"/>
            <a:ext cx="293875" cy="642783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665042" y="971550"/>
            <a:ext cx="1194620" cy="302645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dirty="0">
                <a:latin typeface="+mn-lt"/>
              </a:rPr>
              <a:t>Focal Plane</a:t>
            </a:r>
          </a:p>
        </p:txBody>
      </p:sp>
    </p:spTree>
    <p:extLst>
      <p:ext uri="{BB962C8B-B14F-4D97-AF65-F5344CB8AC3E}">
        <p14:creationId xmlns:p14="http://schemas.microsoft.com/office/powerpoint/2010/main" val="117009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Lens Model</a:t>
            </a:r>
          </a:p>
        </p:txBody>
      </p:sp>
      <p:sp>
        <p:nvSpPr>
          <p:cNvPr id="6" name="Up Arrow 5"/>
          <p:cNvSpPr/>
          <p:nvPr/>
        </p:nvSpPr>
        <p:spPr>
          <a:xfrm>
            <a:off x="6172369" y="1828800"/>
            <a:ext cx="914496" cy="2000250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cxnSpLocks/>
            <a:stCxn id="6" idx="0"/>
            <a:endCxn id="10" idx="2"/>
          </p:cNvCxnSpPr>
          <p:nvPr/>
        </p:nvCxnSpPr>
        <p:spPr>
          <a:xfrm flipH="1">
            <a:off x="3409716" y="1828800"/>
            <a:ext cx="3219901" cy="8858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  <a:stCxn id="6" idx="1"/>
            <a:endCxn id="10" idx="2"/>
          </p:cNvCxnSpPr>
          <p:nvPr/>
        </p:nvCxnSpPr>
        <p:spPr>
          <a:xfrm flipH="1" flipV="1">
            <a:off x="3409716" y="2714625"/>
            <a:ext cx="2762653" cy="7240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  <a:stCxn id="6" idx="2"/>
            <a:endCxn id="10" idx="2"/>
          </p:cNvCxnSpPr>
          <p:nvPr/>
        </p:nvCxnSpPr>
        <p:spPr>
          <a:xfrm flipH="1" flipV="1">
            <a:off x="3409716" y="2714625"/>
            <a:ext cx="3219901" cy="11144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409716" y="2666888"/>
            <a:ext cx="95484" cy="95474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D0D528-8CCE-055E-E367-B97134B834B9}"/>
              </a:ext>
            </a:extLst>
          </p:cNvPr>
          <p:cNvCxnSpPr/>
          <p:nvPr/>
        </p:nvCxnSpPr>
        <p:spPr>
          <a:xfrm>
            <a:off x="6629616" y="1085850"/>
            <a:ext cx="0" cy="3371850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729EC1D-C0CE-6926-98C2-2E109260307F}"/>
              </a:ext>
            </a:extLst>
          </p:cNvPr>
          <p:cNvCxnSpPr/>
          <p:nvPr/>
        </p:nvCxnSpPr>
        <p:spPr>
          <a:xfrm>
            <a:off x="6629616" y="1485901"/>
            <a:ext cx="0" cy="2743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EC266C4-098A-9695-6AAF-C6C7E6E408B5}"/>
              </a:ext>
            </a:extLst>
          </p:cNvPr>
          <p:cNvSpPr txBox="1"/>
          <p:nvPr/>
        </p:nvSpPr>
        <p:spPr>
          <a:xfrm>
            <a:off x="6665042" y="971550"/>
            <a:ext cx="1285927" cy="302645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dirty="0">
                <a:latin typeface="+mn-lt"/>
              </a:rPr>
              <a:t>Image Plane</a:t>
            </a:r>
          </a:p>
        </p:txBody>
      </p:sp>
    </p:spTree>
    <p:extLst>
      <p:ext uri="{BB962C8B-B14F-4D97-AF65-F5344CB8AC3E}">
        <p14:creationId xmlns:p14="http://schemas.microsoft.com/office/powerpoint/2010/main" val="846814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629616" y="1085850"/>
            <a:ext cx="0" cy="3371850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Lens Model with Depth of Field</a:t>
            </a:r>
          </a:p>
        </p:txBody>
      </p:sp>
      <p:sp>
        <p:nvSpPr>
          <p:cNvPr id="6" name="Up Arrow 5"/>
          <p:cNvSpPr/>
          <p:nvPr/>
        </p:nvSpPr>
        <p:spPr>
          <a:xfrm>
            <a:off x="6172369" y="1828800"/>
            <a:ext cx="914496" cy="2000250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629616" y="1485901"/>
            <a:ext cx="0" cy="2743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3457459" y="1828801"/>
            <a:ext cx="3172158" cy="1085850"/>
            <a:chOff x="3086100" y="2438400"/>
            <a:chExt cx="4229100" cy="1447800"/>
          </a:xfrm>
        </p:grpSpPr>
        <p:cxnSp>
          <p:nvCxnSpPr>
            <p:cNvPr id="17" name="Straight Connector 16"/>
            <p:cNvCxnSpPr>
              <a:stCxn id="6" idx="0"/>
              <a:endCxn id="10" idx="0"/>
            </p:cNvCxnSpPr>
            <p:nvPr/>
          </p:nvCxnSpPr>
          <p:spPr>
            <a:xfrm flipH="1">
              <a:off x="3086100" y="2438400"/>
              <a:ext cx="4229100" cy="914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6" idx="0"/>
              <a:endCxn id="10" idx="4"/>
            </p:cNvCxnSpPr>
            <p:nvPr/>
          </p:nvCxnSpPr>
          <p:spPr>
            <a:xfrm flipH="1">
              <a:off x="3086100" y="2438400"/>
              <a:ext cx="4229100" cy="1447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6" idx="0"/>
            </p:cNvCxnSpPr>
            <p:nvPr/>
          </p:nvCxnSpPr>
          <p:spPr>
            <a:xfrm flipH="1">
              <a:off x="3124200" y="2438400"/>
              <a:ext cx="4191000" cy="1219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3457459" y="2514600"/>
            <a:ext cx="3176318" cy="1054083"/>
            <a:chOff x="3086100" y="3352800"/>
            <a:chExt cx="4234646" cy="1405444"/>
          </a:xfrm>
        </p:grpSpPr>
        <p:cxnSp>
          <p:nvCxnSpPr>
            <p:cNvPr id="44" name="Straight Connector 43"/>
            <p:cNvCxnSpPr>
              <a:endCxn id="10" idx="0"/>
            </p:cNvCxnSpPr>
            <p:nvPr/>
          </p:nvCxnSpPr>
          <p:spPr>
            <a:xfrm flipH="1" flipV="1">
              <a:off x="3086100" y="3352800"/>
              <a:ext cx="4229100" cy="13943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10" idx="4"/>
            </p:cNvCxnSpPr>
            <p:nvPr/>
          </p:nvCxnSpPr>
          <p:spPr>
            <a:xfrm flipH="1" flipV="1">
              <a:off x="3086100" y="3886200"/>
              <a:ext cx="4234646" cy="87204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3091249" y="3640438"/>
              <a:ext cx="4227495" cy="11146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3457459" y="2514601"/>
            <a:ext cx="3172158" cy="1314450"/>
            <a:chOff x="3086100" y="3352800"/>
            <a:chExt cx="4229100" cy="1752600"/>
          </a:xfrm>
        </p:grpSpPr>
        <p:cxnSp>
          <p:nvCxnSpPr>
            <p:cNvPr id="35" name="Straight Connector 34"/>
            <p:cNvCxnSpPr>
              <a:stCxn id="6" idx="2"/>
              <a:endCxn id="10" idx="4"/>
            </p:cNvCxnSpPr>
            <p:nvPr/>
          </p:nvCxnSpPr>
          <p:spPr>
            <a:xfrm flipH="1" flipV="1">
              <a:off x="3086100" y="3886200"/>
              <a:ext cx="4229100" cy="1219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6" idx="2"/>
              <a:endCxn id="10" idx="0"/>
            </p:cNvCxnSpPr>
            <p:nvPr/>
          </p:nvCxnSpPr>
          <p:spPr>
            <a:xfrm flipH="1" flipV="1">
              <a:off x="3086100" y="3352800"/>
              <a:ext cx="4229100" cy="1752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6" idx="2"/>
            </p:cNvCxnSpPr>
            <p:nvPr/>
          </p:nvCxnSpPr>
          <p:spPr>
            <a:xfrm flipH="1" flipV="1">
              <a:off x="3124200" y="3657600"/>
              <a:ext cx="4191000" cy="1447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/>
          <p:nvPr/>
        </p:nvSpPr>
        <p:spPr>
          <a:xfrm>
            <a:off x="3371724" y="2514601"/>
            <a:ext cx="171468" cy="400050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665042" y="971550"/>
            <a:ext cx="2032670" cy="302645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dirty="0">
                <a:latin typeface="+mn-lt"/>
              </a:rPr>
              <a:t>Image &amp; Focal Plane</a:t>
            </a:r>
          </a:p>
        </p:txBody>
      </p:sp>
    </p:spTree>
    <p:extLst>
      <p:ext uri="{BB962C8B-B14F-4D97-AF65-F5344CB8AC3E}">
        <p14:creationId xmlns:p14="http://schemas.microsoft.com/office/powerpoint/2010/main" val="362641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Shadows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if there is an object between the surface and light?</a:t>
            </a:r>
          </a:p>
        </p:txBody>
      </p:sp>
      <p:sp>
        <p:nvSpPr>
          <p:cNvPr id="2" name="&quot;No&quot; Symbol 1">
            <a:extLst>
              <a:ext uri="{FF2B5EF4-FFF2-40B4-BE49-F238E27FC236}">
                <a16:creationId xmlns:a16="http://schemas.microsoft.com/office/drawing/2014/main" id="{5010FDF5-037A-7847-8BE1-1D87602781F1}"/>
              </a:ext>
            </a:extLst>
          </p:cNvPr>
          <p:cNvSpPr/>
          <p:nvPr/>
        </p:nvSpPr>
        <p:spPr>
          <a:xfrm>
            <a:off x="4572000" y="3868087"/>
            <a:ext cx="380063" cy="380063"/>
          </a:xfrm>
          <a:prstGeom prst="noSmoking">
            <a:avLst>
              <a:gd name="adj" fmla="val 484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 descr="Shadow if ray to light is blocked">
            <a:extLst>
              <a:ext uri="{FF2B5EF4-FFF2-40B4-BE49-F238E27FC236}">
                <a16:creationId xmlns:a16="http://schemas.microsoft.com/office/drawing/2014/main" id="{5654815B-4D46-0949-89CF-2CF041723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740" y="2084786"/>
            <a:ext cx="2819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037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Traced DOF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Make sure image plane is at focal plane</a:t>
                </a:r>
              </a:p>
              <a:p>
                <a:r>
                  <a:rPr lang="en-US" dirty="0"/>
                  <a:t>Jitter ray start position within lens aperture</a:t>
                </a:r>
              </a:p>
              <a:p>
                <a:pPr lvl="1"/>
                <a:r>
                  <a:rPr lang="en-US" dirty="0"/>
                  <a:t>Disk in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m:rPr>
                        <m:lit/>
                      </m:rPr>
                      <a:rPr lang="en-US" i="1" dirty="0" smtClean="0">
                        <a:latin typeface="Cambria Math" panose="02040503050406030204" pitchFamily="18" charset="0"/>
                      </a:rPr>
                      <m:t>/</m:t>
                    </m:r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/>
                  <a:t> plane centered on eye</a:t>
                </a:r>
              </a:p>
              <a:p>
                <a:pPr lvl="2"/>
                <a:r>
                  <a:rPr lang="en-US" dirty="0"/>
                  <a:t>Given random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;</m:t>
                    </m:r>
                    <m:r>
                      <m:rPr>
                        <m:lit/>
                      </m:rPr>
                      <a:rPr lang="en-US" i="1" dirty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rad>
                    <m:r>
                      <m:rPr>
                        <m:lit/>
                      </m:rPr>
                      <a:rPr lang="en-US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2,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Smaller aperture = closer to pinhole</a:t>
                </a:r>
              </a:p>
              <a:p>
                <a:pPr lvl="1"/>
                <a:r>
                  <a:rPr lang="en-US" dirty="0"/>
                  <a:t>Larger aperture = more DOF blur</a:t>
                </a:r>
              </a:p>
              <a:p>
                <a:r>
                  <a:rPr lang="en-US" dirty="0"/>
                  <a:t>Average over several random rays per pixel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6" t="-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67016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Blur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Things move while the shutter is open</a:t>
            </a:r>
          </a:p>
          <a:p>
            <a:r>
              <a:rPr lang="en-US" dirty="0"/>
              <a:t>Track object motion</a:t>
            </a:r>
          </a:p>
          <a:p>
            <a:r>
              <a:rPr lang="en-US" dirty="0"/>
              <a:t>Jitter ray start time within frame</a:t>
            </a:r>
          </a:p>
        </p:txBody>
      </p:sp>
      <p:pic>
        <p:nvPicPr>
          <p:cNvPr id="6" name="Content Placeholder 5" descr="Pool balls with one in motion">
            <a:extLst>
              <a:ext uri="{FF2B5EF4-FFF2-40B4-BE49-F238E27FC236}">
                <a16:creationId xmlns:a16="http://schemas.microsoft.com/office/drawing/2014/main" id="{96CAD533-F006-BA4D-8A85-8BD727EE4C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12" y="1200150"/>
            <a:ext cx="3736975" cy="373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095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F9AA5-CE92-4E4C-AC50-EEE46400F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Combining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77FAC-A9B7-1447-9C90-5122BAB89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each ray, choose a random (point in time, start point, screen location, etc.)</a:t>
            </a:r>
          </a:p>
          <a:p>
            <a:r>
              <a:rPr lang="en-US" b="1" dirty="0"/>
              <a:t>Lots</a:t>
            </a:r>
            <a:r>
              <a:rPr lang="en-US" dirty="0"/>
              <a:t> of extra details on reducing the resulting noise</a:t>
            </a:r>
          </a:p>
          <a:p>
            <a:pPr lvl="1"/>
            <a:r>
              <a:rPr lang="en-US" dirty="0"/>
              <a:t>Non-uniform choice of rays (importance sampling)</a:t>
            </a:r>
          </a:p>
          <a:p>
            <a:pPr lvl="1"/>
            <a:r>
              <a:rPr lang="en-US" dirty="0"/>
              <a:t>Smart sample selection (quasi-random, blue noise, adaptive)</a:t>
            </a:r>
          </a:p>
          <a:p>
            <a:pPr lvl="1"/>
            <a:r>
              <a:rPr lang="en-US" dirty="0"/>
              <a:t>Combination and reuse of samples (denoising)</a:t>
            </a:r>
          </a:p>
          <a:p>
            <a:r>
              <a:rPr lang="en-US" dirty="0"/>
              <a:t>For more, look up Monte-Carlo rendering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1573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9F2CA-FC1B-043B-1125-7A84F4707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3C239-7DD8-C06F-1743-A61B8C2189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144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EAC0-392E-E94E-B4BA-28A34E27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Ray Tracing (single sample version)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6A947B-576E-D048-92EB-03C8022AD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e = eye position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foreach pixel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	s = pixel screen position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	pixel color = trace(e, s-e)</a:t>
            </a:r>
          </a:p>
        </p:txBody>
      </p:sp>
    </p:spTree>
    <p:extLst>
      <p:ext uri="{BB962C8B-B14F-4D97-AF65-F5344CB8AC3E}">
        <p14:creationId xmlns:p14="http://schemas.microsoft.com/office/powerpoint/2010/main" val="27415961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EAC0-392E-E94E-B4BA-28A34E27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Ray Tracing (multiple sample version)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6A947B-576E-D048-92EB-03C8022AD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e = eye position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foreach pixel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	pixel color = (0,0,0)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	s = pixel screen position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	foreach sample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		s’ = jittered screen position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		e’ = jittered eye position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		pixel color += trace(e’, s’-e’)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	pixel color /= number of samples</a:t>
            </a:r>
          </a:p>
        </p:txBody>
      </p:sp>
    </p:spTree>
    <p:extLst>
      <p:ext uri="{BB962C8B-B14F-4D97-AF65-F5344CB8AC3E}">
        <p14:creationId xmlns:p14="http://schemas.microsoft.com/office/powerpoint/2010/main" val="34543144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7C956-5B8A-D94B-83D2-1661838FE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Ray Tracing (trace – non-Fresnel version)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1741A-26C3-104F-8AEC-68D03CB00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trace(e, d)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	if (ray termination) return;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	find first object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	P,N,S = position, normal, surface parameters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	color = </a:t>
            </a:r>
            <a:r>
              <a:rPr lang="en-US" sz="1800" dirty="0" err="1">
                <a:latin typeface="Courier" pitchFamily="2" charset="0"/>
              </a:rPr>
              <a:t>S.ambient</a:t>
            </a:r>
            <a:endParaRPr lang="en-US" sz="18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	foreach light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		L = normalize(</a:t>
            </a:r>
            <a:r>
              <a:rPr lang="en-US" sz="1800" dirty="0" err="1">
                <a:latin typeface="Courier" pitchFamily="2" charset="0"/>
              </a:rPr>
              <a:t>light.position</a:t>
            </a:r>
            <a:r>
              <a:rPr lang="en-US" sz="1800" dirty="0">
                <a:latin typeface="Courier" pitchFamily="2" charset="0"/>
              </a:rPr>
              <a:t> – P)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		if N•L &gt; 0 and probe(P, L, length(</a:t>
            </a:r>
            <a:r>
              <a:rPr lang="en-US" sz="1800" dirty="0" err="1">
                <a:latin typeface="Courier" pitchFamily="2" charset="0"/>
              </a:rPr>
              <a:t>light.position</a:t>
            </a:r>
            <a:r>
              <a:rPr lang="en-US" sz="1800" dirty="0">
                <a:latin typeface="Courier" pitchFamily="2" charset="0"/>
              </a:rPr>
              <a:t> – P))</a:t>
            </a:r>
            <a:br>
              <a:rPr lang="en-US" sz="1800" dirty="0">
                <a:latin typeface="Courier" pitchFamily="2" charset="0"/>
              </a:rPr>
            </a:br>
            <a:r>
              <a:rPr lang="en-US" sz="1800" dirty="0">
                <a:latin typeface="Courier" pitchFamily="2" charset="0"/>
              </a:rPr>
              <a:t>			I = </a:t>
            </a:r>
            <a:r>
              <a:rPr lang="en-US" sz="1800" dirty="0" err="1">
                <a:latin typeface="Courier" pitchFamily="2" charset="0"/>
              </a:rPr>
              <a:t>light.intensity</a:t>
            </a:r>
            <a:r>
              <a:rPr lang="en-US" sz="1800" dirty="0">
                <a:latin typeface="Courier" pitchFamily="2" charset="0"/>
              </a:rPr>
              <a:t> * N•L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			color += </a:t>
            </a:r>
            <a:r>
              <a:rPr lang="en-US" sz="1800" dirty="0" err="1">
                <a:latin typeface="Courier" pitchFamily="2" charset="0"/>
              </a:rPr>
              <a:t>S.diffuse</a:t>
            </a:r>
            <a:r>
              <a:rPr lang="en-US" sz="1800" dirty="0">
                <a:latin typeface="Courier" pitchFamily="2" charset="0"/>
              </a:rPr>
              <a:t> * I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			if N•H &gt; 0 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				color += </a:t>
            </a:r>
            <a:r>
              <a:rPr lang="en-US" sz="1800" dirty="0" err="1">
                <a:latin typeface="Courier" pitchFamily="2" charset="0"/>
              </a:rPr>
              <a:t>S.specular</a:t>
            </a:r>
            <a:r>
              <a:rPr lang="en-US" sz="1800" dirty="0">
                <a:latin typeface="Courier" pitchFamily="2" charset="0"/>
              </a:rPr>
              <a:t> * I * </a:t>
            </a:r>
            <a:r>
              <a:rPr lang="en-US" sz="1800" dirty="0" err="1">
                <a:latin typeface="Courier" pitchFamily="2" charset="0"/>
              </a:rPr>
              <a:t>N•H</a:t>
            </a:r>
            <a:r>
              <a:rPr lang="en-US" sz="1800" baseline="30000" dirty="0" err="1">
                <a:latin typeface="Courier" pitchFamily="2" charset="0"/>
              </a:rPr>
              <a:t>S.specpow</a:t>
            </a:r>
            <a:endParaRPr lang="en-US" sz="18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	color += </a:t>
            </a:r>
            <a:r>
              <a:rPr lang="en-US" sz="1800" dirty="0" err="1">
                <a:latin typeface="Courier" pitchFamily="2" charset="0"/>
              </a:rPr>
              <a:t>S.reflect</a:t>
            </a:r>
            <a:r>
              <a:rPr lang="en-US" sz="1800" dirty="0">
                <a:latin typeface="Courier" pitchFamily="2" charset="0"/>
              </a:rPr>
              <a:t> * trace(P, reflection direction)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	color += </a:t>
            </a:r>
            <a:r>
              <a:rPr lang="en-US" sz="1800" dirty="0" err="1">
                <a:latin typeface="Courier" pitchFamily="2" charset="0"/>
              </a:rPr>
              <a:t>S.refract</a:t>
            </a:r>
            <a:r>
              <a:rPr lang="en-US" sz="1800" dirty="0">
                <a:latin typeface="Courier" pitchFamily="2" charset="0"/>
              </a:rPr>
              <a:t> * trace(P, refraction direction)</a:t>
            </a:r>
          </a:p>
          <a:p>
            <a:endParaRPr lang="en-US" sz="1800" dirty="0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C32182DA-D66A-B24E-8D31-1D37EF59A195}"/>
              </a:ext>
            </a:extLst>
          </p:cNvPr>
          <p:cNvSpPr/>
          <p:nvPr/>
        </p:nvSpPr>
        <p:spPr>
          <a:xfrm>
            <a:off x="609600" y="2495550"/>
            <a:ext cx="274319" cy="1806176"/>
          </a:xfrm>
          <a:prstGeom prst="leftBrac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F238B3-5CD7-764C-B6A9-B68766AB938A}"/>
              </a:ext>
            </a:extLst>
          </p:cNvPr>
          <p:cNvSpPr txBox="1"/>
          <p:nvPr/>
        </p:nvSpPr>
        <p:spPr>
          <a:xfrm rot="16200000">
            <a:off x="-630572" y="2646214"/>
            <a:ext cx="2005677" cy="322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Direct illumination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6AD711EB-A6D1-9647-B40F-B0662C568F24}"/>
              </a:ext>
            </a:extLst>
          </p:cNvPr>
          <p:cNvSpPr/>
          <p:nvPr/>
        </p:nvSpPr>
        <p:spPr>
          <a:xfrm>
            <a:off x="609600" y="4324350"/>
            <a:ext cx="274319" cy="381000"/>
          </a:xfrm>
          <a:prstGeom prst="leftBrac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1065B452-4FCB-4C46-87C2-8C8FD5E5D1C1}"/>
              </a:ext>
            </a:extLst>
          </p:cNvPr>
          <p:cNvCxnSpPr>
            <a:cxnSpLocks/>
            <a:stCxn id="6" idx="1"/>
            <a:endCxn id="20" idx="1"/>
          </p:cNvCxnSpPr>
          <p:nvPr/>
        </p:nvCxnSpPr>
        <p:spPr>
          <a:xfrm rot="10800000" flipH="1" flipV="1">
            <a:off x="609600" y="4514850"/>
            <a:ext cx="381000" cy="469508"/>
          </a:xfrm>
          <a:prstGeom prst="curvedConnector3">
            <a:avLst>
              <a:gd name="adj1" fmla="val -60000"/>
            </a:avLst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9A8E03F-310B-2242-A17E-F1DF49FEF799}"/>
              </a:ext>
            </a:extLst>
          </p:cNvPr>
          <p:cNvSpPr txBox="1"/>
          <p:nvPr/>
        </p:nvSpPr>
        <p:spPr>
          <a:xfrm>
            <a:off x="990600" y="4823224"/>
            <a:ext cx="2954655" cy="322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Reflection &amp; refraction rays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173659-72C4-864C-9866-87D5E57AE7C7}"/>
              </a:ext>
            </a:extLst>
          </p:cNvPr>
          <p:cNvSpPr txBox="1"/>
          <p:nvPr/>
        </p:nvSpPr>
        <p:spPr>
          <a:xfrm>
            <a:off x="2895600" y="1064050"/>
            <a:ext cx="4634602" cy="322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Recursion depth, contribution, or probability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B42A67B-7189-0EAD-8D5C-DB24785A10D6}"/>
              </a:ext>
            </a:extLst>
          </p:cNvPr>
          <p:cNvCxnSpPr>
            <a:stCxn id="7" idx="1"/>
          </p:cNvCxnSpPr>
          <p:nvPr/>
        </p:nvCxnSpPr>
        <p:spPr>
          <a:xfrm flipH="1">
            <a:off x="2467927" y="1225184"/>
            <a:ext cx="427673" cy="22261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4353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1CF6C-6AD6-0D49-B907-5D9B5096E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Ray Tracing </a:t>
            </a:r>
            <a:r>
              <a:rPr lang="en-US"/>
              <a:t>(shadow probe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28B15-C541-F146-A2DC-A1187FD88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probe(e, d, distance)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	foreach object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		if 𝜖 &lt; </a:t>
            </a:r>
            <a:r>
              <a:rPr lang="en-US" sz="1800" dirty="0" err="1">
                <a:latin typeface="Courier" pitchFamily="2" charset="0"/>
              </a:rPr>
              <a:t>object.intersection</a:t>
            </a:r>
            <a:r>
              <a:rPr lang="en-US" sz="1800" dirty="0">
                <a:latin typeface="Courier" pitchFamily="2" charset="0"/>
              </a:rPr>
              <a:t>(</a:t>
            </a:r>
            <a:r>
              <a:rPr lang="en-US" sz="1800" dirty="0" err="1">
                <a:latin typeface="Courier" pitchFamily="2" charset="0"/>
              </a:rPr>
              <a:t>e,d</a:t>
            </a:r>
            <a:r>
              <a:rPr lang="en-US" sz="1800" dirty="0">
                <a:latin typeface="Courier" pitchFamily="2" charset="0"/>
              </a:rPr>
              <a:t>) &lt; distance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			return false; // early exit from object loop</a:t>
            </a:r>
          </a:p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	return true;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0B58B4-06BA-9D4F-B669-44FDEC8DBD4C}"/>
              </a:ext>
            </a:extLst>
          </p:cNvPr>
          <p:cNvSpPr txBox="1"/>
          <p:nvPr/>
        </p:nvSpPr>
        <p:spPr>
          <a:xfrm>
            <a:off x="5105400" y="3257550"/>
            <a:ext cx="1787669" cy="322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False if shadow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91D5D6-BDCD-C147-BDF5-F99F2E6D61BE}"/>
              </a:ext>
            </a:extLst>
          </p:cNvPr>
          <p:cNvSpPr txBox="1"/>
          <p:nvPr/>
        </p:nvSpPr>
        <p:spPr>
          <a:xfrm>
            <a:off x="4191000" y="4019550"/>
            <a:ext cx="2330510" cy="322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True if not shadowed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11A21EB-10C9-604B-8017-DE9C4A24BEBF}"/>
              </a:ext>
            </a:extLst>
          </p:cNvPr>
          <p:cNvCxnSpPr>
            <a:cxnSpLocks/>
          </p:cNvCxnSpPr>
          <p:nvPr/>
        </p:nvCxnSpPr>
        <p:spPr>
          <a:xfrm flipH="1" flipV="1">
            <a:off x="3429000" y="2419350"/>
            <a:ext cx="1676400" cy="838200"/>
          </a:xfrm>
          <a:prstGeom prst="straightConnector1">
            <a:avLst/>
          </a:prstGeom>
          <a:ln w="25400">
            <a:solidFill>
              <a:schemeClr val="accent2"/>
            </a:solidFill>
            <a:headEnd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77B03AB-8178-B844-8177-D298A4640F72}"/>
              </a:ext>
            </a:extLst>
          </p:cNvPr>
          <p:cNvCxnSpPr>
            <a:cxnSpLocks/>
          </p:cNvCxnSpPr>
          <p:nvPr/>
        </p:nvCxnSpPr>
        <p:spPr>
          <a:xfrm flipH="1" flipV="1">
            <a:off x="2590800" y="2897388"/>
            <a:ext cx="1600200" cy="1136155"/>
          </a:xfrm>
          <a:prstGeom prst="straightConnector1">
            <a:avLst/>
          </a:prstGeom>
          <a:ln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2126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Tracing Characteristics</a:t>
            </a:r>
          </a:p>
        </p:txBody>
      </p:sp>
      <p:sp>
        <p:nvSpPr>
          <p:cNvPr id="4956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Good</a:t>
            </a:r>
          </a:p>
          <a:p>
            <a:pPr lvl="1"/>
            <a:r>
              <a:rPr lang="en-US"/>
              <a:t>Simple to implement</a:t>
            </a:r>
          </a:p>
          <a:p>
            <a:pPr lvl="1"/>
            <a:r>
              <a:rPr lang="en-US"/>
              <a:t>Minimal memory required</a:t>
            </a:r>
          </a:p>
          <a:p>
            <a:pPr lvl="1"/>
            <a:r>
              <a:rPr lang="en-US"/>
              <a:t>Easy to extend</a:t>
            </a:r>
          </a:p>
          <a:p>
            <a:r>
              <a:rPr lang="en-US"/>
              <a:t>Bad</a:t>
            </a:r>
          </a:p>
          <a:p>
            <a:pPr lvl="1"/>
            <a:r>
              <a:rPr lang="en-US"/>
              <a:t>Aliasing</a:t>
            </a:r>
          </a:p>
          <a:p>
            <a:pPr lvl="1"/>
            <a:r>
              <a:rPr lang="en-US"/>
              <a:t>Computationally intensive</a:t>
            </a:r>
          </a:p>
          <a:p>
            <a:pPr lvl="2"/>
            <a:r>
              <a:rPr lang="en-US"/>
              <a:t>Intersections expensive (75-90% of rendering time)</a:t>
            </a:r>
          </a:p>
          <a:p>
            <a:pPr lvl="2"/>
            <a:r>
              <a:rPr lang="en-US"/>
              <a:t>Lots of rays</a:t>
            </a:r>
          </a:p>
        </p:txBody>
      </p:sp>
    </p:spTree>
    <p:extLst>
      <p:ext uri="{BB962C8B-B14F-4D97-AF65-F5344CB8AC3E}">
        <p14:creationId xmlns:p14="http://schemas.microsoft.com/office/powerpoint/2010/main" val="1179390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Traced Shadows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492491" algn="l"/>
                <a:tab pos="984980" algn="l"/>
                <a:tab pos="1477472" algn="l"/>
                <a:tab pos="1969962" algn="l"/>
                <a:tab pos="2462452" algn="l"/>
                <a:tab pos="2954943" algn="l"/>
                <a:tab pos="3447434" algn="l"/>
                <a:tab pos="3939924" algn="l"/>
                <a:tab pos="4432414" algn="l"/>
                <a:tab pos="4924905" algn="l"/>
                <a:tab pos="5417396" algn="l"/>
                <a:tab pos="5909886" algn="l"/>
              </a:tabLst>
            </a:pPr>
            <a:r>
              <a:rPr lang="en-GB" dirty="0"/>
              <a:t>Trace a ray</a:t>
            </a:r>
          </a:p>
          <a:p>
            <a:pPr lvl="1">
              <a:tabLst>
                <a:tab pos="492491" algn="l"/>
                <a:tab pos="984980" algn="l"/>
                <a:tab pos="1477472" algn="l"/>
                <a:tab pos="1969962" algn="l"/>
                <a:tab pos="2462452" algn="l"/>
                <a:tab pos="2954943" algn="l"/>
                <a:tab pos="3447434" algn="l"/>
                <a:tab pos="3939924" algn="l"/>
                <a:tab pos="4432414" algn="l"/>
                <a:tab pos="4924905" algn="l"/>
                <a:tab pos="5417396" algn="l"/>
                <a:tab pos="5909886" algn="l"/>
              </a:tabLst>
            </a:pPr>
            <a:r>
              <a:rPr lang="en-GB" dirty="0"/>
              <a:t>Start = point on surface</a:t>
            </a:r>
          </a:p>
          <a:p>
            <a:pPr lvl="1">
              <a:tabLst>
                <a:tab pos="492491" algn="l"/>
                <a:tab pos="984980" algn="l"/>
                <a:tab pos="1477472" algn="l"/>
                <a:tab pos="1969962" algn="l"/>
                <a:tab pos="2462452" algn="l"/>
                <a:tab pos="2954943" algn="l"/>
                <a:tab pos="3447434" algn="l"/>
                <a:tab pos="3939924" algn="l"/>
                <a:tab pos="4432414" algn="l"/>
                <a:tab pos="4924905" algn="l"/>
                <a:tab pos="5417396" algn="l"/>
                <a:tab pos="5909886" algn="l"/>
              </a:tabLst>
            </a:pPr>
            <a:r>
              <a:rPr lang="en-GB" dirty="0"/>
              <a:t>End = light source</a:t>
            </a:r>
          </a:p>
          <a:p>
            <a:pPr lvl="1">
              <a:tabLst>
                <a:tab pos="492491" algn="l"/>
                <a:tab pos="984980" algn="l"/>
                <a:tab pos="1477472" algn="l"/>
                <a:tab pos="1969962" algn="l"/>
                <a:tab pos="2462452" algn="l"/>
                <a:tab pos="2954943" algn="l"/>
                <a:tab pos="3447434" algn="l"/>
                <a:tab pos="3939924" algn="l"/>
                <a:tab pos="4432414" algn="l"/>
                <a:tab pos="4924905" algn="l"/>
                <a:tab pos="5417396" algn="l"/>
                <a:tab pos="5909886" algn="l"/>
              </a:tabLst>
            </a:pPr>
            <a:r>
              <a:rPr lang="en-GB" dirty="0"/>
              <a:t>t=0 at Surface, t=d at Light</a:t>
            </a:r>
          </a:p>
          <a:p>
            <a:pPr lvl="1">
              <a:tabLst>
                <a:tab pos="492491" algn="l"/>
                <a:tab pos="984980" algn="l"/>
                <a:tab pos="1477472" algn="l"/>
                <a:tab pos="1969962" algn="l"/>
                <a:tab pos="2462452" algn="l"/>
                <a:tab pos="2954943" algn="l"/>
                <a:tab pos="3447434" algn="l"/>
                <a:tab pos="3939924" algn="l"/>
                <a:tab pos="4432414" algn="l"/>
                <a:tab pos="4924905" algn="l"/>
                <a:tab pos="5417396" algn="l"/>
                <a:tab pos="5909886" algn="l"/>
              </a:tabLst>
            </a:pPr>
            <a:r>
              <a:rPr lang="en-GB" dirty="0"/>
              <a:t>“Bias” (𝜖 &lt; t &lt; d) to avoid </a:t>
            </a:r>
            <a:r>
              <a:rPr lang="en-GB" i="1" dirty="0"/>
              <a:t>surface acne</a:t>
            </a:r>
          </a:p>
          <a:p>
            <a:pPr>
              <a:tabLst>
                <a:tab pos="492491" algn="l"/>
                <a:tab pos="984980" algn="l"/>
                <a:tab pos="1477472" algn="l"/>
                <a:tab pos="1969962" algn="l"/>
                <a:tab pos="2462452" algn="l"/>
                <a:tab pos="2954943" algn="l"/>
                <a:tab pos="3447434" algn="l"/>
                <a:tab pos="3939924" algn="l"/>
                <a:tab pos="4432414" algn="l"/>
                <a:tab pos="4924905" algn="l"/>
                <a:tab pos="5417396" algn="l"/>
                <a:tab pos="5909886" algn="l"/>
              </a:tabLst>
            </a:pPr>
            <a:r>
              <a:rPr lang="en-GB" dirty="0"/>
              <a:t>Test</a:t>
            </a:r>
          </a:p>
          <a:p>
            <a:pPr lvl="1">
              <a:tabLst>
                <a:tab pos="492491" algn="l"/>
                <a:tab pos="984980" algn="l"/>
                <a:tab pos="1477472" algn="l"/>
                <a:tab pos="1969962" algn="l"/>
                <a:tab pos="2462452" algn="l"/>
                <a:tab pos="2954943" algn="l"/>
                <a:tab pos="3447434" algn="l"/>
                <a:tab pos="3939924" algn="l"/>
                <a:tab pos="4432414" algn="l"/>
                <a:tab pos="4924905" algn="l"/>
                <a:tab pos="5417396" algn="l"/>
                <a:tab pos="5909886" algn="l"/>
              </a:tabLst>
            </a:pPr>
            <a:r>
              <a:rPr lang="en-GB" dirty="0"/>
              <a:t>𝜖 &lt; t &lt; d = shadow</a:t>
            </a:r>
          </a:p>
          <a:p>
            <a:pPr lvl="1">
              <a:tabLst>
                <a:tab pos="492491" algn="l"/>
                <a:tab pos="984980" algn="l"/>
                <a:tab pos="1477472" algn="l"/>
                <a:tab pos="1969962" algn="l"/>
                <a:tab pos="2462452" algn="l"/>
                <a:tab pos="2954943" algn="l"/>
                <a:tab pos="3447434" algn="l"/>
                <a:tab pos="3939924" algn="l"/>
                <a:tab pos="4432414" algn="l"/>
                <a:tab pos="4924905" algn="l"/>
                <a:tab pos="5417396" algn="l"/>
                <a:tab pos="5909886" algn="l"/>
              </a:tabLst>
            </a:pPr>
            <a:r>
              <a:rPr lang="en-GB" dirty="0"/>
              <a:t>No intersection or t ≥ d = use this light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Shadow if ray to light is blocked">
            <a:extLst>
              <a:ext uri="{FF2B5EF4-FFF2-40B4-BE49-F238E27FC236}">
                <a16:creationId xmlns:a16="http://schemas.microsoft.com/office/drawing/2014/main" id="{2D0ABF5D-0197-1B4D-A0E7-0DDF572C1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15844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2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Lambert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Law</a:t>
            </a:r>
          </a:p>
        </p:txBody>
      </p:sp>
      <p:sp>
        <p:nvSpPr>
          <p:cNvPr id="566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Intensity of reflected light is related to surface orientation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 descr="How much light hits a unit area of surface depending on the angle of the surface to the beam of light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319" y="1845916"/>
            <a:ext cx="1503518" cy="26613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F3B06F-C790-0C4B-9B12-AB68417EDCBC}"/>
              </a:ext>
            </a:extLst>
          </p:cNvPr>
          <p:cNvSpPr txBox="1"/>
          <p:nvPr/>
        </p:nvSpPr>
        <p:spPr>
          <a:xfrm>
            <a:off x="3352800" y="2237748"/>
            <a:ext cx="261610" cy="3340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260730-B3F9-B246-A9D1-DB52F3ED8CB0}"/>
              </a:ext>
            </a:extLst>
          </p:cNvPr>
          <p:cNvSpPr txBox="1"/>
          <p:nvPr/>
        </p:nvSpPr>
        <p:spPr>
          <a:xfrm>
            <a:off x="3352800" y="3822062"/>
            <a:ext cx="261610" cy="3340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E06BBD-B236-1F44-9B16-887FB9DBDD6B}"/>
              </a:ext>
            </a:extLst>
          </p:cNvPr>
          <p:cNvSpPr txBox="1"/>
          <p:nvPr/>
        </p:nvSpPr>
        <p:spPr>
          <a:xfrm>
            <a:off x="5395245" y="2249482"/>
            <a:ext cx="261610" cy="3340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039F11-9857-A24A-8464-4BF8C4462BFC}"/>
              </a:ext>
            </a:extLst>
          </p:cNvPr>
          <p:cNvSpPr txBox="1"/>
          <p:nvPr/>
        </p:nvSpPr>
        <p:spPr>
          <a:xfrm>
            <a:off x="5429428" y="3693722"/>
            <a:ext cx="665567" cy="3340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0.7*I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9943390-7796-B744-826E-C249C3A5ACC0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3483605" y="2571750"/>
            <a:ext cx="0" cy="457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037F64E-C116-B94E-90F1-D0FB7B5B22D6}"/>
              </a:ext>
            </a:extLst>
          </p:cNvPr>
          <p:cNvCxnSpPr>
            <a:stCxn id="3" idx="0"/>
          </p:cNvCxnSpPr>
          <p:nvPr/>
        </p:nvCxnSpPr>
        <p:spPr>
          <a:xfrm flipV="1">
            <a:off x="3483605" y="1834182"/>
            <a:ext cx="0" cy="4035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0DCA9D0-52ED-4A42-8CFA-452D44893F8C}"/>
              </a:ext>
            </a:extLst>
          </p:cNvPr>
          <p:cNvCxnSpPr>
            <a:stCxn id="7" idx="0"/>
          </p:cNvCxnSpPr>
          <p:nvPr/>
        </p:nvCxnSpPr>
        <p:spPr>
          <a:xfrm flipV="1">
            <a:off x="5526050" y="1834182"/>
            <a:ext cx="0" cy="4153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9ECC141-3573-A84A-92C1-1248CAE69D41}"/>
              </a:ext>
            </a:extLst>
          </p:cNvPr>
          <p:cNvCxnSpPr>
            <a:stCxn id="7" idx="2"/>
          </p:cNvCxnSpPr>
          <p:nvPr/>
        </p:nvCxnSpPr>
        <p:spPr>
          <a:xfrm>
            <a:off x="5526050" y="2583484"/>
            <a:ext cx="0" cy="4454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1AD8378-A6B0-1F48-B77D-DAB7A8085D34}"/>
              </a:ext>
            </a:extLst>
          </p:cNvPr>
          <p:cNvCxnSpPr>
            <a:stCxn id="6" idx="0"/>
          </p:cNvCxnSpPr>
          <p:nvPr/>
        </p:nvCxnSpPr>
        <p:spPr>
          <a:xfrm flipV="1">
            <a:off x="3483605" y="3409950"/>
            <a:ext cx="0" cy="4121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D5ED76C-3EDE-7449-90A3-1BC71EA508B5}"/>
              </a:ext>
            </a:extLst>
          </p:cNvPr>
          <p:cNvCxnSpPr>
            <a:stCxn id="10" idx="0"/>
          </p:cNvCxnSpPr>
          <p:nvPr/>
        </p:nvCxnSpPr>
        <p:spPr>
          <a:xfrm flipH="1" flipV="1">
            <a:off x="5762211" y="3409950"/>
            <a:ext cx="1" cy="2837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533347B-8C92-9C43-91D4-A0A26F580236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3483605" y="4156064"/>
            <a:ext cx="0" cy="351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5B734FB-5CF5-F847-8D46-540EDD566918}"/>
              </a:ext>
            </a:extLst>
          </p:cNvPr>
          <p:cNvCxnSpPr>
            <a:stCxn id="10" idx="2"/>
          </p:cNvCxnSpPr>
          <p:nvPr/>
        </p:nvCxnSpPr>
        <p:spPr>
          <a:xfrm flipH="1">
            <a:off x="5762211" y="4027724"/>
            <a:ext cx="1" cy="2966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1585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eometric illustration of the angles to show the width of the beam of light to hit a surface is defined by cos theta or the dot product of n and l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70316" y="2266950"/>
            <a:ext cx="3732179" cy="2018916"/>
          </a:xfrm>
          <a:prstGeom prst="rect">
            <a:avLst/>
          </a:prstGeom>
        </p:spPr>
      </p:pic>
      <p:sp>
        <p:nvSpPr>
          <p:cNvPr id="568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Lambert</a:t>
            </a:r>
            <a:r>
              <a:rPr lang="en-US" dirty="0">
                <a:latin typeface="Arial"/>
              </a:rPr>
              <a:t>’</a:t>
            </a:r>
            <a:r>
              <a:rPr lang="en-US" dirty="0"/>
              <a:t>s Law (AKA Diffuse Reflectance)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8323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Specifically: the radiant energy from any small surface area </a:t>
                </a:r>
                <a:r>
                  <a:rPr lang="en-US" dirty="0" err="1"/>
                  <a:t>dA</a:t>
                </a:r>
                <a:r>
                  <a:rPr lang="en-US" dirty="0"/>
                  <a:t> is proportional to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endParaRPr lang="en-US" dirty="0">
                  <a:sym typeface="Symbol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sym typeface="Symbol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sym typeface="Symbol" charset="0"/>
                          </a:rPr>
                          <m:t>𝐾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sym typeface="Symbol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>
                    <a:sym typeface="Symbol" charset="0"/>
                  </a:rPr>
                  <a:t> = surface color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sym typeface="Symbol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sym typeface="Symbol" charset="0"/>
                          </a:rPr>
                          <m:t>𝐼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sym typeface="Symbol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US" dirty="0">
                    <a:sym typeface="Symbol" charset="0"/>
                  </a:rPr>
                  <a:t> = light intensity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nor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diff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endParaRPr lang="en-US" dirty="0">
                  <a:sym typeface="Symbol" charset="0"/>
                </a:endParaRPr>
              </a:p>
              <a:p>
                <a:r>
                  <a:rPr lang="en-US" dirty="0">
                    <a:sym typeface="Symbol" charset="0"/>
                  </a:rPr>
                  <a:t>In terms of vectors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  <a:sym typeface="Symbol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sym typeface="Symbol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dirty="0">
                    <a:sym typeface="Symbol" charset="0"/>
                  </a:rPr>
                  <a:t> = normalized surface normal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  <a:sym typeface="Symbol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sym typeface="Symbol" charset="0"/>
                          </a:rPr>
                          <m:t>𝑙</m:t>
                        </m:r>
                      </m:e>
                    </m:acc>
                  </m:oMath>
                </a14:m>
                <a:r>
                  <a:rPr lang="en-US" dirty="0">
                    <a:sym typeface="Symbol" charset="0"/>
                  </a:rPr>
                  <a:t> = normalized vector toward light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nor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diff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sSub>
                      <m:sSubPr>
                        <m:ctrlPr>
                          <a:rPr lang="en-US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acc>
                  </m:oMath>
                </a14:m>
                <a:endParaRPr lang="en-US" dirty="0">
                  <a:sym typeface="Symbol" charset="0"/>
                </a:endParaRPr>
              </a:p>
            </p:txBody>
          </p:sp>
        </mc:Choice>
        <mc:Fallback xmlns="">
          <p:sp>
            <p:nvSpPr>
              <p:cNvPr id="56832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926" t="-1017" b="-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503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32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2419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ym typeface="Symbol" charset="0"/>
                  </a:rPr>
                  <a:t>Intensity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diff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err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i="1" dirty="0" err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sSub>
                        <m:sSubPr>
                          <m:ctrlPr>
                            <a:rPr lang="en-US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err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 dirty="0" err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acc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ym typeface="Symbol" charset="0"/>
                </a:endParaRPr>
              </a:p>
              <a:p>
                <a:pPr marL="0" indent="0">
                  <a:buNone/>
                </a:pPr>
                <a:endParaRPr lang="en-US" dirty="0">
                  <a:sym typeface="Symbol" charset="0"/>
                </a:endParaRPr>
              </a:p>
              <a:p>
                <a:r>
                  <a:rPr lang="en-US" dirty="0">
                    <a:sym typeface="Symbol" charset="0"/>
                  </a:rPr>
                  <a:t>Adding color, repeat per component: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err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i="1" dirty="0" err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sSub>
                        <m:sSubPr>
                          <m:ctrlPr>
                            <a:rPr lang="en-US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err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 dirty="0" err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m:rPr>
                              <m:sty m:val="p"/>
                            </m:rP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acc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ym typeface="Symbol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err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i="1" dirty="0" err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sSub>
                        <m:sSubPr>
                          <m:ctrlPr>
                            <a:rPr lang="en-US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err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 dirty="0" err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m:rPr>
                              <m:sty m:val="p"/>
                            </m:rP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acc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ym typeface="Symbol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err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i="1" dirty="0" err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sSub>
                        <m:sSubPr>
                          <m:ctrlPr>
                            <a:rPr lang="en-US" i="1" dirty="0" err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err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 dirty="0" err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m:rPr>
                              <m:sty m:val="p"/>
                            </m:rP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acc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ym typeface="Symbol" charset="0"/>
                </a:endParaRPr>
              </a:p>
              <a:p>
                <a:pPr marL="0" indent="0" algn="ctr">
                  <a:buNone/>
                </a:pPr>
                <a:endParaRPr lang="en-US" dirty="0">
                  <a:sym typeface="Symbol" charset="0"/>
                </a:endParaRPr>
              </a:p>
              <a:p>
                <a:endParaRPr lang="en-US" dirty="0">
                  <a:sym typeface="Symbol" charset="0"/>
                </a:endParaRPr>
              </a:p>
              <a:p>
                <a:endParaRPr lang="en-US" dirty="0">
                  <a:sym typeface="Symbol" charset="0"/>
                </a:endParaRPr>
              </a:p>
              <a:p>
                <a:endParaRPr lang="en-US" dirty="0">
                  <a:sym typeface="Symbol" charset="0"/>
                </a:endParaRPr>
              </a:p>
            </p:txBody>
          </p:sp>
        </mc:Choice>
        <mc:Fallback xmlns="">
          <p:sp>
            <p:nvSpPr>
              <p:cNvPr id="57241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26" t="-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3D1E7345-5031-5A98-38D2-69821EF38F86}"/>
              </a:ext>
            </a:extLst>
          </p:cNvPr>
          <p:cNvGrpSpPr/>
          <p:nvPr/>
        </p:nvGrpSpPr>
        <p:grpSpPr>
          <a:xfrm>
            <a:off x="333727" y="809422"/>
            <a:ext cx="3704873" cy="758843"/>
            <a:chOff x="333727" y="809422"/>
            <a:chExt cx="3704873" cy="75884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93D8C8D-FD7A-B347-AE62-35491B6FC206}"/>
                </a:ext>
              </a:extLst>
            </p:cNvPr>
            <p:cNvSpPr txBox="1"/>
            <p:nvPr/>
          </p:nvSpPr>
          <p:spPr>
            <a:xfrm>
              <a:off x="333727" y="809422"/>
              <a:ext cx="3476273" cy="322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Surface diffuse color aka albedo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69A802A-E82D-78C5-1568-C39E1291A21E}"/>
                </a:ext>
              </a:extLst>
            </p:cNvPr>
            <p:cNvCxnSpPr>
              <a:cxnSpLocks/>
            </p:cNvCxnSpPr>
            <p:nvPr/>
          </p:nvCxnSpPr>
          <p:spPr>
            <a:xfrm>
              <a:off x="3657600" y="1063228"/>
              <a:ext cx="381000" cy="505037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9DD3FF8-8CBE-94F4-F95C-D1DBF63D672F}"/>
              </a:ext>
            </a:extLst>
          </p:cNvPr>
          <p:cNvGrpSpPr/>
          <p:nvPr/>
        </p:nvGrpSpPr>
        <p:grpSpPr>
          <a:xfrm>
            <a:off x="4419600" y="795704"/>
            <a:ext cx="2433509" cy="861646"/>
            <a:chOff x="4419600" y="795704"/>
            <a:chExt cx="2433509" cy="86164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9260C1-F17B-C7AD-0304-56B6C28D86A8}"/>
                </a:ext>
              </a:extLst>
            </p:cNvPr>
            <p:cNvSpPr txBox="1"/>
            <p:nvPr/>
          </p:nvSpPr>
          <p:spPr>
            <a:xfrm>
              <a:off x="5257800" y="795704"/>
              <a:ext cx="1595309" cy="322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Light intensity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9860F73-7C8D-B6EF-3863-69DF62CFD5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19600" y="1041238"/>
              <a:ext cx="927229" cy="616112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5CC1EC0-8579-D9D4-26F4-FDC2C4071ADD}"/>
              </a:ext>
            </a:extLst>
          </p:cNvPr>
          <p:cNvGrpSpPr/>
          <p:nvPr/>
        </p:nvGrpSpPr>
        <p:grpSpPr>
          <a:xfrm>
            <a:off x="5880229" y="1084391"/>
            <a:ext cx="2851343" cy="460951"/>
            <a:chOff x="5880229" y="1084391"/>
            <a:chExt cx="2851343" cy="46095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46C93B-FF66-81B6-DB21-AAB0B22EBC21}"/>
                </a:ext>
              </a:extLst>
            </p:cNvPr>
            <p:cNvSpPr txBox="1"/>
            <p:nvPr/>
          </p:nvSpPr>
          <p:spPr>
            <a:xfrm>
              <a:off x="6200110" y="1084391"/>
              <a:ext cx="2531462" cy="322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Lambertian reflectance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C7AF3A8-25E6-63E1-EC8E-755B8481D27B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>
              <a:off x="5880229" y="1245525"/>
              <a:ext cx="319881" cy="299817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59505DD-A154-4AC2-F33F-81803B5A248B}"/>
              </a:ext>
            </a:extLst>
          </p:cNvPr>
          <p:cNvGrpSpPr/>
          <p:nvPr/>
        </p:nvGrpSpPr>
        <p:grpSpPr>
          <a:xfrm>
            <a:off x="5257800" y="1982802"/>
            <a:ext cx="3670077" cy="761545"/>
            <a:chOff x="5257800" y="1982802"/>
            <a:chExt cx="3670077" cy="761545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24E028B1-2A50-8B3E-FFDD-5F978AA208AA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 flipV="1">
              <a:off x="5257800" y="1982802"/>
              <a:ext cx="741070" cy="60041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98EFCA-A8A8-2E7C-B532-FB1B4C223CA7}"/>
                </a:ext>
              </a:extLst>
            </p:cNvPr>
            <p:cNvSpPr txBox="1"/>
            <p:nvPr/>
          </p:nvSpPr>
          <p:spPr>
            <a:xfrm>
              <a:off x="5998870" y="2422079"/>
              <a:ext cx="2929007" cy="322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Ignore lights below surface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923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241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Ambient Light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4227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Additional light bounces we’re not counting</a:t>
                </a:r>
              </a:p>
              <a:p>
                <a:pPr lvl="1"/>
                <a:r>
                  <a:rPr lang="en-US" dirty="0"/>
                  <a:t>light ⇢ surface ⇢ surface ⇢ eye</a:t>
                </a:r>
              </a:p>
              <a:p>
                <a:pPr lvl="1"/>
                <a:r>
                  <a:rPr lang="en-US" dirty="0"/>
                  <a:t>light ⇢ surface ⇢ surface ⇢ surface ⇢ eye</a:t>
                </a:r>
              </a:p>
              <a:p>
                <a:pPr lvl="1"/>
                <a:r>
                  <a:rPr lang="en-US" dirty="0"/>
                  <a:t>…</a:t>
                </a:r>
              </a:p>
              <a:p>
                <a:r>
                  <a:rPr lang="en-US" dirty="0"/>
                  <a:t>Hard to compute, approximate as a constant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/>
                  <a:t> = Amount of extra light coming into this surface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/>
                  <a:t> = Amount that bounces off of this surface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nor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amb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sSub>
                      <m:sSubPr>
                        <m:ctrlPr>
                          <a:rPr lang="en-US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 dirty="0" err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/>
                  <a:t> = Total extra light bouncing off this surface</a:t>
                </a:r>
              </a:p>
            </p:txBody>
          </p:sp>
        </mc:Choice>
        <mc:Fallback xmlns="">
          <p:sp>
            <p:nvSpPr>
              <p:cNvPr id="56422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26" t="-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359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9924</TotalTime>
  <Words>1912</Words>
  <Application>Microsoft Macintosh PowerPoint</Application>
  <PresentationFormat>On-screen Show (16:9)</PresentationFormat>
  <Paragraphs>321</Paragraphs>
  <Slides>48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Arial</vt:lpstr>
      <vt:lpstr>Calibri</vt:lpstr>
      <vt:lpstr>Cambria Math</vt:lpstr>
      <vt:lpstr>Courier</vt:lpstr>
      <vt:lpstr>Liberation Sans</vt:lpstr>
      <vt:lpstr>Liberation Serif</vt:lpstr>
      <vt:lpstr>Symbol</vt:lpstr>
      <vt:lpstr>Times</vt:lpstr>
      <vt:lpstr>Times New Roman</vt:lpstr>
      <vt:lpstr>Wingdings</vt:lpstr>
      <vt:lpstr>Office Theme</vt:lpstr>
      <vt:lpstr>Ray Tracing</vt:lpstr>
      <vt:lpstr>Light Sources</vt:lpstr>
      <vt:lpstr>Direct Illumination</vt:lpstr>
      <vt:lpstr>Shadows</vt:lpstr>
      <vt:lpstr>Ray Traced Shadows</vt:lpstr>
      <vt:lpstr>Lambert’s Law</vt:lpstr>
      <vt:lpstr>Lambert’s Law (AKA Diffuse Reflectance)</vt:lpstr>
      <vt:lpstr>Color</vt:lpstr>
      <vt:lpstr>Ambient Light</vt:lpstr>
      <vt:lpstr>Reflections</vt:lpstr>
      <vt:lpstr>Mirror Reflection</vt:lpstr>
      <vt:lpstr>Ray Tracing Reflection</vt:lpstr>
      <vt:lpstr>Calculating Reflection Vector</vt:lpstr>
      <vt:lpstr>Ray Traced Reflection</vt:lpstr>
      <vt:lpstr>Specular Reflection</vt:lpstr>
      <vt:lpstr>H vector</vt:lpstr>
      <vt:lpstr>Specular Normalization</vt:lpstr>
      <vt:lpstr>Combined Specular &amp; Mirror</vt:lpstr>
      <vt:lpstr>Refraction</vt:lpstr>
      <vt:lpstr>Refraction</vt:lpstr>
      <vt:lpstr>PowerPoint Presentation</vt:lpstr>
      <vt:lpstr>Calculating Refraction Vector</vt:lpstr>
      <vt:lpstr>Calculating Refraction Vector</vt:lpstr>
      <vt:lpstr>Calculating Refraction Vector</vt:lpstr>
      <vt:lpstr>Calculating Refraction Vector</vt:lpstr>
      <vt:lpstr>Total Internal Reflection</vt:lpstr>
      <vt:lpstr>Alpha Blending</vt:lpstr>
      <vt:lpstr>Refraction and Alpha</vt:lpstr>
      <vt:lpstr>Refraction and Alpha</vt:lpstr>
      <vt:lpstr>Layered Surface Models</vt:lpstr>
      <vt:lpstr>Photon Paths</vt:lpstr>
      <vt:lpstr>Ray Casting vs Ray Tracing</vt:lpstr>
      <vt:lpstr>Taking Multiple Photons per Pixel</vt:lpstr>
      <vt:lpstr>Ray Traced Antialiasing</vt:lpstr>
      <vt:lpstr>Depth of Field</vt:lpstr>
      <vt:lpstr>Physical Pinhole Lens</vt:lpstr>
      <vt:lpstr>Lens with Depth of Field</vt:lpstr>
      <vt:lpstr>Our Lens Model</vt:lpstr>
      <vt:lpstr>Lens Model with Depth of Field</vt:lpstr>
      <vt:lpstr>Ray Traced DOF</vt:lpstr>
      <vt:lpstr>Motion Blur</vt:lpstr>
      <vt:lpstr>Combining Effects</vt:lpstr>
      <vt:lpstr>Summary</vt:lpstr>
      <vt:lpstr>Full Ray Tracing (single sample version)</vt:lpstr>
      <vt:lpstr>Full Ray Tracing (multiple sample version)</vt:lpstr>
      <vt:lpstr>Full Ray Tracing (trace – non-Fresnel version)</vt:lpstr>
      <vt:lpstr>Full Ray Tracing (shadow probe)</vt:lpstr>
      <vt:lpstr>Ray Tracing Characteristics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Graphics Overview</dc:title>
  <dc:creator>Dan</dc:creator>
  <cp:lastModifiedBy>Marc Olano</cp:lastModifiedBy>
  <cp:revision>181</cp:revision>
  <cp:lastPrinted>2020-01-27T14:55:32Z</cp:lastPrinted>
  <dcterms:modified xsi:type="dcterms:W3CDTF">2026-02-11T19:31:11Z</dcterms:modified>
</cp:coreProperties>
</file>