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39"/>
  </p:notesMasterIdLst>
  <p:sldIdLst>
    <p:sldId id="256" r:id="rId2"/>
    <p:sldId id="349" r:id="rId3"/>
    <p:sldId id="265" r:id="rId4"/>
    <p:sldId id="266" r:id="rId5"/>
    <p:sldId id="344" r:id="rId6"/>
    <p:sldId id="346" r:id="rId7"/>
    <p:sldId id="350" r:id="rId8"/>
    <p:sldId id="330" r:id="rId9"/>
    <p:sldId id="351" r:id="rId10"/>
    <p:sldId id="352" r:id="rId11"/>
    <p:sldId id="274" r:id="rId12"/>
    <p:sldId id="353" r:id="rId13"/>
    <p:sldId id="332" r:id="rId14"/>
    <p:sldId id="362" r:id="rId15"/>
    <p:sldId id="354" r:id="rId16"/>
    <p:sldId id="279" r:id="rId17"/>
    <p:sldId id="355" r:id="rId18"/>
    <p:sldId id="298" r:id="rId19"/>
    <p:sldId id="277" r:id="rId20"/>
    <p:sldId id="278" r:id="rId21"/>
    <p:sldId id="356" r:id="rId22"/>
    <p:sldId id="334" r:id="rId23"/>
    <p:sldId id="338" r:id="rId24"/>
    <p:sldId id="335" r:id="rId25"/>
    <p:sldId id="336" r:id="rId26"/>
    <p:sldId id="337" r:id="rId27"/>
    <p:sldId id="339" r:id="rId28"/>
    <p:sldId id="340" r:id="rId29"/>
    <p:sldId id="341" r:id="rId30"/>
    <p:sldId id="357" r:id="rId31"/>
    <p:sldId id="347" r:id="rId32"/>
    <p:sldId id="348" r:id="rId33"/>
    <p:sldId id="359" r:id="rId34"/>
    <p:sldId id="343" r:id="rId35"/>
    <p:sldId id="272" r:id="rId36"/>
    <p:sldId id="360" r:id="rId37"/>
    <p:sldId id="361" r:id="rId38"/>
  </p:sldIdLst>
  <p:sldSz cx="9144000" cy="5143500" type="screen16x9"/>
  <p:notesSz cx="7772400" cy="10058400"/>
  <p:defaultTextStyle>
    <a:defPPr>
      <a:defRPr lang="en-GB"/>
    </a:defPPr>
    <a:lvl1pPr algn="l" defTabSz="370094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1pPr>
    <a:lvl2pPr marL="349533" indent="-174768" algn="l" defTabSz="370094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2pPr>
    <a:lvl3pPr marL="524300" indent="-174768" algn="l" defTabSz="370094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3pPr>
    <a:lvl4pPr marL="699068" indent="-174768" algn="l" defTabSz="370094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4pPr>
    <a:lvl5pPr marL="873834" indent="-174768" algn="l" defTabSz="370094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5pPr>
    <a:lvl6pPr marL="1850472" algn="l" defTabSz="370094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6pPr>
    <a:lvl7pPr marL="2220566" algn="l" defTabSz="370094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7pPr>
    <a:lvl8pPr marL="2590660" algn="l" defTabSz="370094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8pPr>
    <a:lvl9pPr marL="2960755" algn="l" defTabSz="370094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93" userDrawn="1">
          <p15:clr>
            <a:srgbClr val="A4A3A4"/>
          </p15:clr>
        </p15:guide>
        <p15:guide id="2" pos="20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EAD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90909"/>
  </p:normalViewPr>
  <p:slideViewPr>
    <p:cSldViewPr>
      <p:cViewPr varScale="1">
        <p:scale>
          <a:sx n="147" d="100"/>
          <a:sy n="147" d="100"/>
        </p:scale>
        <p:origin x="736" y="184"/>
      </p:cViewPr>
      <p:guideLst>
        <p:guide orient="horz" pos="1993"/>
        <p:guide pos="2003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fld id="{55AA6C62-FD0A-8D4B-87B1-15467818E14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99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700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601403" indent="-231310" algn="l" defTabSz="3700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925235" indent="-185048" algn="l" defTabSz="3700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295331" indent="-185048" algn="l" defTabSz="3700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1665425" indent="-185048" algn="l" defTabSz="3700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1850472" algn="l" defTabSz="370094" rtl="0" eaLnBrk="1" latinLnBrk="0" hangingPunct="1">
      <a:defRPr sz="972" kern="1200">
        <a:solidFill>
          <a:schemeClr val="tx1"/>
        </a:solidFill>
        <a:latin typeface="+mn-lt"/>
        <a:ea typeface="+mn-ea"/>
        <a:cs typeface="+mn-cs"/>
      </a:defRPr>
    </a:lvl6pPr>
    <a:lvl7pPr marL="2220566" algn="l" defTabSz="370094" rtl="0" eaLnBrk="1" latinLnBrk="0" hangingPunct="1">
      <a:defRPr sz="972" kern="1200">
        <a:solidFill>
          <a:schemeClr val="tx1"/>
        </a:solidFill>
        <a:latin typeface="+mn-lt"/>
        <a:ea typeface="+mn-ea"/>
        <a:cs typeface="+mn-cs"/>
      </a:defRPr>
    </a:lvl7pPr>
    <a:lvl8pPr marL="2590660" algn="l" defTabSz="370094" rtl="0" eaLnBrk="1" latinLnBrk="0" hangingPunct="1">
      <a:defRPr sz="972" kern="1200">
        <a:solidFill>
          <a:schemeClr val="tx1"/>
        </a:solidFill>
        <a:latin typeface="+mn-lt"/>
        <a:ea typeface="+mn-ea"/>
        <a:cs typeface="+mn-cs"/>
      </a:defRPr>
    </a:lvl8pPr>
    <a:lvl9pPr marL="2960755" algn="l" defTabSz="370094" rtl="0" eaLnBrk="1" latinLnBrk="0" hangingPunct="1">
      <a:defRPr sz="9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6A68F3-C3DA-6343-9295-D7A296A8554B}" type="slidenum">
              <a:rPr lang="en-GB"/>
              <a:pPr/>
              <a:t>1</a:t>
            </a:fld>
            <a:endParaRPr lang="en-GB"/>
          </a:p>
        </p:txBody>
      </p:sp>
      <p:sp>
        <p:nvSpPr>
          <p:cNvPr id="67585" name="Text Box 102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7586" name="Text Box 102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55AA6C62-FD0A-8D4B-87B1-15467818E145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931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36D0B-4B41-4D40-8082-7076302BB5F2}" type="slidenum">
              <a:rPr lang="en-US"/>
              <a:pPr/>
              <a:t>35</a:t>
            </a:fld>
            <a:endParaRPr lang="en-US"/>
          </a:p>
        </p:txBody>
      </p:sp>
      <p:sp>
        <p:nvSpPr>
          <p:cNvPr id="544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4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6676A6-6EAF-0447-A905-16ADF418C03B}" type="slidenum">
              <a:rPr lang="en-US"/>
              <a:pPr/>
              <a:t>3</a:t>
            </a:fld>
            <a:endParaRPr lang="en-US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DC248-3E37-E44F-8194-DFC3C74ACD81}" type="slidenum">
              <a:rPr lang="en-US"/>
              <a:pPr/>
              <a:t>4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2E022-AA89-2944-AE22-2B362D35D594}" type="slidenum">
              <a:rPr lang="en-US"/>
              <a:pPr/>
              <a:t>11</a:t>
            </a:fld>
            <a:endParaRPr lang="en-US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1F616-6062-BA63-3214-D484D7BDC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82C7C34-B487-DF9E-F84A-33E68E2BBD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29C789-3086-A14F-AA6C-ABA8BF006C3E}" type="slidenum">
              <a:rPr lang="en-US"/>
              <a:pPr/>
              <a:t>15</a:t>
            </a:fld>
            <a:endParaRPr lang="en-US"/>
          </a:p>
        </p:txBody>
      </p:sp>
      <p:sp>
        <p:nvSpPr>
          <p:cNvPr id="546818" name="Rectangle 2">
            <a:extLst>
              <a:ext uri="{FF2B5EF4-FFF2-40B4-BE49-F238E27FC236}">
                <a16:creationId xmlns:a16="http://schemas.microsoft.com/office/drawing/2014/main" id="{FF1F9868-571A-A268-78C2-096F443544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6819" name="Rectangle 3">
            <a:extLst>
              <a:ext uri="{FF2B5EF4-FFF2-40B4-BE49-F238E27FC236}">
                <a16:creationId xmlns:a16="http://schemas.microsoft.com/office/drawing/2014/main" id="{EFB2AB58-A16D-4E18-C70E-B7681BBF28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56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29C789-3086-A14F-AA6C-ABA8BF006C3E}" type="slidenum">
              <a:rPr lang="en-US"/>
              <a:pPr/>
              <a:t>16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E38B1-E84E-B194-5F61-8DEDB68FB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49DC236-6864-FD4A-8EF5-63F10958FB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653B54-F500-9448-93EE-0CD49C0F42FA}" type="slidenum">
              <a:rPr lang="en-US"/>
              <a:pPr/>
              <a:t>17</a:t>
            </a:fld>
            <a:endParaRPr lang="en-US"/>
          </a:p>
        </p:txBody>
      </p:sp>
      <p:sp>
        <p:nvSpPr>
          <p:cNvPr id="537602" name="Rectangle 2">
            <a:extLst>
              <a:ext uri="{FF2B5EF4-FFF2-40B4-BE49-F238E27FC236}">
                <a16:creationId xmlns:a16="http://schemas.microsoft.com/office/drawing/2014/main" id="{C8644460-92E9-BD43-033B-C79DA63F17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7603" name="Rectangle 3">
            <a:extLst>
              <a:ext uri="{FF2B5EF4-FFF2-40B4-BE49-F238E27FC236}">
                <a16:creationId xmlns:a16="http://schemas.microsoft.com/office/drawing/2014/main" id="{A415A547-C4BC-246E-C3B1-D2BC104F7C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00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653B54-F500-9448-93EE-0CD49C0F42FA}" type="slidenum">
              <a:rPr lang="en-US"/>
              <a:pPr/>
              <a:t>19</a:t>
            </a:fld>
            <a:endParaRPr lang="en-US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D4B8C0-D510-7044-A732-80ACC58872A2}" type="slidenum">
              <a:rPr lang="en-US"/>
              <a:pPr/>
              <a:t>20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7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40390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142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29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497">
                <a:solidFill>
                  <a:schemeClr val="tx1">
                    <a:tint val="75000"/>
                  </a:schemeClr>
                </a:solidFill>
              </a:defRPr>
            </a:lvl1pPr>
            <a:lvl2pPr marL="342796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2pPr>
            <a:lvl3pPr marL="685591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3pPr>
            <a:lvl4pPr marL="1028387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4pPr>
            <a:lvl5pPr marL="1371182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5pPr>
            <a:lvl6pPr marL="1713978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6pPr>
            <a:lvl7pPr marL="2056773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7pPr>
            <a:lvl8pPr marL="2399569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8pPr>
            <a:lvl9pPr marL="2742364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38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737369"/>
          </a:xfrm>
        </p:spPr>
        <p:txBody>
          <a:bodyPr/>
          <a:lstStyle>
            <a:lvl1pPr>
              <a:defRPr sz="2109"/>
            </a:lvl1pPr>
            <a:lvl2pPr>
              <a:defRPr sz="1769"/>
            </a:lvl2pPr>
            <a:lvl3pPr>
              <a:defRPr sz="1497"/>
            </a:lvl3pPr>
            <a:lvl4pPr>
              <a:defRPr sz="1361"/>
            </a:lvl4pPr>
            <a:lvl5pPr>
              <a:defRPr sz="1361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737368"/>
          </a:xfrm>
        </p:spPr>
        <p:txBody>
          <a:bodyPr/>
          <a:lstStyle>
            <a:lvl1pPr>
              <a:defRPr sz="2109"/>
            </a:lvl1pPr>
            <a:lvl2pPr>
              <a:defRPr sz="1769"/>
            </a:lvl2pPr>
            <a:lvl3pPr>
              <a:defRPr sz="1497"/>
            </a:lvl3pPr>
            <a:lvl4pPr>
              <a:defRPr sz="1361"/>
            </a:lvl4pPr>
            <a:lvl5pPr>
              <a:defRPr sz="1361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1"/>
          </a:xfrm>
        </p:spPr>
        <p:txBody>
          <a:bodyPr anchor="b"/>
          <a:lstStyle>
            <a:lvl1pPr marL="0" indent="0">
              <a:buNone/>
              <a:defRPr sz="1769" b="1"/>
            </a:lvl1pPr>
            <a:lvl2pPr marL="342796" indent="0">
              <a:buNone/>
              <a:defRPr sz="1497" b="1"/>
            </a:lvl2pPr>
            <a:lvl3pPr marL="685591" indent="0">
              <a:buNone/>
              <a:defRPr sz="1361" b="1"/>
            </a:lvl3pPr>
            <a:lvl4pPr marL="1028387" indent="0">
              <a:buNone/>
              <a:defRPr sz="1225" b="1"/>
            </a:lvl4pPr>
            <a:lvl5pPr marL="1371182" indent="0">
              <a:buNone/>
              <a:defRPr sz="1225" b="1"/>
            </a:lvl5pPr>
            <a:lvl6pPr marL="1713978" indent="0">
              <a:buNone/>
              <a:defRPr sz="1225" b="1"/>
            </a:lvl6pPr>
            <a:lvl7pPr marL="2056773" indent="0">
              <a:buNone/>
              <a:defRPr sz="1225" b="1"/>
            </a:lvl7pPr>
            <a:lvl8pPr marL="2399569" indent="0">
              <a:buNone/>
              <a:defRPr sz="1225" b="1"/>
            </a:lvl8pPr>
            <a:lvl9pPr marL="2742364" indent="0">
              <a:buNone/>
              <a:defRPr sz="12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3306365"/>
          </a:xfrm>
        </p:spPr>
        <p:txBody>
          <a:bodyPr/>
          <a:lstStyle>
            <a:lvl1pPr>
              <a:defRPr sz="1769"/>
            </a:lvl1pPr>
            <a:lvl2pPr>
              <a:defRPr sz="1497"/>
            </a:lvl2pPr>
            <a:lvl3pPr>
              <a:defRPr sz="1361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6"/>
            <a:ext cx="4041775" cy="479821"/>
          </a:xfrm>
        </p:spPr>
        <p:txBody>
          <a:bodyPr anchor="b"/>
          <a:lstStyle>
            <a:lvl1pPr marL="0" indent="0">
              <a:buNone/>
              <a:defRPr sz="1769" b="1"/>
            </a:lvl1pPr>
            <a:lvl2pPr marL="342796" indent="0">
              <a:buNone/>
              <a:defRPr sz="1497" b="1"/>
            </a:lvl2pPr>
            <a:lvl3pPr marL="685591" indent="0">
              <a:buNone/>
              <a:defRPr sz="1361" b="1"/>
            </a:lvl3pPr>
            <a:lvl4pPr marL="1028387" indent="0">
              <a:buNone/>
              <a:defRPr sz="1225" b="1"/>
            </a:lvl4pPr>
            <a:lvl5pPr marL="1371182" indent="0">
              <a:buNone/>
              <a:defRPr sz="1225" b="1"/>
            </a:lvl5pPr>
            <a:lvl6pPr marL="1713978" indent="0">
              <a:buNone/>
              <a:defRPr sz="1225" b="1"/>
            </a:lvl6pPr>
            <a:lvl7pPr marL="2056773" indent="0">
              <a:buNone/>
              <a:defRPr sz="1225" b="1"/>
            </a:lvl7pPr>
            <a:lvl8pPr marL="2399569" indent="0">
              <a:buNone/>
              <a:defRPr sz="1225" b="1"/>
            </a:lvl8pPr>
            <a:lvl9pPr marL="2742364" indent="0">
              <a:buNone/>
              <a:defRPr sz="12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7"/>
            <a:ext cx="4041775" cy="3306364"/>
          </a:xfrm>
        </p:spPr>
        <p:txBody>
          <a:bodyPr/>
          <a:lstStyle>
            <a:lvl1pPr>
              <a:defRPr sz="1769"/>
            </a:lvl1pPr>
            <a:lvl2pPr>
              <a:defRPr sz="1497"/>
            </a:lvl2pPr>
            <a:lvl3pPr>
              <a:defRPr sz="1361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193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965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091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100761" tIns="50382" rIns="100761" bIns="503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737369"/>
          </a:xfrm>
          <a:prstGeom prst="rect">
            <a:avLst/>
          </a:prstGeom>
        </p:spPr>
        <p:txBody>
          <a:bodyPr vert="horz" lIns="100761" tIns="50382" rIns="100761" bIns="5038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5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xStyles>
    <p:titleStyle>
      <a:lvl1pPr algn="ctr" defTabSz="342796" rtl="0" eaLnBrk="1" latinLnBrk="0" hangingPunct="1">
        <a:spcBef>
          <a:spcPct val="0"/>
        </a:spcBef>
        <a:buNone/>
        <a:defRPr sz="33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097" indent="-257097" algn="l" defTabSz="342796" rtl="0" eaLnBrk="1" latinLnBrk="0" hangingPunct="1">
        <a:spcBef>
          <a:spcPct val="20000"/>
        </a:spcBef>
        <a:buFont typeface="Arial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57043" indent="-214246" algn="l" defTabSz="3427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2pPr>
      <a:lvl3pPr marL="856990" indent="-171398" algn="l" defTabSz="342796" rtl="0" eaLnBrk="1" latinLnBrk="0" hangingPunct="1">
        <a:spcBef>
          <a:spcPct val="20000"/>
        </a:spcBef>
        <a:buFont typeface="Arial"/>
        <a:buChar char="•"/>
        <a:defRPr sz="1769" kern="1200">
          <a:solidFill>
            <a:schemeClr val="tx1"/>
          </a:solidFill>
          <a:latin typeface="+mn-lt"/>
          <a:ea typeface="+mn-ea"/>
          <a:cs typeface="+mn-cs"/>
        </a:defRPr>
      </a:lvl3pPr>
      <a:lvl4pPr marL="1199785" indent="-171398" algn="l" defTabSz="3427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4pPr>
      <a:lvl5pPr marL="1542580" indent="-171398" algn="l" defTabSz="3427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5pPr>
      <a:lvl6pPr marL="1885376" indent="-171398" algn="l" defTabSz="342796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6pPr>
      <a:lvl7pPr marL="2228172" indent="-171398" algn="l" defTabSz="342796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7pPr>
      <a:lvl8pPr marL="2570968" indent="-171398" algn="l" defTabSz="342796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8pPr>
      <a:lvl9pPr marL="2913763" indent="-171398" algn="l" defTabSz="342796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1pPr>
      <a:lvl2pPr marL="342796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2pPr>
      <a:lvl3pPr marL="685591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3pPr>
      <a:lvl4pPr marL="1028387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4pPr>
      <a:lvl5pPr marL="1371182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5pPr>
      <a:lvl6pPr marL="1713978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6pPr>
      <a:lvl7pPr marL="2056773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7pPr>
      <a:lvl8pPr marL="2399569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8pPr>
      <a:lvl9pPr marL="2742364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pPr>
              <a:tabLst>
                <a:tab pos="492286" algn="l"/>
                <a:tab pos="984569" algn="l"/>
                <a:tab pos="1476859" algn="l"/>
                <a:tab pos="1969145" algn="l"/>
                <a:tab pos="2461431" algn="l"/>
                <a:tab pos="2953718" algn="l"/>
                <a:tab pos="3446004" algn="l"/>
                <a:tab pos="3938291" algn="l"/>
                <a:tab pos="4430576" algn="l"/>
                <a:tab pos="4922863" algn="l"/>
                <a:tab pos="5415150" algn="l"/>
                <a:tab pos="5907436" algn="l"/>
                <a:tab pos="6399721" algn="l"/>
              </a:tabLst>
            </a:pPr>
            <a:r>
              <a:rPr lang="en-GB" dirty="0"/>
              <a:t>Ray Casting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CMSC 435/634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5ED1D-DC0F-B7E9-99DC-B8763C68E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Ray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F728E1-DBD0-BCCC-B9CB-EA4E2BC70F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Start position 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Ray direction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Start 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dirty="0"/>
                  <a:t>, add some amount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Only valid for positive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in front of start point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F728E1-DBD0-BCCC-B9CB-EA4E2BC70F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2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B641DF8-8DF7-15D8-9B48-683E497FCE7D}"/>
              </a:ext>
            </a:extLst>
          </p:cNvPr>
          <p:cNvGrpSpPr/>
          <p:nvPr/>
        </p:nvGrpSpPr>
        <p:grpSpPr>
          <a:xfrm>
            <a:off x="5607367" y="3409950"/>
            <a:ext cx="367665" cy="502360"/>
            <a:chOff x="5607367" y="3409950"/>
            <a:chExt cx="367665" cy="50236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ED615F8-FE4F-D838-DEFE-3F0667F51226}"/>
                </a:ext>
              </a:extLst>
            </p:cNvPr>
            <p:cNvSpPr/>
            <p:nvPr/>
          </p:nvSpPr>
          <p:spPr>
            <a:xfrm>
              <a:off x="5791200" y="340995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B52B2E1-1ED2-7DBD-A5D6-CE676C0CE305}"/>
                    </a:ext>
                  </a:extLst>
                </p:cNvPr>
                <p:cNvSpPr txBox="1"/>
                <p:nvPr/>
              </p:nvSpPr>
              <p:spPr>
                <a:xfrm>
                  <a:off x="5607367" y="3590042"/>
                  <a:ext cx="367665" cy="3222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B52B2E1-1ED2-7DBD-A5D6-CE676C0CE3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7367" y="3590042"/>
                  <a:ext cx="367665" cy="322268"/>
                </a:xfrm>
                <a:prstGeom prst="rect">
                  <a:avLst/>
                </a:prstGeom>
                <a:blipFill>
                  <a:blip r:embed="rId3"/>
                  <a:stretch>
                    <a:fillRect t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759A4E-4C7D-32EA-27C2-5FB120FA5BB2}"/>
              </a:ext>
            </a:extLst>
          </p:cNvPr>
          <p:cNvGrpSpPr/>
          <p:nvPr/>
        </p:nvGrpSpPr>
        <p:grpSpPr>
          <a:xfrm>
            <a:off x="5856241" y="2800350"/>
            <a:ext cx="773159" cy="757683"/>
            <a:chOff x="5856241" y="2800350"/>
            <a:chExt cx="773159" cy="757683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6C645D5-7ADA-7D48-6B39-54D1EA1775DC}"/>
                </a:ext>
              </a:extLst>
            </p:cNvPr>
            <p:cNvCxnSpPr>
              <a:stCxn id="4" idx="7"/>
            </p:cNvCxnSpPr>
            <p:nvPr/>
          </p:nvCxnSpPr>
          <p:spPr>
            <a:xfrm flipV="1">
              <a:off x="5856241" y="2800350"/>
              <a:ext cx="773159" cy="62075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87C637F-7362-1F10-725A-C9299A58586D}"/>
                    </a:ext>
                  </a:extLst>
                </p:cNvPr>
                <p:cNvSpPr txBox="1"/>
                <p:nvPr/>
              </p:nvSpPr>
              <p:spPr>
                <a:xfrm>
                  <a:off x="6248400" y="3201782"/>
                  <a:ext cx="376320" cy="3562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87C637F-7362-1F10-725A-C9299A5858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400" y="3201782"/>
                  <a:ext cx="376320" cy="356251"/>
                </a:xfrm>
                <a:prstGeom prst="rect">
                  <a:avLst/>
                </a:prstGeom>
                <a:blipFill>
                  <a:blip r:embed="rId4"/>
                  <a:stretch>
                    <a:fillRect t="-31034" r="-20000" b="-241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C90B7C-1125-DCEE-E1EA-2937D2CC0EE6}"/>
              </a:ext>
            </a:extLst>
          </p:cNvPr>
          <p:cNvGrpSpPr/>
          <p:nvPr/>
        </p:nvGrpSpPr>
        <p:grpSpPr>
          <a:xfrm>
            <a:off x="5856241" y="1733550"/>
            <a:ext cx="2068559" cy="1687559"/>
            <a:chOff x="5856241" y="1733550"/>
            <a:chExt cx="2068559" cy="1687559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04F5833-2627-727E-DA8E-2EDC7C5A3166}"/>
                </a:ext>
              </a:extLst>
            </p:cNvPr>
            <p:cNvCxnSpPr>
              <a:cxnSpLocks/>
              <a:stCxn id="4" idx="7"/>
            </p:cNvCxnSpPr>
            <p:nvPr/>
          </p:nvCxnSpPr>
          <p:spPr>
            <a:xfrm flipV="1">
              <a:off x="5856241" y="1733550"/>
              <a:ext cx="2068559" cy="1687559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8783FC1-2D92-89C5-0B83-59C4309ACEF9}"/>
                </a:ext>
              </a:extLst>
            </p:cNvPr>
            <p:cNvSpPr/>
            <p:nvPr/>
          </p:nvSpPr>
          <p:spPr>
            <a:xfrm>
              <a:off x="7391400" y="210312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258DAB2-05A7-56FD-D57E-8F1AF7C00B5A}"/>
                    </a:ext>
                  </a:extLst>
                </p:cNvPr>
                <p:cNvSpPr txBox="1"/>
                <p:nvPr/>
              </p:nvSpPr>
              <p:spPr>
                <a:xfrm>
                  <a:off x="7315200" y="2172629"/>
                  <a:ext cx="367024" cy="3222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258DAB2-05A7-56FD-D57E-8F1AF7C00B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200" y="2172629"/>
                  <a:ext cx="367024" cy="322268"/>
                </a:xfrm>
                <a:prstGeom prst="rect">
                  <a:avLst/>
                </a:prstGeom>
                <a:blipFill>
                  <a:blip r:embed="rId5"/>
                  <a:stretch>
                    <a:fillRect t="-25926" r="-20690" b="-2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2662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169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Parametric ray; implicit sphere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Intersection when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acc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acc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acc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acc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acc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acc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rad>
                      </m:num>
                      <m:den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416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17" t="-2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72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699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C6DFF-BE12-CD93-9165-6EFD74C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Ray-Sphere Intersection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4242F7-B9FC-A0A1-2EF8-9FAAFFC1D1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Solutions: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acc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acc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acc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acc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rad>
                      </m:num>
                      <m:den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Two solutions: when ray enters (–) and exits (+)</a:t>
                </a:r>
              </a:p>
              <a:p>
                <a:r>
                  <a:rPr lang="en-US" dirty="0"/>
                  <a:t>First may be negative 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dirty="0"/>
                  <a:t> is inside sphere</a:t>
                </a:r>
              </a:p>
              <a:p>
                <a:r>
                  <a:rPr lang="en-US" dirty="0"/>
                  <a:t>Both may be negative if sphere is</a:t>
                </a:r>
                <a:br>
                  <a:rPr lang="en-US" dirty="0"/>
                </a:br>
                <a:r>
                  <a:rPr lang="en-US" dirty="0"/>
                  <a:t>behind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4242F7-B9FC-A0A1-2EF8-9FAAFFC1D1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7CB33CF-B9D5-1B05-E889-3D0C6E0C4A45}"/>
              </a:ext>
            </a:extLst>
          </p:cNvPr>
          <p:cNvGrpSpPr/>
          <p:nvPr/>
        </p:nvGrpSpPr>
        <p:grpSpPr>
          <a:xfrm>
            <a:off x="5607367" y="3409950"/>
            <a:ext cx="367665" cy="502360"/>
            <a:chOff x="5607367" y="3409950"/>
            <a:chExt cx="367665" cy="50236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9CD6323-51BB-BF83-8B51-DEC6922F9B1C}"/>
                </a:ext>
              </a:extLst>
            </p:cNvPr>
            <p:cNvSpPr/>
            <p:nvPr/>
          </p:nvSpPr>
          <p:spPr>
            <a:xfrm>
              <a:off x="5791200" y="340995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92F8219-1F60-10A7-C3E1-6BF83B682383}"/>
                    </a:ext>
                  </a:extLst>
                </p:cNvPr>
                <p:cNvSpPr txBox="1"/>
                <p:nvPr/>
              </p:nvSpPr>
              <p:spPr>
                <a:xfrm>
                  <a:off x="5607367" y="3590042"/>
                  <a:ext cx="367665" cy="3222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92F8219-1F60-10A7-C3E1-6BF83B6823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7367" y="3590042"/>
                  <a:ext cx="367665" cy="322268"/>
                </a:xfrm>
                <a:prstGeom prst="rect">
                  <a:avLst/>
                </a:prstGeom>
                <a:blipFill>
                  <a:blip r:embed="rId3"/>
                  <a:stretch>
                    <a:fillRect t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72DBD8A-8C45-946C-4A07-5CBF39AAB015}"/>
              </a:ext>
            </a:extLst>
          </p:cNvPr>
          <p:cNvGrpSpPr/>
          <p:nvPr/>
        </p:nvGrpSpPr>
        <p:grpSpPr>
          <a:xfrm>
            <a:off x="5856241" y="2800350"/>
            <a:ext cx="773159" cy="757683"/>
            <a:chOff x="5856241" y="2800350"/>
            <a:chExt cx="773159" cy="757683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F372B2B-6E68-5388-9025-FF84CBA83C86}"/>
                </a:ext>
              </a:extLst>
            </p:cNvPr>
            <p:cNvCxnSpPr>
              <a:stCxn id="5" idx="7"/>
            </p:cNvCxnSpPr>
            <p:nvPr/>
          </p:nvCxnSpPr>
          <p:spPr>
            <a:xfrm flipV="1">
              <a:off x="5856241" y="2800350"/>
              <a:ext cx="773159" cy="62075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85AC5E9-44FC-04F4-A2CB-18BF37961BDC}"/>
                    </a:ext>
                  </a:extLst>
                </p:cNvPr>
                <p:cNvSpPr txBox="1"/>
                <p:nvPr/>
              </p:nvSpPr>
              <p:spPr>
                <a:xfrm>
                  <a:off x="6248400" y="3201782"/>
                  <a:ext cx="376320" cy="3562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85AC5E9-44FC-04F4-A2CB-18BF37961B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400" y="3201782"/>
                  <a:ext cx="376320" cy="356251"/>
                </a:xfrm>
                <a:prstGeom prst="rect">
                  <a:avLst/>
                </a:prstGeom>
                <a:blipFill>
                  <a:blip r:embed="rId4"/>
                  <a:stretch>
                    <a:fillRect t="-31034" r="-20000" b="-241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8B6951-47AA-66E5-3273-4229976814B5}"/>
              </a:ext>
            </a:extLst>
          </p:cNvPr>
          <p:cNvCxnSpPr>
            <a:cxnSpLocks/>
            <a:stCxn id="5" idx="7"/>
          </p:cNvCxnSpPr>
          <p:nvPr/>
        </p:nvCxnSpPr>
        <p:spPr>
          <a:xfrm flipV="1">
            <a:off x="5856241" y="1733550"/>
            <a:ext cx="2068559" cy="168755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1E875BD-F683-FDCE-9A74-C76EB2A4679A}"/>
              </a:ext>
            </a:extLst>
          </p:cNvPr>
          <p:cNvSpPr/>
          <p:nvPr/>
        </p:nvSpPr>
        <p:spPr>
          <a:xfrm>
            <a:off x="6972863" y="1883753"/>
            <a:ext cx="1295400" cy="1295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3EEDB1-9D2D-2A82-4899-124F7EDE6B0E}"/>
              </a:ext>
            </a:extLst>
          </p:cNvPr>
          <p:cNvSpPr/>
          <p:nvPr/>
        </p:nvSpPr>
        <p:spPr>
          <a:xfrm>
            <a:off x="6934763" y="246888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50BE5A3-6689-FCFE-F98E-504EFDC76727}"/>
              </a:ext>
            </a:extLst>
          </p:cNvPr>
          <p:cNvSpPr/>
          <p:nvPr/>
        </p:nvSpPr>
        <p:spPr>
          <a:xfrm>
            <a:off x="7686844" y="1857476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93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Ray-Sphere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55588" indent="-255588">
                  <a:tabLst>
                    <a:tab pos="5819775" algn="l"/>
                    <a:tab pos="5878513" algn="l"/>
                  </a:tabLst>
                </a:pPr>
                <a:r>
                  <a:rPr lang="en-US" dirty="0"/>
                  <a:t>When can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acc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acc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acc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acc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rad>
                      </m:num>
                      <m:den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go bad?</a:t>
                </a:r>
              </a:p>
              <a:p>
                <a:r>
                  <a:rPr lang="en-US" dirty="0"/>
                  <a:t>Division by 0?</a:t>
                </a:r>
              </a:p>
              <a:p>
                <a:pPr lvl="1"/>
                <a:r>
                  <a:rPr lang="en-US" dirty="0"/>
                  <a:t>Only 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aka ray direction = 0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acc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 real intersections</a:t>
                </a:r>
              </a:p>
              <a:p>
                <a:pPr lvl="1"/>
                <a:r>
                  <a:rPr lang="en-US" dirty="0"/>
                  <a:t>Happens when ray misses the sphere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2BA96AD2-A535-0788-7174-348F6B095AF6}"/>
              </a:ext>
            </a:extLst>
          </p:cNvPr>
          <p:cNvGrpSpPr/>
          <p:nvPr/>
        </p:nvGrpSpPr>
        <p:grpSpPr>
          <a:xfrm>
            <a:off x="5607367" y="1733550"/>
            <a:ext cx="2799913" cy="2178760"/>
            <a:chOff x="5607367" y="1733550"/>
            <a:chExt cx="2799913" cy="217876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22D322A-4FF4-514B-3052-BA974FA3DB59}"/>
                </a:ext>
              </a:extLst>
            </p:cNvPr>
            <p:cNvGrpSpPr/>
            <p:nvPr/>
          </p:nvGrpSpPr>
          <p:grpSpPr>
            <a:xfrm>
              <a:off x="5607367" y="3409950"/>
              <a:ext cx="367665" cy="502360"/>
              <a:chOff x="5607367" y="3409950"/>
              <a:chExt cx="367665" cy="50236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52E0023-0C05-EC62-FDC8-A977C9EC28C7}"/>
                  </a:ext>
                </a:extLst>
              </p:cNvPr>
              <p:cNvSpPr/>
              <p:nvPr/>
            </p:nvSpPr>
            <p:spPr>
              <a:xfrm>
                <a:off x="5791200" y="340995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F8FD4864-8E05-7615-E6D5-C377FFBAD153}"/>
                      </a:ext>
                    </a:extLst>
                  </p:cNvPr>
                  <p:cNvSpPr txBox="1"/>
                  <p:nvPr/>
                </p:nvSpPr>
                <p:spPr>
                  <a:xfrm>
                    <a:off x="5607367" y="3590042"/>
                    <a:ext cx="367665" cy="3222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F8FD4864-8E05-7615-E6D5-C377FFBAD1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7367" y="3590042"/>
                    <a:ext cx="367665" cy="32226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222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4FF3E4A-2025-72D1-7828-BE584352B4C9}"/>
                </a:ext>
              </a:extLst>
            </p:cNvPr>
            <p:cNvGrpSpPr/>
            <p:nvPr/>
          </p:nvGrpSpPr>
          <p:grpSpPr>
            <a:xfrm>
              <a:off x="5856241" y="2800350"/>
              <a:ext cx="773159" cy="757683"/>
              <a:chOff x="5856241" y="2800350"/>
              <a:chExt cx="773159" cy="757683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B9A89D17-1DBE-48F8-3B8D-2865D4680762}"/>
                  </a:ext>
                </a:extLst>
              </p:cNvPr>
              <p:cNvCxnSpPr>
                <a:stCxn id="8" idx="7"/>
              </p:cNvCxnSpPr>
              <p:nvPr/>
            </p:nvCxnSpPr>
            <p:spPr>
              <a:xfrm flipV="1">
                <a:off x="5856241" y="2800350"/>
                <a:ext cx="773159" cy="6207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F00B7E88-4F19-9478-E2EC-0CBF14E47C71}"/>
                      </a:ext>
                    </a:extLst>
                  </p:cNvPr>
                  <p:cNvSpPr txBox="1"/>
                  <p:nvPr/>
                </p:nvSpPr>
                <p:spPr>
                  <a:xfrm>
                    <a:off x="6248400" y="3201782"/>
                    <a:ext cx="376320" cy="3562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oMath>
                      </m:oMathPara>
                    </a14:m>
                    <a:endParaRPr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F00B7E88-4F19-9478-E2EC-0CBF14E47C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8400" y="3201782"/>
                    <a:ext cx="376320" cy="35625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31034" r="-20000" b="-241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62A8CE0-6A73-12BC-1BF1-AB35BBE2A20D}"/>
                </a:ext>
              </a:extLst>
            </p:cNvPr>
            <p:cNvCxnSpPr>
              <a:cxnSpLocks/>
              <a:stCxn id="8" idx="7"/>
            </p:cNvCxnSpPr>
            <p:nvPr/>
          </p:nvCxnSpPr>
          <p:spPr>
            <a:xfrm flipV="1">
              <a:off x="5856241" y="1733550"/>
              <a:ext cx="2068559" cy="1687559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C175782-CE23-2A1E-840A-1FC3ACF9A20C}"/>
                </a:ext>
              </a:extLst>
            </p:cNvPr>
            <p:cNvSpPr/>
            <p:nvPr/>
          </p:nvSpPr>
          <p:spPr>
            <a:xfrm>
              <a:off x="7111880" y="2314731"/>
              <a:ext cx="1295400" cy="1295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13606D1-E232-8703-E572-C703A5CAA3E8}"/>
              </a:ext>
            </a:extLst>
          </p:cNvPr>
          <p:cNvSpPr/>
          <p:nvPr/>
        </p:nvSpPr>
        <p:spPr>
          <a:xfrm>
            <a:off x="3483864" y="1380744"/>
            <a:ext cx="2194560" cy="381000"/>
          </a:xfrm>
          <a:prstGeom prst="rect">
            <a:avLst/>
          </a:prstGeom>
          <a:solidFill>
            <a:schemeClr val="accent6">
              <a:lumMod val="20000"/>
              <a:lumOff val="80000"/>
              <a:alpha val="25098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3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79926-7F5B-DA00-8BA4-7AD371092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Ray-Sphere Intersection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A97A1D-1C91-C335-FEB5-13E364301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</m:acc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acc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acc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rad>
                        </m:num>
                        <m:den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Precompute anything you can and store with ray or sphere</a:t>
                </a:r>
              </a:p>
              <a:p>
                <a:pPr lvl="1"/>
                <a:r>
                  <a:rPr lang="en-US" dirty="0"/>
                  <a:t>Ray direction: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dirty="0"/>
                  <a:t>, or normalize to eliminate * and /</a:t>
                </a:r>
              </a:p>
              <a:p>
                <a:pPr lvl="1"/>
                <a:r>
                  <a:rPr lang="en-US" dirty="0"/>
                  <a:t>Sphere &amp; eye position: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>
                    <a:solidFill>
                      <a:schemeClr val="accent2"/>
                    </a:solidFill>
                  </a:rPr>
                  <a:t>OK for ray casting with a fixed ray start, not as helpful for ray tracing where rays start elsewhere.</a:t>
                </a:r>
              </a:p>
              <a:p>
                <a:r>
                  <a:rPr lang="en-US" dirty="0"/>
                  <a:t>Exit as early as possible: don’t compute more than you need</a:t>
                </a:r>
              </a:p>
              <a:p>
                <a:pPr lvl="1"/>
                <a:r>
                  <a:rPr lang="en-US" dirty="0"/>
                  <a:t>Check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acc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first</a:t>
                </a:r>
              </a:p>
              <a:p>
                <a:pPr lvl="1"/>
                <a:r>
                  <a:rPr lang="en-US" dirty="0"/>
                  <a:t>Most rays miss most spheres, so worth making this as fast as possible.</a:t>
                </a:r>
              </a:p>
              <a:p>
                <a:pPr lvl="1"/>
                <a:r>
                  <a:rPr lang="en-US" dirty="0"/>
                  <a:t>Once you know you hit, can be slower to compute t values.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A97A1D-1C91-C335-FEB5-13E364301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918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3386E-0B50-6F80-6AD7-3069DB0A4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1026">
            <a:extLst>
              <a:ext uri="{FF2B5EF4-FFF2-40B4-BE49-F238E27FC236}">
                <a16:creationId xmlns:a16="http://schemas.microsoft.com/office/drawing/2014/main" id="{B8C47BDC-25F3-70E3-4C23-CDF1EF99E8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23" name="Rectangle 1027">
                <a:extLst>
                  <a:ext uri="{FF2B5EF4-FFF2-40B4-BE49-F238E27FC236}">
                    <a16:creationId xmlns:a16="http://schemas.microsoft.com/office/drawing/2014/main" id="{B526C9EA-5F21-AD87-8105-A5885D631188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Intersection of ray with barycentric triangle</a:t>
                </a:r>
              </a:p>
              <a:p>
                <a:pPr lvl="1"/>
                <a:r>
                  <a:rPr lang="en-US" dirty="0"/>
                  <a:t>Parametric form: weighted average of three vertices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r>
                      <a:rPr lang="en-US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𝛼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𝛽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𝛾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; 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4 linear equations in 4 unknowns (</a:t>
                </a:r>
                <a:r>
                  <a:rPr lang="en-US" dirty="0">
                    <a:sym typeface="Symbol" charset="0"/>
                  </a:rPr>
                  <a:t>α, , , and t)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𝑒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  <a:sym typeface="Symbol" charset="0"/>
                          </a:rPr>
                          <m:t>𝑥</m:t>
                        </m:r>
                      </m:sub>
                    </m:sSub>
                    <m:r>
                      <a:rPr lang="en-US" i="1" dirty="0" err="1" smtClean="0">
                        <a:latin typeface="Cambria Math" panose="02040503050406030204" pitchFamily="18" charset="0"/>
                        <a:sym typeface="Symbol" charset="0"/>
                      </a:rPr>
                      <m:t>+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 charset="0"/>
                      </a:rPr>
                      <m:t>𝑡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  <a:sym typeface="Symbol" charset="0"/>
                          </a:rPr>
                          <m:t>𝑥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𝛼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𝛽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𝛾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𝑦</m:t>
                        </m:r>
                      </m:sub>
                    </m:sSub>
                    <m:r>
                      <a:rPr lang="en-US" i="1" dirty="0" err="1">
                        <a:latin typeface="Cambria Math" panose="02040503050406030204" pitchFamily="18" charset="0"/>
                        <a:sym typeface="Symbol" charset="0"/>
                      </a:rPr>
                      <m:t>+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charset="0"/>
                      </a:rPr>
                      <m:t>𝑡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𝑦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charset="0"/>
                      </a:rPr>
                      <m:t>𝛼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charset="0"/>
                      </a:rPr>
                      <m:t>𝛽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charset="0"/>
                      </a:rPr>
                      <m:t>𝛾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𝑧</m:t>
                        </m:r>
                      </m:sub>
                    </m:sSub>
                    <m:r>
                      <a:rPr lang="en-US" i="1" dirty="0" err="1">
                        <a:latin typeface="Cambria Math" panose="02040503050406030204" pitchFamily="18" charset="0"/>
                        <a:sym typeface="Symbol" charset="0"/>
                      </a:rPr>
                      <m:t>+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charset="0"/>
                      </a:rPr>
                      <m:t>𝑡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𝑧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charset="0"/>
                      </a:rPr>
                      <m:t>𝛼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charset="0"/>
                      </a:rPr>
                      <m:t>𝛽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charset="0"/>
                      </a:rPr>
                      <m:t>𝛾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Ray hit triangle if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dirty="0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>
                  <a:sym typeface="Symbol" charset="0"/>
                </a:endParaRPr>
              </a:p>
            </p:txBody>
          </p:sp>
        </mc:Choice>
        <mc:Fallback xmlns="">
          <p:sp>
            <p:nvSpPr>
              <p:cNvPr id="542723" name="Rectangle 1027">
                <a:extLst>
                  <a:ext uri="{FF2B5EF4-FFF2-40B4-BE49-F238E27FC236}">
                    <a16:creationId xmlns:a16="http://schemas.microsoft.com/office/drawing/2014/main" id="{B526C9EA-5F21-AD87-8105-A5885D6311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6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797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Ray-Triangle Intersection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23" name="Rectangle 1027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769" dirty="0">
                    <a:sym typeface="Symbol" charset="0"/>
                  </a:rPr>
                  <a:t>To avoid computing all three, can compute incrementally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769" dirty="0">
                    <a:sym typeface="Symbol" charset="0"/>
                  </a:rPr>
                  <a:t>Remove one equation &amp; variable by replacing </a:t>
                </a:r>
                <a14:m>
                  <m:oMath xmlns:m="http://schemas.openxmlformats.org/officeDocument/2006/math">
                    <m:r>
                      <a:rPr lang="en-US" sz="1769" i="1" dirty="0" smtClean="0">
                        <a:latin typeface="Cambria Math" panose="02040503050406030204" pitchFamily="18" charset="0"/>
                        <a:sym typeface="Symbol" charset="0"/>
                      </a:rPr>
                      <m:t>𝛼</m:t>
                    </m:r>
                    <m:r>
                      <a:rPr lang="en-US" sz="1769" i="1" dirty="0" smtClean="0">
                        <a:latin typeface="Cambria Math" panose="02040503050406030204" pitchFamily="18" charset="0"/>
                        <a:sym typeface="Symbol" charset="0"/>
                      </a:rPr>
                      <m:t>&lt;0 </m:t>
                    </m:r>
                  </m:oMath>
                </a14:m>
                <a:r>
                  <a:rPr lang="en-US" sz="1769" dirty="0">
                    <a:sym typeface="Symbol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1769" i="1" dirty="0" smtClean="0">
                        <a:latin typeface="Cambria Math" panose="02040503050406030204" pitchFamily="18" charset="0"/>
                        <a:sym typeface="Symbol" charset="0"/>
                      </a:rPr>
                      <m:t>𝛽</m:t>
                    </m:r>
                    <m:r>
                      <a:rPr lang="en-US" sz="1769" i="1" dirty="0" smtClean="0">
                        <a:latin typeface="Cambria Math" panose="02040503050406030204" pitchFamily="18" charset="0"/>
                        <a:sym typeface="Symbol" charset="0"/>
                      </a:rPr>
                      <m:t>+</m:t>
                    </m:r>
                    <m:r>
                      <a:rPr lang="en-US" sz="1769" i="1" dirty="0" smtClean="0">
                        <a:latin typeface="Cambria Math" panose="02040503050406030204" pitchFamily="18" charset="0"/>
                        <a:sym typeface="Symbol" charset="0"/>
                      </a:rPr>
                      <m:t>𝛾</m:t>
                    </m:r>
                    <m:r>
                      <a:rPr lang="en-US" sz="1769" i="1" dirty="0" smtClean="0">
                        <a:latin typeface="Cambria Math" panose="02040503050406030204" pitchFamily="18" charset="0"/>
                        <a:sym typeface="Symbol" charset="0"/>
                      </a:rPr>
                      <m:t>&gt;1</m:t>
                    </m:r>
                  </m:oMath>
                </a14:m>
                <a:endParaRPr lang="en-US" sz="1769" dirty="0">
                  <a:sym typeface="Symbol" charset="0"/>
                </a:endParaRPr>
              </a:p>
              <a:p>
                <a:pPr lvl="1">
                  <a:lnSpc>
                    <a:spcPct val="90000"/>
                  </a:lnSpc>
                </a:pPr>
                <a:endParaRPr lang="en-US" sz="1497" dirty="0">
                  <a:sym typeface="Symbol" charset="0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1361" dirty="0">
                    <a:latin typeface="Courier" charset="0"/>
                  </a:rPr>
                  <a:t>float </a:t>
                </a:r>
                <a:r>
                  <a:rPr lang="en-US" sz="1361" dirty="0" err="1">
                    <a:latin typeface="Courier" charset="0"/>
                  </a:rPr>
                  <a:t>raytri</a:t>
                </a:r>
                <a:r>
                  <a:rPr lang="en-US" sz="1361" dirty="0">
                    <a:latin typeface="Courier" charset="0"/>
                  </a:rPr>
                  <a:t>(ray r, vector p0, p1, p2, interval [t</a:t>
                </a:r>
                <a:r>
                  <a:rPr lang="en-US" sz="1361" baseline="-25000" dirty="0">
                    <a:latin typeface="Courier" charset="0"/>
                  </a:rPr>
                  <a:t>0</a:t>
                </a:r>
                <a:r>
                  <a:rPr lang="en-US" sz="1361" dirty="0">
                    <a:latin typeface="Courier" charset="0"/>
                  </a:rPr>
                  <a:t>,t</a:t>
                </a:r>
                <a:r>
                  <a:rPr lang="en-US" sz="1361" baseline="-25000" dirty="0">
                    <a:latin typeface="Courier" charset="0"/>
                  </a:rPr>
                  <a:t>1</a:t>
                </a:r>
                <a:r>
                  <a:rPr lang="en-US" sz="1361" dirty="0">
                    <a:latin typeface="Courier" charset="0"/>
                  </a:rPr>
                  <a:t>] )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1361" dirty="0">
                    <a:latin typeface="Courier" charset="0"/>
                  </a:rPr>
                  <a:t>{</a:t>
                </a:r>
                <a:endParaRPr lang="en-US" sz="1361" dirty="0">
                  <a:solidFill>
                    <a:schemeClr val="tx2"/>
                  </a:solidFill>
                  <a:latin typeface="Courier" charset="0"/>
                </a:endParaRP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sz="1361" dirty="0">
                    <a:latin typeface="Courier" charset="0"/>
                  </a:rPr>
                  <a:t>compute t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sz="1361" dirty="0">
                    <a:latin typeface="Courier" charset="0"/>
                  </a:rPr>
                  <a:t>if (( t &lt; t</a:t>
                </a:r>
                <a:r>
                  <a:rPr lang="en-US" sz="1361" baseline="-25000" dirty="0">
                    <a:latin typeface="Courier" charset="0"/>
                  </a:rPr>
                  <a:t>0</a:t>
                </a:r>
                <a:r>
                  <a:rPr lang="en-US" sz="1361" dirty="0">
                    <a:latin typeface="Courier" charset="0"/>
                  </a:rPr>
                  <a:t> ) or (t &gt; t</a:t>
                </a:r>
                <a:r>
                  <a:rPr lang="en-US" sz="1361" baseline="-25000" dirty="0">
                    <a:latin typeface="Courier" charset="0"/>
                  </a:rPr>
                  <a:t>1</a:t>
                </a:r>
                <a:r>
                  <a:rPr lang="en-US" sz="1361" dirty="0">
                    <a:latin typeface="Courier" charset="0"/>
                  </a:rPr>
                  <a:t>)) 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1361" dirty="0">
                    <a:latin typeface="Courier" charset="0"/>
                  </a:rPr>
                  <a:t>        return ( false )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sz="1361" dirty="0">
                    <a:latin typeface="Courier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  <a:sym typeface="Symbol" charset="0"/>
                      </a:rPr>
                      <m:t>𝛾</m:t>
                    </m:r>
                  </m:oMath>
                </a14:m>
                <a:endParaRPr lang="en-US" sz="1361" dirty="0">
                  <a:latin typeface="Courier" charset="0"/>
                  <a:sym typeface="Symbol" charset="0"/>
                </a:endParaRP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sz="1361" dirty="0">
                    <a:latin typeface="Courier" charset="0"/>
                  </a:rPr>
                  <a:t>if ((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  <a:sym typeface="Symbol" charset="0"/>
                      </a:rPr>
                      <m:t>𝛾</m:t>
                    </m:r>
                  </m:oMath>
                </a14:m>
                <a:r>
                  <a:rPr lang="en-US" sz="1361" dirty="0">
                    <a:latin typeface="Courier" charset="0"/>
                  </a:rPr>
                  <a:t> &lt; 0 ) or (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  <a:sym typeface="Symbol" charset="0"/>
                      </a:rPr>
                      <m:t>𝛾</m:t>
                    </m:r>
                  </m:oMath>
                </a14:m>
                <a:r>
                  <a:rPr lang="en-US" sz="1361" dirty="0">
                    <a:latin typeface="Courier" charset="0"/>
                  </a:rPr>
                  <a:t> &gt; 1)) 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1361" dirty="0">
                    <a:latin typeface="Courier" charset="0"/>
                  </a:rPr>
                  <a:t>        return ( false )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sz="1361" dirty="0">
                    <a:latin typeface="Courier" charset="0"/>
                  </a:rPr>
                  <a:t>compute </a:t>
                </a:r>
                <a:r>
                  <a:rPr lang="en-US" sz="1361" dirty="0">
                    <a:latin typeface="Courier" charset="0"/>
                    <a:sym typeface="Symbol" charset="0"/>
                  </a:rPr>
                  <a:t>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sz="1361" dirty="0">
                    <a:latin typeface="Courier" charset="0"/>
                  </a:rPr>
                  <a:t>if ((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  <a:sym typeface="Symbol" charset="0"/>
                      </a:rPr>
                      <m:t>𝛽</m:t>
                    </m:r>
                  </m:oMath>
                </a14:m>
                <a:r>
                  <a:rPr lang="en-US" sz="1361" dirty="0">
                    <a:latin typeface="Courier" charset="0"/>
                  </a:rPr>
                  <a:t> &lt; 0 ) or (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  <a:sym typeface="Symbol" charset="0"/>
                      </a:rPr>
                      <m:t>𝛽</m:t>
                    </m:r>
                    <m:r>
                      <a:rPr lang="en-US" sz="1400" i="1" dirty="0">
                        <a:latin typeface="Cambria Math" panose="02040503050406030204" pitchFamily="18" charset="0"/>
                        <a:sym typeface="Symbol" charset="0"/>
                      </a:rPr>
                      <m:t>+</m:t>
                    </m:r>
                    <m:r>
                      <a:rPr lang="en-US" sz="1400" i="1" dirty="0">
                        <a:latin typeface="Cambria Math" panose="02040503050406030204" pitchFamily="18" charset="0"/>
                        <a:sym typeface="Symbol" charset="0"/>
                      </a:rPr>
                      <m:t>𝛾</m:t>
                    </m:r>
                  </m:oMath>
                </a14:m>
                <a:r>
                  <a:rPr lang="en-US" sz="1361" dirty="0">
                    <a:latin typeface="Courier" charset="0"/>
                  </a:rPr>
                  <a:t> &gt; 1)) 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1361" dirty="0">
                    <a:latin typeface="Courier" charset="0"/>
                  </a:rPr>
                  <a:t>        return ( false )</a:t>
                </a:r>
                <a:r>
                  <a:rPr lang="en-US" sz="1497" dirty="0">
                    <a:latin typeface="Courier" charset="0"/>
                  </a:rPr>
                  <a:t> 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1497" dirty="0">
                    <a:latin typeface="Courier" charset="0"/>
                  </a:rPr>
                  <a:t>   return true</a:t>
                </a:r>
                <a:endParaRPr lang="en-US" sz="1361" dirty="0">
                  <a:latin typeface="Courier" charset="0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1361" dirty="0">
                    <a:latin typeface="Courier" charset="0"/>
                  </a:rPr>
                  <a:t>}</a:t>
                </a:r>
              </a:p>
              <a:p>
                <a:pPr lvl="1">
                  <a:lnSpc>
                    <a:spcPct val="90000"/>
                  </a:lnSpc>
                </a:pPr>
                <a:endParaRPr lang="en-US" sz="1497" dirty="0">
                  <a:sym typeface="Symbol" charset="0"/>
                </a:endParaRPr>
              </a:p>
            </p:txBody>
          </p:sp>
        </mc:Choice>
        <mc:Fallback xmlns="">
          <p:sp>
            <p:nvSpPr>
              <p:cNvPr id="542723" name="Rectangle 102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63" t="-2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2047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91552-2F77-8D03-9951-2C8EB54CD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>
            <a:extLst>
              <a:ext uri="{FF2B5EF4-FFF2-40B4-BE49-F238E27FC236}">
                <a16:creationId xmlns:a16="http://schemas.microsoft.com/office/drawing/2014/main" id="{7BA1B2C6-0670-D7B7-E3A9-24E3755579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 in Polygon?</a:t>
            </a:r>
          </a:p>
        </p:txBody>
      </p:sp>
      <p:sp>
        <p:nvSpPr>
          <p:cNvPr id="536579" name="Rectangle 3">
            <a:extLst>
              <a:ext uri="{FF2B5EF4-FFF2-40B4-BE49-F238E27FC236}">
                <a16:creationId xmlns:a16="http://schemas.microsoft.com/office/drawing/2014/main" id="{4D084D17-1229-0C71-AA7B-6E5BB7DE39A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Is P in concave polygon?</a:t>
            </a:r>
          </a:p>
          <a:p>
            <a:r>
              <a:rPr lang="en-US" dirty="0"/>
              <a:t>Triangulate</a:t>
            </a:r>
          </a:p>
          <a:p>
            <a:r>
              <a:rPr lang="en-US" dirty="0"/>
              <a:t>General ray/polygon algorithm</a:t>
            </a:r>
          </a:p>
        </p:txBody>
      </p:sp>
      <p:pic>
        <p:nvPicPr>
          <p:cNvPr id="3" name="Content Placeholder 2" descr="Example of a concave polygon">
            <a:extLst>
              <a:ext uri="{FF2B5EF4-FFF2-40B4-BE49-F238E27FC236}">
                <a16:creationId xmlns:a16="http://schemas.microsoft.com/office/drawing/2014/main" id="{ADA03177-F5E8-CD12-8178-7BDE36D503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85" y="1200150"/>
            <a:ext cx="2193630" cy="3736975"/>
          </a:xfrm>
        </p:spPr>
      </p:pic>
    </p:spTree>
    <p:extLst>
      <p:ext uri="{BB962C8B-B14F-4D97-AF65-F5344CB8AC3E}">
        <p14:creationId xmlns:p14="http://schemas.microsoft.com/office/powerpoint/2010/main" val="3397400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Ray-Polygon Intersection (General Case)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Given ray and (implicit) plane containing polygon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ray/plane intersection?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acc>
                          <m:accPr>
                            <m:chr m:val="⃗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52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 in Polygon?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6579" name="Rectangle 3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Is P in polygon?</a:t>
                </a:r>
              </a:p>
              <a:p>
                <a:r>
                  <a:rPr lang="en-US" dirty="0"/>
                  <a:t>New ray in plane of polygon</a:t>
                </a:r>
              </a:p>
              <a:p>
                <a:pPr lvl="1"/>
                <a:r>
                  <a:rPr lang="en-US" dirty="0"/>
                  <a:t>2d form of ray/triangle test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𝛽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to tell inside/outside?</a:t>
                </a:r>
              </a:p>
              <a:p>
                <a:pPr lvl="1"/>
                <a:r>
                  <a:rPr lang="en-US" dirty="0"/>
                  <a:t>Even # intersections = outside</a:t>
                </a:r>
              </a:p>
              <a:p>
                <a:pPr lvl="1"/>
                <a:r>
                  <a:rPr lang="en-US" dirty="0"/>
                  <a:t>Odd # intersections = inside</a:t>
                </a:r>
              </a:p>
            </p:txBody>
          </p:sp>
        </mc:Choice>
        <mc:Fallback xmlns="">
          <p:sp>
            <p:nvSpPr>
              <p:cNvPr id="536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567" t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ntent Placeholder 2" descr="Example of a concave polygon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85" y="1200150"/>
            <a:ext cx="2193630" cy="3736975"/>
          </a:xfrm>
        </p:spPr>
      </p:pic>
    </p:spTree>
    <p:extLst>
      <p:ext uri="{BB962C8B-B14F-4D97-AF65-F5344CB8AC3E}">
        <p14:creationId xmlns:p14="http://schemas.microsoft.com/office/powerpoint/2010/main" val="1250736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2FCA-FA20-2B0E-2935-4E7000428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the Photons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72345-5753-6BF8-E078-DEB920D755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52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algorithm choices?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4138D6-6C5C-A94D-A4EB-C815DF79D9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Option 1: Odd # of crossings</a:t>
            </a:r>
          </a:p>
          <a:p>
            <a:pPr lvl="1"/>
            <a:r>
              <a:rPr lang="en-US" dirty="0"/>
              <a:t>Center of star </a:t>
            </a:r>
            <a:r>
              <a:rPr lang="en-US" b="1" dirty="0"/>
              <a:t>is not </a:t>
            </a:r>
            <a:r>
              <a:rPr lang="en-US" dirty="0"/>
              <a:t>in polygon</a:t>
            </a:r>
          </a:p>
          <a:p>
            <a:r>
              <a:rPr lang="en-US" dirty="0"/>
              <a:t>Option 2: Winding rule</a:t>
            </a:r>
          </a:p>
          <a:p>
            <a:pPr lvl="1"/>
            <a:r>
              <a:rPr lang="en-US" dirty="0"/>
              <a:t>Vertices given counter-clockwise</a:t>
            </a:r>
          </a:p>
          <a:p>
            <a:pPr lvl="1"/>
            <a:r>
              <a:rPr lang="en-US" dirty="0"/>
              <a:t>+1 if edge crosses ray L-R “entering” </a:t>
            </a:r>
          </a:p>
          <a:p>
            <a:pPr lvl="1"/>
            <a:r>
              <a:rPr lang="en-US" dirty="0"/>
              <a:t>–1 if edge crosses ray R-L “exiting”</a:t>
            </a:r>
          </a:p>
          <a:p>
            <a:pPr lvl="1"/>
            <a:r>
              <a:rPr lang="en-US" dirty="0"/>
              <a:t>Inside for non-zero winding number</a:t>
            </a:r>
          </a:p>
          <a:p>
            <a:pPr lvl="1"/>
            <a:r>
              <a:rPr lang="en-US" dirty="0"/>
              <a:t>Center of star </a:t>
            </a:r>
            <a:r>
              <a:rPr lang="en-US" b="1" dirty="0"/>
              <a:t>is</a:t>
            </a:r>
            <a:r>
              <a:rPr lang="en-US" dirty="0"/>
              <a:t> in polygon</a:t>
            </a:r>
          </a:p>
          <a:p>
            <a:r>
              <a:rPr lang="en-US" dirty="0"/>
              <a:t>Option 3: Disallow these polygons</a:t>
            </a:r>
          </a:p>
        </p:txBody>
      </p:sp>
      <p:pic>
        <p:nvPicPr>
          <p:cNvPr id="6" name="Content Placeholder 5" descr="Two ways a star with intersecting edges might be rendered">
            <a:extLst>
              <a:ext uri="{FF2B5EF4-FFF2-40B4-BE49-F238E27FC236}">
                <a16:creationId xmlns:a16="http://schemas.microsoft.com/office/drawing/2014/main" id="{9C550B93-002E-B926-0BFA-32BE1DD76B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5098676" y="1200150"/>
            <a:ext cx="3137648" cy="3736975"/>
          </a:xfrm>
        </p:spPr>
      </p:pic>
    </p:spTree>
    <p:extLst>
      <p:ext uri="{BB962C8B-B14F-4D97-AF65-F5344CB8AC3E}">
        <p14:creationId xmlns:p14="http://schemas.microsoft.com/office/powerpoint/2010/main" val="1565136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EA5FD-924B-AA59-EC0B-13FAF9EE6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Ray Directions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42272-09FA-8D9A-459A-B76DD17BAD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22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 Model</a:t>
            </a:r>
          </a:p>
        </p:txBody>
      </p:sp>
      <p:pic>
        <p:nvPicPr>
          <p:cNvPr id="7" name="Picture 6" descr="Viewpoint, image plane, and tree">
            <a:extLst>
              <a:ext uri="{FF2B5EF4-FFF2-40B4-BE49-F238E27FC236}">
                <a16:creationId xmlns:a16="http://schemas.microsoft.com/office/drawing/2014/main" id="{F7959A20-63E4-6C40-ABF3-7A330C425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1063228"/>
            <a:ext cx="53530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56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47338-D70D-7456-5FA1-708408A67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Image scales with distance</a:t>
            </a:r>
          </a:p>
          <a:p>
            <a:r>
              <a:rPr lang="en-US" dirty="0"/>
              <a:t>Ray direction </a:t>
            </a:r>
            <a:r>
              <a:rPr lang="en-US" b="1" dirty="0"/>
              <a:t>don’t change</a:t>
            </a:r>
            <a:endParaRPr lang="en-US" dirty="0"/>
          </a:p>
          <a:p>
            <a:r>
              <a:rPr lang="en-US" dirty="0"/>
              <a:t>Image plane distance</a:t>
            </a:r>
            <a:br>
              <a:rPr lang="en-US" dirty="0"/>
            </a:br>
            <a:r>
              <a:rPr lang="en-US" dirty="0"/>
              <a:t>does not matter</a:t>
            </a:r>
            <a:br>
              <a:rPr lang="en-US" dirty="0"/>
            </a:br>
            <a:r>
              <a:rPr lang="en-US" dirty="0"/>
              <a:t>to the math!</a:t>
            </a:r>
          </a:p>
          <a:p>
            <a:r>
              <a:rPr lang="en-US" dirty="0"/>
              <a:t>Later: depth of field</a:t>
            </a:r>
          </a:p>
          <a:p>
            <a:pPr lvl="1"/>
            <a:r>
              <a:rPr lang="en-US" dirty="0"/>
              <a:t>Crisp focal plane</a:t>
            </a:r>
          </a:p>
          <a:p>
            <a:pPr lvl="1"/>
            <a:r>
              <a:rPr lang="en-US" dirty="0"/>
              <a:t>Blurry closer/farther</a:t>
            </a:r>
          </a:p>
          <a:p>
            <a:pPr lvl="1"/>
            <a:r>
              <a:rPr lang="en-US" dirty="0"/>
              <a:t>Handy to put image plane</a:t>
            </a:r>
            <a:br>
              <a:rPr lang="en-US" dirty="0"/>
            </a:br>
            <a:r>
              <a:rPr lang="en-US" dirty="0"/>
              <a:t>at focal plane</a:t>
            </a:r>
          </a:p>
        </p:txBody>
      </p:sp>
      <p:pic>
        <p:nvPicPr>
          <p:cNvPr id="4" name="Picture 3" descr="Viewpoint with image plane through center of tree">
            <a:extLst>
              <a:ext uri="{FF2B5EF4-FFF2-40B4-BE49-F238E27FC236}">
                <a16:creationId xmlns:a16="http://schemas.microsoft.com/office/drawing/2014/main" id="{4C438D6A-807E-2840-80EF-4CEFA2ADA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1063228"/>
            <a:ext cx="5353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0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4EC6-82BF-FB40-B51D-7780E475C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of View</a:t>
            </a:r>
          </a:p>
        </p:txBody>
      </p:sp>
      <p:pic>
        <p:nvPicPr>
          <p:cNvPr id="9" name="Picture 8" descr="Vertical field of view angle theta">
            <a:extLst>
              <a:ext uri="{FF2B5EF4-FFF2-40B4-BE49-F238E27FC236}">
                <a16:creationId xmlns:a16="http://schemas.microsoft.com/office/drawing/2014/main" id="{EB3CAE2F-02BF-1441-B3BE-0BCBBA361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1058616"/>
            <a:ext cx="5353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64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4EC6-82BF-FB40-B51D-7780E475C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of View</a:t>
            </a:r>
          </a:p>
        </p:txBody>
      </p:sp>
      <p:pic>
        <p:nvPicPr>
          <p:cNvPr id="6" name="Picture 5" descr="Half of theta makes a right triangle">
            <a:extLst>
              <a:ext uri="{FF2B5EF4-FFF2-40B4-BE49-F238E27FC236}">
                <a16:creationId xmlns:a16="http://schemas.microsoft.com/office/drawing/2014/main" id="{EB9BE009-D7B2-174B-812B-1BBAF4E2C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1063228"/>
            <a:ext cx="5353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91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4EC6-82BF-FB40-B51D-7780E475C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of View</a:t>
            </a:r>
          </a:p>
        </p:txBody>
      </p:sp>
      <p:pic>
        <p:nvPicPr>
          <p:cNvPr id="7" name="Picture 6" descr="tan for right triangle is opposite/adjacent. Results in h=d*tan(theta/2)">
            <a:extLst>
              <a:ext uri="{FF2B5EF4-FFF2-40B4-BE49-F238E27FC236}">
                <a16:creationId xmlns:a16="http://schemas.microsoft.com/office/drawing/2014/main" id="{D4EF18D9-AA02-3D4F-B084-CEA8A1D3A1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95475" y="1063228"/>
            <a:ext cx="5353050" cy="3448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E72D40-D909-3C4E-905C-A51AEF9F2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333750"/>
            <a:ext cx="3086100" cy="520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3448DE-A603-F345-86E3-34B021D87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4080272"/>
            <a:ext cx="32258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AFD32-8D53-AA4F-9AA9-045208A68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Window</a:t>
            </a:r>
          </a:p>
        </p:txBody>
      </p:sp>
      <p:pic>
        <p:nvPicPr>
          <p:cNvPr id="4" name="Picture 3" descr="For symmetric window, top of window is at h and bottom is at -h">
            <a:extLst>
              <a:ext uri="{FF2B5EF4-FFF2-40B4-BE49-F238E27FC236}">
                <a16:creationId xmlns:a16="http://schemas.microsoft.com/office/drawing/2014/main" id="{C18A009F-C8E2-0841-8943-A75C57485C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95475" y="1063228"/>
            <a:ext cx="5353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37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72F50-B5EB-3B4E-9AD4-8C0BFFCB6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Rectangular Windows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A8F87F-3342-89E5-C2F1-D69D1755695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Compute Height using Vertical</a:t>
                </a:r>
                <a:br>
                  <a:rPr lang="en-US" dirty="0"/>
                </a:br>
                <a:r>
                  <a:rPr lang="en-US" dirty="0"/>
                  <a:t>Field of View</a:t>
                </a:r>
              </a:p>
              <a:p>
                <a:r>
                  <a:rPr lang="en-US" dirty="0"/>
                  <a:t>Compute </a:t>
                </a:r>
                <a:r>
                  <a:rPr lang="en-US" i="1" dirty="0"/>
                  <a:t>aspect ratio</a:t>
                </a:r>
                <a:r>
                  <a:rPr lang="en-US" dirty="0"/>
                  <a:t> of image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𝑎𝑠𝑝𝑒𝑐𝑡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Compute width using ratio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𝑊𝑖𝑑𝑡h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𝐻𝑒𝑖𝑔h𝑡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∗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𝑎𝑠𝑝𝑒𝑐𝑡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A8F87F-3342-89E5-C2F1-D69D175569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572" t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5DC543B-F435-2A3D-6F09-2856F42EA40D}"/>
              </a:ext>
            </a:extLst>
          </p:cNvPr>
          <p:cNvGrpSpPr/>
          <p:nvPr/>
        </p:nvGrpSpPr>
        <p:grpSpPr>
          <a:xfrm>
            <a:off x="381000" y="1235019"/>
            <a:ext cx="4038600" cy="3089331"/>
            <a:chOff x="609600" y="1235019"/>
            <a:chExt cx="4038600" cy="308933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546EC72-917C-B548-546E-C7C5BA9105F2}"/>
                </a:ext>
              </a:extLst>
            </p:cNvPr>
            <p:cNvSpPr/>
            <p:nvPr/>
          </p:nvSpPr>
          <p:spPr>
            <a:xfrm>
              <a:off x="990600" y="1581150"/>
              <a:ext cx="3657600" cy="2743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D4DF037-947D-B763-8457-F1E8CB999590}"/>
                    </a:ext>
                  </a:extLst>
                </p:cNvPr>
                <p:cNvSpPr txBox="1"/>
                <p:nvPr/>
              </p:nvSpPr>
              <p:spPr>
                <a:xfrm>
                  <a:off x="2554936" y="1235019"/>
                  <a:ext cx="528926" cy="3477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D4DF037-947D-B763-8457-F1E8CB9995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4936" y="1235019"/>
                  <a:ext cx="528926" cy="34778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1A3FC87-00E2-A963-4577-36249F026CD9}"/>
                    </a:ext>
                  </a:extLst>
                </p:cNvPr>
                <p:cNvSpPr txBox="1"/>
                <p:nvPr/>
              </p:nvSpPr>
              <p:spPr>
                <a:xfrm>
                  <a:off x="609600" y="2737884"/>
                  <a:ext cx="460191" cy="429733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1A3FC87-00E2-A963-4577-36249F026C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2737884"/>
                  <a:ext cx="460191" cy="429733"/>
                </a:xfrm>
                <a:prstGeom prst="rect">
                  <a:avLst/>
                </a:prstGeom>
                <a:blipFill>
                  <a:blip r:embed="rId4"/>
                  <a:stretch>
                    <a:fillRect l="-8108" t="-25714" r="-10811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75534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722E8-17FB-F047-B530-596F7FBA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Off-center Projection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364A6-2C31-1D4A-8C56-D26C37B49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for display walls, image tiling, and VR</a:t>
            </a:r>
          </a:p>
          <a:p>
            <a:r>
              <a:rPr lang="en-US" i="1" dirty="0"/>
              <a:t>d </a:t>
            </a:r>
            <a:r>
              <a:rPr lang="en-US" dirty="0"/>
              <a:t>is </a:t>
            </a:r>
            <a:r>
              <a:rPr lang="en-US" b="1" dirty="0"/>
              <a:t>perpendicular</a:t>
            </a:r>
            <a:r>
              <a:rPr lang="en-US" dirty="0"/>
              <a:t> distance to screen</a:t>
            </a:r>
          </a:p>
          <a:p>
            <a:r>
              <a:rPr lang="en-US" dirty="0"/>
              <a:t>Still need right triangles for trig</a:t>
            </a:r>
          </a:p>
        </p:txBody>
      </p:sp>
      <p:pic>
        <p:nvPicPr>
          <p:cNvPr id="9" name="Picture 8" descr="Still use perpendicular to image plane for non-symmetric windows, even if the perpendicular is outside the window.">
            <a:extLst>
              <a:ext uri="{FF2B5EF4-FFF2-40B4-BE49-F238E27FC236}">
                <a16:creationId xmlns:a16="http://schemas.microsoft.com/office/drawing/2014/main" id="{9601F59D-ECDE-2A4B-80B1-253A7B705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650" y="1422400"/>
            <a:ext cx="5353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Casting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Given</a:t>
            </a:r>
          </a:p>
          <a:p>
            <a:pPr lvl="1"/>
            <a:r>
              <a:rPr lang="en-US" dirty="0"/>
              <a:t>Scene</a:t>
            </a:r>
          </a:p>
          <a:p>
            <a:pPr lvl="1"/>
            <a:r>
              <a:rPr lang="en-US" dirty="0"/>
              <a:t>Viewpoint</a:t>
            </a:r>
          </a:p>
          <a:p>
            <a:pPr lvl="1"/>
            <a:r>
              <a:rPr lang="en-US" dirty="0"/>
              <a:t>Image Plane</a:t>
            </a:r>
          </a:p>
          <a:p>
            <a:r>
              <a:rPr lang="en-US" dirty="0"/>
              <a:t>Cast ray from viewpoint through pixels into scene</a:t>
            </a:r>
          </a:p>
          <a:p>
            <a:pPr lvl="1"/>
            <a:r>
              <a:rPr lang="en-US" dirty="0"/>
              <a:t>If a photon made it to the viewer through this pixel, where did it come from?</a:t>
            </a:r>
          </a:p>
        </p:txBody>
      </p:sp>
      <p:pic>
        <p:nvPicPr>
          <p:cNvPr id="3" name="Picture 5" descr="Side view of ray casting scene and view">
            <a:extLst>
              <a:ext uri="{FF2B5EF4-FFF2-40B4-BE49-F238E27FC236}">
                <a16:creationId xmlns:a16="http://schemas.microsoft.com/office/drawing/2014/main" id="{9A0633BC-E958-1A54-30AF-7CA78E36B2B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24541"/>
            <a:ext cx="4038600" cy="2688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769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5256C-ACDA-E442-547E-E4D7BC136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499F68-C9E3-D3C6-D53F-CC7E4E39250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Grid of pixels</a:t>
                </a:r>
              </a:p>
              <a:p>
                <a:pPr lvl="1"/>
                <a:r>
                  <a:rPr lang="en-US" i="1" dirty="0"/>
                  <a:t>Resolution</a:t>
                </a:r>
                <a:r>
                  <a:rPr lang="en-US" dirty="0"/>
                  <a:t> says how fine, </a:t>
                </a:r>
                <a:br>
                  <a:rPr lang="en-US" dirty="0"/>
                </a:br>
                <a:r>
                  <a:rPr lang="en-US" dirty="0"/>
                  <a:t>not how big</a:t>
                </a:r>
              </a:p>
              <a:p>
                <a:r>
                  <a:rPr lang="en-US" dirty="0"/>
                  <a:t>Divorce from resolution with</a:t>
                </a:r>
                <a:br>
                  <a:rPr lang="en-US" dirty="0"/>
                </a:br>
                <a:r>
                  <a:rPr lang="en-US" dirty="0"/>
                  <a:t>fractional image coordinates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499F68-C9E3-D3C6-D53F-CC7E4E3925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567" t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FDD3D06-8C68-646B-251C-431EC2BD7D50}"/>
              </a:ext>
            </a:extLst>
          </p:cNvPr>
          <p:cNvSpPr/>
          <p:nvPr/>
        </p:nvSpPr>
        <p:spPr>
          <a:xfrm>
            <a:off x="5181599" y="120015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5DBF7F-A3AD-59BE-AA7A-11B473F18A77}"/>
              </a:ext>
            </a:extLst>
          </p:cNvPr>
          <p:cNvSpPr/>
          <p:nvPr/>
        </p:nvSpPr>
        <p:spPr>
          <a:xfrm>
            <a:off x="6850564" y="1200153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9CEFD3-AAAC-6EDA-A3C1-0AD204685D22}"/>
              </a:ext>
            </a:extLst>
          </p:cNvPr>
          <p:cNvSpPr txBox="1"/>
          <p:nvPr/>
        </p:nvSpPr>
        <p:spPr>
          <a:xfrm>
            <a:off x="5296397" y="2173282"/>
            <a:ext cx="684803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 x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84CE8B-2DF8-12F4-F7E9-D77509F26D26}"/>
              </a:ext>
            </a:extLst>
          </p:cNvPr>
          <p:cNvSpPr txBox="1"/>
          <p:nvPr/>
        </p:nvSpPr>
        <p:spPr>
          <a:xfrm>
            <a:off x="6965362" y="2173282"/>
            <a:ext cx="684803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 x 2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CC9FB7-7ABA-2E80-80C6-2D48A0D698D2}"/>
              </a:ext>
            </a:extLst>
          </p:cNvPr>
          <p:cNvCxnSpPr>
            <a:cxnSpLocks/>
            <a:stCxn id="6" idx="0"/>
            <a:endCxn id="6" idx="2"/>
          </p:cNvCxnSpPr>
          <p:nvPr/>
        </p:nvCxnSpPr>
        <p:spPr>
          <a:xfrm>
            <a:off x="7307764" y="1200153"/>
            <a:ext cx="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FB5C87-8B4A-CE0E-29CE-5B9BA245B77C}"/>
              </a:ext>
            </a:extLst>
          </p:cNvPr>
          <p:cNvCxnSpPr>
            <a:cxnSpLocks/>
            <a:stCxn id="6" idx="1"/>
            <a:endCxn id="6" idx="3"/>
          </p:cNvCxnSpPr>
          <p:nvPr/>
        </p:nvCxnSpPr>
        <p:spPr>
          <a:xfrm>
            <a:off x="6850564" y="1657353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395EE65-1351-C126-AFFF-13934E24CE3A}"/>
              </a:ext>
            </a:extLst>
          </p:cNvPr>
          <p:cNvSpPr/>
          <p:nvPr/>
        </p:nvSpPr>
        <p:spPr>
          <a:xfrm>
            <a:off x="5187175" y="2724151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7F853F-3559-3E57-1C37-A6F344CBA836}"/>
              </a:ext>
            </a:extLst>
          </p:cNvPr>
          <p:cNvSpPr txBox="1"/>
          <p:nvPr/>
        </p:nvSpPr>
        <p:spPr>
          <a:xfrm>
            <a:off x="5304007" y="3689044"/>
            <a:ext cx="684803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 x 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718330-B8B6-7990-CA2E-8FA059631D3C}"/>
              </a:ext>
            </a:extLst>
          </p:cNvPr>
          <p:cNvCxnSpPr>
            <a:cxnSpLocks/>
          </p:cNvCxnSpPr>
          <p:nvPr/>
        </p:nvCxnSpPr>
        <p:spPr>
          <a:xfrm>
            <a:off x="5181600" y="2724150"/>
            <a:ext cx="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E8C1F5-0D8B-3892-46B5-3F015D09FA3E}"/>
              </a:ext>
            </a:extLst>
          </p:cNvPr>
          <p:cNvCxnSpPr>
            <a:cxnSpLocks/>
          </p:cNvCxnSpPr>
          <p:nvPr/>
        </p:nvCxnSpPr>
        <p:spPr>
          <a:xfrm>
            <a:off x="6858000" y="1200153"/>
            <a:ext cx="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44CFAB9-56C1-D759-85A9-9B2D80C28D30}"/>
              </a:ext>
            </a:extLst>
          </p:cNvPr>
          <p:cNvCxnSpPr>
            <a:cxnSpLocks/>
          </p:cNvCxnSpPr>
          <p:nvPr/>
        </p:nvCxnSpPr>
        <p:spPr>
          <a:xfrm>
            <a:off x="7772400" y="1200153"/>
            <a:ext cx="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8333DCF-5D9A-E7B0-5526-8DFED76B8391}"/>
              </a:ext>
            </a:extLst>
          </p:cNvPr>
          <p:cNvCxnSpPr>
            <a:cxnSpLocks/>
          </p:cNvCxnSpPr>
          <p:nvPr/>
        </p:nvCxnSpPr>
        <p:spPr>
          <a:xfrm>
            <a:off x="6858000" y="1200150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97A44DC-8ABD-449B-E695-E0EA54957E1F}"/>
              </a:ext>
            </a:extLst>
          </p:cNvPr>
          <p:cNvCxnSpPr>
            <a:cxnSpLocks/>
          </p:cNvCxnSpPr>
          <p:nvPr/>
        </p:nvCxnSpPr>
        <p:spPr>
          <a:xfrm>
            <a:off x="6858000" y="2114550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85EC30-A48E-ADCB-320E-A5067D3C954F}"/>
              </a:ext>
            </a:extLst>
          </p:cNvPr>
          <p:cNvCxnSpPr>
            <a:cxnSpLocks/>
          </p:cNvCxnSpPr>
          <p:nvPr/>
        </p:nvCxnSpPr>
        <p:spPr>
          <a:xfrm>
            <a:off x="5181600" y="1200153"/>
            <a:ext cx="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28077F6-7B17-8358-5B46-2E7A4503437E}"/>
              </a:ext>
            </a:extLst>
          </p:cNvPr>
          <p:cNvCxnSpPr>
            <a:cxnSpLocks/>
          </p:cNvCxnSpPr>
          <p:nvPr/>
        </p:nvCxnSpPr>
        <p:spPr>
          <a:xfrm>
            <a:off x="6096000" y="1200153"/>
            <a:ext cx="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2515907-3036-9693-2FC0-EEA81329620B}"/>
              </a:ext>
            </a:extLst>
          </p:cNvPr>
          <p:cNvCxnSpPr>
            <a:cxnSpLocks/>
          </p:cNvCxnSpPr>
          <p:nvPr/>
        </p:nvCxnSpPr>
        <p:spPr>
          <a:xfrm>
            <a:off x="5181600" y="1208388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97737E2-DE18-0CA1-E5A3-F7008354636A}"/>
              </a:ext>
            </a:extLst>
          </p:cNvPr>
          <p:cNvCxnSpPr>
            <a:cxnSpLocks/>
          </p:cNvCxnSpPr>
          <p:nvPr/>
        </p:nvCxnSpPr>
        <p:spPr>
          <a:xfrm>
            <a:off x="5181600" y="2114550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F9D1E4A-F00F-3F9B-FA94-73C6E1180314}"/>
              </a:ext>
            </a:extLst>
          </p:cNvPr>
          <p:cNvCxnSpPr>
            <a:cxnSpLocks/>
          </p:cNvCxnSpPr>
          <p:nvPr/>
        </p:nvCxnSpPr>
        <p:spPr>
          <a:xfrm>
            <a:off x="5181600" y="2724150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EDAFE4A-0B73-92EE-2773-5A2140B75F74}"/>
              </a:ext>
            </a:extLst>
          </p:cNvPr>
          <p:cNvCxnSpPr>
            <a:cxnSpLocks/>
          </p:cNvCxnSpPr>
          <p:nvPr/>
        </p:nvCxnSpPr>
        <p:spPr>
          <a:xfrm>
            <a:off x="5181600" y="3638550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584F1EC-34D1-B83D-FF0B-0BABB728B1F6}"/>
              </a:ext>
            </a:extLst>
          </p:cNvPr>
          <p:cNvCxnSpPr>
            <a:cxnSpLocks/>
          </p:cNvCxnSpPr>
          <p:nvPr/>
        </p:nvCxnSpPr>
        <p:spPr>
          <a:xfrm>
            <a:off x="6096000" y="2724150"/>
            <a:ext cx="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5DA986B-9925-1057-A7E4-19D1C5ED17A4}"/>
              </a:ext>
            </a:extLst>
          </p:cNvPr>
          <p:cNvCxnSpPr>
            <a:cxnSpLocks/>
          </p:cNvCxnSpPr>
          <p:nvPr/>
        </p:nvCxnSpPr>
        <p:spPr>
          <a:xfrm>
            <a:off x="5486400" y="2740625"/>
            <a:ext cx="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13C883-1E1F-045A-1F08-39C864E0410C}"/>
              </a:ext>
            </a:extLst>
          </p:cNvPr>
          <p:cNvCxnSpPr>
            <a:cxnSpLocks/>
          </p:cNvCxnSpPr>
          <p:nvPr/>
        </p:nvCxnSpPr>
        <p:spPr>
          <a:xfrm>
            <a:off x="5791200" y="2724150"/>
            <a:ext cx="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5404C82-B8B8-67A0-74AF-06C0318C608D}"/>
              </a:ext>
            </a:extLst>
          </p:cNvPr>
          <p:cNvCxnSpPr>
            <a:cxnSpLocks/>
          </p:cNvCxnSpPr>
          <p:nvPr/>
        </p:nvCxnSpPr>
        <p:spPr>
          <a:xfrm>
            <a:off x="5181600" y="3028950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F755D5D-9C86-6470-C0A3-E0CDBE28BEC8}"/>
              </a:ext>
            </a:extLst>
          </p:cNvPr>
          <p:cNvCxnSpPr>
            <a:cxnSpLocks/>
          </p:cNvCxnSpPr>
          <p:nvPr/>
        </p:nvCxnSpPr>
        <p:spPr>
          <a:xfrm>
            <a:off x="5189838" y="3333750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11B9BBC2-BFB6-25A4-BD88-40770AE051F7}"/>
              </a:ext>
            </a:extLst>
          </p:cNvPr>
          <p:cNvSpPr/>
          <p:nvPr/>
        </p:nvSpPr>
        <p:spPr>
          <a:xfrm>
            <a:off x="6850564" y="2724153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1900FA-B193-132A-7BDF-BB8B9C5C34A0}"/>
              </a:ext>
            </a:extLst>
          </p:cNvPr>
          <p:cNvSpPr txBox="1"/>
          <p:nvPr/>
        </p:nvSpPr>
        <p:spPr>
          <a:xfrm>
            <a:off x="6965362" y="3697282"/>
            <a:ext cx="684803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4 x 4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4FC23B7-FC51-D2CE-68FA-E1EB41A53112}"/>
              </a:ext>
            </a:extLst>
          </p:cNvPr>
          <p:cNvCxnSpPr>
            <a:cxnSpLocks/>
            <a:stCxn id="39" idx="0"/>
            <a:endCxn id="39" idx="2"/>
          </p:cNvCxnSpPr>
          <p:nvPr/>
        </p:nvCxnSpPr>
        <p:spPr>
          <a:xfrm>
            <a:off x="7307764" y="2724153"/>
            <a:ext cx="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0D18393-80E4-31EA-B2A5-C3C271E4CF95}"/>
              </a:ext>
            </a:extLst>
          </p:cNvPr>
          <p:cNvCxnSpPr>
            <a:cxnSpLocks/>
            <a:stCxn id="39" idx="1"/>
            <a:endCxn id="39" idx="3"/>
          </p:cNvCxnSpPr>
          <p:nvPr/>
        </p:nvCxnSpPr>
        <p:spPr>
          <a:xfrm>
            <a:off x="6850564" y="3181353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5399523-EB09-6C96-E849-7F3147B33334}"/>
              </a:ext>
            </a:extLst>
          </p:cNvPr>
          <p:cNvCxnSpPr>
            <a:cxnSpLocks/>
          </p:cNvCxnSpPr>
          <p:nvPr/>
        </p:nvCxnSpPr>
        <p:spPr>
          <a:xfrm>
            <a:off x="6858000" y="2724153"/>
            <a:ext cx="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330A2D6-DB84-3E3D-E449-EAF6873BC5CB}"/>
              </a:ext>
            </a:extLst>
          </p:cNvPr>
          <p:cNvCxnSpPr>
            <a:cxnSpLocks/>
          </p:cNvCxnSpPr>
          <p:nvPr/>
        </p:nvCxnSpPr>
        <p:spPr>
          <a:xfrm>
            <a:off x="7772400" y="2724153"/>
            <a:ext cx="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4606483-8EB9-B0AC-DA55-0D87779FBE97}"/>
              </a:ext>
            </a:extLst>
          </p:cNvPr>
          <p:cNvCxnSpPr>
            <a:cxnSpLocks/>
          </p:cNvCxnSpPr>
          <p:nvPr/>
        </p:nvCxnSpPr>
        <p:spPr>
          <a:xfrm>
            <a:off x="6858000" y="2724150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1867ECE-7917-EE0A-DEBB-E20E41328566}"/>
              </a:ext>
            </a:extLst>
          </p:cNvPr>
          <p:cNvCxnSpPr>
            <a:cxnSpLocks/>
          </p:cNvCxnSpPr>
          <p:nvPr/>
        </p:nvCxnSpPr>
        <p:spPr>
          <a:xfrm>
            <a:off x="6858000" y="3638550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674B19A-FD9D-30B0-0E47-E6D4CDC592E2}"/>
              </a:ext>
            </a:extLst>
          </p:cNvPr>
          <p:cNvCxnSpPr>
            <a:cxnSpLocks/>
          </p:cNvCxnSpPr>
          <p:nvPr/>
        </p:nvCxnSpPr>
        <p:spPr>
          <a:xfrm>
            <a:off x="7086600" y="2707677"/>
            <a:ext cx="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423C2EC-9F93-8D3A-CE40-E0D73740086C}"/>
              </a:ext>
            </a:extLst>
          </p:cNvPr>
          <p:cNvCxnSpPr>
            <a:cxnSpLocks/>
          </p:cNvCxnSpPr>
          <p:nvPr/>
        </p:nvCxnSpPr>
        <p:spPr>
          <a:xfrm>
            <a:off x="7543800" y="2724150"/>
            <a:ext cx="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199ED39-DBE2-00F9-34C0-AD9F261E442D}"/>
              </a:ext>
            </a:extLst>
          </p:cNvPr>
          <p:cNvCxnSpPr>
            <a:cxnSpLocks/>
          </p:cNvCxnSpPr>
          <p:nvPr/>
        </p:nvCxnSpPr>
        <p:spPr>
          <a:xfrm>
            <a:off x="6858802" y="2952750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B76C0DD-495E-31DA-C611-BB3652DC99FA}"/>
              </a:ext>
            </a:extLst>
          </p:cNvPr>
          <p:cNvCxnSpPr>
            <a:cxnSpLocks/>
          </p:cNvCxnSpPr>
          <p:nvPr/>
        </p:nvCxnSpPr>
        <p:spPr>
          <a:xfrm>
            <a:off x="6850564" y="3409950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394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BAEC8D6-3B1C-F0B6-C5A7-BC14144E632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𝑙𝑒𝑓𝑡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𝑟𝑖𝑔h𝑡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𝑡𝑜𝑝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𝑏𝑜𝑡𝑡𝑜𝑚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BAEC8D6-3B1C-F0B6-C5A7-BC14144E63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25B794-F7E5-4469-EB2A-746E2193C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Linear Interpolation (aka lerp or mix) </a:t>
                </a:r>
              </a:p>
              <a:p>
                <a:r>
                  <a:rPr lang="en-US" dirty="0"/>
                  <a:t>lerp(a, b, t)</a:t>
                </a:r>
              </a:p>
              <a:p>
                <a:pPr lvl="1"/>
                <a:r>
                  <a:rPr lang="en-US" dirty="0"/>
                  <a:t>Linear in t</a:t>
                </a:r>
              </a:p>
              <a:p>
                <a:pPr lvl="1"/>
                <a:r>
                  <a:rPr lang="en-US" dirty="0"/>
                  <a:t>a @ t=0</a:t>
                </a:r>
              </a:p>
              <a:p>
                <a:pPr lvl="1"/>
                <a:r>
                  <a:rPr lang="en-US" dirty="0"/>
                  <a:t>b @ t=1</a:t>
                </a:r>
              </a:p>
              <a:p>
                <a:pPr lvl="1"/>
                <a:r>
                  <a:rPr lang="en-US" dirty="0"/>
                  <a:t>lerp(a, b, t) = a + (b – a) * t = a * (1 – t) + b * t</a:t>
                </a:r>
              </a:p>
              <a:p>
                <a:r>
                  <a:rPr lang="en-US" dirty="0"/>
                  <a:t>Image coordinates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i="0" dirty="0">
                        <a:latin typeface="Cambria Math" panose="02040503050406030204" pitchFamily="18" charset="0"/>
                      </a:rPr>
                      <m:t>lerp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𝑙𝑒𝑓𝑡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𝑟𝑖𝑔h𝑡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</a:rPr>
                      <m:t>lerp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𝑡𝑜𝑝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𝑏𝑜𝑡𝑡𝑜𝑚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25B794-F7E5-4469-EB2A-746E2193C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6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15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7D83C-889D-A038-1251-F251C8113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Pixel Centers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E807D-97E6-4C09-7862-44F175BC21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0,1,…,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/>
                  <a:t>, how to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Obvious choice is to scale by image size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lit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This gives rays through pixel corners!</a:t>
                </a:r>
              </a:p>
              <a:p>
                <a:r>
                  <a:rPr lang="en-US" dirty="0"/>
                  <a:t>Offset by half a pixel to get pixel centers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lit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+0.5</m:t>
                    </m:r>
                    <m:r>
                      <m:rPr>
                        <m:lit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+0.5)/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E807D-97E6-4C09-7862-44F175BC21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6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0E19B516-3EDA-FC95-EBAC-00ECDDB492BE}"/>
              </a:ext>
            </a:extLst>
          </p:cNvPr>
          <p:cNvGrpSpPr/>
          <p:nvPr/>
        </p:nvGrpSpPr>
        <p:grpSpPr>
          <a:xfrm>
            <a:off x="6821424" y="1850133"/>
            <a:ext cx="951778" cy="950217"/>
            <a:chOff x="6821424" y="1850133"/>
            <a:chExt cx="951778" cy="95021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8436A41-9D0A-7E49-3016-26DC0348CC03}"/>
                </a:ext>
              </a:extLst>
            </p:cNvPr>
            <p:cNvSpPr/>
            <p:nvPr/>
          </p:nvSpPr>
          <p:spPr>
            <a:xfrm>
              <a:off x="6850564" y="1885950"/>
              <a:ext cx="91440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9DD1AF4-2448-8EB8-0525-23772922AA6C}"/>
                </a:ext>
              </a:extLst>
            </p:cNvPr>
            <p:cNvCxnSpPr>
              <a:cxnSpLocks/>
              <a:stCxn id="4" idx="0"/>
              <a:endCxn id="4" idx="2"/>
            </p:cNvCxnSpPr>
            <p:nvPr/>
          </p:nvCxnSpPr>
          <p:spPr>
            <a:xfrm>
              <a:off x="7307764" y="1885950"/>
              <a:ext cx="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A76C5D-D5E0-D63F-6260-97DA3F86EC7F}"/>
                </a:ext>
              </a:extLst>
            </p:cNvPr>
            <p:cNvCxnSpPr>
              <a:cxnSpLocks/>
              <a:stCxn id="4" idx="1"/>
              <a:endCxn id="4" idx="3"/>
            </p:cNvCxnSpPr>
            <p:nvPr/>
          </p:nvCxnSpPr>
          <p:spPr>
            <a:xfrm>
              <a:off x="6850564" y="2343150"/>
              <a:ext cx="914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7AF4446-7A3B-58D3-2920-B3809EA0C162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0" y="1885950"/>
              <a:ext cx="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2E9F9A5-9FFC-9E73-EF54-937DB35501DA}"/>
                </a:ext>
              </a:extLst>
            </p:cNvPr>
            <p:cNvCxnSpPr>
              <a:cxnSpLocks/>
            </p:cNvCxnSpPr>
            <p:nvPr/>
          </p:nvCxnSpPr>
          <p:spPr>
            <a:xfrm>
              <a:off x="7772400" y="1885950"/>
              <a:ext cx="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6611FD-6E4C-24C4-E070-3A03E75CAE73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0" y="1885947"/>
              <a:ext cx="914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527F395-4645-56ED-69F5-C1715901BDDC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0" y="2800347"/>
              <a:ext cx="914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52C2BFE-B064-086C-C4E2-65AF57B85EDE}"/>
                </a:ext>
              </a:extLst>
            </p:cNvPr>
            <p:cNvCxnSpPr>
              <a:cxnSpLocks/>
            </p:cNvCxnSpPr>
            <p:nvPr/>
          </p:nvCxnSpPr>
          <p:spPr>
            <a:xfrm>
              <a:off x="7086600" y="1869474"/>
              <a:ext cx="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387E88F-32DF-3062-F5D5-2C6C23E64A70}"/>
                </a:ext>
              </a:extLst>
            </p:cNvPr>
            <p:cNvCxnSpPr>
              <a:cxnSpLocks/>
            </p:cNvCxnSpPr>
            <p:nvPr/>
          </p:nvCxnSpPr>
          <p:spPr>
            <a:xfrm>
              <a:off x="7543800" y="1885947"/>
              <a:ext cx="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992D488-AB11-EF69-7104-261295227E83}"/>
                </a:ext>
              </a:extLst>
            </p:cNvPr>
            <p:cNvCxnSpPr>
              <a:cxnSpLocks/>
            </p:cNvCxnSpPr>
            <p:nvPr/>
          </p:nvCxnSpPr>
          <p:spPr>
            <a:xfrm>
              <a:off x="6858802" y="2114547"/>
              <a:ext cx="914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2152E63-0C30-C900-901A-FF363A43728E}"/>
                </a:ext>
              </a:extLst>
            </p:cNvPr>
            <p:cNvCxnSpPr>
              <a:cxnSpLocks/>
            </p:cNvCxnSpPr>
            <p:nvPr/>
          </p:nvCxnSpPr>
          <p:spPr>
            <a:xfrm>
              <a:off x="6850564" y="2571747"/>
              <a:ext cx="914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BE20E0B-76CA-E1A7-D362-0E43E2C77E2E}"/>
                </a:ext>
              </a:extLst>
            </p:cNvPr>
            <p:cNvSpPr/>
            <p:nvPr/>
          </p:nvSpPr>
          <p:spPr>
            <a:xfrm>
              <a:off x="6821424" y="1850133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467F06F-B3FB-4376-EEC2-D7D63F57683B}"/>
                </a:ext>
              </a:extLst>
            </p:cNvPr>
            <p:cNvSpPr/>
            <p:nvPr/>
          </p:nvSpPr>
          <p:spPr>
            <a:xfrm>
              <a:off x="7050024" y="1850133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AEA5F10-CECD-B8F2-0218-1F67E9EFC9B2}"/>
                </a:ext>
              </a:extLst>
            </p:cNvPr>
            <p:cNvSpPr/>
            <p:nvPr/>
          </p:nvSpPr>
          <p:spPr>
            <a:xfrm>
              <a:off x="7267547" y="1850133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BDF7297-2C6E-7D26-4BCD-5EE4CDA86C06}"/>
                </a:ext>
              </a:extLst>
            </p:cNvPr>
            <p:cNvSpPr/>
            <p:nvPr/>
          </p:nvSpPr>
          <p:spPr>
            <a:xfrm>
              <a:off x="7505211" y="1850133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D926876-8D54-3D65-3929-C14AF5689952}"/>
                </a:ext>
              </a:extLst>
            </p:cNvPr>
            <p:cNvSpPr/>
            <p:nvPr/>
          </p:nvSpPr>
          <p:spPr>
            <a:xfrm>
              <a:off x="6821424" y="2075711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FB8F404-A54A-ED88-5C2B-E387FD0F9895}"/>
                </a:ext>
              </a:extLst>
            </p:cNvPr>
            <p:cNvSpPr/>
            <p:nvPr/>
          </p:nvSpPr>
          <p:spPr>
            <a:xfrm>
              <a:off x="7050024" y="2075711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B332EC4-FB91-F3D4-769F-DD50701E6F3E}"/>
                </a:ext>
              </a:extLst>
            </p:cNvPr>
            <p:cNvSpPr/>
            <p:nvPr/>
          </p:nvSpPr>
          <p:spPr>
            <a:xfrm>
              <a:off x="7267547" y="2075711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3B23F50-C37C-E39B-3381-A977F1AD1482}"/>
                </a:ext>
              </a:extLst>
            </p:cNvPr>
            <p:cNvSpPr/>
            <p:nvPr/>
          </p:nvSpPr>
          <p:spPr>
            <a:xfrm>
              <a:off x="7505211" y="2075711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7C8AFC5-08F5-BAA6-37EE-78D1E4481CCC}"/>
                </a:ext>
              </a:extLst>
            </p:cNvPr>
            <p:cNvSpPr/>
            <p:nvPr/>
          </p:nvSpPr>
          <p:spPr>
            <a:xfrm>
              <a:off x="6821424" y="2309347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C836D57-35C0-2808-CAE4-0E352FD976C6}"/>
                </a:ext>
              </a:extLst>
            </p:cNvPr>
            <p:cNvSpPr/>
            <p:nvPr/>
          </p:nvSpPr>
          <p:spPr>
            <a:xfrm>
              <a:off x="7050024" y="2309347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383631C-D225-9A3D-CFE1-31212E276CD5}"/>
                </a:ext>
              </a:extLst>
            </p:cNvPr>
            <p:cNvSpPr/>
            <p:nvPr/>
          </p:nvSpPr>
          <p:spPr>
            <a:xfrm>
              <a:off x="7267547" y="2309347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2D94A7E-71EF-C00D-3C67-72E819EB371B}"/>
                </a:ext>
              </a:extLst>
            </p:cNvPr>
            <p:cNvSpPr/>
            <p:nvPr/>
          </p:nvSpPr>
          <p:spPr>
            <a:xfrm>
              <a:off x="7505211" y="2309347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06291E1-03B0-17F9-FE96-CBA54A0B3969}"/>
                </a:ext>
              </a:extLst>
            </p:cNvPr>
            <p:cNvSpPr/>
            <p:nvPr/>
          </p:nvSpPr>
          <p:spPr>
            <a:xfrm>
              <a:off x="6821424" y="2534925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DF54198-BF05-68F2-F95B-BACD5A09073B}"/>
                </a:ext>
              </a:extLst>
            </p:cNvPr>
            <p:cNvSpPr/>
            <p:nvPr/>
          </p:nvSpPr>
          <p:spPr>
            <a:xfrm>
              <a:off x="7050024" y="2534925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9D3EF65-0C38-5BE5-5C26-DD6AB6015518}"/>
                </a:ext>
              </a:extLst>
            </p:cNvPr>
            <p:cNvSpPr/>
            <p:nvPr/>
          </p:nvSpPr>
          <p:spPr>
            <a:xfrm>
              <a:off x="7267547" y="2534925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B9FF147-1A66-0EBB-62E8-F43C73F85287}"/>
                </a:ext>
              </a:extLst>
            </p:cNvPr>
            <p:cNvSpPr/>
            <p:nvPr/>
          </p:nvSpPr>
          <p:spPr>
            <a:xfrm>
              <a:off x="7505211" y="2534925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7A156E9-F0A1-2BA2-257D-CC84661F8D12}"/>
              </a:ext>
            </a:extLst>
          </p:cNvPr>
          <p:cNvGrpSpPr/>
          <p:nvPr/>
        </p:nvGrpSpPr>
        <p:grpSpPr>
          <a:xfrm>
            <a:off x="6850564" y="3387882"/>
            <a:ext cx="922638" cy="930876"/>
            <a:chOff x="6850564" y="3387882"/>
            <a:chExt cx="922638" cy="930876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97C371C-7D4B-270F-EDDC-E507DEF045BA}"/>
                </a:ext>
              </a:extLst>
            </p:cNvPr>
            <p:cNvSpPr/>
            <p:nvPr/>
          </p:nvSpPr>
          <p:spPr>
            <a:xfrm>
              <a:off x="6850564" y="3404358"/>
              <a:ext cx="91440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061EC56-41F2-C183-F4B0-AD2B3ABE7C12}"/>
                </a:ext>
              </a:extLst>
            </p:cNvPr>
            <p:cNvCxnSpPr>
              <a:cxnSpLocks/>
              <a:stCxn id="42" idx="0"/>
              <a:endCxn id="42" idx="2"/>
            </p:cNvCxnSpPr>
            <p:nvPr/>
          </p:nvCxnSpPr>
          <p:spPr>
            <a:xfrm>
              <a:off x="7307764" y="3404358"/>
              <a:ext cx="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A1458BC-0488-08A8-A0EF-F57CDBC5BEFC}"/>
                </a:ext>
              </a:extLst>
            </p:cNvPr>
            <p:cNvCxnSpPr>
              <a:cxnSpLocks/>
              <a:stCxn id="42" idx="1"/>
              <a:endCxn id="42" idx="3"/>
            </p:cNvCxnSpPr>
            <p:nvPr/>
          </p:nvCxnSpPr>
          <p:spPr>
            <a:xfrm>
              <a:off x="6850564" y="3861558"/>
              <a:ext cx="914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A8CF49A-0E56-9E52-4A59-C26207558B56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0" y="3404358"/>
              <a:ext cx="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5983F70-77F8-6C22-F331-9E201576DE89}"/>
                </a:ext>
              </a:extLst>
            </p:cNvPr>
            <p:cNvCxnSpPr>
              <a:cxnSpLocks/>
            </p:cNvCxnSpPr>
            <p:nvPr/>
          </p:nvCxnSpPr>
          <p:spPr>
            <a:xfrm>
              <a:off x="7772400" y="3404358"/>
              <a:ext cx="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64AC56E-FE26-2FB5-481F-B230181FACE8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0" y="3404355"/>
              <a:ext cx="914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A629105-EAFE-3F3A-E565-02A52D8C03AB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0" y="4318755"/>
              <a:ext cx="914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911163A-48F4-6521-75A5-D600FCBC9213}"/>
                </a:ext>
              </a:extLst>
            </p:cNvPr>
            <p:cNvCxnSpPr>
              <a:cxnSpLocks/>
            </p:cNvCxnSpPr>
            <p:nvPr/>
          </p:nvCxnSpPr>
          <p:spPr>
            <a:xfrm>
              <a:off x="7086600" y="3387882"/>
              <a:ext cx="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EEDD600-C74E-166F-0EF9-744BCF461BAB}"/>
                </a:ext>
              </a:extLst>
            </p:cNvPr>
            <p:cNvCxnSpPr>
              <a:cxnSpLocks/>
            </p:cNvCxnSpPr>
            <p:nvPr/>
          </p:nvCxnSpPr>
          <p:spPr>
            <a:xfrm>
              <a:off x="7543800" y="3404355"/>
              <a:ext cx="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858CF65-B619-3328-DAF0-D753DEB4D88A}"/>
                </a:ext>
              </a:extLst>
            </p:cNvPr>
            <p:cNvCxnSpPr>
              <a:cxnSpLocks/>
            </p:cNvCxnSpPr>
            <p:nvPr/>
          </p:nvCxnSpPr>
          <p:spPr>
            <a:xfrm>
              <a:off x="6858802" y="3632955"/>
              <a:ext cx="914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5FD1ABF-DF02-A9CC-4EF4-3604ED7D1864}"/>
                </a:ext>
              </a:extLst>
            </p:cNvPr>
            <p:cNvCxnSpPr>
              <a:cxnSpLocks/>
            </p:cNvCxnSpPr>
            <p:nvPr/>
          </p:nvCxnSpPr>
          <p:spPr>
            <a:xfrm>
              <a:off x="6850564" y="4090155"/>
              <a:ext cx="914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B016AFE-AF55-C823-8FD5-CBA490D6E43E}"/>
                </a:ext>
              </a:extLst>
            </p:cNvPr>
            <p:cNvGrpSpPr/>
            <p:nvPr/>
          </p:nvGrpSpPr>
          <p:grpSpPr>
            <a:xfrm>
              <a:off x="6936213" y="3487158"/>
              <a:ext cx="759987" cy="760992"/>
              <a:chOff x="6821424" y="3368541"/>
              <a:chExt cx="759987" cy="760992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16425C73-50E0-6CDD-622A-43E692FBD65E}"/>
                  </a:ext>
                </a:extLst>
              </p:cNvPr>
              <p:cNvSpPr/>
              <p:nvPr/>
            </p:nvSpPr>
            <p:spPr>
              <a:xfrm>
                <a:off x="6821424" y="3368541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FD23476F-80EB-E6DD-8082-62E9179ED2A1}"/>
                  </a:ext>
                </a:extLst>
              </p:cNvPr>
              <p:cNvSpPr/>
              <p:nvPr/>
            </p:nvSpPr>
            <p:spPr>
              <a:xfrm>
                <a:off x="7050024" y="3368541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E607A39A-26F1-DD23-86F3-83DABD8D81C5}"/>
                  </a:ext>
                </a:extLst>
              </p:cNvPr>
              <p:cNvSpPr/>
              <p:nvPr/>
            </p:nvSpPr>
            <p:spPr>
              <a:xfrm>
                <a:off x="7267547" y="3368541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A7EA1A5-FE22-B148-3C41-E25F56F911F8}"/>
                  </a:ext>
                </a:extLst>
              </p:cNvPr>
              <p:cNvSpPr/>
              <p:nvPr/>
            </p:nvSpPr>
            <p:spPr>
              <a:xfrm>
                <a:off x="7505211" y="3368541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712FE4D-6A28-21D2-7678-70FB1BBE262E}"/>
                  </a:ext>
                </a:extLst>
              </p:cNvPr>
              <p:cNvSpPr/>
              <p:nvPr/>
            </p:nvSpPr>
            <p:spPr>
              <a:xfrm>
                <a:off x="6821424" y="3594119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FCC9547B-A755-44DF-2FC0-4A97D5D5D5F8}"/>
                  </a:ext>
                </a:extLst>
              </p:cNvPr>
              <p:cNvSpPr/>
              <p:nvPr/>
            </p:nvSpPr>
            <p:spPr>
              <a:xfrm>
                <a:off x="7050024" y="3594119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1D388C0B-C608-C834-0DD6-0E39B35AA3B1}"/>
                  </a:ext>
                </a:extLst>
              </p:cNvPr>
              <p:cNvSpPr/>
              <p:nvPr/>
            </p:nvSpPr>
            <p:spPr>
              <a:xfrm>
                <a:off x="7267547" y="3594119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F791C3BF-BDED-94EA-A2DB-E43452AE2896}"/>
                  </a:ext>
                </a:extLst>
              </p:cNvPr>
              <p:cNvSpPr/>
              <p:nvPr/>
            </p:nvSpPr>
            <p:spPr>
              <a:xfrm>
                <a:off x="7505211" y="3594119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C8DFDCEA-457B-B7BC-92A4-8112DFE5F209}"/>
                  </a:ext>
                </a:extLst>
              </p:cNvPr>
              <p:cNvSpPr/>
              <p:nvPr/>
            </p:nvSpPr>
            <p:spPr>
              <a:xfrm>
                <a:off x="6821424" y="3827755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E198BE64-B752-6F93-F14D-6699DE9D3BCB}"/>
                  </a:ext>
                </a:extLst>
              </p:cNvPr>
              <p:cNvSpPr/>
              <p:nvPr/>
            </p:nvSpPr>
            <p:spPr>
              <a:xfrm>
                <a:off x="7050024" y="3827755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2BEAC1E8-665B-0137-179B-9D21B7DBB0E4}"/>
                  </a:ext>
                </a:extLst>
              </p:cNvPr>
              <p:cNvSpPr/>
              <p:nvPr/>
            </p:nvSpPr>
            <p:spPr>
              <a:xfrm>
                <a:off x="7267547" y="3827755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F21032D7-160E-1185-1EA0-A346370DA0BE}"/>
                  </a:ext>
                </a:extLst>
              </p:cNvPr>
              <p:cNvSpPr/>
              <p:nvPr/>
            </p:nvSpPr>
            <p:spPr>
              <a:xfrm>
                <a:off x="7505211" y="3827755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5819682F-D73C-0052-0B78-6AEFBDDB0BD8}"/>
                  </a:ext>
                </a:extLst>
              </p:cNvPr>
              <p:cNvSpPr/>
              <p:nvPr/>
            </p:nvSpPr>
            <p:spPr>
              <a:xfrm>
                <a:off x="6821424" y="4053333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A9ADFBA1-CB4C-BCCE-56B6-7C6E638C8D29}"/>
                  </a:ext>
                </a:extLst>
              </p:cNvPr>
              <p:cNvSpPr/>
              <p:nvPr/>
            </p:nvSpPr>
            <p:spPr>
              <a:xfrm>
                <a:off x="7050024" y="4053333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C7130ABA-0469-E850-7D9E-E75F7AD68927}"/>
                  </a:ext>
                </a:extLst>
              </p:cNvPr>
              <p:cNvSpPr/>
              <p:nvPr/>
            </p:nvSpPr>
            <p:spPr>
              <a:xfrm>
                <a:off x="7267547" y="4053333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70DCC412-B39C-A939-62F1-6B3ACCD89476}"/>
                  </a:ext>
                </a:extLst>
              </p:cNvPr>
              <p:cNvSpPr/>
              <p:nvPr/>
            </p:nvSpPr>
            <p:spPr>
              <a:xfrm>
                <a:off x="7505211" y="4053333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785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D2BBF-7318-89E8-F1FD-6A6014F6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Specification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BE4978-E0D9-B970-41BE-58BF3AA8D5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eye point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dirty="0"/>
                  <a:t> or </a:t>
                </a:r>
                <a:r>
                  <a:rPr lang="en-US" i="1" dirty="0"/>
                  <a:t>from</a:t>
                </a:r>
              </a:p>
              <a:p>
                <a:r>
                  <a:rPr lang="en-US" dirty="0"/>
                  <a:t>Given a point in the scene at the center of the view, </a:t>
                </a:r>
                <a:r>
                  <a:rPr lang="en-US" i="1" dirty="0"/>
                  <a:t>at</a:t>
                </a:r>
              </a:p>
              <a:p>
                <a:r>
                  <a:rPr lang="en-US" dirty="0"/>
                  <a:t>Given a vector pointing vertically, </a:t>
                </a:r>
                <a:r>
                  <a:rPr lang="en-US" i="1" dirty="0"/>
                  <a:t>up</a:t>
                </a:r>
                <a:endParaRPr lang="en-US" dirty="0"/>
              </a:p>
              <a:p>
                <a:pPr lvl="1"/>
                <a:r>
                  <a:rPr lang="en-US" dirty="0"/>
                  <a:t>Not necessarily aligned with the image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BE4978-E0D9-B970-41BE-58BF3AA8D5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2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0E33080-F059-BB79-9A6C-C81A665DFF0A}"/>
              </a:ext>
            </a:extLst>
          </p:cNvPr>
          <p:cNvSpPr/>
          <p:nvPr/>
        </p:nvSpPr>
        <p:spPr>
          <a:xfrm>
            <a:off x="4191000" y="3257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14F692-69EA-FCFA-D472-4A5556D6F2A2}"/>
              </a:ext>
            </a:extLst>
          </p:cNvPr>
          <p:cNvSpPr txBox="1"/>
          <p:nvPr/>
        </p:nvSpPr>
        <p:spPr>
          <a:xfrm>
            <a:off x="3527351" y="3366655"/>
            <a:ext cx="646331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367E748-B3A5-FB0B-32EB-AA357EF201A7}"/>
              </a:ext>
            </a:extLst>
          </p:cNvPr>
          <p:cNvCxnSpPr/>
          <p:nvPr/>
        </p:nvCxnSpPr>
        <p:spPr>
          <a:xfrm flipV="1">
            <a:off x="3276600" y="3483454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30F9ED7-D34F-6AF7-A822-91D1C0FABEEB}"/>
              </a:ext>
            </a:extLst>
          </p:cNvPr>
          <p:cNvSpPr txBox="1"/>
          <p:nvPr/>
        </p:nvSpPr>
        <p:spPr>
          <a:xfrm>
            <a:off x="2743200" y="3769204"/>
            <a:ext cx="441146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C205B8-D228-7AE9-2305-2141DD151AFC}"/>
              </a:ext>
            </a:extLst>
          </p:cNvPr>
          <p:cNvSpPr/>
          <p:nvPr/>
        </p:nvSpPr>
        <p:spPr>
          <a:xfrm>
            <a:off x="5510645" y="400569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B2860-F25C-0094-8C33-ED2902AAE51D}"/>
              </a:ext>
            </a:extLst>
          </p:cNvPr>
          <p:cNvSpPr txBox="1"/>
          <p:nvPr/>
        </p:nvSpPr>
        <p:spPr>
          <a:xfrm>
            <a:off x="5398332" y="4177125"/>
            <a:ext cx="377026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</a:t>
            </a:r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90C62BDB-7D7D-5039-971F-BB72D2D34FA1}"/>
              </a:ext>
            </a:extLst>
          </p:cNvPr>
          <p:cNvSpPr/>
          <p:nvPr/>
        </p:nvSpPr>
        <p:spPr>
          <a:xfrm rot="18030838">
            <a:off x="4628835" y="3490747"/>
            <a:ext cx="838200" cy="519491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FCDB67-0827-A3AE-2070-3B467E827843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4256041" y="3322591"/>
            <a:ext cx="773159" cy="42714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ED1DD8-6B68-4159-C126-813077A44CB9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5283116" y="3894632"/>
            <a:ext cx="238688" cy="12222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935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DB413D89-417E-0846-A0D1-7E4B7AB6D6F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Computing Camera Frame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      </a:t>
                </a: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DB413D89-417E-0846-A0D1-7E4B7AB6D6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47F885C-2D0B-8741-B54C-B3E2AC20B8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Right-handed frame</a:t>
                </a:r>
              </a:p>
              <a:p>
                <a:pPr lvl="1"/>
                <a:r>
                  <a:rPr lang="en-US" dirty="0"/>
                  <a:t>Right (in image plane), upward (in image plane), </a:t>
                </a:r>
                <a:r>
                  <a:rPr lang="en-US" b="1" dirty="0"/>
                  <a:t>backwards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dirty="0"/>
                  <a:t> points from </a:t>
                </a:r>
                <a:r>
                  <a:rPr lang="en-US" i="1" dirty="0"/>
                  <a:t>at</a:t>
                </a:r>
                <a:r>
                  <a:rPr lang="en-US" dirty="0"/>
                  <a:t> toward </a:t>
                </a:r>
                <a:r>
                  <a:rPr lang="en-US" i="1" dirty="0"/>
                  <a:t>from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𝑓𝑟𝑜𝑚</m:t>
                        </m:r>
                      </m:e>
                    </m:acc>
                    <m:r>
                      <a:rPr lang="en-US" dirty="0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𝑎𝑡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Normalize: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m:rPr>
                        <m:lit/>
                      </m:rPr>
                      <a:rPr lang="en-US" dirty="0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is perpendicular to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:r>
                  <a:rPr lang="en-US" i="1" dirty="0"/>
                  <a:t>up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𝑢𝑝</m:t>
                        </m:r>
                      </m:e>
                    </m:acc>
                    <m:r>
                      <a:rPr lang="en-US" dirty="0" smtClean="0">
                        <a:latin typeface="Cambria Math" panose="02040503050406030204" pitchFamily="18" charset="0"/>
                      </a:rPr>
                      <m:t> × </m:t>
                    </m:r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Normalize: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m:rPr>
                        <m:lit/>
                      </m:rPr>
                      <a:rPr lang="en-US" dirty="0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is perpendicular to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dirty="0" smtClean="0">
                        <a:latin typeface="Cambria Math" panose="02040503050406030204" pitchFamily="18" charset="0"/>
                      </a:rPr>
                      <m:t> × </m:t>
                    </m:r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, guaranteed to be unit-length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47F885C-2D0B-8741-B54C-B3E2AC20B8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2" t="-2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4632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 Viewing Rays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862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1200152"/>
                <a:ext cx="4267200" cy="373736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Parametric ray for screen pixel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dirty="0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r>
                      <a:rPr lang="en-US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Camera frame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r>
                      <a:rPr lang="en-US" dirty="0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dirty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dirty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Screen position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r>
                      <a:rPr lang="en-US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lerp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𝑙𝑒𝑓𝑡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𝑟𝑖𝑔h𝑡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+0.5</m:t>
                            </m:r>
                          </m:e>
                        </m:d>
                        <m:r>
                          <m:rPr>
                            <m:lit/>
                          </m:rPr>
                          <a:rPr lang="en-US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i="0" dirty="0">
                        <a:latin typeface="Cambria Math" panose="02040503050406030204" pitchFamily="18" charset="0"/>
                      </a:rPr>
                      <m:t>lerp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𝑡𝑜𝑝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𝑏𝑜𝑡𝑡𝑜𝑚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+0.5</m:t>
                            </m:r>
                          </m:e>
                        </m:d>
                        <m:r>
                          <m:rPr>
                            <m:lit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538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200152"/>
                <a:ext cx="4267200" cy="3737369"/>
              </a:xfrm>
              <a:blipFill>
                <a:blip r:embed="rId3"/>
                <a:stretch>
                  <a:fillRect l="-1488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10" descr="Illustration showing the vectors used in computing viewing rays.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1646237"/>
            <a:ext cx="3479800" cy="2844800"/>
          </a:xfrm>
        </p:spPr>
      </p:pic>
    </p:spTree>
    <p:extLst>
      <p:ext uri="{BB962C8B-B14F-4D97-AF65-F5344CB8AC3E}">
        <p14:creationId xmlns:p14="http://schemas.microsoft.com/office/powerpoint/2010/main" val="309021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7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84DB23-C2BC-354A-16ED-F32DFE46C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Viewing Rays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7282E96-0669-5535-1C6D-FB78609B57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Compute aspect ratio </a:t>
                </a:r>
                <a:r>
                  <a:rPr lang="en-US" dirty="0" err="1"/>
                  <a:t>frim</a:t>
                </a:r>
                <a:r>
                  <a:rPr lang="en-US" dirty="0"/>
                  <a:t> image resolution</a:t>
                </a:r>
              </a:p>
              <a:p>
                <a:r>
                  <a:rPr lang="en-US" dirty="0"/>
                  <a:t>Compute top, bottom, left, and right from field of view and aspect ratio</a:t>
                </a:r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𝑓𝑟𝑜𝑚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𝑎𝑡</m:t>
                        </m:r>
                      </m:e>
                    </m:acc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𝑎𝑡</m:t>
                        </m:r>
                      </m:e>
                    </m:acc>
                  </m:oMath>
                </a14:m>
                <a:endParaRPr lang="en-US" i="1" dirty="0"/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from top, bottom, left, right, </a:t>
                </a:r>
                <a:r>
                  <a:rPr lang="en-US" dirty="0" err="1"/>
                  <a:t>i</a:t>
                </a:r>
                <a:r>
                  <a:rPr lang="en-US" dirty="0"/>
                  <a:t>, j,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7282E96-0669-5535-1C6D-FB78609B57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5256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D4FA4-CA4C-A5D3-DFEA-D5C21C840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Casting Results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6051D53-A93E-8272-38F3-5A696EDE5E39}"/>
              </a:ext>
            </a:extLst>
          </p:cNvPr>
          <p:cNvGrpSpPr/>
          <p:nvPr/>
        </p:nvGrpSpPr>
        <p:grpSpPr>
          <a:xfrm>
            <a:off x="6248400" y="915272"/>
            <a:ext cx="2050312" cy="4219794"/>
            <a:chOff x="4697376" y="914400"/>
            <a:chExt cx="2050312" cy="4219794"/>
          </a:xfrm>
        </p:grpSpPr>
        <p:pic>
          <p:nvPicPr>
            <p:cNvPr id="10" name="Picture 9" descr="Rendering result for tetra file">
              <a:extLst>
                <a:ext uri="{FF2B5EF4-FFF2-40B4-BE49-F238E27FC236}">
                  <a16:creationId xmlns:a16="http://schemas.microsoft.com/office/drawing/2014/main" id="{D67EC67B-5EA7-C92D-D8F8-A1B92D83D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97376" y="3034294"/>
              <a:ext cx="2050312" cy="2050312"/>
            </a:xfrm>
            <a:prstGeom prst="rect">
              <a:avLst/>
            </a:prstGeom>
          </p:spPr>
        </p:pic>
        <p:pic>
          <p:nvPicPr>
            <p:cNvPr id="11" name="Picture 10" descr="Rendering result for mount file">
              <a:extLst>
                <a:ext uri="{FF2B5EF4-FFF2-40B4-BE49-F238E27FC236}">
                  <a16:creationId xmlns:a16="http://schemas.microsoft.com/office/drawing/2014/main" id="{B6D315D5-CCDF-53C7-121C-3372F7377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9338" y="914400"/>
              <a:ext cx="2038350" cy="203835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954CAA-1342-697C-7FED-4CE1326F5816}"/>
                </a:ext>
              </a:extLst>
            </p:cNvPr>
            <p:cNvSpPr txBox="1"/>
            <p:nvPr/>
          </p:nvSpPr>
          <p:spPr>
            <a:xfrm>
              <a:off x="5069521" y="2502755"/>
              <a:ext cx="1317990" cy="449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mount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8192 tri, 4 </a:t>
              </a:r>
              <a:r>
                <a:rPr lang="en-US" sz="1400" dirty="0" err="1">
                  <a:solidFill>
                    <a:schemeClr val="bg1"/>
                  </a:solidFill>
                </a:rPr>
                <a:t>sph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5E52733-0642-6457-03E0-A99926184ACD}"/>
                </a:ext>
              </a:extLst>
            </p:cNvPr>
            <p:cNvSpPr txBox="1"/>
            <p:nvPr/>
          </p:nvSpPr>
          <p:spPr>
            <a:xfrm>
              <a:off x="5338025" y="4684199"/>
              <a:ext cx="780983" cy="449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tetra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4096 tri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EBC09E1-43E1-B330-66BB-B897CE541A59}"/>
              </a:ext>
            </a:extLst>
          </p:cNvPr>
          <p:cNvSpPr txBox="1"/>
          <p:nvPr/>
        </p:nvSpPr>
        <p:spPr>
          <a:xfrm>
            <a:off x="5332040" y="4689572"/>
            <a:ext cx="780983" cy="449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tetra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4096 tri</a:t>
            </a:r>
          </a:p>
        </p:txBody>
      </p:sp>
      <p:grpSp>
        <p:nvGrpSpPr>
          <p:cNvPr id="21" name="Group 20" descr="Rendering result for balls3 file">
            <a:extLst>
              <a:ext uri="{FF2B5EF4-FFF2-40B4-BE49-F238E27FC236}">
                <a16:creationId xmlns:a16="http://schemas.microsoft.com/office/drawing/2014/main" id="{3948EBDB-722C-75DE-F12F-FEFAEFA6DCA9}"/>
              </a:ext>
            </a:extLst>
          </p:cNvPr>
          <p:cNvGrpSpPr/>
          <p:nvPr/>
        </p:nvGrpSpPr>
        <p:grpSpPr>
          <a:xfrm>
            <a:off x="3552825" y="914400"/>
            <a:ext cx="2038350" cy="4225168"/>
            <a:chOff x="2396313" y="914400"/>
            <a:chExt cx="2038350" cy="422516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DB5E49C-284A-75C1-4D2C-871DCF094C3C}"/>
                </a:ext>
              </a:extLst>
            </p:cNvPr>
            <p:cNvGrpSpPr/>
            <p:nvPr/>
          </p:nvGrpSpPr>
          <p:grpSpPr>
            <a:xfrm>
              <a:off x="2396313" y="914400"/>
              <a:ext cx="2038350" cy="4170206"/>
              <a:chOff x="2647950" y="914400"/>
              <a:chExt cx="2038350" cy="4170206"/>
            </a:xfrm>
          </p:grpSpPr>
          <p:pic>
            <p:nvPicPr>
              <p:cNvPr id="6" name="Picture 5" descr="Rendering result for balls file">
                <a:extLst>
                  <a:ext uri="{FF2B5EF4-FFF2-40B4-BE49-F238E27FC236}">
                    <a16:creationId xmlns:a16="http://schemas.microsoft.com/office/drawing/2014/main" id="{22DE199B-9ED1-7F75-B06B-610BBF9D7F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47950" y="914400"/>
                <a:ext cx="2038350" cy="2038350"/>
              </a:xfrm>
              <a:prstGeom prst="rect">
                <a:avLst/>
              </a:prstGeom>
            </p:spPr>
          </p:pic>
          <p:pic>
            <p:nvPicPr>
              <p:cNvPr id="8" name="Picture 7" descr="Rendering result for gears file with large concave polygons">
                <a:extLst>
                  <a:ext uri="{FF2B5EF4-FFF2-40B4-BE49-F238E27FC236}">
                    <a16:creationId xmlns:a16="http://schemas.microsoft.com/office/drawing/2014/main" id="{813103F3-DF3F-FC9F-FB3D-F4197F0C3B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47950" y="3046256"/>
                <a:ext cx="2038350" cy="2038350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C2BDCD-3449-06EB-3D68-5C696E853A04}"/>
                </a:ext>
              </a:extLst>
            </p:cNvPr>
            <p:cNvSpPr txBox="1"/>
            <p:nvPr/>
          </p:nvSpPr>
          <p:spPr>
            <a:xfrm>
              <a:off x="2760618" y="2550380"/>
              <a:ext cx="1317990" cy="449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balls</a:t>
              </a:r>
            </a:p>
            <a:p>
              <a:pPr algn="ctr"/>
              <a:r>
                <a:rPr lang="en-US" sz="1400" dirty="0"/>
                <a:t>2 tri, 7381 </a:t>
              </a:r>
              <a:r>
                <a:rPr lang="en-US" sz="1400" dirty="0" err="1"/>
                <a:t>sph</a:t>
              </a:r>
              <a:endParaRPr lang="en-US" sz="14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FC3FF39-B087-0E61-937F-D67E6DBFD6DE}"/>
                </a:ext>
              </a:extLst>
            </p:cNvPr>
            <p:cNvSpPr txBox="1"/>
            <p:nvPr/>
          </p:nvSpPr>
          <p:spPr>
            <a:xfrm>
              <a:off x="2939353" y="4689573"/>
              <a:ext cx="960519" cy="449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gears</a:t>
              </a:r>
            </a:p>
            <a:p>
              <a:pPr algn="ctr"/>
              <a:r>
                <a:rPr lang="en-US" sz="1400" dirty="0"/>
                <a:t>9345 poly</a:t>
              </a:r>
            </a:p>
          </p:txBody>
        </p:sp>
      </p:grpSp>
      <p:grpSp>
        <p:nvGrpSpPr>
          <p:cNvPr id="24" name="Group 23" descr="Rendering result for balls3-color file">
            <a:extLst>
              <a:ext uri="{FF2B5EF4-FFF2-40B4-BE49-F238E27FC236}">
                <a16:creationId xmlns:a16="http://schemas.microsoft.com/office/drawing/2014/main" id="{CB846436-65A3-DFAD-F5D1-B17878544BA6}"/>
              </a:ext>
            </a:extLst>
          </p:cNvPr>
          <p:cNvGrpSpPr/>
          <p:nvPr/>
        </p:nvGrpSpPr>
        <p:grpSpPr>
          <a:xfrm>
            <a:off x="845288" y="914400"/>
            <a:ext cx="2038350" cy="4225168"/>
            <a:chOff x="95250" y="914400"/>
            <a:chExt cx="2038350" cy="422516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61A8D06-C004-5794-111B-8EED89F44E5B}"/>
                </a:ext>
              </a:extLst>
            </p:cNvPr>
            <p:cNvGrpSpPr/>
            <p:nvPr/>
          </p:nvGrpSpPr>
          <p:grpSpPr>
            <a:xfrm>
              <a:off x="95250" y="914400"/>
              <a:ext cx="2038350" cy="4171950"/>
              <a:chOff x="533400" y="914400"/>
              <a:chExt cx="2038350" cy="417195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BE4430E-EFE9-E9C0-BA0B-280496F817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3400" y="914400"/>
                <a:ext cx="2038350" cy="2038350"/>
              </a:xfrm>
              <a:prstGeom prst="rect">
                <a:avLst/>
              </a:prstGeom>
            </p:spPr>
          </p:pic>
          <p:pic>
            <p:nvPicPr>
              <p:cNvPr id="7" name="Picture 6" descr="Rendering result for gears2 file with large concave polygons">
                <a:extLst>
                  <a:ext uri="{FF2B5EF4-FFF2-40B4-BE49-F238E27FC236}">
                    <a16:creationId xmlns:a16="http://schemas.microsoft.com/office/drawing/2014/main" id="{F7DE5B41-348A-3CAF-839E-85BBEFB053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3400" y="3048000"/>
                <a:ext cx="2038350" cy="2038350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0C8C00-0D01-AF70-0AF9-D994FCD0B218}"/>
                </a:ext>
              </a:extLst>
            </p:cNvPr>
            <p:cNvSpPr txBox="1"/>
            <p:nvPr/>
          </p:nvSpPr>
          <p:spPr>
            <a:xfrm>
              <a:off x="622271" y="4689573"/>
              <a:ext cx="947182" cy="449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gears2</a:t>
              </a:r>
            </a:p>
            <a:p>
              <a:pPr algn="ctr"/>
              <a:r>
                <a:rPr lang="en-US" sz="1400" dirty="0"/>
                <a:t>1169 poly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F5D041-5C47-3F5B-E7DF-19641B3E6B87}"/>
                </a:ext>
              </a:extLst>
            </p:cNvPr>
            <p:cNvSpPr txBox="1"/>
            <p:nvPr/>
          </p:nvSpPr>
          <p:spPr>
            <a:xfrm>
              <a:off x="486561" y="2567158"/>
              <a:ext cx="1218603" cy="449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balls3-color</a:t>
              </a:r>
            </a:p>
            <a:p>
              <a:pPr algn="ctr"/>
              <a:r>
                <a:rPr lang="en-US" sz="1400" dirty="0"/>
                <a:t>2 tri, 820 </a:t>
              </a:r>
              <a:r>
                <a:rPr lang="en-US" sz="1400" dirty="0" err="1"/>
                <a:t>sph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63485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 dirty="0"/>
              <a:t>View</a:t>
            </a:r>
          </a:p>
        </p:txBody>
      </p:sp>
      <p:pic>
        <p:nvPicPr>
          <p:cNvPr id="7" name="Content Placeholder 4" descr="Rendered view of scene">
            <a:extLst>
              <a:ext uri="{FF2B5EF4-FFF2-40B4-BE49-F238E27FC236}">
                <a16:creationId xmlns:a16="http://schemas.microsoft.com/office/drawing/2014/main" id="{8B6B7089-141B-F4E2-D4B2-ED07AE0A9F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0405" y="1123950"/>
            <a:ext cx="5843190" cy="388937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108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4CF3A-6FD2-B769-5D66-351E39C80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Tracing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62D0F-63E7-1870-A967-1CF1C67E0C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Ray cast = first hit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Ray trace = additional primary bounces</a:t>
            </a:r>
          </a:p>
          <a:p>
            <a:endParaRPr lang="en-US" dirty="0"/>
          </a:p>
          <a:p>
            <a:r>
              <a:rPr lang="en-US" dirty="0"/>
              <a:t>Path trace = additional less-common bounces</a:t>
            </a:r>
          </a:p>
        </p:txBody>
      </p:sp>
      <p:pic>
        <p:nvPicPr>
          <p:cNvPr id="7" name="Content Placeholder 6" descr="Side view illustrating ray casting, ray tracing, and path tracing">
            <a:extLst>
              <a:ext uri="{FF2B5EF4-FFF2-40B4-BE49-F238E27FC236}">
                <a16:creationId xmlns:a16="http://schemas.microsoft.com/office/drawing/2014/main" id="{7B89CC05-9699-F6EB-EB44-93A6EB75D9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98676" y="1200150"/>
            <a:ext cx="3137648" cy="3736975"/>
          </a:xfrm>
        </p:spPr>
      </p:pic>
    </p:spTree>
    <p:extLst>
      <p:ext uri="{BB962C8B-B14F-4D97-AF65-F5344CB8AC3E}">
        <p14:creationId xmlns:p14="http://schemas.microsoft.com/office/powerpoint/2010/main" val="291578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BE0D61-C814-DE14-817F-E7CD60EF4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Casting Algorithm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89F1716-77DF-A54B-3208-0B8A4CBA1E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 j in 0..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𝑦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−1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For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in 0..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−1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t</a:t>
                </a:r>
                <a:r>
                  <a:rPr lang="en-US" baseline="30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*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∞; c</a:t>
                </a:r>
                <a:r>
                  <a:rPr lang="en-US" baseline="30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*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background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d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ray_direction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i,j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For obj in objects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t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obj.intersection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(e, d)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if (t &gt; 0 &amp;&amp; t &lt; t</a:t>
                </a:r>
                <a:r>
                  <a:rPr lang="en-US" baseline="30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*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t</a:t>
                </a:r>
                <a:r>
                  <a:rPr lang="en-US" baseline="30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*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t; c</a:t>
                </a:r>
                <a:r>
                  <a:rPr lang="en-US" baseline="30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*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obj.color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image[j][i] = c</a:t>
                </a:r>
                <a:r>
                  <a:rPr lang="en-US" baseline="30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*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89F1716-77DF-A54B-3208-0B8A4CBA1E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695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84EEB58E-B9BD-39AD-2962-0A573BADF0CF}"/>
              </a:ext>
            </a:extLst>
          </p:cNvPr>
          <p:cNvGrpSpPr/>
          <p:nvPr/>
        </p:nvGrpSpPr>
        <p:grpSpPr>
          <a:xfrm>
            <a:off x="6231324" y="1200150"/>
            <a:ext cx="2988872" cy="871964"/>
            <a:chOff x="5943600" y="1200150"/>
            <a:chExt cx="2988872" cy="685800"/>
          </a:xfrm>
        </p:grpSpPr>
        <p:sp>
          <p:nvSpPr>
            <p:cNvPr id="2" name="Right Brace 1">
              <a:extLst>
                <a:ext uri="{FF2B5EF4-FFF2-40B4-BE49-F238E27FC236}">
                  <a16:creationId xmlns:a16="http://schemas.microsoft.com/office/drawing/2014/main" id="{B38DE132-2B34-A27F-1189-264A906DD1C0}"/>
                </a:ext>
              </a:extLst>
            </p:cNvPr>
            <p:cNvSpPr/>
            <p:nvPr/>
          </p:nvSpPr>
          <p:spPr>
            <a:xfrm>
              <a:off x="5943600" y="1200150"/>
              <a:ext cx="228600" cy="68580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3124FA8-9186-AAE0-4B4B-04AC4DE5FC84}"/>
                </a:ext>
              </a:extLst>
            </p:cNvPr>
            <p:cNvSpPr txBox="1"/>
            <p:nvPr/>
          </p:nvSpPr>
          <p:spPr>
            <a:xfrm>
              <a:off x="6234300" y="1381916"/>
              <a:ext cx="2698172" cy="233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For every image pixel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8996D8-03AB-18D6-1013-42A98ADC8E70}"/>
              </a:ext>
            </a:extLst>
          </p:cNvPr>
          <p:cNvGrpSpPr/>
          <p:nvPr/>
        </p:nvGrpSpPr>
        <p:grpSpPr>
          <a:xfrm>
            <a:off x="6231324" y="2115949"/>
            <a:ext cx="2988874" cy="303401"/>
            <a:chOff x="5943600" y="1983782"/>
            <a:chExt cx="2988874" cy="303401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22725231-4A55-F7CE-89FE-DED54053E51E}"/>
                </a:ext>
              </a:extLst>
            </p:cNvPr>
            <p:cNvSpPr/>
            <p:nvPr/>
          </p:nvSpPr>
          <p:spPr>
            <a:xfrm>
              <a:off x="5943600" y="1983782"/>
              <a:ext cx="228600" cy="303401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247F6D-ABFE-EBDF-AFC9-D89144EDB15B}"/>
                </a:ext>
              </a:extLst>
            </p:cNvPr>
            <p:cNvSpPr txBox="1"/>
            <p:nvPr/>
          </p:nvSpPr>
          <p:spPr>
            <a:xfrm>
              <a:off x="6234302" y="1983782"/>
              <a:ext cx="2698172" cy="29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Start with background color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81F5C5-1E90-0FC3-C09C-DBC2A4F16E31}"/>
              </a:ext>
            </a:extLst>
          </p:cNvPr>
          <p:cNvGrpSpPr/>
          <p:nvPr/>
        </p:nvGrpSpPr>
        <p:grpSpPr>
          <a:xfrm>
            <a:off x="6231324" y="2420749"/>
            <a:ext cx="2988872" cy="386592"/>
            <a:chOff x="5943600" y="2352897"/>
            <a:chExt cx="2988872" cy="303401"/>
          </a:xfrm>
        </p:grpSpPr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921D6058-A3F2-03FC-07F1-D816ABB57932}"/>
                </a:ext>
              </a:extLst>
            </p:cNvPr>
            <p:cNvSpPr/>
            <p:nvPr/>
          </p:nvSpPr>
          <p:spPr>
            <a:xfrm>
              <a:off x="5943600" y="2352897"/>
              <a:ext cx="228600" cy="303401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466C694-B97E-DD66-AF49-E61D90F51078}"/>
                </a:ext>
              </a:extLst>
            </p:cNvPr>
            <p:cNvSpPr txBox="1"/>
            <p:nvPr/>
          </p:nvSpPr>
          <p:spPr>
            <a:xfrm>
              <a:off x="6234301" y="2413930"/>
              <a:ext cx="2698171" cy="232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Figure out ray direction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AA34A5-7BC4-FF14-D48C-590A2574129E}"/>
              </a:ext>
            </a:extLst>
          </p:cNvPr>
          <p:cNvGrpSpPr/>
          <p:nvPr/>
        </p:nvGrpSpPr>
        <p:grpSpPr>
          <a:xfrm>
            <a:off x="6231324" y="2773045"/>
            <a:ext cx="2988871" cy="871963"/>
            <a:chOff x="5943600" y="2773046"/>
            <a:chExt cx="2988871" cy="636904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57B6944A-A9C6-37D2-4EED-7C04D0F11687}"/>
                </a:ext>
              </a:extLst>
            </p:cNvPr>
            <p:cNvSpPr/>
            <p:nvPr/>
          </p:nvSpPr>
          <p:spPr>
            <a:xfrm>
              <a:off x="5943600" y="2773046"/>
              <a:ext cx="228600" cy="636904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98C0021-226F-FFFD-4930-C759B7C179D3}"/>
                </a:ext>
              </a:extLst>
            </p:cNvPr>
            <p:cNvSpPr txBox="1"/>
            <p:nvPr/>
          </p:nvSpPr>
          <p:spPr>
            <a:xfrm>
              <a:off x="6234301" y="2930364"/>
              <a:ext cx="2698170" cy="216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Check ray against all obj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F51BEC9-0502-943B-1705-13B6714547F1}"/>
              </a:ext>
            </a:extLst>
          </p:cNvPr>
          <p:cNvGrpSpPr/>
          <p:nvPr/>
        </p:nvGrpSpPr>
        <p:grpSpPr>
          <a:xfrm>
            <a:off x="6231324" y="3687446"/>
            <a:ext cx="2988872" cy="705390"/>
            <a:chOff x="5943600" y="3468633"/>
            <a:chExt cx="2988872" cy="636904"/>
          </a:xfrm>
        </p:grpSpPr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EF5E0D10-6BB4-3BB2-18C1-E8E6EC09B3AD}"/>
                </a:ext>
              </a:extLst>
            </p:cNvPr>
            <p:cNvSpPr/>
            <p:nvPr/>
          </p:nvSpPr>
          <p:spPr>
            <a:xfrm>
              <a:off x="5943600" y="3468633"/>
              <a:ext cx="228600" cy="636904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253AAF-5461-900F-A554-A0D52830C3DE}"/>
                </a:ext>
              </a:extLst>
            </p:cNvPr>
            <p:cNvSpPr txBox="1"/>
            <p:nvPr/>
          </p:nvSpPr>
          <p:spPr>
            <a:xfrm>
              <a:off x="6234302" y="3504860"/>
              <a:ext cx="2698170" cy="452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If it’s in front of the viewer</a:t>
              </a:r>
            </a:p>
            <a:p>
              <a:r>
                <a:rPr lang="en-US" sz="1600" dirty="0"/>
                <a:t>And closest so far, switch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BE14464-C489-CBA7-6FDB-C806AC92D630}"/>
              </a:ext>
            </a:extLst>
          </p:cNvPr>
          <p:cNvGrpSpPr/>
          <p:nvPr/>
        </p:nvGrpSpPr>
        <p:grpSpPr>
          <a:xfrm>
            <a:off x="6231324" y="4400550"/>
            <a:ext cx="2988871" cy="303401"/>
            <a:chOff x="5943600" y="4156530"/>
            <a:chExt cx="2988871" cy="303401"/>
          </a:xfrm>
        </p:grpSpPr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491FA27B-DEED-9FC9-5CD0-E75BCCD1DEE1}"/>
                </a:ext>
              </a:extLst>
            </p:cNvPr>
            <p:cNvSpPr/>
            <p:nvPr/>
          </p:nvSpPr>
          <p:spPr>
            <a:xfrm>
              <a:off x="5943600" y="4156530"/>
              <a:ext cx="228600" cy="303401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446D40-5950-8B40-87D8-20FBF7735DC4}"/>
                </a:ext>
              </a:extLst>
            </p:cNvPr>
            <p:cNvSpPr txBox="1"/>
            <p:nvPr/>
          </p:nvSpPr>
          <p:spPr>
            <a:xfrm>
              <a:off x="6234301" y="4156530"/>
              <a:ext cx="2698170" cy="29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Assign as pixel color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413395C-413F-0DA3-4ABA-082B8EF4F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05000" y="2485073"/>
            <a:ext cx="4329300" cy="1087031"/>
            <a:chOff x="1905000" y="2352897"/>
            <a:chExt cx="4329300" cy="108703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92420C0-8F56-2E1C-7513-BEC4AC9561A5}"/>
                </a:ext>
              </a:extLst>
            </p:cNvPr>
            <p:cNvSpPr/>
            <p:nvPr/>
          </p:nvSpPr>
          <p:spPr>
            <a:xfrm>
              <a:off x="1905000" y="2352897"/>
              <a:ext cx="3276600" cy="322268"/>
            </a:xfrm>
            <a:prstGeom prst="rect">
              <a:avLst/>
            </a:prstGeom>
            <a:solidFill>
              <a:srgbClr val="FDEADA">
                <a:alpha val="25098"/>
              </a:srgbClr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97D434-A61E-7ABE-4E47-9B46B53F51E2}"/>
                </a:ext>
              </a:extLst>
            </p:cNvPr>
            <p:cNvSpPr/>
            <p:nvPr/>
          </p:nvSpPr>
          <p:spPr>
            <a:xfrm>
              <a:off x="2207003" y="3107906"/>
              <a:ext cx="4027297" cy="332022"/>
            </a:xfrm>
            <a:prstGeom prst="rect">
              <a:avLst/>
            </a:prstGeom>
            <a:solidFill>
              <a:srgbClr val="FDEADA">
                <a:alpha val="25098"/>
              </a:srgbClr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608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401C0-AA97-BD04-6DE8-5436E1C72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Ray/Object Intersections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93336-7DAF-5343-A17F-2A63696C64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85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and Implicit Forms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Want to describe an object</a:t>
                </a:r>
              </a:p>
              <a:p>
                <a:pPr lvl="1"/>
                <a:r>
                  <a:rPr lang="en-US" dirty="0"/>
                  <a:t> plane / sphere / triangle / ray / </a:t>
                </a:r>
                <a:r>
                  <a:rPr lang="mr-IN" dirty="0"/>
                  <a:t>…</a:t>
                </a:r>
                <a:endParaRPr lang="en-US" dirty="0"/>
              </a:p>
              <a:p>
                <a:r>
                  <a:rPr lang="en-US" dirty="0"/>
                  <a:t>Parametric: equation(s) with parameters</a:t>
                </a:r>
              </a:p>
              <a:p>
                <a:pPr lvl="1"/>
                <a:r>
                  <a:rPr lang="en-US" dirty="0"/>
                  <a:t>Varying parameters sweeps out object</a:t>
                </a:r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Implicit: equation(s) true on the object</a:t>
                </a:r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932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1B572-138F-B2E5-CD91-BBF25BF25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vs. Implicit Sphere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1A0C4C-EE28-B4F0-6F97-FCE787B185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Parametric sphere: spherical coordinates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Implicit sphere: distance from center</a:t>
                </a:r>
              </a:p>
              <a:p>
                <a:pPr lvl="1"/>
                <a:r>
                  <a:rPr lang="en-US" dirty="0"/>
                  <a:t>Vector from center of sphere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Squared distance from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Point on sphere: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1A0C4C-EE28-B4F0-6F97-FCE787B185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98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6873</TotalTime>
  <Words>1623</Words>
  <Application>Microsoft Macintosh PowerPoint</Application>
  <PresentationFormat>On-screen Show (16:9)</PresentationFormat>
  <Paragraphs>269</Paragraphs>
  <Slides>37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Calibri</vt:lpstr>
      <vt:lpstr>Cambria Math</vt:lpstr>
      <vt:lpstr>Courier</vt:lpstr>
      <vt:lpstr>Courier New</vt:lpstr>
      <vt:lpstr>Liberation Sans</vt:lpstr>
      <vt:lpstr>Liberation Serif</vt:lpstr>
      <vt:lpstr>Symbol</vt:lpstr>
      <vt:lpstr>Times New Roman</vt:lpstr>
      <vt:lpstr>Wingdings</vt:lpstr>
      <vt:lpstr>Office Theme</vt:lpstr>
      <vt:lpstr>Ray Casting</vt:lpstr>
      <vt:lpstr>Follow the Photons</vt:lpstr>
      <vt:lpstr>Ray Casting</vt:lpstr>
      <vt:lpstr>View</vt:lpstr>
      <vt:lpstr>Ray Tracing</vt:lpstr>
      <vt:lpstr>Ray Casting Algorithm Summary</vt:lpstr>
      <vt:lpstr>Ray/Object Intersections</vt:lpstr>
      <vt:lpstr>Parametric and Implicit Forms</vt:lpstr>
      <vt:lpstr>Parametric vs. Implicit Sphere</vt:lpstr>
      <vt:lpstr>Parametric Ray</vt:lpstr>
      <vt:lpstr>Ray-Sphere Intersection</vt:lpstr>
      <vt:lpstr>Understanding Ray-Sphere Intersection</vt:lpstr>
      <vt:lpstr>Ray-Sphere Problems</vt:lpstr>
      <vt:lpstr>Optimizing Ray-Sphere Intersection</vt:lpstr>
      <vt:lpstr>Ray-Triangle Intersection</vt:lpstr>
      <vt:lpstr>Optimizing Ray-Triangle Intersection</vt:lpstr>
      <vt:lpstr>Point in Polygon?</vt:lpstr>
      <vt:lpstr>Ray-Polygon Intersection (General Case)</vt:lpstr>
      <vt:lpstr>Point in Polygon?</vt:lpstr>
      <vt:lpstr>Other algorithm choices?</vt:lpstr>
      <vt:lpstr>Finding Ray Directions</vt:lpstr>
      <vt:lpstr>Lens Model</vt:lpstr>
      <vt:lpstr>Lens Model</vt:lpstr>
      <vt:lpstr>Field of View</vt:lpstr>
      <vt:lpstr>Field of View</vt:lpstr>
      <vt:lpstr>Field of View</vt:lpstr>
      <vt:lpstr>Symmetric Window</vt:lpstr>
      <vt:lpstr>Rectangular Windows</vt:lpstr>
      <vt:lpstr>Off-center Projection</vt:lpstr>
      <vt:lpstr>Images</vt:lpstr>
      <vt:lpstr>[0,1]×[0,1] → [left,right]×[top,bottom]</vt:lpstr>
      <vt:lpstr>Pixel Centers</vt:lpstr>
      <vt:lpstr>Camera Specification</vt:lpstr>
      <vt:lpstr>Computing Camera Frame (u ̂,v ̂,w ̂ )      </vt:lpstr>
      <vt:lpstr>Computing  Viewing Rays</vt:lpstr>
      <vt:lpstr>Computing Viewing Rays</vt:lpstr>
      <vt:lpstr>Ray Casting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Graphics Overview</dc:title>
  <dc:creator>Dan</dc:creator>
  <cp:lastModifiedBy>Marc Olano</cp:lastModifiedBy>
  <cp:revision>149</cp:revision>
  <cp:lastPrinted>2020-01-27T14:55:32Z</cp:lastPrinted>
  <dcterms:modified xsi:type="dcterms:W3CDTF">2026-02-04T19:57:19Z</dcterms:modified>
</cp:coreProperties>
</file>