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458" r:id="rId3"/>
    <p:sldId id="438" r:id="rId4"/>
    <p:sldId id="449" r:id="rId5"/>
    <p:sldId id="453" r:id="rId6"/>
    <p:sldId id="399" r:id="rId7"/>
    <p:sldId id="416" r:id="rId8"/>
    <p:sldId id="417" r:id="rId9"/>
    <p:sldId id="437" r:id="rId10"/>
    <p:sldId id="325" r:id="rId11"/>
    <p:sldId id="454" r:id="rId12"/>
    <p:sldId id="258" r:id="rId13"/>
    <p:sldId id="259" r:id="rId14"/>
    <p:sldId id="290" r:id="rId15"/>
    <p:sldId id="289" r:id="rId16"/>
    <p:sldId id="443" r:id="rId17"/>
    <p:sldId id="451" r:id="rId18"/>
    <p:sldId id="321" r:id="rId19"/>
    <p:sldId id="436" r:id="rId20"/>
    <p:sldId id="452" r:id="rId2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25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91" autoAdjust="0"/>
    <p:restoredTop sz="94697"/>
  </p:normalViewPr>
  <p:slideViewPr>
    <p:cSldViewPr>
      <p:cViewPr varScale="1">
        <p:scale>
          <a:sx n="101" d="100"/>
          <a:sy n="101" d="100"/>
        </p:scale>
        <p:origin x="208" y="1032"/>
      </p:cViewPr>
      <p:guideLst>
        <p:guide orient="horz" pos="792"/>
        <p:guide pos="2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0DB4E27-256F-FE4E-968B-6DDDC1F89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58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58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8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3EF7012-0205-B145-B617-1F5FAA846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73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AE5E4B-1F56-FE4D-813F-5A45662C32A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07250A-D4FD-8F4C-90BC-D8AD6791868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B23DDD-8044-3243-8A37-5263C3B5901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B23DDD-8044-3243-8A37-5263C3B59016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033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938DAE-6DFE-F345-8B90-94CB8498385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761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61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577BC6-1BBB-D443-A868-699488BC53D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772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72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5980C8-0068-D249-BB14-4A55435B445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782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E27981-7187-3D45-81E3-309BE9D0A78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792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92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5589D6-6888-7045-A709-40E7B5D1287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802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DB5B40-52D6-A342-97EF-53B40356EC98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BE179-7B7B-DF4A-838F-C1577ACFBF8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778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78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EFE49A-679D-1245-9193-FF6465EE445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9EBB-B313-A642-8FA5-31765EB65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8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F711D-A261-E640-9A2A-408A5910E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2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8B549-39D0-6F44-9AB2-44AC76718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1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Arial" panose="020B0604020202020204" pitchFamily="34" charset="0"/>
              <a:buChar char="•"/>
              <a:defRPr/>
            </a:lvl2pPr>
            <a:lvl4pPr>
              <a:buFont typeface="Arial" panose="020B0604020202020204" pitchFamily="34" charset="0"/>
              <a:buChar char="•"/>
              <a:defRPr/>
            </a:lvl4pPr>
            <a:lvl5pP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4C74B-AE70-9041-9C97-49FEE725E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AB19D-609C-4F44-8A48-EC7115458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5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EEB7E-B451-2F44-921B-0DBBB5C7B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CE874-1724-E44D-A1EF-4A5E20564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0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40517-4663-F044-8093-4C54A1E6D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63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B1941-D484-D446-89D7-72B5EBD84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8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D1F99-5420-0D45-BA48-263E5F39D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6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FA774-5E48-2C4E-9B10-213CE48BE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348721-6C7E-A84A-B9A0-CEBC41F92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Graphics Pipeline</a:t>
            </a:r>
            <a:br>
              <a:rPr lang="en-US" dirty="0"/>
            </a:br>
            <a:r>
              <a:rPr lang="en-US" dirty="0"/>
              <a:t>Rasterization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CMSC 435/634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Line Drawing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2483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 rtlCol="0">
                <a:normAutofit lnSpcReduction="10000"/>
              </a:bodyPr>
              <a:lstStyle/>
              <a:p>
                <a:pPr eaLnBrk="1" fontAlgn="auto" hangingPunct="1">
                  <a:lnSpc>
                    <a:spcPct val="90000"/>
                  </a:lnSpc>
                  <a:spcAft>
                    <a:spcPts val="0"/>
                  </a:spcAft>
                  <a:buFont typeface="Arial"/>
                  <a:buChar char="•"/>
                  <a:defRPr/>
                </a:pPr>
                <a:r>
                  <a:rPr lang="en-US" dirty="0">
                    <a:ea typeface="+mn-ea"/>
                    <a:cs typeface="+mn-cs"/>
                  </a:rPr>
                  <a:t>Implicit line equation</a:t>
                </a:r>
              </a:p>
              <a:p>
                <a:pPr lvl="1" eaLnBrk="1" fontAlgn="auto" hangingPunct="1">
                  <a:lnSpc>
                    <a:spcPct val="90000"/>
                  </a:lnSpc>
                  <a:spcAft>
                    <a:spcPts val="0"/>
                  </a:spcAft>
                  <a:buFont typeface="Arial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>
                  <a:ea typeface="+mn-ea"/>
                  <a:cs typeface="+mn-cs"/>
                </a:endParaRPr>
              </a:p>
              <a:p>
                <a:pPr eaLnBrk="1" fontAlgn="auto" hangingPunct="1">
                  <a:lnSpc>
                    <a:spcPct val="90000"/>
                  </a:lnSpc>
                  <a:spcAft>
                    <a:spcPts val="0"/>
                  </a:spcAft>
                  <a:buFont typeface="Arial"/>
                  <a:buChar char="•"/>
                  <a:defRPr/>
                </a:pPr>
                <a:r>
                  <a:rPr lang="en-US" dirty="0">
                    <a:ea typeface="+mn-ea"/>
                    <a:cs typeface="+mn-cs"/>
                    <a:sym typeface="Symbol" charset="0"/>
                  </a:rPr>
                  <a:t>Midpoint algorithm</a:t>
                </a:r>
              </a:p>
              <a:p>
                <a:pPr lvl="1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sz="1500" dirty="0">
                    <a:latin typeface="Courier" charset="0"/>
                    <a:ea typeface="+mn-ea"/>
                  </a:rPr>
                  <a:t>y = y</a:t>
                </a:r>
                <a:r>
                  <a:rPr lang="en-US" sz="1500" baseline="-25000" dirty="0">
                    <a:latin typeface="Courier" charset="0"/>
                    <a:ea typeface="+mn-ea"/>
                  </a:rPr>
                  <a:t>0</a:t>
                </a:r>
              </a:p>
              <a:p>
                <a:pPr lvl="1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sz="1500" dirty="0">
                    <a:latin typeface="Courier" charset="0"/>
                    <a:ea typeface="+mn-ea"/>
                  </a:rPr>
                  <a:t>d = f(x</a:t>
                </a:r>
                <a:r>
                  <a:rPr lang="en-US" sz="1500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sz="1500" dirty="0">
                    <a:latin typeface="Courier" charset="0"/>
                    <a:ea typeface="+mn-ea"/>
                  </a:rPr>
                  <a:t>+1, y</a:t>
                </a:r>
                <a:r>
                  <a:rPr lang="en-US" sz="1500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sz="1500" dirty="0">
                    <a:latin typeface="Courier" charset="0"/>
                    <a:ea typeface="+mn-ea"/>
                  </a:rPr>
                  <a:t>+0.5)</a:t>
                </a:r>
              </a:p>
              <a:p>
                <a:pPr lvl="1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sz="1500" dirty="0">
                    <a:latin typeface="Courier" charset="0"/>
                    <a:ea typeface="+mn-ea"/>
                  </a:rPr>
                  <a:t>for x = x</a:t>
                </a:r>
                <a:r>
                  <a:rPr lang="en-US" sz="1500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sz="1500" dirty="0">
                    <a:latin typeface="Courier" charset="0"/>
                    <a:ea typeface="+mn-ea"/>
                  </a:rPr>
                  <a:t> to x</a:t>
                </a:r>
                <a:r>
                  <a:rPr lang="en-US" sz="1500" baseline="-25000" dirty="0">
                    <a:latin typeface="Courier" charset="0"/>
                    <a:ea typeface="+mn-ea"/>
                  </a:rPr>
                  <a:t>1</a:t>
                </a:r>
                <a:endParaRPr lang="en-US" sz="1500" dirty="0">
                  <a:latin typeface="Courier" charset="0"/>
                  <a:ea typeface="+mn-ea"/>
                </a:endParaRPr>
              </a:p>
              <a:p>
                <a:pPr lvl="2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draw(</a:t>
                </a:r>
                <a:r>
                  <a:rPr lang="en-US" dirty="0" err="1">
                    <a:latin typeface="Courier" charset="0"/>
                    <a:ea typeface="+mn-ea"/>
                  </a:rPr>
                  <a:t>x,y</a:t>
                </a:r>
                <a:r>
                  <a:rPr lang="en-US" dirty="0">
                    <a:latin typeface="Courier" charset="0"/>
                    <a:ea typeface="+mn-ea"/>
                  </a:rPr>
                  <a:t>)</a:t>
                </a:r>
              </a:p>
              <a:p>
                <a:pPr lvl="2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if (d &lt; 0) then</a:t>
                </a:r>
              </a:p>
              <a:p>
                <a:pPr lvl="3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y = y+1</a:t>
                </a:r>
              </a:p>
              <a:p>
                <a:pPr lvl="3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d += (x</a:t>
                </a:r>
                <a:r>
                  <a:rPr lang="en-US" baseline="-25000" dirty="0">
                    <a:latin typeface="Courier" charset="0"/>
                    <a:ea typeface="+mn-ea"/>
                  </a:rPr>
                  <a:t>1</a:t>
                </a:r>
                <a:r>
                  <a:rPr lang="en-US" dirty="0">
                    <a:latin typeface="Courier" charset="0"/>
                    <a:ea typeface="+mn-ea"/>
                  </a:rPr>
                  <a:t> - x</a:t>
                </a:r>
                <a:r>
                  <a:rPr lang="en-US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dirty="0">
                    <a:latin typeface="Courier" charset="0"/>
                    <a:ea typeface="+mn-ea"/>
                  </a:rPr>
                  <a:t>) + (y</a:t>
                </a:r>
                <a:r>
                  <a:rPr lang="en-US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dirty="0">
                    <a:latin typeface="Courier" charset="0"/>
                    <a:ea typeface="+mn-ea"/>
                  </a:rPr>
                  <a:t> - y</a:t>
                </a:r>
                <a:r>
                  <a:rPr lang="en-US" baseline="-25000" dirty="0">
                    <a:latin typeface="Courier" charset="0"/>
                    <a:ea typeface="+mn-ea"/>
                  </a:rPr>
                  <a:t>1</a:t>
                </a:r>
                <a:r>
                  <a:rPr lang="en-US" dirty="0">
                    <a:latin typeface="Courier" charset="0"/>
                    <a:ea typeface="+mn-ea"/>
                  </a:rPr>
                  <a:t>)</a:t>
                </a:r>
              </a:p>
              <a:p>
                <a:pPr lvl="2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else</a:t>
                </a:r>
              </a:p>
              <a:p>
                <a:pPr lvl="3" eaLnBrk="1" fontAlgn="auto" hangingPunct="1">
                  <a:lnSpc>
                    <a:spcPct val="90000"/>
                  </a:lnSpc>
                  <a:spcAft>
                    <a:spcPts val="0"/>
                  </a:spcAft>
                  <a:buNone/>
                  <a:defRPr/>
                </a:pPr>
                <a:r>
                  <a:rPr lang="en-US" dirty="0">
                    <a:latin typeface="Courier" charset="0"/>
                    <a:ea typeface="+mn-ea"/>
                  </a:rPr>
                  <a:t>d += (y</a:t>
                </a:r>
                <a:r>
                  <a:rPr lang="en-US" baseline="-25000" dirty="0">
                    <a:latin typeface="Courier" charset="0"/>
                    <a:ea typeface="+mn-ea"/>
                  </a:rPr>
                  <a:t>0</a:t>
                </a:r>
                <a:r>
                  <a:rPr lang="en-US" dirty="0">
                    <a:latin typeface="Courier" charset="0"/>
                    <a:ea typeface="+mn-ea"/>
                  </a:rPr>
                  <a:t> - y</a:t>
                </a:r>
                <a:r>
                  <a:rPr lang="en-US" baseline="-25000" dirty="0">
                    <a:latin typeface="Courier" charset="0"/>
                    <a:ea typeface="+mn-ea"/>
                  </a:rPr>
                  <a:t>1</a:t>
                </a:r>
                <a:r>
                  <a:rPr lang="en-US" dirty="0">
                    <a:latin typeface="Courier" charset="0"/>
                    <a:ea typeface="+mn-ea"/>
                  </a:rPr>
                  <a:t>)</a:t>
                </a:r>
              </a:p>
            </p:txBody>
          </p:sp>
        </mc:Choice>
        <mc:Fallback xmlns="">
          <p:sp>
            <p:nvSpPr>
              <p:cNvPr id="5324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3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50D1-E5A9-E23F-9288-BB8E652FB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Polygon Rasterization</a:t>
            </a:r>
          </a:p>
        </p:txBody>
      </p:sp>
    </p:spTree>
    <p:extLst>
      <p:ext uri="{BB962C8B-B14F-4D97-AF65-F5344CB8AC3E}">
        <p14:creationId xmlns:p14="http://schemas.microsoft.com/office/powerpoint/2010/main" val="209431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Polygon Rasterization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Problem</a:t>
            </a:r>
          </a:p>
          <a:p>
            <a:pPr lvl="1"/>
            <a:r>
              <a:rPr lang="en-US"/>
              <a:t>How to generate filled polygons (by determining which pixel positions are inside the polygon)</a:t>
            </a:r>
          </a:p>
          <a:p>
            <a:pPr lvl="1"/>
            <a:r>
              <a:rPr lang="en-US"/>
              <a:t>Conversion from continuous to discrete domain</a:t>
            </a:r>
          </a:p>
          <a:p>
            <a:r>
              <a:rPr lang="en-US"/>
              <a:t>Concepts</a:t>
            </a:r>
          </a:p>
          <a:p>
            <a:pPr lvl="1"/>
            <a:r>
              <a:rPr lang="en-US"/>
              <a:t>Spatial coherence</a:t>
            </a:r>
          </a:p>
          <a:p>
            <a:pPr lvl="1"/>
            <a:r>
              <a:rPr lang="en-US"/>
              <a:t>Span coherence</a:t>
            </a:r>
          </a:p>
          <a:p>
            <a:pPr lvl="1"/>
            <a:r>
              <a:rPr lang="en-US"/>
              <a:t>Edge coherence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Scanning Rectangles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1657350" y="3771900"/>
            <a:ext cx="5829300" cy="1028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( y from y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y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for ( x from x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x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   Write Pixel (x, y)</a:t>
            </a:r>
          </a:p>
        </p:txBody>
      </p:sp>
      <p:pic>
        <p:nvPicPr>
          <p:cNvPr id="59395" name="Picture 6" descr="scan1-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1257300"/>
            <a:ext cx="2286000" cy="2228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Scanning Rectangles (2)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>
          <a:xfrm>
            <a:off x="1657350" y="3771900"/>
            <a:ext cx="5829300" cy="1028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( y from y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y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for ( x from x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x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   Write Pixel (x, y)</a:t>
            </a:r>
          </a:p>
        </p:txBody>
      </p:sp>
      <p:pic>
        <p:nvPicPr>
          <p:cNvPr id="61443" name="Picture 6" descr="scan1-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1257300"/>
            <a:ext cx="2286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Scanning Rectangles (3)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1657350" y="3771900"/>
            <a:ext cx="5829300" cy="1028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( y from y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y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for ( x from x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to x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      Write Pixel (x, y)</a:t>
            </a:r>
          </a:p>
        </p:txBody>
      </p:sp>
      <p:pic>
        <p:nvPicPr>
          <p:cNvPr id="63491" name="Picture 6" descr="scan1-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1257300"/>
            <a:ext cx="2286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Triangle Rasterization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Barycentric</a:t>
            </a:r>
            <a:r>
              <a:rPr lang="en-US" dirty="0"/>
              <a:t> coordinates </a:t>
            </a:r>
            <a:r>
              <a:rPr lang="en-US" b="1" dirty="0"/>
              <a:t>are</a:t>
            </a:r>
            <a:r>
              <a:rPr lang="en-US" dirty="0"/>
              <a:t> decision variables</a:t>
            </a:r>
          </a:p>
        </p:txBody>
      </p:sp>
      <p:pic>
        <p:nvPicPr>
          <p:cNvPr id="4" name="Picture 3" descr="Barycentric coordinate for one ed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1" y="1771650"/>
            <a:ext cx="4581524" cy="323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442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0A41-D5C6-99BB-3240-BCCEFF9D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Interpolation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FA7E40-18C4-E039-1DED-3877B0A822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same </a:t>
                </a:r>
                <a:r>
                  <a:rPr lang="en-US" dirty="0" err="1"/>
                  <a:t>barycentrics</a:t>
                </a:r>
                <a:r>
                  <a:rPr lang="en-US" dirty="0"/>
                  <a:t> for any other per-vertex parameter</a:t>
                </a:r>
              </a:p>
              <a:p>
                <a:pPr lvl="1">
                  <a:tabLst>
                    <a:tab pos="2965450" algn="l"/>
                  </a:tabLst>
                </a:pPr>
                <a:r>
                  <a:rPr lang="en-US" dirty="0"/>
                  <a:t>Color:	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𝛾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tabLst>
                    <a:tab pos="2965450" algn="l"/>
                  </a:tabLst>
                </a:pPr>
                <a:r>
                  <a:rPr lang="en-US" dirty="0"/>
                  <a:t>Normals:	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̂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𝛾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̂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tabLst>
                    <a:tab pos="2965450" algn="l"/>
                  </a:tabLst>
                </a:pPr>
                <a:r>
                  <a:rPr lang="en-US" dirty="0"/>
                  <a:t>Texture coordinates: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𝑢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𝛽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𝑢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𝛾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𝑢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FA7E40-18C4-E039-1DED-3877B0A822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0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273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434579"/>
            <a:ext cx="4972050" cy="31194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Barycentric</a:t>
            </a:r>
            <a:r>
              <a:rPr lang="en-US" dirty="0">
                <a:ea typeface="+mj-ea"/>
                <a:cs typeface="+mj-cs"/>
              </a:rPr>
              <a:t> Triangle Rasterization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>
          <a:xfrm>
            <a:off x="1657350" y="1428750"/>
            <a:ext cx="6172200" cy="281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all y in </a:t>
            </a:r>
            <a:r>
              <a:rPr lang="en-US" sz="1800" dirty="0" err="1">
                <a:latin typeface="Courier" charset="0"/>
              </a:rPr>
              <a:t>y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>
                <a:latin typeface="Courier" charset="0"/>
              </a:rPr>
              <a:t> to </a:t>
            </a:r>
            <a:r>
              <a:rPr lang="en-US" sz="1800" dirty="0" err="1">
                <a:latin typeface="Courier" charset="0"/>
              </a:rPr>
              <a:t>y</a:t>
            </a:r>
            <a:r>
              <a:rPr lang="en-US" sz="1800" baseline="-25000" dirty="0" err="1">
                <a:latin typeface="Courier" charset="0"/>
              </a:rPr>
              <a:t>max</a:t>
            </a:r>
            <a:r>
              <a:rPr lang="en-US" sz="1800" dirty="0">
                <a:latin typeface="Courier" charset="0"/>
              </a:rPr>
              <a:t> do </a:t>
            </a:r>
          </a:p>
          <a:p>
            <a:pPr lvl="1"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all x in </a:t>
            </a:r>
            <a:r>
              <a:rPr lang="en-US" sz="1800" dirty="0" err="1">
                <a:latin typeface="Courier" charset="0"/>
              </a:rPr>
              <a:t>x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>
                <a:latin typeface="Courier" charset="0"/>
              </a:rPr>
              <a:t> to </a:t>
            </a:r>
            <a:r>
              <a:rPr lang="en-US" sz="1800" dirty="0" err="1">
                <a:latin typeface="Courier" charset="0"/>
              </a:rPr>
              <a:t>x</a:t>
            </a:r>
            <a:r>
              <a:rPr lang="en-US" sz="1800" baseline="-25000" dirty="0" err="1">
                <a:latin typeface="Courier" charset="0"/>
              </a:rPr>
              <a:t>max</a:t>
            </a:r>
            <a:r>
              <a:rPr lang="en-US" sz="1800" dirty="0">
                <a:latin typeface="Courier" charset="0"/>
              </a:rPr>
              <a:t> do</a:t>
            </a:r>
          </a:p>
          <a:p>
            <a:pPr lvl="2" eaLnBrk="1" hangingPunct="1">
              <a:buFontTx/>
              <a:buNone/>
            </a:pPr>
            <a:r>
              <a:rPr lang="en-US" dirty="0">
                <a:latin typeface="Courier" charset="0"/>
              </a:rPr>
              <a:t>Compute (</a:t>
            </a:r>
            <a:r>
              <a:rPr lang="en-US" dirty="0">
                <a:latin typeface="Symbol" charset="0"/>
              </a:rPr>
              <a:t>a</a:t>
            </a:r>
            <a:r>
              <a:rPr lang="en-US" dirty="0">
                <a:latin typeface="Courier" charset="0"/>
              </a:rPr>
              <a:t>, </a:t>
            </a:r>
            <a:r>
              <a:rPr lang="en-US" dirty="0">
                <a:latin typeface="Symbol" charset="0"/>
              </a:rPr>
              <a:t>b</a:t>
            </a:r>
            <a:r>
              <a:rPr lang="en-US" dirty="0">
                <a:latin typeface="Courier" charset="0"/>
              </a:rPr>
              <a:t>, </a:t>
            </a:r>
            <a:r>
              <a:rPr lang="en-US" dirty="0">
                <a:latin typeface="Symbol" charset="0"/>
              </a:rPr>
              <a:t>g</a:t>
            </a:r>
            <a:r>
              <a:rPr lang="en-US" dirty="0">
                <a:latin typeface="Courier" charset="0"/>
              </a:rPr>
              <a:t>) for (</a:t>
            </a:r>
            <a:r>
              <a:rPr lang="en-US" dirty="0" err="1">
                <a:latin typeface="Courier" charset="0"/>
              </a:rPr>
              <a:t>x,y</a:t>
            </a:r>
            <a:r>
              <a:rPr lang="en-US" dirty="0">
                <a:latin typeface="Courier" charset="0"/>
              </a:rPr>
              <a:t>)</a:t>
            </a:r>
          </a:p>
          <a:p>
            <a:pPr lvl="2" eaLnBrk="1" hangingPunct="1">
              <a:buFontTx/>
              <a:buNone/>
            </a:pPr>
            <a:r>
              <a:rPr lang="en-US" dirty="0">
                <a:latin typeface="Courier" charset="0"/>
              </a:rPr>
              <a:t>If (</a:t>
            </a:r>
            <a:r>
              <a:rPr lang="en-US" dirty="0">
                <a:latin typeface="Symbol" charset="0"/>
              </a:rPr>
              <a:t>a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 </a:t>
            </a:r>
            <a:r>
              <a:rPr lang="en-US" dirty="0">
                <a:latin typeface="Courier" charset="0"/>
              </a:rPr>
              <a:t>and </a:t>
            </a:r>
            <a:r>
              <a:rPr lang="en-US" dirty="0">
                <a:latin typeface="Symbol" charset="0"/>
              </a:rPr>
              <a:t>b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 </a:t>
            </a:r>
            <a:r>
              <a:rPr lang="en-US" dirty="0">
                <a:latin typeface="Courier" charset="0"/>
              </a:rPr>
              <a:t>and </a:t>
            </a:r>
            <a:r>
              <a:rPr lang="en-US" dirty="0">
                <a:latin typeface="Symbol" charset="0"/>
              </a:rPr>
              <a:t>g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0) </a:t>
            </a:r>
            <a:r>
              <a:rPr lang="en-US" dirty="0">
                <a:latin typeface="Courier" charset="0"/>
              </a:rPr>
              <a:t>then</a:t>
            </a:r>
          </a:p>
          <a:p>
            <a:pPr lvl="3" eaLnBrk="1" hangingPunct="1">
              <a:buFontTx/>
              <a:buNone/>
            </a:pPr>
            <a:r>
              <a:rPr lang="en-US" sz="2000" dirty="0">
                <a:latin typeface="Courier" charset="0"/>
              </a:rPr>
              <a:t>c = </a:t>
            </a:r>
            <a:r>
              <a:rPr lang="en-US" sz="2000" dirty="0">
                <a:latin typeface="Symbol" charset="0"/>
              </a:rPr>
              <a:t>a </a:t>
            </a:r>
            <a:r>
              <a:rPr lang="en-US" sz="2000" dirty="0">
                <a:latin typeface="Courier" charset="0"/>
              </a:rPr>
              <a:t>c</a:t>
            </a:r>
            <a:r>
              <a:rPr lang="en-US" sz="2000" baseline="-25000" dirty="0">
                <a:latin typeface="Courier" charset="0"/>
              </a:rPr>
              <a:t>0</a:t>
            </a:r>
            <a:r>
              <a:rPr lang="en-US" sz="2000" dirty="0">
                <a:latin typeface="Courier" charset="0"/>
              </a:rPr>
              <a:t> + </a:t>
            </a:r>
            <a:r>
              <a:rPr lang="en-US" sz="2000" dirty="0">
                <a:latin typeface="Symbol" charset="0"/>
              </a:rPr>
              <a:t>b </a:t>
            </a:r>
            <a:r>
              <a:rPr lang="en-US" sz="2000" dirty="0">
                <a:latin typeface="Courier" charset="0"/>
              </a:rPr>
              <a:t>c</a:t>
            </a:r>
            <a:r>
              <a:rPr lang="en-US" sz="2000" baseline="-25000" dirty="0">
                <a:latin typeface="Courier" charset="0"/>
              </a:rPr>
              <a:t>1</a:t>
            </a:r>
            <a:r>
              <a:rPr lang="en-US" sz="2000" dirty="0">
                <a:latin typeface="Courier" charset="0"/>
              </a:rPr>
              <a:t> + </a:t>
            </a:r>
            <a:r>
              <a:rPr lang="en-US" sz="2000" dirty="0">
                <a:latin typeface="Symbol" charset="0"/>
              </a:rPr>
              <a:t>g </a:t>
            </a:r>
            <a:r>
              <a:rPr lang="en-US" sz="2000" dirty="0">
                <a:latin typeface="Courier" charset="0"/>
              </a:rPr>
              <a:t>c</a:t>
            </a:r>
            <a:r>
              <a:rPr lang="en-US" sz="2000" baseline="-25000" dirty="0">
                <a:latin typeface="Courier" charset="0"/>
              </a:rPr>
              <a:t>2</a:t>
            </a:r>
            <a:endParaRPr lang="en-US" sz="2000" dirty="0">
              <a:latin typeface="Courier" charset="0"/>
            </a:endParaRPr>
          </a:p>
          <a:p>
            <a:pPr lvl="3" eaLnBrk="1" hangingPunct="1">
              <a:buFontTx/>
              <a:buNone/>
            </a:pPr>
            <a:r>
              <a:rPr lang="en-US" sz="2000" dirty="0">
                <a:latin typeface="Courier" charset="0"/>
              </a:rPr>
              <a:t>Draw pixel(</a:t>
            </a:r>
            <a:r>
              <a:rPr lang="en-US" sz="2000" dirty="0" err="1">
                <a:latin typeface="Courier" charset="0"/>
              </a:rPr>
              <a:t>x,y</a:t>
            </a:r>
            <a:r>
              <a:rPr lang="en-US" sz="2000" dirty="0">
                <a:latin typeface="Courier" charset="0"/>
              </a:rPr>
              <a:t>) with color 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Incremental Computation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826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i="1" dirty="0">
                    <a:latin typeface="Symbol" charset="0"/>
                    <a:cs typeface="Symbol" charset="0"/>
                  </a:rPr>
                  <a:t>a</a:t>
                </a:r>
                <a:r>
                  <a:rPr lang="en-US" dirty="0">
                    <a:latin typeface="Calibri" charset="0"/>
                  </a:rPr>
                  <a:t>, </a:t>
                </a:r>
                <a:r>
                  <a:rPr lang="en-US" i="1" dirty="0">
                    <a:latin typeface="Symbol" charset="0"/>
                    <a:cs typeface="Symbol" charset="0"/>
                  </a:rPr>
                  <a:t>b</a:t>
                </a:r>
                <a:r>
                  <a:rPr lang="en-US" dirty="0">
                    <a:latin typeface="Calibri" charset="0"/>
                  </a:rPr>
                  <a:t>, and </a:t>
                </a:r>
                <a:r>
                  <a:rPr lang="en-US" i="1" dirty="0">
                    <a:latin typeface="Symbol" charset="0"/>
                    <a:cs typeface="Symbol" charset="0"/>
                  </a:rPr>
                  <a:t>g</a:t>
                </a:r>
                <a:r>
                  <a:rPr lang="en-US" dirty="0">
                    <a:latin typeface="Calibri" charset="0"/>
                  </a:rPr>
                  <a:t> are linear in X and Y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𝛽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𝛽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𝛽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𝛾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</m:oMath>
                </a14:m>
                <a:endParaRPr lang="en-US" dirty="0">
                  <a:latin typeface="Calibri" charset="0"/>
                </a:endParaRPr>
              </a:p>
              <a:p>
                <a:r>
                  <a:rPr lang="en-US" dirty="0">
                    <a:latin typeface="Calibri" charset="0"/>
                  </a:rPr>
                  <a:t>What about pixel-to-pixel updates?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dirty="0">
                  <a:latin typeface="Calibri" charset="0"/>
                </a:endParaRPr>
              </a:p>
              <a:p>
                <a:pPr lvl="1">
                  <a:tabLst>
                    <a:tab pos="1933575" algn="l"/>
                  </a:tabLst>
                </a:pPr>
                <a:r>
                  <a:rPr lang="en-US" dirty="0"/>
                  <a:t> 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tabLst>
                    <a:tab pos="1933575" algn="l"/>
                  </a:tabLst>
                </a:pPr>
                <a:r>
                  <a:rPr lang="en-US" dirty="0"/>
                  <a:t> 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tabLst>
                    <a:tab pos="1933575" algn="l"/>
                  </a:tabLst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tabLst>
                    <a:tab pos="1933575" algn="l"/>
                  </a:tabLst>
                </a:pPr>
                <a:endParaRPr lang="en-US" dirty="0"/>
              </a:p>
            </p:txBody>
          </p:sp>
        </mc:Choice>
        <mc:Fallback xmlns="">
          <p:sp>
            <p:nvSpPr>
              <p:cNvPr id="7782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6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1D7D-A146-A669-5CF1-6DF7468C3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222908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Rasterization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9D25-2DDB-281A-F7E6-170579041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1800" dirty="0">
                <a:latin typeface="Courier" charset="0"/>
              </a:rPr>
              <a:t>(</a:t>
            </a:r>
            <a:r>
              <a:rPr lang="en-US" sz="1800" dirty="0">
                <a:latin typeface="Symbol" charset="0"/>
              </a:rPr>
              <a:t>a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b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g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) = Compute (</a:t>
            </a:r>
            <a:r>
              <a:rPr lang="en-US" sz="1800" dirty="0">
                <a:latin typeface="Symbol" charset="0"/>
              </a:rPr>
              <a:t>a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b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g</a:t>
            </a:r>
            <a:r>
              <a:rPr lang="en-US" sz="1800" dirty="0">
                <a:latin typeface="Courier" charset="0"/>
              </a:rPr>
              <a:t>) for (</a:t>
            </a:r>
            <a:r>
              <a:rPr lang="en-US" sz="1800" dirty="0" err="1">
                <a:latin typeface="Courier" charset="0"/>
              </a:rPr>
              <a:t>x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 err="1">
                <a:latin typeface="Courier" charset="0"/>
              </a:rPr>
              <a:t>,y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>
                <a:latin typeface="Courier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all y in </a:t>
            </a:r>
            <a:r>
              <a:rPr lang="en-US" sz="1800" dirty="0" err="1">
                <a:latin typeface="Courier" charset="0"/>
              </a:rPr>
              <a:t>y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>
                <a:latin typeface="Courier" charset="0"/>
              </a:rPr>
              <a:t> to </a:t>
            </a:r>
            <a:r>
              <a:rPr lang="en-US" sz="1800" dirty="0" err="1">
                <a:latin typeface="Courier" charset="0"/>
              </a:rPr>
              <a:t>y</a:t>
            </a:r>
            <a:r>
              <a:rPr lang="en-US" sz="1800" baseline="-25000" dirty="0" err="1">
                <a:latin typeface="Courier" charset="0"/>
              </a:rPr>
              <a:t>max</a:t>
            </a:r>
            <a:r>
              <a:rPr lang="en-US" sz="1800" dirty="0">
                <a:latin typeface="Courier" charset="0"/>
              </a:rPr>
              <a:t> do </a:t>
            </a:r>
          </a:p>
          <a:p>
            <a:pPr lvl="1" eaLnBrk="1" hangingPunct="1">
              <a:buFontTx/>
              <a:buNone/>
            </a:pPr>
            <a:r>
              <a:rPr lang="en-US" sz="1800" dirty="0">
                <a:latin typeface="Courier" charset="0"/>
              </a:rPr>
              <a:t>(</a:t>
            </a:r>
            <a:r>
              <a:rPr lang="en-US" sz="1800" dirty="0">
                <a:latin typeface="Symbol" charset="0"/>
              </a:rPr>
              <a:t>a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b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g</a:t>
            </a:r>
            <a:r>
              <a:rPr lang="en-US" sz="1800" dirty="0">
                <a:latin typeface="Courier" charset="0"/>
              </a:rPr>
              <a:t>) = (</a:t>
            </a:r>
            <a:r>
              <a:rPr lang="en-US" sz="1800" dirty="0">
                <a:latin typeface="Symbol" charset="0"/>
              </a:rPr>
              <a:t>a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b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, </a:t>
            </a:r>
            <a:r>
              <a:rPr lang="en-US" sz="1800" dirty="0">
                <a:latin typeface="Symbol" charset="0"/>
              </a:rPr>
              <a:t>g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" charset="0"/>
              </a:rPr>
              <a:t>)</a:t>
            </a:r>
          </a:p>
          <a:p>
            <a:pPr lvl="1" eaLnBrk="1" hangingPunct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Symbol" pitchFamily="2" charset="2"/>
                <a:cs typeface="Courier New" panose="02070309020205020404" pitchFamily="49" charset="0"/>
              </a:rPr>
              <a:t>a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latin typeface="Symbol" charset="0"/>
              </a:rPr>
              <a:t>b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latin typeface="Symbol" charset="0"/>
              </a:rPr>
              <a:t>g</a:t>
            </a:r>
            <a:r>
              <a:rPr lang="en-US" sz="1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row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+=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baseline="-25000" dirty="0" err="1">
                <a:latin typeface="Symbol" pitchFamily="2" charset="2"/>
                <a:cs typeface="Courier New" panose="02070309020205020404" pitchFamily="49" charset="0"/>
              </a:rPr>
              <a:t>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b</a:t>
            </a:r>
            <a:r>
              <a:rPr lang="en-US" sz="1800" baseline="-25000" dirty="0">
                <a:latin typeface="Symbol" pitchFamily="2" charset="2"/>
                <a:cs typeface="Courier New" panose="02070309020205020404" pitchFamily="49" charset="0"/>
              </a:rPr>
              <a:t>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baseline="-25000" dirty="0" err="1">
                <a:latin typeface="Symbol" pitchFamily="2" charset="2"/>
                <a:cs typeface="Courier New" panose="02070309020205020404" pitchFamily="49" charset="0"/>
              </a:rPr>
              <a:t>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dirty="0">
              <a:latin typeface="Courier" charset="0"/>
            </a:endParaRPr>
          </a:p>
          <a:p>
            <a:pPr lvl="1" eaLnBrk="1" hangingPunct="1">
              <a:buFontTx/>
              <a:buNone/>
            </a:pPr>
            <a:r>
              <a:rPr lang="en-US" sz="1800" dirty="0">
                <a:latin typeface="Courier" charset="0"/>
              </a:rPr>
              <a:t>For all x in </a:t>
            </a:r>
            <a:r>
              <a:rPr lang="en-US" sz="1800" dirty="0" err="1">
                <a:latin typeface="Courier" charset="0"/>
              </a:rPr>
              <a:t>x</a:t>
            </a:r>
            <a:r>
              <a:rPr lang="en-US" sz="1800" baseline="-25000" dirty="0" err="1">
                <a:latin typeface="Courier" charset="0"/>
              </a:rPr>
              <a:t>min</a:t>
            </a:r>
            <a:r>
              <a:rPr lang="en-US" sz="1800" dirty="0">
                <a:latin typeface="Courier" charset="0"/>
              </a:rPr>
              <a:t> to </a:t>
            </a:r>
            <a:r>
              <a:rPr lang="en-US" sz="1800" dirty="0" err="1">
                <a:latin typeface="Courier" charset="0"/>
              </a:rPr>
              <a:t>x</a:t>
            </a:r>
            <a:r>
              <a:rPr lang="en-US" sz="1800" baseline="-25000" dirty="0" err="1">
                <a:latin typeface="Courier" charset="0"/>
              </a:rPr>
              <a:t>max</a:t>
            </a:r>
            <a:r>
              <a:rPr lang="en-US" sz="1800" dirty="0">
                <a:latin typeface="Courier" charset="0"/>
              </a:rPr>
              <a:t> do</a:t>
            </a:r>
          </a:p>
          <a:p>
            <a:pPr lvl="2" eaLnBrk="1" hangingPunct="1">
              <a:buFontTx/>
              <a:buNone/>
            </a:pPr>
            <a:r>
              <a:rPr lang="en-US" dirty="0">
                <a:latin typeface="Courier" charset="0"/>
              </a:rPr>
              <a:t>If (</a:t>
            </a:r>
            <a:r>
              <a:rPr lang="en-US" dirty="0">
                <a:latin typeface="Symbol" charset="0"/>
              </a:rPr>
              <a:t>a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 </a:t>
            </a:r>
            <a:r>
              <a:rPr lang="en-US" dirty="0">
                <a:latin typeface="Courier" charset="0"/>
              </a:rPr>
              <a:t>and </a:t>
            </a:r>
            <a:r>
              <a:rPr lang="en-US" dirty="0">
                <a:latin typeface="Symbol" charset="0"/>
              </a:rPr>
              <a:t>b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 </a:t>
            </a:r>
            <a:r>
              <a:rPr lang="en-US" dirty="0">
                <a:latin typeface="Courier" charset="0"/>
              </a:rPr>
              <a:t>and </a:t>
            </a:r>
            <a:r>
              <a:rPr lang="en-US" dirty="0">
                <a:latin typeface="Symbol" charset="0"/>
              </a:rPr>
              <a:t>g</a:t>
            </a:r>
            <a:r>
              <a:rPr lang="en-US" dirty="0">
                <a:latin typeface="Courier" charset="0"/>
              </a:rPr>
              <a:t> </a:t>
            </a:r>
            <a:r>
              <a:rPr lang="en-US" dirty="0">
                <a:latin typeface="Courier" charset="0"/>
                <a:sym typeface="Symbol" charset="0"/>
              </a:rPr>
              <a:t>≥ 0) </a:t>
            </a:r>
            <a:r>
              <a:rPr lang="en-US" dirty="0">
                <a:latin typeface="Courier" charset="0"/>
              </a:rPr>
              <a:t>then</a:t>
            </a:r>
          </a:p>
          <a:p>
            <a:pPr lvl="3" eaLnBrk="1" hangingPunct="1">
              <a:buFontTx/>
              <a:buNone/>
            </a:pPr>
            <a:r>
              <a:rPr lang="en-US" sz="1800" dirty="0">
                <a:latin typeface="Courier" charset="0"/>
              </a:rPr>
              <a:t>c = </a:t>
            </a:r>
            <a:r>
              <a:rPr lang="en-US" sz="1800" dirty="0">
                <a:latin typeface="Symbol" charset="0"/>
              </a:rPr>
              <a:t>a </a:t>
            </a:r>
            <a:r>
              <a:rPr lang="en-US" sz="1800" dirty="0">
                <a:latin typeface="Courier" charset="0"/>
              </a:rPr>
              <a:t>c</a:t>
            </a:r>
            <a:r>
              <a:rPr lang="en-US" sz="1800" baseline="-25000" dirty="0">
                <a:latin typeface="Courier" charset="0"/>
              </a:rPr>
              <a:t>0</a:t>
            </a:r>
            <a:r>
              <a:rPr lang="en-US" sz="1800" dirty="0">
                <a:latin typeface="Courier" charset="0"/>
              </a:rPr>
              <a:t> + </a:t>
            </a:r>
            <a:r>
              <a:rPr lang="en-US" sz="1800" dirty="0">
                <a:latin typeface="Symbol" charset="0"/>
              </a:rPr>
              <a:t>b </a:t>
            </a:r>
            <a:r>
              <a:rPr lang="en-US" sz="1800" dirty="0">
                <a:latin typeface="Courier" charset="0"/>
              </a:rPr>
              <a:t>c</a:t>
            </a:r>
            <a:r>
              <a:rPr lang="en-US" sz="1800" baseline="-25000" dirty="0">
                <a:latin typeface="Courier" charset="0"/>
              </a:rPr>
              <a:t>1</a:t>
            </a:r>
            <a:r>
              <a:rPr lang="en-US" sz="1800" dirty="0">
                <a:latin typeface="Courier" charset="0"/>
              </a:rPr>
              <a:t> + </a:t>
            </a:r>
            <a:r>
              <a:rPr lang="en-US" sz="1800" dirty="0">
                <a:latin typeface="Symbol" charset="0"/>
              </a:rPr>
              <a:t>g </a:t>
            </a:r>
            <a:r>
              <a:rPr lang="en-US" sz="1800" dirty="0">
                <a:latin typeface="Courier" charset="0"/>
              </a:rPr>
              <a:t>c</a:t>
            </a:r>
            <a:r>
              <a:rPr lang="en-US" sz="1800" baseline="-25000" dirty="0">
                <a:latin typeface="Courier" charset="0"/>
              </a:rPr>
              <a:t>2</a:t>
            </a:r>
            <a:endParaRPr lang="en-US" sz="1800" dirty="0">
              <a:latin typeface="Courier" charset="0"/>
            </a:endParaRPr>
          </a:p>
          <a:p>
            <a:pPr lvl="3" eaLnBrk="1" hangingPunct="1">
              <a:buFontTx/>
              <a:buNone/>
            </a:pPr>
            <a:r>
              <a:rPr lang="en-US" sz="1800" dirty="0">
                <a:latin typeface="Courier" charset="0"/>
              </a:rPr>
              <a:t>Draw pixel(</a:t>
            </a:r>
            <a:r>
              <a:rPr lang="en-US" sz="1800" dirty="0" err="1">
                <a:latin typeface="Courier" charset="0"/>
              </a:rPr>
              <a:t>x,y</a:t>
            </a:r>
            <a:r>
              <a:rPr lang="en-US" sz="1800" dirty="0">
                <a:latin typeface="Courier" charset="0"/>
              </a:rPr>
              <a:t>) with color c</a:t>
            </a:r>
          </a:p>
          <a:p>
            <a:pPr marL="685800" lvl="2" indent="0" eaLnBrk="1" hangingPunct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Symbol" pitchFamily="2" charset="2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latin typeface="Symbol" charset="0"/>
              </a:rPr>
              <a:t>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latin typeface="Symbol" charset="0"/>
              </a:rPr>
              <a:t>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+= (a</a:t>
            </a:r>
            <a:r>
              <a:rPr lang="en-US" baseline="-25000" dirty="0">
                <a:latin typeface="Symbol" pitchFamily="2" charset="2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en-US" baseline="-25000" dirty="0">
                <a:latin typeface="Symbol" pitchFamily="2" charset="2"/>
                <a:cs typeface="Courier New" panose="02070309020205020404" pitchFamily="49" charset="0"/>
              </a:rPr>
              <a:t>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en-US" baseline="-25000" dirty="0">
                <a:latin typeface="Symbol" pitchFamily="2" charset="2"/>
                <a:cs typeface="Courier New" panose="02070309020205020404" pitchFamily="49" charset="0"/>
              </a:rPr>
              <a:t>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24097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/>
              <a:t>Primitive</a:t>
            </a:r>
          </a:p>
          <a:p>
            <a:pPr lvl="1"/>
            <a:r>
              <a:rPr lang="en-US" dirty="0"/>
              <a:t>Basic shape, drawn directly</a:t>
            </a:r>
          </a:p>
          <a:p>
            <a:pPr lvl="1"/>
            <a:r>
              <a:rPr lang="en-US" dirty="0"/>
              <a:t>Compare to building from simpler shapes</a:t>
            </a:r>
          </a:p>
          <a:p>
            <a:r>
              <a:rPr lang="en-US" i="1" dirty="0"/>
              <a:t>Rasterization</a:t>
            </a:r>
            <a:r>
              <a:rPr lang="en-US" dirty="0"/>
              <a:t> or </a:t>
            </a:r>
            <a:r>
              <a:rPr lang="en-US" i="1" dirty="0"/>
              <a:t>Scan Conversion</a:t>
            </a:r>
          </a:p>
          <a:p>
            <a:pPr lvl="1"/>
            <a:r>
              <a:rPr lang="en-US" dirty="0"/>
              <a:t>Find pixels for a primitive</a:t>
            </a:r>
          </a:p>
          <a:p>
            <a:pPr lvl="1"/>
            <a:r>
              <a:rPr lang="en-US" dirty="0"/>
              <a:t>Usually for algorithms that generate pixels one primitive at a time</a:t>
            </a:r>
          </a:p>
          <a:p>
            <a:pPr lvl="1"/>
            <a:r>
              <a:rPr lang="en-US" dirty="0"/>
              <a:t>Compare to ray tracing: all primitives for one pixel</a:t>
            </a:r>
          </a:p>
          <a:p>
            <a:r>
              <a:rPr lang="en-US" i="1" dirty="0"/>
              <a:t>Fragment</a:t>
            </a:r>
            <a:r>
              <a:rPr lang="en-US" dirty="0"/>
              <a:t> (really only used by OpenGL)</a:t>
            </a:r>
          </a:p>
          <a:p>
            <a:pPr lvl="1"/>
            <a:r>
              <a:rPr lang="en-US" dirty="0"/>
              <a:t>Per-pixel data that </a:t>
            </a:r>
            <a:r>
              <a:rPr lang="en-US" b="1" dirty="0"/>
              <a:t>may</a:t>
            </a:r>
            <a:r>
              <a:rPr lang="en-US" dirty="0"/>
              <a:t> affect the final pixel color</a:t>
            </a:r>
          </a:p>
          <a:p>
            <a:pPr lvl="1"/>
            <a:r>
              <a:rPr lang="en-US" dirty="0"/>
              <a:t>Some fragments might be hidden by closer ones for that pixel</a:t>
            </a:r>
          </a:p>
          <a:p>
            <a:pPr lvl="1"/>
            <a:r>
              <a:rPr lang="en-US" dirty="0"/>
              <a:t>Some fragments might be blended with others by transparency or antialiasing</a:t>
            </a:r>
          </a:p>
        </p:txBody>
      </p:sp>
    </p:spTree>
    <p:extLst>
      <p:ext uri="{BB962C8B-B14F-4D97-AF65-F5344CB8AC3E}">
        <p14:creationId xmlns:p14="http://schemas.microsoft.com/office/powerpoint/2010/main" val="32711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Graphics Pipeline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Object-order approach to rendering</a:t>
            </a:r>
          </a:p>
        </p:txBody>
      </p:sp>
      <p:grpSp>
        <p:nvGrpSpPr>
          <p:cNvPr id="3" name="Group 2" descr="Graphics pipeline with rasterization stage highlighted">
            <a:extLst>
              <a:ext uri="{FF2B5EF4-FFF2-40B4-BE49-F238E27FC236}">
                <a16:creationId xmlns:a16="http://schemas.microsoft.com/office/drawing/2014/main" id="{CC300F39-9112-C125-B717-DD82269D5869}"/>
              </a:ext>
            </a:extLst>
          </p:cNvPr>
          <p:cNvGrpSpPr/>
          <p:nvPr/>
        </p:nvGrpSpPr>
        <p:grpSpPr>
          <a:xfrm>
            <a:off x="1828800" y="1727597"/>
            <a:ext cx="1771650" cy="2984897"/>
            <a:chOff x="1828800" y="1727597"/>
            <a:chExt cx="1771650" cy="2984897"/>
          </a:xfrm>
        </p:grpSpPr>
        <p:sp>
          <p:nvSpPr>
            <p:cNvPr id="2" name="Rectangle 1"/>
            <p:cNvSpPr/>
            <p:nvPr/>
          </p:nvSpPr>
          <p:spPr>
            <a:xfrm>
              <a:off x="1828800" y="1727597"/>
              <a:ext cx="177165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Vertex Processing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828800" y="2373065"/>
              <a:ext cx="177165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>
                  <a:solidFill>
                    <a:schemeClr val="tx1"/>
                  </a:solidFill>
                </a:rPr>
                <a:t>Clipping</a:t>
              </a:r>
              <a:endParaRPr lang="en-US" sz="15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991446"/>
              <a:ext cx="177165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>
                  <a:solidFill>
                    <a:schemeClr val="tx1"/>
                  </a:solidFill>
                </a:rPr>
                <a:t>Rasterization</a:t>
              </a:r>
              <a:endParaRPr lang="en-US" sz="15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3623370"/>
              <a:ext cx="177165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Fragment Processing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4255294"/>
              <a:ext cx="177165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Visibility &amp; Blending</a:t>
              </a:r>
            </a:p>
          </p:txBody>
        </p:sp>
        <p:cxnSp>
          <p:nvCxnSpPr>
            <p:cNvPr id="6" name="Straight Arrow Connector 5"/>
            <p:cNvCxnSpPr>
              <a:stCxn id="2" idx="2"/>
              <a:endCxn id="8" idx="0"/>
            </p:cNvCxnSpPr>
            <p:nvPr/>
          </p:nvCxnSpPr>
          <p:spPr>
            <a:xfrm>
              <a:off x="2714625" y="2184797"/>
              <a:ext cx="0" cy="188269"/>
            </a:xfrm>
            <a:prstGeom prst="straightConnector1">
              <a:avLst/>
            </a:prstGeom>
            <a:ln>
              <a:solidFill>
                <a:schemeClr val="tx1"/>
              </a:solidFill>
              <a:headEnd w="lg" len="lg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2"/>
              <a:endCxn id="9" idx="0"/>
            </p:cNvCxnSpPr>
            <p:nvPr/>
          </p:nvCxnSpPr>
          <p:spPr>
            <a:xfrm>
              <a:off x="2714625" y="2830266"/>
              <a:ext cx="0" cy="161180"/>
            </a:xfrm>
            <a:prstGeom prst="straightConnector1">
              <a:avLst/>
            </a:prstGeom>
            <a:ln>
              <a:solidFill>
                <a:schemeClr val="tx1"/>
              </a:solidFill>
              <a:headEnd w="lg" len="lg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2"/>
              <a:endCxn id="10" idx="0"/>
            </p:cNvCxnSpPr>
            <p:nvPr/>
          </p:nvCxnSpPr>
          <p:spPr>
            <a:xfrm>
              <a:off x="2714625" y="3448645"/>
              <a:ext cx="0" cy="174725"/>
            </a:xfrm>
            <a:prstGeom prst="straightConnector1">
              <a:avLst/>
            </a:prstGeom>
            <a:ln>
              <a:solidFill>
                <a:schemeClr val="tx1"/>
              </a:solidFill>
              <a:headEnd w="lg" len="lg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2"/>
            </p:cNvCxnSpPr>
            <p:nvPr/>
          </p:nvCxnSpPr>
          <p:spPr>
            <a:xfrm>
              <a:off x="2714625" y="4080570"/>
              <a:ext cx="0" cy="184249"/>
            </a:xfrm>
            <a:prstGeom prst="straightConnector1">
              <a:avLst/>
            </a:prstGeom>
            <a:ln>
              <a:solidFill>
                <a:schemeClr val="tx1"/>
              </a:solidFill>
              <a:headEnd w="lg" len="lg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600450" y="1628894"/>
            <a:ext cx="4400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Transformations</a:t>
            </a:r>
          </a:p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Vertex components of shading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00450" y="2428541"/>
            <a:ext cx="440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Find the visible parts of primitives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00450" y="3046922"/>
            <a:ext cx="440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Break primitives into fragments/pixels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00450" y="3678846"/>
            <a:ext cx="440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Fragment components of shading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00450" y="4310770"/>
            <a:ext cx="440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n-US" sz="1800" dirty="0">
                <a:latin typeface="+mn-lt"/>
              </a:rPr>
              <a:t>Which do we see, how do they combine?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D0F3-8F1C-CE24-D75A-DF06F871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Rasterization</a:t>
            </a:r>
          </a:p>
        </p:txBody>
      </p:sp>
    </p:spTree>
    <p:extLst>
      <p:ext uri="{BB962C8B-B14F-4D97-AF65-F5344CB8AC3E}">
        <p14:creationId xmlns:p14="http://schemas.microsoft.com/office/powerpoint/2010/main" val="3600051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Drawing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Given endpoints of line, which pixels to draw?</a:t>
            </a:r>
          </a:p>
        </p:txBody>
      </p:sp>
      <p:graphicFrame>
        <p:nvGraphicFramePr>
          <p:cNvPr id="684096" name="Group 64"/>
          <p:cNvGraphicFramePr>
            <a:graphicFrameLocks noGrp="1"/>
          </p:cNvGraphicFramePr>
          <p:nvPr/>
        </p:nvGraphicFramePr>
        <p:xfrm>
          <a:off x="2457450" y="1714500"/>
          <a:ext cx="4229103" cy="2381250"/>
        </p:xfrm>
        <a:graphic>
          <a:graphicData uri="http://schemas.openxmlformats.org/drawingml/2006/table">
            <a:tbl>
              <a:tblPr/>
              <a:tblGrid>
                <a:gridCol w="388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84094" name="Oval 62" descr="Starting endpoint of line"/>
          <p:cNvSpPr>
            <a:spLocks noChangeArrowheads="1"/>
          </p:cNvSpPr>
          <p:nvPr/>
        </p:nvSpPr>
        <p:spPr bwMode="auto">
          <a:xfrm>
            <a:off x="2857500" y="3143250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684095" name="Oval 63" descr="Ending endpoint of line"/>
          <p:cNvSpPr>
            <a:spLocks noChangeArrowheads="1"/>
          </p:cNvSpPr>
          <p:nvPr/>
        </p:nvSpPr>
        <p:spPr bwMode="auto">
          <a:xfrm>
            <a:off x="5029200" y="2171700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684098" name="Line 66" descr="Line between two endpoints"/>
          <p:cNvSpPr>
            <a:spLocks noChangeShapeType="1"/>
          </p:cNvSpPr>
          <p:nvPr/>
        </p:nvSpPr>
        <p:spPr bwMode="auto">
          <a:xfrm flipV="1">
            <a:off x="3086100" y="2457450"/>
            <a:ext cx="2228850" cy="971550"/>
          </a:xfrm>
          <a:prstGeom prst="line">
            <a:avLst/>
          </a:prstGeom>
          <a:noFill/>
          <a:ln w="254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Drawing</a:t>
            </a:r>
          </a:p>
        </p:txBody>
      </p:sp>
      <p:sp>
        <p:nvSpPr>
          <p:cNvPr id="51202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endpoints of line, which pixels to draw?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73243" name="Group 11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179026"/>
              </p:ext>
            </p:extLst>
          </p:nvPr>
        </p:nvGraphicFramePr>
        <p:xfrm>
          <a:off x="1885950" y="2228850"/>
          <a:ext cx="2343151" cy="1714500"/>
        </p:xfrm>
        <a:graphic>
          <a:graphicData uri="http://schemas.openxmlformats.org/drawingml/2006/table">
            <a:tbl>
              <a:tblPr/>
              <a:tblGrid>
                <a:gridCol w="215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6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36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73244" name="Group 11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355209"/>
              </p:ext>
            </p:extLst>
          </p:nvPr>
        </p:nvGraphicFramePr>
        <p:xfrm>
          <a:off x="4400550" y="2228850"/>
          <a:ext cx="2514598" cy="1714500"/>
        </p:xfrm>
        <a:graphic>
          <a:graphicData uri="http://schemas.openxmlformats.org/drawingml/2006/table">
            <a:tbl>
              <a:tblPr/>
              <a:tblGrid>
                <a:gridCol w="230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62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" name="Group 4" descr="One possible set of pixels along the line between two endpoints">
            <a:extLst>
              <a:ext uri="{FF2B5EF4-FFF2-40B4-BE49-F238E27FC236}">
                <a16:creationId xmlns:a16="http://schemas.microsoft.com/office/drawing/2014/main" id="{2A30ECFE-DEB5-96BC-994D-2C4AD06FDDCF}"/>
              </a:ext>
            </a:extLst>
          </p:cNvPr>
          <p:cNvGrpSpPr/>
          <p:nvPr/>
        </p:nvGrpSpPr>
        <p:grpSpPr>
          <a:xfrm>
            <a:off x="2084041" y="2571750"/>
            <a:ext cx="1573559" cy="1028700"/>
            <a:chOff x="2084041" y="2571750"/>
            <a:chExt cx="1573559" cy="1028700"/>
          </a:xfrm>
        </p:grpSpPr>
        <p:sp>
          <p:nvSpPr>
            <p:cNvPr id="773239" name="Oval 1143"/>
            <p:cNvSpPr>
              <a:spLocks noChangeArrowheads="1"/>
            </p:cNvSpPr>
            <p:nvPr/>
          </p:nvSpPr>
          <p:spPr bwMode="auto">
            <a:xfrm>
              <a:off x="3314700" y="25717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49" name="Oval 1153"/>
            <p:cNvSpPr>
              <a:spLocks noChangeArrowheads="1"/>
            </p:cNvSpPr>
            <p:nvPr/>
          </p:nvSpPr>
          <p:spPr bwMode="auto">
            <a:xfrm>
              <a:off x="2400300" y="32575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1" name="Oval 1155"/>
            <p:cNvSpPr>
              <a:spLocks noChangeArrowheads="1"/>
            </p:cNvSpPr>
            <p:nvPr/>
          </p:nvSpPr>
          <p:spPr bwMode="auto">
            <a:xfrm>
              <a:off x="2686050" y="29146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2" name="Oval 1156"/>
            <p:cNvSpPr>
              <a:spLocks noChangeArrowheads="1"/>
            </p:cNvSpPr>
            <p:nvPr/>
          </p:nvSpPr>
          <p:spPr bwMode="auto">
            <a:xfrm>
              <a:off x="3028950" y="29146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4" name="Oval 1153">
              <a:extLst>
                <a:ext uri="{FF2B5EF4-FFF2-40B4-BE49-F238E27FC236}">
                  <a16:creationId xmlns:a16="http://schemas.microsoft.com/office/drawing/2014/main" id="{12165AA0-7CD2-3F03-A075-A4B0A5A47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041" y="32575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6" name="Line 1160"/>
            <p:cNvSpPr>
              <a:spLocks noChangeShapeType="1"/>
            </p:cNvSpPr>
            <p:nvPr/>
          </p:nvSpPr>
          <p:spPr bwMode="auto">
            <a:xfrm flipV="1">
              <a:off x="2228850" y="2743200"/>
              <a:ext cx="1257300" cy="685800"/>
            </a:xfrm>
            <a:prstGeom prst="line">
              <a:avLst/>
            </a:prstGeom>
            <a:noFill/>
            <a:ln w="15875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</p:grpSp>
      <p:grpSp>
        <p:nvGrpSpPr>
          <p:cNvPr id="6" name="Group 5" descr="Another possible set of pixels along the line between two endpoints">
            <a:extLst>
              <a:ext uri="{FF2B5EF4-FFF2-40B4-BE49-F238E27FC236}">
                <a16:creationId xmlns:a16="http://schemas.microsoft.com/office/drawing/2014/main" id="{215B14EE-ECD9-E8AA-9142-5E5ED76EB927}"/>
              </a:ext>
            </a:extLst>
          </p:cNvPr>
          <p:cNvGrpSpPr/>
          <p:nvPr/>
        </p:nvGrpSpPr>
        <p:grpSpPr>
          <a:xfrm>
            <a:off x="4629150" y="2571750"/>
            <a:ext cx="1657350" cy="1028700"/>
            <a:chOff x="4629150" y="2571750"/>
            <a:chExt cx="1657350" cy="1028700"/>
          </a:xfrm>
        </p:grpSpPr>
        <p:sp>
          <p:nvSpPr>
            <p:cNvPr id="773245" name="Oval 1149"/>
            <p:cNvSpPr>
              <a:spLocks noChangeArrowheads="1"/>
            </p:cNvSpPr>
            <p:nvPr/>
          </p:nvSpPr>
          <p:spPr bwMode="auto">
            <a:xfrm>
              <a:off x="5943600" y="25717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46" name="Oval 1150"/>
            <p:cNvSpPr>
              <a:spLocks noChangeArrowheads="1"/>
            </p:cNvSpPr>
            <p:nvPr/>
          </p:nvSpPr>
          <p:spPr bwMode="auto">
            <a:xfrm>
              <a:off x="4629150" y="32575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0" name="Oval 1154"/>
            <p:cNvSpPr>
              <a:spLocks noChangeArrowheads="1"/>
            </p:cNvSpPr>
            <p:nvPr/>
          </p:nvSpPr>
          <p:spPr bwMode="auto">
            <a:xfrm>
              <a:off x="5600700" y="25717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3" name="Oval 1157"/>
            <p:cNvSpPr>
              <a:spLocks noChangeArrowheads="1"/>
            </p:cNvSpPr>
            <p:nvPr/>
          </p:nvSpPr>
          <p:spPr bwMode="auto">
            <a:xfrm>
              <a:off x="4972050" y="29146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4" name="Oval 1158"/>
            <p:cNvSpPr>
              <a:spLocks noChangeArrowheads="1"/>
            </p:cNvSpPr>
            <p:nvPr/>
          </p:nvSpPr>
          <p:spPr bwMode="auto">
            <a:xfrm>
              <a:off x="5314950" y="2914650"/>
              <a:ext cx="342900" cy="342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  <p:sp>
          <p:nvSpPr>
            <p:cNvPr id="773257" name="Line 1161"/>
            <p:cNvSpPr>
              <a:spLocks noChangeShapeType="1"/>
            </p:cNvSpPr>
            <p:nvPr/>
          </p:nvSpPr>
          <p:spPr bwMode="auto">
            <a:xfrm flipV="1">
              <a:off x="4800600" y="2743200"/>
              <a:ext cx="1314450" cy="685800"/>
            </a:xfrm>
            <a:prstGeom prst="line">
              <a:avLst/>
            </a:prstGeom>
            <a:noFill/>
            <a:ln w="15875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Drawing</a:t>
            </a:r>
          </a:p>
        </p:txBody>
      </p:sp>
      <p:sp>
        <p:nvSpPr>
          <p:cNvPr id="774147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Given endpoints of line, which pixels to draw?</a:t>
            </a:r>
          </a:p>
          <a:p>
            <a:pPr>
              <a:spcBef>
                <a:spcPts val="1176"/>
              </a:spcBef>
            </a:pPr>
            <a:r>
              <a:rPr lang="en-US" sz="2400" dirty="0"/>
              <a:t>Assume 1 pixel per x,</a:t>
            </a:r>
            <a:br>
              <a:rPr lang="en-US" sz="2400" dirty="0"/>
            </a:br>
            <a:r>
              <a:rPr lang="en-US" sz="2400" dirty="0"/>
              <a:t>y going up</a:t>
            </a:r>
          </a:p>
          <a:p>
            <a:pPr lvl="1">
              <a:spcBef>
                <a:spcPts val="1176"/>
              </a:spcBef>
            </a:pPr>
            <a:r>
              <a:rPr lang="en-US" sz="2000" dirty="0"/>
              <a:t>Flip and mirror to other cases</a:t>
            </a:r>
          </a:p>
          <a:p>
            <a:pPr lvl="1">
              <a:spcBef>
                <a:spcPts val="1176"/>
              </a:spcBef>
            </a:pPr>
            <a:r>
              <a:rPr lang="en-US" sz="2000" dirty="0"/>
              <a:t>At each x have a choice of 2 pixels</a:t>
            </a:r>
          </a:p>
          <a:p>
            <a:r>
              <a:rPr lang="en-US" sz="2400" dirty="0"/>
              <a:t>Look at midpoint between candidate pixels</a:t>
            </a:r>
          </a:p>
        </p:txBody>
      </p:sp>
      <p:grpSp>
        <p:nvGrpSpPr>
          <p:cNvPr id="22" name="Group 21" descr="Choice of two pixels at end of line"/>
          <p:cNvGrpSpPr/>
          <p:nvPr/>
        </p:nvGrpSpPr>
        <p:grpSpPr>
          <a:xfrm>
            <a:off x="7134222" y="2047875"/>
            <a:ext cx="514351" cy="1009650"/>
            <a:chOff x="2794000" y="3073400"/>
            <a:chExt cx="685801" cy="1346200"/>
          </a:xfrm>
        </p:grpSpPr>
        <p:sp>
          <p:nvSpPr>
            <p:cNvPr id="23" name="Oval 1084"/>
            <p:cNvSpPr>
              <a:spLocks noChangeArrowheads="1"/>
            </p:cNvSpPr>
            <p:nvPr/>
          </p:nvSpPr>
          <p:spPr bwMode="auto">
            <a:xfrm>
              <a:off x="2794000" y="3733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24" name="Oval 1084"/>
            <p:cNvSpPr>
              <a:spLocks noChangeArrowheads="1"/>
            </p:cNvSpPr>
            <p:nvPr/>
          </p:nvSpPr>
          <p:spPr bwMode="auto">
            <a:xfrm>
              <a:off x="2794000" y="3073400"/>
              <a:ext cx="685801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25" name="Hexagon 24"/>
            <p:cNvSpPr/>
            <p:nvPr/>
          </p:nvSpPr>
          <p:spPr>
            <a:xfrm>
              <a:off x="3022600" y="3657600"/>
              <a:ext cx="176784" cy="152400"/>
            </a:xfrm>
            <a:prstGeom prst="hexago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4" name="Group 3" descr="Choice of two pixels for second x coordinate along the line"/>
          <p:cNvGrpSpPr/>
          <p:nvPr/>
        </p:nvGrpSpPr>
        <p:grpSpPr>
          <a:xfrm>
            <a:off x="5486397" y="2533650"/>
            <a:ext cx="514351" cy="1009650"/>
            <a:chOff x="2794000" y="3073400"/>
            <a:chExt cx="685801" cy="1346200"/>
          </a:xfrm>
        </p:grpSpPr>
        <p:sp>
          <p:nvSpPr>
            <p:cNvPr id="10" name="Oval 1084"/>
            <p:cNvSpPr>
              <a:spLocks noChangeArrowheads="1"/>
            </p:cNvSpPr>
            <p:nvPr/>
          </p:nvSpPr>
          <p:spPr bwMode="auto">
            <a:xfrm>
              <a:off x="2794000" y="3733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9" name="Oval 1084"/>
            <p:cNvSpPr>
              <a:spLocks noChangeArrowheads="1"/>
            </p:cNvSpPr>
            <p:nvPr/>
          </p:nvSpPr>
          <p:spPr bwMode="auto">
            <a:xfrm>
              <a:off x="2794000" y="3073400"/>
              <a:ext cx="685801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3" name="Hexagon 2"/>
            <p:cNvSpPr/>
            <p:nvPr/>
          </p:nvSpPr>
          <p:spPr>
            <a:xfrm>
              <a:off x="3022600" y="3657600"/>
              <a:ext cx="176784" cy="152400"/>
            </a:xfrm>
            <a:prstGeom prst="hexago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774204" name="Oval 1084" descr="First endpoint of line"/>
          <p:cNvSpPr>
            <a:spLocks noChangeArrowheads="1"/>
          </p:cNvSpPr>
          <p:nvPr/>
        </p:nvSpPr>
        <p:spPr bwMode="auto">
          <a:xfrm>
            <a:off x="4933947" y="3028950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grpSp>
        <p:nvGrpSpPr>
          <p:cNvPr id="14" name="Group 13" descr="Choice of two pixels for second x coordinatea long line"/>
          <p:cNvGrpSpPr/>
          <p:nvPr/>
        </p:nvGrpSpPr>
        <p:grpSpPr>
          <a:xfrm>
            <a:off x="6029322" y="2524125"/>
            <a:ext cx="514351" cy="1009650"/>
            <a:chOff x="2794000" y="3073400"/>
            <a:chExt cx="685801" cy="1346200"/>
          </a:xfrm>
        </p:grpSpPr>
        <p:sp>
          <p:nvSpPr>
            <p:cNvPr id="15" name="Oval 1084"/>
            <p:cNvSpPr>
              <a:spLocks noChangeArrowheads="1"/>
            </p:cNvSpPr>
            <p:nvPr/>
          </p:nvSpPr>
          <p:spPr bwMode="auto">
            <a:xfrm>
              <a:off x="2794000" y="3733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16" name="Oval 1084"/>
            <p:cNvSpPr>
              <a:spLocks noChangeArrowheads="1"/>
            </p:cNvSpPr>
            <p:nvPr/>
          </p:nvSpPr>
          <p:spPr bwMode="auto">
            <a:xfrm>
              <a:off x="2794000" y="3073400"/>
              <a:ext cx="685801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17" name="Hexagon 16"/>
            <p:cNvSpPr/>
            <p:nvPr/>
          </p:nvSpPr>
          <p:spPr>
            <a:xfrm>
              <a:off x="3022600" y="3657600"/>
              <a:ext cx="176784" cy="152400"/>
            </a:xfrm>
            <a:prstGeom prst="hexago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6" name="Oval 1084" descr="Selected pixel for first x coordinate"/>
          <p:cNvSpPr>
            <a:spLocks noChangeArrowheads="1"/>
          </p:cNvSpPr>
          <p:nvPr/>
        </p:nvSpPr>
        <p:spPr bwMode="auto">
          <a:xfrm>
            <a:off x="5486397" y="3028950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grpSp>
        <p:nvGrpSpPr>
          <p:cNvPr id="18" name="Group 17" descr="Choice of two pixels for third x coordinate along line"/>
          <p:cNvGrpSpPr/>
          <p:nvPr/>
        </p:nvGrpSpPr>
        <p:grpSpPr>
          <a:xfrm>
            <a:off x="6581772" y="2047875"/>
            <a:ext cx="514351" cy="1009650"/>
            <a:chOff x="2794000" y="3073400"/>
            <a:chExt cx="685801" cy="1346200"/>
          </a:xfrm>
        </p:grpSpPr>
        <p:sp>
          <p:nvSpPr>
            <p:cNvPr id="19" name="Oval 1084"/>
            <p:cNvSpPr>
              <a:spLocks noChangeArrowheads="1"/>
            </p:cNvSpPr>
            <p:nvPr/>
          </p:nvSpPr>
          <p:spPr bwMode="auto">
            <a:xfrm>
              <a:off x="2794000" y="3733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20" name="Oval 1084"/>
            <p:cNvSpPr>
              <a:spLocks noChangeArrowheads="1"/>
            </p:cNvSpPr>
            <p:nvPr/>
          </p:nvSpPr>
          <p:spPr bwMode="auto">
            <a:xfrm>
              <a:off x="2794000" y="3073400"/>
              <a:ext cx="685801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3600" dirty="0">
                  <a:cs typeface="+mn-cs"/>
                </a:rPr>
                <a:t>?</a:t>
              </a:r>
            </a:p>
          </p:txBody>
        </p:sp>
        <p:sp>
          <p:nvSpPr>
            <p:cNvPr id="21" name="Hexagon 20"/>
            <p:cNvSpPr/>
            <p:nvPr/>
          </p:nvSpPr>
          <p:spPr>
            <a:xfrm>
              <a:off x="3022600" y="3657600"/>
              <a:ext cx="176784" cy="152400"/>
            </a:xfrm>
            <a:prstGeom prst="hexago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7" name="Oval 1084" descr="Selected pixel at second x coordinate"/>
          <p:cNvSpPr>
            <a:spLocks noChangeArrowheads="1"/>
          </p:cNvSpPr>
          <p:nvPr/>
        </p:nvSpPr>
        <p:spPr bwMode="auto">
          <a:xfrm>
            <a:off x="6029322" y="2524125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774205" name="Oval 1085" descr="Final endpoint of line"/>
          <p:cNvSpPr>
            <a:spLocks noChangeArrowheads="1"/>
          </p:cNvSpPr>
          <p:nvPr/>
        </p:nvSpPr>
        <p:spPr bwMode="auto">
          <a:xfrm>
            <a:off x="7134222" y="2047875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28" name="Oval 1084" descr="Selected pixel for third x coordinate of line"/>
          <p:cNvSpPr>
            <a:spLocks noChangeArrowheads="1"/>
          </p:cNvSpPr>
          <p:nvPr/>
        </p:nvSpPr>
        <p:spPr bwMode="auto">
          <a:xfrm>
            <a:off x="6581772" y="2543175"/>
            <a:ext cx="514350" cy="514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graphicFrame>
        <p:nvGraphicFramePr>
          <p:cNvPr id="774148" name="Group 10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230530"/>
              </p:ext>
            </p:extLst>
          </p:nvPr>
        </p:nvGraphicFramePr>
        <p:xfrm>
          <a:off x="4533897" y="1600200"/>
          <a:ext cx="4229103" cy="2381250"/>
        </p:xfrm>
        <a:graphic>
          <a:graphicData uri="http://schemas.openxmlformats.org/drawingml/2006/table">
            <a:tbl>
              <a:tblPr/>
              <a:tblGrid>
                <a:gridCol w="388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8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88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74206" name="Line 1086" descr="Target line between endpoints"/>
          <p:cNvSpPr>
            <a:spLocks noChangeShapeType="1"/>
          </p:cNvSpPr>
          <p:nvPr/>
        </p:nvSpPr>
        <p:spPr bwMode="auto">
          <a:xfrm flipV="1">
            <a:off x="5162547" y="2343150"/>
            <a:ext cx="2228850" cy="971550"/>
          </a:xfrm>
          <a:prstGeom prst="line">
            <a:avLst/>
          </a:prstGeom>
          <a:noFill/>
          <a:ln w="254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774205" grpId="0" animBg="1"/>
      <p:bldP spid="774205" grpId="1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Drawing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Plug midpoint between two pixels into implicit line equation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𝑏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Sign decides: called a </a:t>
                </a:r>
                <a:r>
                  <a:rPr lang="en-US" i="1" dirty="0"/>
                  <a:t>decision variable</a:t>
                </a:r>
              </a:p>
              <a:p>
                <a:r>
                  <a:rPr lang="en-US" dirty="0"/>
                  <a:t>Incremental update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𝑏</m:t>
                    </m:r>
                    <m:r>
                      <m:rPr>
                        <m:lit/>
                      </m:rP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0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4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33362</TotalTime>
  <Words>820</Words>
  <Application>Microsoft Macintosh PowerPoint</Application>
  <PresentationFormat>On-screen Show (16:9)</PresentationFormat>
  <Paragraphs>140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Cambria Math</vt:lpstr>
      <vt:lpstr>Courier</vt:lpstr>
      <vt:lpstr>Courier New</vt:lpstr>
      <vt:lpstr>Symbol</vt:lpstr>
      <vt:lpstr>Times New Roman</vt:lpstr>
      <vt:lpstr>Office Theme</vt:lpstr>
      <vt:lpstr>Graphics Pipeline Rasterization</vt:lpstr>
      <vt:lpstr>Overview</vt:lpstr>
      <vt:lpstr>Drawing Terms</vt:lpstr>
      <vt:lpstr>Graphics Pipeline</vt:lpstr>
      <vt:lpstr>Line Rasterization</vt:lpstr>
      <vt:lpstr>Line Drawing</vt:lpstr>
      <vt:lpstr>Line Drawing</vt:lpstr>
      <vt:lpstr>Line Drawing</vt:lpstr>
      <vt:lpstr>Line Drawing</vt:lpstr>
      <vt:lpstr>Line Drawing</vt:lpstr>
      <vt:lpstr>Polygon Rasterization</vt:lpstr>
      <vt:lpstr>Polygon Rasterization</vt:lpstr>
      <vt:lpstr>Scanning Rectangles</vt:lpstr>
      <vt:lpstr>Scanning Rectangles (2)</vt:lpstr>
      <vt:lpstr>Scanning Rectangles (3)</vt:lpstr>
      <vt:lpstr>Triangle Rasterization</vt:lpstr>
      <vt:lpstr>Interpolation</vt:lpstr>
      <vt:lpstr>Barycentric Triangle Rasterization</vt:lpstr>
      <vt:lpstr>Incremental Computation</vt:lpstr>
      <vt:lpstr>Incremental Rasterization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CMSC 635 Advanced Computer Graphics</dc:title>
  <dc:creator> </dc:creator>
  <cp:lastModifiedBy>Marc Olano</cp:lastModifiedBy>
  <cp:revision>234</cp:revision>
  <cp:lastPrinted>2010-10-04T14:32:16Z</cp:lastPrinted>
  <dcterms:created xsi:type="dcterms:W3CDTF">1996-09-30T18:28:10Z</dcterms:created>
  <dcterms:modified xsi:type="dcterms:W3CDTF">2026-04-14T14:22:50Z</dcterms:modified>
</cp:coreProperties>
</file>