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308" r:id="rId3"/>
    <p:sldId id="258" r:id="rId4"/>
    <p:sldId id="261" r:id="rId5"/>
    <p:sldId id="257" r:id="rId6"/>
    <p:sldId id="268" r:id="rId7"/>
    <p:sldId id="269" r:id="rId8"/>
    <p:sldId id="270" r:id="rId9"/>
    <p:sldId id="271" r:id="rId10"/>
    <p:sldId id="272" r:id="rId11"/>
    <p:sldId id="273" r:id="rId12"/>
    <p:sldId id="288" r:id="rId13"/>
    <p:sldId id="294" r:id="rId14"/>
    <p:sldId id="259" r:id="rId15"/>
    <p:sldId id="260" r:id="rId16"/>
    <p:sldId id="289" r:id="rId17"/>
    <p:sldId id="292" r:id="rId18"/>
    <p:sldId id="262" r:id="rId19"/>
    <p:sldId id="285" r:id="rId20"/>
    <p:sldId id="286" r:id="rId21"/>
    <p:sldId id="287" r:id="rId22"/>
    <p:sldId id="290" r:id="rId23"/>
    <p:sldId id="263" r:id="rId24"/>
    <p:sldId id="309" r:id="rId25"/>
    <p:sldId id="264" r:id="rId26"/>
    <p:sldId id="284" r:id="rId27"/>
    <p:sldId id="267" r:id="rId28"/>
    <p:sldId id="265" r:id="rId29"/>
    <p:sldId id="266" r:id="rId3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673"/>
    <p:restoredTop sz="94730"/>
  </p:normalViewPr>
  <p:slideViewPr>
    <p:cSldViewPr snapToGrid="0" snapToObjects="1">
      <p:cViewPr varScale="1">
        <p:scale>
          <a:sx n="134" d="100"/>
          <a:sy n="134" d="100"/>
        </p:scale>
        <p:origin x="184" y="4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BFE591-CC93-D948-B284-3BB5B265E2F6}" type="datetimeFigureOut">
              <a:rPr lang="en-US" smtClean="0"/>
              <a:t>5/4/26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9F0EDA-5354-9A4F-85FB-C06DA5BBE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315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E782EC-C8B9-AC44-8B07-2C9735EA8539}" type="slidenum">
              <a:rPr lang="en-US"/>
              <a:pPr/>
              <a:t>5</a:t>
            </a:fld>
            <a:endParaRPr 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5AFF519-6621-584D-A4B2-F7C0FBB48D65}" type="slidenum">
              <a:rPr lang="en-GB"/>
              <a:pPr/>
              <a:t>13</a:t>
            </a:fld>
            <a:endParaRPr lang="en-GB"/>
          </a:p>
        </p:txBody>
      </p:sp>
      <p:sp>
        <p:nvSpPr>
          <p:cNvPr id="5529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70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01362C1-87F6-DA4C-9D75-706F0391A0FE}" type="slidenum">
              <a:rPr lang="en-GB"/>
              <a:pPr/>
              <a:t>26</a:t>
            </a:fld>
            <a:endParaRPr lang="en-GB"/>
          </a:p>
        </p:txBody>
      </p:sp>
      <p:sp>
        <p:nvSpPr>
          <p:cNvPr id="6656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70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2590AE-AFAC-3040-87E1-D55EFE8229ED}" type="slidenum">
              <a:rPr lang="en-US"/>
              <a:pPr/>
              <a:t>27</a:t>
            </a:fld>
            <a:endParaRPr lang="en-US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55976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5130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9712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7373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7373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8229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5"/>
            <a:ext cx="4040188" cy="33063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33063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78351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0204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5652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7373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405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Light &amp; Displays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CMSC 435/634</a:t>
            </a:r>
          </a:p>
        </p:txBody>
      </p:sp>
    </p:spTree>
    <p:extLst>
      <p:ext uri="{BB962C8B-B14F-4D97-AF65-F5344CB8AC3E}">
        <p14:creationId xmlns:p14="http://schemas.microsoft.com/office/powerpoint/2010/main" val="3074528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Irradiance (E)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326836" cy="3394472"/>
          </a:xfrm>
        </p:spPr>
        <p:txBody>
          <a:bodyPr/>
          <a:lstStyle/>
          <a:p>
            <a:pPr lvl="0"/>
            <a:r>
              <a:rPr kumimoji="1" lang="en-US" dirty="0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</a:rPr>
              <a:t>E = d</a:t>
            </a:r>
            <a:r>
              <a:rPr kumimoji="1" lang="en-US" dirty="0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/</a:t>
            </a:r>
            <a:r>
              <a:rPr kumimoji="1" lang="en-US" dirty="0" err="1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dA</a:t>
            </a:r>
            <a:r>
              <a:rPr kumimoji="1" lang="en-US" dirty="0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 in W/m</a:t>
            </a:r>
            <a:r>
              <a:rPr kumimoji="1" lang="en-US" baseline="30000" dirty="0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2</a:t>
            </a:r>
            <a:endParaRPr kumimoji="1" lang="en-US" dirty="0">
              <a:latin typeface="Helvetica" pitchFamily="-112" charset="0"/>
              <a:ea typeface="ＭＳ Ｐゴシック" pitchFamily="-112" charset="-128"/>
              <a:cs typeface="ＭＳ Ｐゴシック" pitchFamily="-112" charset="-128"/>
              <a:sym typeface="Symbol" pitchFamily="-112" charset="2"/>
            </a:endParaRPr>
          </a:p>
          <a:p>
            <a:r>
              <a:rPr lang="en-US" dirty="0"/>
              <a:t>All light </a:t>
            </a:r>
            <a:r>
              <a:rPr lang="en-US" i="1" dirty="0"/>
              <a:t>entering</a:t>
            </a:r>
            <a:r>
              <a:rPr lang="en-US" dirty="0"/>
              <a:t> a patch of surface</a:t>
            </a:r>
          </a:p>
          <a:p>
            <a:pPr lvl="1"/>
            <a:r>
              <a:rPr lang="en-US" dirty="0"/>
              <a:t>All directions at each point</a:t>
            </a:r>
          </a:p>
          <a:p>
            <a:pPr lvl="1"/>
            <a:r>
              <a:rPr lang="en-US" dirty="0"/>
              <a:t>Measured per unit area</a:t>
            </a:r>
          </a:p>
        </p:txBody>
      </p:sp>
      <p:sp>
        <p:nvSpPr>
          <p:cNvPr id="4" name="Freeform 3"/>
          <p:cNvSpPr/>
          <p:nvPr/>
        </p:nvSpPr>
        <p:spPr>
          <a:xfrm>
            <a:off x="5325534" y="2780767"/>
            <a:ext cx="2370667" cy="474365"/>
          </a:xfrm>
          <a:custGeom>
            <a:avLst/>
            <a:gdLst>
              <a:gd name="connsiteX0" fmla="*/ 0 w 2370667"/>
              <a:gd name="connsiteY0" fmla="*/ 440267 h 474134"/>
              <a:gd name="connsiteX1" fmla="*/ 1202267 w 2370667"/>
              <a:gd name="connsiteY1" fmla="*/ 0 h 474134"/>
              <a:gd name="connsiteX2" fmla="*/ 2370667 w 2370667"/>
              <a:gd name="connsiteY2" fmla="*/ 474134 h 474134"/>
              <a:gd name="connsiteX3" fmla="*/ 2370667 w 2370667"/>
              <a:gd name="connsiteY3" fmla="*/ 474134 h 474134"/>
              <a:gd name="connsiteX0" fmla="*/ 0 w 2370667"/>
              <a:gd name="connsiteY0" fmla="*/ 440267 h 474134"/>
              <a:gd name="connsiteX1" fmla="*/ 1202267 w 2370667"/>
              <a:gd name="connsiteY1" fmla="*/ 0 h 474134"/>
              <a:gd name="connsiteX2" fmla="*/ 2370667 w 2370667"/>
              <a:gd name="connsiteY2" fmla="*/ 474134 h 474134"/>
              <a:gd name="connsiteX3" fmla="*/ 2370667 w 2370667"/>
              <a:gd name="connsiteY3" fmla="*/ 474134 h 474134"/>
              <a:gd name="connsiteX0" fmla="*/ 0 w 2370667"/>
              <a:gd name="connsiteY0" fmla="*/ 440267 h 474134"/>
              <a:gd name="connsiteX1" fmla="*/ 1202267 w 2370667"/>
              <a:gd name="connsiteY1" fmla="*/ 0 h 474134"/>
              <a:gd name="connsiteX2" fmla="*/ 2370667 w 2370667"/>
              <a:gd name="connsiteY2" fmla="*/ 474134 h 474134"/>
              <a:gd name="connsiteX3" fmla="*/ 2370667 w 2370667"/>
              <a:gd name="connsiteY3" fmla="*/ 474134 h 474134"/>
              <a:gd name="connsiteX0" fmla="*/ 0 w 2370667"/>
              <a:gd name="connsiteY0" fmla="*/ 440345 h 474212"/>
              <a:gd name="connsiteX1" fmla="*/ 1202267 w 2370667"/>
              <a:gd name="connsiteY1" fmla="*/ 78 h 474212"/>
              <a:gd name="connsiteX2" fmla="*/ 2370667 w 2370667"/>
              <a:gd name="connsiteY2" fmla="*/ 474212 h 474212"/>
              <a:gd name="connsiteX3" fmla="*/ 2370667 w 2370667"/>
              <a:gd name="connsiteY3" fmla="*/ 474212 h 474212"/>
              <a:gd name="connsiteX0" fmla="*/ 0 w 2370667"/>
              <a:gd name="connsiteY0" fmla="*/ 440498 h 474365"/>
              <a:gd name="connsiteX1" fmla="*/ 1202267 w 2370667"/>
              <a:gd name="connsiteY1" fmla="*/ 231 h 474365"/>
              <a:gd name="connsiteX2" fmla="*/ 2370667 w 2370667"/>
              <a:gd name="connsiteY2" fmla="*/ 474365 h 474365"/>
              <a:gd name="connsiteX3" fmla="*/ 2370667 w 2370667"/>
              <a:gd name="connsiteY3" fmla="*/ 474365 h 474365"/>
              <a:gd name="connsiteX0" fmla="*/ 0 w 2370667"/>
              <a:gd name="connsiteY0" fmla="*/ 440498 h 474365"/>
              <a:gd name="connsiteX1" fmla="*/ 1202267 w 2370667"/>
              <a:gd name="connsiteY1" fmla="*/ 231 h 474365"/>
              <a:gd name="connsiteX2" fmla="*/ 2370667 w 2370667"/>
              <a:gd name="connsiteY2" fmla="*/ 474365 h 474365"/>
              <a:gd name="connsiteX3" fmla="*/ 2370667 w 2370667"/>
              <a:gd name="connsiteY3" fmla="*/ 474365 h 474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0667" h="474365">
                <a:moveTo>
                  <a:pt x="0" y="440498"/>
                </a:moveTo>
                <a:cubicBezTo>
                  <a:pt x="383823" y="90542"/>
                  <a:pt x="733778" y="-5413"/>
                  <a:pt x="1202267" y="231"/>
                </a:cubicBezTo>
                <a:cubicBezTo>
                  <a:pt x="1676401" y="5876"/>
                  <a:pt x="2099734" y="96187"/>
                  <a:pt x="2370667" y="474365"/>
                </a:cubicBezTo>
                <a:lnTo>
                  <a:pt x="2370667" y="474365"/>
                </a:ln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11"/>
          <p:cNvSpPr/>
          <p:nvPr/>
        </p:nvSpPr>
        <p:spPr>
          <a:xfrm>
            <a:off x="6108499" y="2773570"/>
            <a:ext cx="847240" cy="172121"/>
          </a:xfrm>
          <a:custGeom>
            <a:avLst/>
            <a:gdLst>
              <a:gd name="connsiteX0" fmla="*/ 0 w 863192"/>
              <a:gd name="connsiteY0" fmla="*/ 164901 h 329802"/>
              <a:gd name="connsiteX1" fmla="*/ 431596 w 863192"/>
              <a:gd name="connsiteY1" fmla="*/ 0 h 329802"/>
              <a:gd name="connsiteX2" fmla="*/ 863192 w 863192"/>
              <a:gd name="connsiteY2" fmla="*/ 164901 h 329802"/>
              <a:gd name="connsiteX3" fmla="*/ 431596 w 863192"/>
              <a:gd name="connsiteY3" fmla="*/ 329802 h 329802"/>
              <a:gd name="connsiteX4" fmla="*/ 0 w 863192"/>
              <a:gd name="connsiteY4" fmla="*/ 164901 h 329802"/>
              <a:gd name="connsiteX0" fmla="*/ 22 w 863214"/>
              <a:gd name="connsiteY0" fmla="*/ 37886 h 202787"/>
              <a:gd name="connsiteX1" fmla="*/ 446249 w 863214"/>
              <a:gd name="connsiteY1" fmla="*/ 48550 h 202787"/>
              <a:gd name="connsiteX2" fmla="*/ 863214 w 863214"/>
              <a:gd name="connsiteY2" fmla="*/ 37886 h 202787"/>
              <a:gd name="connsiteX3" fmla="*/ 431618 w 863214"/>
              <a:gd name="connsiteY3" fmla="*/ 202787 h 202787"/>
              <a:gd name="connsiteX4" fmla="*/ 22 w 863214"/>
              <a:gd name="connsiteY4" fmla="*/ 37886 h 202787"/>
              <a:gd name="connsiteX0" fmla="*/ 16 w 848577"/>
              <a:gd name="connsiteY0" fmla="*/ 90843 h 205069"/>
              <a:gd name="connsiteX1" fmla="*/ 431612 w 848577"/>
              <a:gd name="connsiteY1" fmla="*/ 50300 h 205069"/>
              <a:gd name="connsiteX2" fmla="*/ 848577 w 848577"/>
              <a:gd name="connsiteY2" fmla="*/ 39636 h 205069"/>
              <a:gd name="connsiteX3" fmla="*/ 416981 w 848577"/>
              <a:gd name="connsiteY3" fmla="*/ 204537 h 205069"/>
              <a:gd name="connsiteX4" fmla="*/ 16 w 848577"/>
              <a:gd name="connsiteY4" fmla="*/ 90843 h 205069"/>
              <a:gd name="connsiteX0" fmla="*/ 16 w 841262"/>
              <a:gd name="connsiteY0" fmla="*/ 43201 h 157745"/>
              <a:gd name="connsiteX1" fmla="*/ 431612 w 841262"/>
              <a:gd name="connsiteY1" fmla="*/ 2658 h 157745"/>
              <a:gd name="connsiteX2" fmla="*/ 841262 w 841262"/>
              <a:gd name="connsiteY2" fmla="*/ 65146 h 157745"/>
              <a:gd name="connsiteX3" fmla="*/ 416981 w 841262"/>
              <a:gd name="connsiteY3" fmla="*/ 156895 h 157745"/>
              <a:gd name="connsiteX4" fmla="*/ 16 w 841262"/>
              <a:gd name="connsiteY4" fmla="*/ 43201 h 157745"/>
              <a:gd name="connsiteX0" fmla="*/ 16 w 841780"/>
              <a:gd name="connsiteY0" fmla="*/ 43201 h 157122"/>
              <a:gd name="connsiteX1" fmla="*/ 431612 w 841780"/>
              <a:gd name="connsiteY1" fmla="*/ 2658 h 157122"/>
              <a:gd name="connsiteX2" fmla="*/ 841262 w 841780"/>
              <a:gd name="connsiteY2" fmla="*/ 65146 h 157122"/>
              <a:gd name="connsiteX3" fmla="*/ 416981 w 841780"/>
              <a:gd name="connsiteY3" fmla="*/ 156895 h 157122"/>
              <a:gd name="connsiteX4" fmla="*/ 16 w 841780"/>
              <a:gd name="connsiteY4" fmla="*/ 43201 h 157122"/>
              <a:gd name="connsiteX0" fmla="*/ 16 w 841780"/>
              <a:gd name="connsiteY0" fmla="*/ 41005 h 154926"/>
              <a:gd name="connsiteX1" fmla="*/ 431612 w 841780"/>
              <a:gd name="connsiteY1" fmla="*/ 462 h 154926"/>
              <a:gd name="connsiteX2" fmla="*/ 841262 w 841780"/>
              <a:gd name="connsiteY2" fmla="*/ 62950 h 154926"/>
              <a:gd name="connsiteX3" fmla="*/ 416981 w 841780"/>
              <a:gd name="connsiteY3" fmla="*/ 154699 h 154926"/>
              <a:gd name="connsiteX4" fmla="*/ 16 w 841780"/>
              <a:gd name="connsiteY4" fmla="*/ 41005 h 154926"/>
              <a:gd name="connsiteX0" fmla="*/ 16 w 841780"/>
              <a:gd name="connsiteY0" fmla="*/ 40608 h 154322"/>
              <a:gd name="connsiteX1" fmla="*/ 431612 w 841780"/>
              <a:gd name="connsiteY1" fmla="*/ 65 h 154322"/>
              <a:gd name="connsiteX2" fmla="*/ 841262 w 841780"/>
              <a:gd name="connsiteY2" fmla="*/ 47923 h 154322"/>
              <a:gd name="connsiteX3" fmla="*/ 416981 w 841780"/>
              <a:gd name="connsiteY3" fmla="*/ 154302 h 154322"/>
              <a:gd name="connsiteX4" fmla="*/ 16 w 841780"/>
              <a:gd name="connsiteY4" fmla="*/ 40608 h 154322"/>
              <a:gd name="connsiteX0" fmla="*/ 16 w 841780"/>
              <a:gd name="connsiteY0" fmla="*/ 40608 h 154322"/>
              <a:gd name="connsiteX1" fmla="*/ 431612 w 841780"/>
              <a:gd name="connsiteY1" fmla="*/ 65 h 154322"/>
              <a:gd name="connsiteX2" fmla="*/ 841262 w 841780"/>
              <a:gd name="connsiteY2" fmla="*/ 47923 h 154322"/>
              <a:gd name="connsiteX3" fmla="*/ 416981 w 841780"/>
              <a:gd name="connsiteY3" fmla="*/ 154302 h 154322"/>
              <a:gd name="connsiteX4" fmla="*/ 16 w 841780"/>
              <a:gd name="connsiteY4" fmla="*/ 40608 h 154322"/>
              <a:gd name="connsiteX0" fmla="*/ 16 w 841262"/>
              <a:gd name="connsiteY0" fmla="*/ 40608 h 154330"/>
              <a:gd name="connsiteX1" fmla="*/ 431612 w 841262"/>
              <a:gd name="connsiteY1" fmla="*/ 65 h 154330"/>
              <a:gd name="connsiteX2" fmla="*/ 841262 w 841262"/>
              <a:gd name="connsiteY2" fmla="*/ 47923 h 154330"/>
              <a:gd name="connsiteX3" fmla="*/ 416981 w 841262"/>
              <a:gd name="connsiteY3" fmla="*/ 154302 h 154330"/>
              <a:gd name="connsiteX4" fmla="*/ 16 w 841262"/>
              <a:gd name="connsiteY4" fmla="*/ 40608 h 154330"/>
              <a:gd name="connsiteX0" fmla="*/ 16 w 841262"/>
              <a:gd name="connsiteY0" fmla="*/ 33583 h 154699"/>
              <a:gd name="connsiteX1" fmla="*/ 431612 w 841262"/>
              <a:gd name="connsiteY1" fmla="*/ 356 h 154699"/>
              <a:gd name="connsiteX2" fmla="*/ 841262 w 841262"/>
              <a:gd name="connsiteY2" fmla="*/ 48214 h 154699"/>
              <a:gd name="connsiteX3" fmla="*/ 416981 w 841262"/>
              <a:gd name="connsiteY3" fmla="*/ 154593 h 154699"/>
              <a:gd name="connsiteX4" fmla="*/ 16 w 841262"/>
              <a:gd name="connsiteY4" fmla="*/ 33583 h 154699"/>
              <a:gd name="connsiteX0" fmla="*/ 16 w 841262"/>
              <a:gd name="connsiteY0" fmla="*/ 49698 h 170814"/>
              <a:gd name="connsiteX1" fmla="*/ 431612 w 841262"/>
              <a:gd name="connsiteY1" fmla="*/ 16471 h 170814"/>
              <a:gd name="connsiteX2" fmla="*/ 841262 w 841262"/>
              <a:gd name="connsiteY2" fmla="*/ 64329 h 170814"/>
              <a:gd name="connsiteX3" fmla="*/ 416981 w 841262"/>
              <a:gd name="connsiteY3" fmla="*/ 170708 h 170814"/>
              <a:gd name="connsiteX4" fmla="*/ 16 w 841262"/>
              <a:gd name="connsiteY4" fmla="*/ 49698 h 170814"/>
              <a:gd name="connsiteX0" fmla="*/ 16 w 841262"/>
              <a:gd name="connsiteY0" fmla="*/ 57043 h 178159"/>
              <a:gd name="connsiteX1" fmla="*/ 431612 w 841262"/>
              <a:gd name="connsiteY1" fmla="*/ 23816 h 178159"/>
              <a:gd name="connsiteX2" fmla="*/ 841262 w 841262"/>
              <a:gd name="connsiteY2" fmla="*/ 71674 h 178159"/>
              <a:gd name="connsiteX3" fmla="*/ 416981 w 841262"/>
              <a:gd name="connsiteY3" fmla="*/ 178053 h 178159"/>
              <a:gd name="connsiteX4" fmla="*/ 16 w 841262"/>
              <a:gd name="connsiteY4" fmla="*/ 57043 h 178159"/>
              <a:gd name="connsiteX0" fmla="*/ 30 w 841276"/>
              <a:gd name="connsiteY0" fmla="*/ 33354 h 154470"/>
              <a:gd name="connsiteX1" fmla="*/ 431626 w 841276"/>
              <a:gd name="connsiteY1" fmla="*/ 127 h 154470"/>
              <a:gd name="connsiteX2" fmla="*/ 841276 w 841276"/>
              <a:gd name="connsiteY2" fmla="*/ 47985 h 154470"/>
              <a:gd name="connsiteX3" fmla="*/ 416995 w 841276"/>
              <a:gd name="connsiteY3" fmla="*/ 154364 h 154470"/>
              <a:gd name="connsiteX4" fmla="*/ 30 w 841276"/>
              <a:gd name="connsiteY4" fmla="*/ 33354 h 154470"/>
              <a:gd name="connsiteX0" fmla="*/ 30 w 847214"/>
              <a:gd name="connsiteY0" fmla="*/ 16384 h 155667"/>
              <a:gd name="connsiteX1" fmla="*/ 437564 w 847214"/>
              <a:gd name="connsiteY1" fmla="*/ 970 h 155667"/>
              <a:gd name="connsiteX2" fmla="*/ 847214 w 847214"/>
              <a:gd name="connsiteY2" fmla="*/ 48828 h 155667"/>
              <a:gd name="connsiteX3" fmla="*/ 422933 w 847214"/>
              <a:gd name="connsiteY3" fmla="*/ 155207 h 155667"/>
              <a:gd name="connsiteX4" fmla="*/ 30 w 847214"/>
              <a:gd name="connsiteY4" fmla="*/ 16384 h 155667"/>
              <a:gd name="connsiteX0" fmla="*/ 30 w 847214"/>
              <a:gd name="connsiteY0" fmla="*/ 15513 h 154360"/>
              <a:gd name="connsiteX1" fmla="*/ 437564 w 847214"/>
              <a:gd name="connsiteY1" fmla="*/ 99 h 154360"/>
              <a:gd name="connsiteX2" fmla="*/ 847214 w 847214"/>
              <a:gd name="connsiteY2" fmla="*/ 24206 h 154360"/>
              <a:gd name="connsiteX3" fmla="*/ 422933 w 847214"/>
              <a:gd name="connsiteY3" fmla="*/ 154336 h 154360"/>
              <a:gd name="connsiteX4" fmla="*/ 30 w 847214"/>
              <a:gd name="connsiteY4" fmla="*/ 15513 h 154360"/>
              <a:gd name="connsiteX0" fmla="*/ 135 w 847319"/>
              <a:gd name="connsiteY0" fmla="*/ 16991 h 155838"/>
              <a:gd name="connsiteX1" fmla="*/ 437669 w 847319"/>
              <a:gd name="connsiteY1" fmla="*/ 1577 h 155838"/>
              <a:gd name="connsiteX2" fmla="*/ 847319 w 847319"/>
              <a:gd name="connsiteY2" fmla="*/ 25684 h 155838"/>
              <a:gd name="connsiteX3" fmla="*/ 423038 w 847319"/>
              <a:gd name="connsiteY3" fmla="*/ 155814 h 155838"/>
              <a:gd name="connsiteX4" fmla="*/ 135 w 847319"/>
              <a:gd name="connsiteY4" fmla="*/ 16991 h 155838"/>
              <a:gd name="connsiteX0" fmla="*/ 135 w 847319"/>
              <a:gd name="connsiteY0" fmla="*/ 34163 h 173010"/>
              <a:gd name="connsiteX1" fmla="*/ 437669 w 847319"/>
              <a:gd name="connsiteY1" fmla="*/ 936 h 173010"/>
              <a:gd name="connsiteX2" fmla="*/ 847319 w 847319"/>
              <a:gd name="connsiteY2" fmla="*/ 42856 h 173010"/>
              <a:gd name="connsiteX3" fmla="*/ 423038 w 847319"/>
              <a:gd name="connsiteY3" fmla="*/ 172986 h 173010"/>
              <a:gd name="connsiteX4" fmla="*/ 135 w 847319"/>
              <a:gd name="connsiteY4" fmla="*/ 34163 h 173010"/>
              <a:gd name="connsiteX0" fmla="*/ 56 w 847240"/>
              <a:gd name="connsiteY0" fmla="*/ 33274 h 172121"/>
              <a:gd name="connsiteX1" fmla="*/ 437590 w 847240"/>
              <a:gd name="connsiteY1" fmla="*/ 47 h 172121"/>
              <a:gd name="connsiteX2" fmla="*/ 847240 w 847240"/>
              <a:gd name="connsiteY2" fmla="*/ 41967 h 172121"/>
              <a:gd name="connsiteX3" fmla="*/ 422959 w 847240"/>
              <a:gd name="connsiteY3" fmla="*/ 172097 h 172121"/>
              <a:gd name="connsiteX4" fmla="*/ 56 w 847240"/>
              <a:gd name="connsiteY4" fmla="*/ 33274 h 172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7240" h="172121">
                <a:moveTo>
                  <a:pt x="56" y="33274"/>
                </a:moveTo>
                <a:cubicBezTo>
                  <a:pt x="-3443" y="31320"/>
                  <a:pt x="159827" y="-1402"/>
                  <a:pt x="437590" y="47"/>
                </a:cubicBezTo>
                <a:cubicBezTo>
                  <a:pt x="715353" y="1496"/>
                  <a:pt x="847240" y="24047"/>
                  <a:pt x="847240" y="41967"/>
                </a:cubicBezTo>
                <a:cubicBezTo>
                  <a:pt x="832609" y="111093"/>
                  <a:pt x="564156" y="173546"/>
                  <a:pt x="422959" y="172097"/>
                </a:cubicBezTo>
                <a:cubicBezTo>
                  <a:pt x="281762" y="170648"/>
                  <a:pt x="-2383" y="136169"/>
                  <a:pt x="56" y="33274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5690588" y="1948234"/>
            <a:ext cx="1651842" cy="847494"/>
            <a:chOff x="5690588" y="5178569"/>
            <a:chExt cx="1651842" cy="847494"/>
          </a:xfrm>
        </p:grpSpPr>
        <p:sp>
          <p:nvSpPr>
            <p:cNvPr id="6" name="Oval 12"/>
            <p:cNvSpPr/>
            <p:nvPr/>
          </p:nvSpPr>
          <p:spPr>
            <a:xfrm>
              <a:off x="5690588" y="5178569"/>
              <a:ext cx="1651842" cy="847494"/>
            </a:xfrm>
            <a:custGeom>
              <a:avLst/>
              <a:gdLst>
                <a:gd name="connsiteX0" fmla="*/ 0 w 1650670"/>
                <a:gd name="connsiteY0" fmla="*/ 825335 h 1650670"/>
                <a:gd name="connsiteX1" fmla="*/ 825335 w 1650670"/>
                <a:gd name="connsiteY1" fmla="*/ 0 h 1650670"/>
                <a:gd name="connsiteX2" fmla="*/ 1650670 w 1650670"/>
                <a:gd name="connsiteY2" fmla="*/ 825335 h 1650670"/>
                <a:gd name="connsiteX3" fmla="*/ 825335 w 1650670"/>
                <a:gd name="connsiteY3" fmla="*/ 1650670 h 1650670"/>
                <a:gd name="connsiteX4" fmla="*/ 0 w 1650670"/>
                <a:gd name="connsiteY4" fmla="*/ 825335 h 1650670"/>
                <a:gd name="connsiteX0" fmla="*/ 1 w 1650671"/>
                <a:gd name="connsiteY0" fmla="*/ 825335 h 1021942"/>
                <a:gd name="connsiteX1" fmla="*/ 825336 w 1650671"/>
                <a:gd name="connsiteY1" fmla="*/ 0 h 1021942"/>
                <a:gd name="connsiteX2" fmla="*/ 1650671 w 1650671"/>
                <a:gd name="connsiteY2" fmla="*/ 825335 h 1021942"/>
                <a:gd name="connsiteX3" fmla="*/ 831273 w 1650671"/>
                <a:gd name="connsiteY3" fmla="*/ 801584 h 1021942"/>
                <a:gd name="connsiteX4" fmla="*/ 1 w 1650671"/>
                <a:gd name="connsiteY4" fmla="*/ 825335 h 1021942"/>
                <a:gd name="connsiteX0" fmla="*/ 154 w 1650824"/>
                <a:gd name="connsiteY0" fmla="*/ 825335 h 1029472"/>
                <a:gd name="connsiteX1" fmla="*/ 825489 w 1650824"/>
                <a:gd name="connsiteY1" fmla="*/ 0 h 1029472"/>
                <a:gd name="connsiteX2" fmla="*/ 1650824 w 1650824"/>
                <a:gd name="connsiteY2" fmla="*/ 825335 h 1029472"/>
                <a:gd name="connsiteX3" fmla="*/ 878928 w 1650824"/>
                <a:gd name="connsiteY3" fmla="*/ 831272 h 1029472"/>
                <a:gd name="connsiteX4" fmla="*/ 154 w 1650824"/>
                <a:gd name="connsiteY4" fmla="*/ 825335 h 1029472"/>
                <a:gd name="connsiteX0" fmla="*/ 154 w 1650824"/>
                <a:gd name="connsiteY0" fmla="*/ 825335 h 1029472"/>
                <a:gd name="connsiteX1" fmla="*/ 825489 w 1650824"/>
                <a:gd name="connsiteY1" fmla="*/ 0 h 1029472"/>
                <a:gd name="connsiteX2" fmla="*/ 1650824 w 1650824"/>
                <a:gd name="connsiteY2" fmla="*/ 825335 h 1029472"/>
                <a:gd name="connsiteX3" fmla="*/ 878928 w 1650824"/>
                <a:gd name="connsiteY3" fmla="*/ 831272 h 1029472"/>
                <a:gd name="connsiteX4" fmla="*/ 154 w 1650824"/>
                <a:gd name="connsiteY4" fmla="*/ 825335 h 1029472"/>
                <a:gd name="connsiteX0" fmla="*/ 154 w 1651996"/>
                <a:gd name="connsiteY0" fmla="*/ 825335 h 847494"/>
                <a:gd name="connsiteX1" fmla="*/ 825489 w 1651996"/>
                <a:gd name="connsiteY1" fmla="*/ 0 h 847494"/>
                <a:gd name="connsiteX2" fmla="*/ 1650824 w 1651996"/>
                <a:gd name="connsiteY2" fmla="*/ 825335 h 847494"/>
                <a:gd name="connsiteX3" fmla="*/ 878928 w 1651996"/>
                <a:gd name="connsiteY3" fmla="*/ 831272 h 847494"/>
                <a:gd name="connsiteX4" fmla="*/ 154 w 1651996"/>
                <a:gd name="connsiteY4" fmla="*/ 825335 h 847494"/>
                <a:gd name="connsiteX0" fmla="*/ 0 w 1651842"/>
                <a:gd name="connsiteY0" fmla="*/ 825335 h 847494"/>
                <a:gd name="connsiteX1" fmla="*/ 825335 w 1651842"/>
                <a:gd name="connsiteY1" fmla="*/ 0 h 847494"/>
                <a:gd name="connsiteX2" fmla="*/ 1650670 w 1651842"/>
                <a:gd name="connsiteY2" fmla="*/ 825335 h 847494"/>
                <a:gd name="connsiteX3" fmla="*/ 878774 w 1651842"/>
                <a:gd name="connsiteY3" fmla="*/ 831272 h 847494"/>
                <a:gd name="connsiteX4" fmla="*/ 0 w 1651842"/>
                <a:gd name="connsiteY4" fmla="*/ 825335 h 847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1842" h="847494">
                  <a:moveTo>
                    <a:pt x="0" y="825335"/>
                  </a:moveTo>
                  <a:cubicBezTo>
                    <a:pt x="14845" y="348343"/>
                    <a:pt x="369515" y="0"/>
                    <a:pt x="825335" y="0"/>
                  </a:cubicBezTo>
                  <a:cubicBezTo>
                    <a:pt x="1281155" y="0"/>
                    <a:pt x="1650670" y="369515"/>
                    <a:pt x="1650670" y="825335"/>
                  </a:cubicBezTo>
                  <a:cubicBezTo>
                    <a:pt x="1674421" y="871456"/>
                    <a:pt x="1334594" y="831272"/>
                    <a:pt x="878774" y="831272"/>
                  </a:cubicBezTo>
                  <a:lnTo>
                    <a:pt x="0" y="825335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V="1">
              <a:off x="6527800" y="5587341"/>
              <a:ext cx="694706" cy="423991"/>
            </a:xfrm>
            <a:prstGeom prst="straightConnector1">
              <a:avLst/>
            </a:prstGeom>
            <a:ln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6527800" y="5231081"/>
              <a:ext cx="273132" cy="780251"/>
            </a:xfrm>
            <a:prstGeom prst="straightConnector1">
              <a:avLst/>
            </a:prstGeom>
            <a:ln>
              <a:solidFill>
                <a:schemeClr val="accent4"/>
              </a:solidFill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 flipV="1">
              <a:off x="6260606" y="5231083"/>
              <a:ext cx="267194" cy="780249"/>
            </a:xfrm>
            <a:prstGeom prst="straightConnector1">
              <a:avLst/>
            </a:prstGeom>
            <a:ln>
              <a:solidFill>
                <a:schemeClr val="accent3"/>
              </a:solidFill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 flipV="1">
              <a:off x="5809344" y="5587341"/>
              <a:ext cx="718456" cy="423991"/>
            </a:xfrm>
            <a:prstGeom prst="straightConnector1">
              <a:avLst/>
            </a:prstGeom>
            <a:ln>
              <a:solidFill>
                <a:schemeClr val="accent2"/>
              </a:solidFill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44589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Radiance (L)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en-US" dirty="0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L = </a:t>
            </a:r>
            <a:r>
              <a:rPr kumimoji="1" lang="en-US" dirty="0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</a:rPr>
              <a:t>d</a:t>
            </a:r>
            <a:r>
              <a:rPr kumimoji="1" lang="en-US" baseline="30000" dirty="0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</a:rPr>
              <a:t>2</a:t>
            </a:r>
            <a:r>
              <a:rPr kumimoji="1" lang="en-US" dirty="0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/(d </a:t>
            </a:r>
            <a:r>
              <a:rPr kumimoji="1" lang="en-US" dirty="0" err="1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dA</a:t>
            </a:r>
            <a:r>
              <a:rPr kumimoji="1" lang="en-US" dirty="0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) in W/(</a:t>
            </a:r>
            <a:r>
              <a:rPr kumimoji="1" lang="en-US" dirty="0" err="1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sr</a:t>
            </a:r>
            <a:r>
              <a:rPr kumimoji="1" lang="en-US" dirty="0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 m</a:t>
            </a:r>
            <a:r>
              <a:rPr kumimoji="1" lang="en-US" baseline="30000" dirty="0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2</a:t>
            </a:r>
            <a:r>
              <a:rPr kumimoji="1" lang="en-US" dirty="0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)</a:t>
            </a:r>
          </a:p>
          <a:p>
            <a:r>
              <a:rPr kumimoji="1" lang="en-US" dirty="0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Light entering patch of surface from a small range of directions</a:t>
            </a:r>
          </a:p>
          <a:p>
            <a:pPr lvl="1"/>
            <a:r>
              <a:rPr kumimoji="1" lang="en-US" dirty="0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Per unit area</a:t>
            </a:r>
          </a:p>
          <a:p>
            <a:pPr lvl="1"/>
            <a:r>
              <a:rPr kumimoji="1" lang="en-US" dirty="0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Per unit solid angle</a:t>
            </a:r>
          </a:p>
          <a:p>
            <a:r>
              <a:rPr kumimoji="1" lang="en-US" dirty="0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Compare to Irradiance </a:t>
            </a:r>
            <a:br>
              <a:rPr kumimoji="1" lang="en-US" dirty="0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</a:br>
            <a:r>
              <a:rPr kumimoji="1" lang="en-US" dirty="0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(over all directions)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 rot="1606230">
            <a:off x="6201431" y="1807268"/>
            <a:ext cx="728134" cy="1528966"/>
            <a:chOff x="5147733" y="3996267"/>
            <a:chExt cx="728134" cy="2129896"/>
          </a:xfrm>
        </p:grpSpPr>
        <p:sp>
          <p:nvSpPr>
            <p:cNvPr id="13" name="Triangle 12"/>
            <p:cNvSpPr/>
            <p:nvPr/>
          </p:nvSpPr>
          <p:spPr>
            <a:xfrm flipV="1">
              <a:off x="5147733" y="4199467"/>
              <a:ext cx="728134" cy="1926696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147733" y="3996267"/>
              <a:ext cx="728134" cy="38946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Freeform 3"/>
          <p:cNvSpPr/>
          <p:nvPr/>
        </p:nvSpPr>
        <p:spPr>
          <a:xfrm>
            <a:off x="5349598" y="3253376"/>
            <a:ext cx="2370667" cy="474365"/>
          </a:xfrm>
          <a:custGeom>
            <a:avLst/>
            <a:gdLst>
              <a:gd name="connsiteX0" fmla="*/ 0 w 2370667"/>
              <a:gd name="connsiteY0" fmla="*/ 440267 h 474134"/>
              <a:gd name="connsiteX1" fmla="*/ 1202267 w 2370667"/>
              <a:gd name="connsiteY1" fmla="*/ 0 h 474134"/>
              <a:gd name="connsiteX2" fmla="*/ 2370667 w 2370667"/>
              <a:gd name="connsiteY2" fmla="*/ 474134 h 474134"/>
              <a:gd name="connsiteX3" fmla="*/ 2370667 w 2370667"/>
              <a:gd name="connsiteY3" fmla="*/ 474134 h 474134"/>
              <a:gd name="connsiteX0" fmla="*/ 0 w 2370667"/>
              <a:gd name="connsiteY0" fmla="*/ 440267 h 474134"/>
              <a:gd name="connsiteX1" fmla="*/ 1202267 w 2370667"/>
              <a:gd name="connsiteY1" fmla="*/ 0 h 474134"/>
              <a:gd name="connsiteX2" fmla="*/ 2370667 w 2370667"/>
              <a:gd name="connsiteY2" fmla="*/ 474134 h 474134"/>
              <a:gd name="connsiteX3" fmla="*/ 2370667 w 2370667"/>
              <a:gd name="connsiteY3" fmla="*/ 474134 h 474134"/>
              <a:gd name="connsiteX0" fmla="*/ 0 w 2370667"/>
              <a:gd name="connsiteY0" fmla="*/ 440267 h 474134"/>
              <a:gd name="connsiteX1" fmla="*/ 1202267 w 2370667"/>
              <a:gd name="connsiteY1" fmla="*/ 0 h 474134"/>
              <a:gd name="connsiteX2" fmla="*/ 2370667 w 2370667"/>
              <a:gd name="connsiteY2" fmla="*/ 474134 h 474134"/>
              <a:gd name="connsiteX3" fmla="*/ 2370667 w 2370667"/>
              <a:gd name="connsiteY3" fmla="*/ 474134 h 474134"/>
              <a:gd name="connsiteX0" fmla="*/ 0 w 2370667"/>
              <a:gd name="connsiteY0" fmla="*/ 440345 h 474212"/>
              <a:gd name="connsiteX1" fmla="*/ 1202267 w 2370667"/>
              <a:gd name="connsiteY1" fmla="*/ 78 h 474212"/>
              <a:gd name="connsiteX2" fmla="*/ 2370667 w 2370667"/>
              <a:gd name="connsiteY2" fmla="*/ 474212 h 474212"/>
              <a:gd name="connsiteX3" fmla="*/ 2370667 w 2370667"/>
              <a:gd name="connsiteY3" fmla="*/ 474212 h 474212"/>
              <a:gd name="connsiteX0" fmla="*/ 0 w 2370667"/>
              <a:gd name="connsiteY0" fmla="*/ 440498 h 474365"/>
              <a:gd name="connsiteX1" fmla="*/ 1202267 w 2370667"/>
              <a:gd name="connsiteY1" fmla="*/ 231 h 474365"/>
              <a:gd name="connsiteX2" fmla="*/ 2370667 w 2370667"/>
              <a:gd name="connsiteY2" fmla="*/ 474365 h 474365"/>
              <a:gd name="connsiteX3" fmla="*/ 2370667 w 2370667"/>
              <a:gd name="connsiteY3" fmla="*/ 474365 h 474365"/>
              <a:gd name="connsiteX0" fmla="*/ 0 w 2370667"/>
              <a:gd name="connsiteY0" fmla="*/ 440498 h 474365"/>
              <a:gd name="connsiteX1" fmla="*/ 1202267 w 2370667"/>
              <a:gd name="connsiteY1" fmla="*/ 231 h 474365"/>
              <a:gd name="connsiteX2" fmla="*/ 2370667 w 2370667"/>
              <a:gd name="connsiteY2" fmla="*/ 474365 h 474365"/>
              <a:gd name="connsiteX3" fmla="*/ 2370667 w 2370667"/>
              <a:gd name="connsiteY3" fmla="*/ 474365 h 474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0667" h="474365">
                <a:moveTo>
                  <a:pt x="0" y="440498"/>
                </a:moveTo>
                <a:cubicBezTo>
                  <a:pt x="383823" y="90542"/>
                  <a:pt x="733778" y="-5413"/>
                  <a:pt x="1202267" y="231"/>
                </a:cubicBezTo>
                <a:cubicBezTo>
                  <a:pt x="1676401" y="5876"/>
                  <a:pt x="2099734" y="96187"/>
                  <a:pt x="2370667" y="474365"/>
                </a:cubicBezTo>
                <a:lnTo>
                  <a:pt x="2370667" y="474365"/>
                </a:ln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11"/>
          <p:cNvSpPr/>
          <p:nvPr/>
        </p:nvSpPr>
        <p:spPr>
          <a:xfrm>
            <a:off x="6132563" y="3246179"/>
            <a:ext cx="847240" cy="172121"/>
          </a:xfrm>
          <a:custGeom>
            <a:avLst/>
            <a:gdLst>
              <a:gd name="connsiteX0" fmla="*/ 0 w 863192"/>
              <a:gd name="connsiteY0" fmla="*/ 164901 h 329802"/>
              <a:gd name="connsiteX1" fmla="*/ 431596 w 863192"/>
              <a:gd name="connsiteY1" fmla="*/ 0 h 329802"/>
              <a:gd name="connsiteX2" fmla="*/ 863192 w 863192"/>
              <a:gd name="connsiteY2" fmla="*/ 164901 h 329802"/>
              <a:gd name="connsiteX3" fmla="*/ 431596 w 863192"/>
              <a:gd name="connsiteY3" fmla="*/ 329802 h 329802"/>
              <a:gd name="connsiteX4" fmla="*/ 0 w 863192"/>
              <a:gd name="connsiteY4" fmla="*/ 164901 h 329802"/>
              <a:gd name="connsiteX0" fmla="*/ 22 w 863214"/>
              <a:gd name="connsiteY0" fmla="*/ 37886 h 202787"/>
              <a:gd name="connsiteX1" fmla="*/ 446249 w 863214"/>
              <a:gd name="connsiteY1" fmla="*/ 48550 h 202787"/>
              <a:gd name="connsiteX2" fmla="*/ 863214 w 863214"/>
              <a:gd name="connsiteY2" fmla="*/ 37886 h 202787"/>
              <a:gd name="connsiteX3" fmla="*/ 431618 w 863214"/>
              <a:gd name="connsiteY3" fmla="*/ 202787 h 202787"/>
              <a:gd name="connsiteX4" fmla="*/ 22 w 863214"/>
              <a:gd name="connsiteY4" fmla="*/ 37886 h 202787"/>
              <a:gd name="connsiteX0" fmla="*/ 16 w 848577"/>
              <a:gd name="connsiteY0" fmla="*/ 90843 h 205069"/>
              <a:gd name="connsiteX1" fmla="*/ 431612 w 848577"/>
              <a:gd name="connsiteY1" fmla="*/ 50300 h 205069"/>
              <a:gd name="connsiteX2" fmla="*/ 848577 w 848577"/>
              <a:gd name="connsiteY2" fmla="*/ 39636 h 205069"/>
              <a:gd name="connsiteX3" fmla="*/ 416981 w 848577"/>
              <a:gd name="connsiteY3" fmla="*/ 204537 h 205069"/>
              <a:gd name="connsiteX4" fmla="*/ 16 w 848577"/>
              <a:gd name="connsiteY4" fmla="*/ 90843 h 205069"/>
              <a:gd name="connsiteX0" fmla="*/ 16 w 841262"/>
              <a:gd name="connsiteY0" fmla="*/ 43201 h 157745"/>
              <a:gd name="connsiteX1" fmla="*/ 431612 w 841262"/>
              <a:gd name="connsiteY1" fmla="*/ 2658 h 157745"/>
              <a:gd name="connsiteX2" fmla="*/ 841262 w 841262"/>
              <a:gd name="connsiteY2" fmla="*/ 65146 h 157745"/>
              <a:gd name="connsiteX3" fmla="*/ 416981 w 841262"/>
              <a:gd name="connsiteY3" fmla="*/ 156895 h 157745"/>
              <a:gd name="connsiteX4" fmla="*/ 16 w 841262"/>
              <a:gd name="connsiteY4" fmla="*/ 43201 h 157745"/>
              <a:gd name="connsiteX0" fmla="*/ 16 w 841780"/>
              <a:gd name="connsiteY0" fmla="*/ 43201 h 157122"/>
              <a:gd name="connsiteX1" fmla="*/ 431612 w 841780"/>
              <a:gd name="connsiteY1" fmla="*/ 2658 h 157122"/>
              <a:gd name="connsiteX2" fmla="*/ 841262 w 841780"/>
              <a:gd name="connsiteY2" fmla="*/ 65146 h 157122"/>
              <a:gd name="connsiteX3" fmla="*/ 416981 w 841780"/>
              <a:gd name="connsiteY3" fmla="*/ 156895 h 157122"/>
              <a:gd name="connsiteX4" fmla="*/ 16 w 841780"/>
              <a:gd name="connsiteY4" fmla="*/ 43201 h 157122"/>
              <a:gd name="connsiteX0" fmla="*/ 16 w 841780"/>
              <a:gd name="connsiteY0" fmla="*/ 41005 h 154926"/>
              <a:gd name="connsiteX1" fmla="*/ 431612 w 841780"/>
              <a:gd name="connsiteY1" fmla="*/ 462 h 154926"/>
              <a:gd name="connsiteX2" fmla="*/ 841262 w 841780"/>
              <a:gd name="connsiteY2" fmla="*/ 62950 h 154926"/>
              <a:gd name="connsiteX3" fmla="*/ 416981 w 841780"/>
              <a:gd name="connsiteY3" fmla="*/ 154699 h 154926"/>
              <a:gd name="connsiteX4" fmla="*/ 16 w 841780"/>
              <a:gd name="connsiteY4" fmla="*/ 41005 h 154926"/>
              <a:gd name="connsiteX0" fmla="*/ 16 w 841780"/>
              <a:gd name="connsiteY0" fmla="*/ 40608 h 154322"/>
              <a:gd name="connsiteX1" fmla="*/ 431612 w 841780"/>
              <a:gd name="connsiteY1" fmla="*/ 65 h 154322"/>
              <a:gd name="connsiteX2" fmla="*/ 841262 w 841780"/>
              <a:gd name="connsiteY2" fmla="*/ 47923 h 154322"/>
              <a:gd name="connsiteX3" fmla="*/ 416981 w 841780"/>
              <a:gd name="connsiteY3" fmla="*/ 154302 h 154322"/>
              <a:gd name="connsiteX4" fmla="*/ 16 w 841780"/>
              <a:gd name="connsiteY4" fmla="*/ 40608 h 154322"/>
              <a:gd name="connsiteX0" fmla="*/ 16 w 841780"/>
              <a:gd name="connsiteY0" fmla="*/ 40608 h 154322"/>
              <a:gd name="connsiteX1" fmla="*/ 431612 w 841780"/>
              <a:gd name="connsiteY1" fmla="*/ 65 h 154322"/>
              <a:gd name="connsiteX2" fmla="*/ 841262 w 841780"/>
              <a:gd name="connsiteY2" fmla="*/ 47923 h 154322"/>
              <a:gd name="connsiteX3" fmla="*/ 416981 w 841780"/>
              <a:gd name="connsiteY3" fmla="*/ 154302 h 154322"/>
              <a:gd name="connsiteX4" fmla="*/ 16 w 841780"/>
              <a:gd name="connsiteY4" fmla="*/ 40608 h 154322"/>
              <a:gd name="connsiteX0" fmla="*/ 16 w 841262"/>
              <a:gd name="connsiteY0" fmla="*/ 40608 h 154330"/>
              <a:gd name="connsiteX1" fmla="*/ 431612 w 841262"/>
              <a:gd name="connsiteY1" fmla="*/ 65 h 154330"/>
              <a:gd name="connsiteX2" fmla="*/ 841262 w 841262"/>
              <a:gd name="connsiteY2" fmla="*/ 47923 h 154330"/>
              <a:gd name="connsiteX3" fmla="*/ 416981 w 841262"/>
              <a:gd name="connsiteY3" fmla="*/ 154302 h 154330"/>
              <a:gd name="connsiteX4" fmla="*/ 16 w 841262"/>
              <a:gd name="connsiteY4" fmla="*/ 40608 h 154330"/>
              <a:gd name="connsiteX0" fmla="*/ 16 w 841262"/>
              <a:gd name="connsiteY0" fmla="*/ 33583 h 154699"/>
              <a:gd name="connsiteX1" fmla="*/ 431612 w 841262"/>
              <a:gd name="connsiteY1" fmla="*/ 356 h 154699"/>
              <a:gd name="connsiteX2" fmla="*/ 841262 w 841262"/>
              <a:gd name="connsiteY2" fmla="*/ 48214 h 154699"/>
              <a:gd name="connsiteX3" fmla="*/ 416981 w 841262"/>
              <a:gd name="connsiteY3" fmla="*/ 154593 h 154699"/>
              <a:gd name="connsiteX4" fmla="*/ 16 w 841262"/>
              <a:gd name="connsiteY4" fmla="*/ 33583 h 154699"/>
              <a:gd name="connsiteX0" fmla="*/ 16 w 841262"/>
              <a:gd name="connsiteY0" fmla="*/ 49698 h 170814"/>
              <a:gd name="connsiteX1" fmla="*/ 431612 w 841262"/>
              <a:gd name="connsiteY1" fmla="*/ 16471 h 170814"/>
              <a:gd name="connsiteX2" fmla="*/ 841262 w 841262"/>
              <a:gd name="connsiteY2" fmla="*/ 64329 h 170814"/>
              <a:gd name="connsiteX3" fmla="*/ 416981 w 841262"/>
              <a:gd name="connsiteY3" fmla="*/ 170708 h 170814"/>
              <a:gd name="connsiteX4" fmla="*/ 16 w 841262"/>
              <a:gd name="connsiteY4" fmla="*/ 49698 h 170814"/>
              <a:gd name="connsiteX0" fmla="*/ 16 w 841262"/>
              <a:gd name="connsiteY0" fmla="*/ 57043 h 178159"/>
              <a:gd name="connsiteX1" fmla="*/ 431612 w 841262"/>
              <a:gd name="connsiteY1" fmla="*/ 23816 h 178159"/>
              <a:gd name="connsiteX2" fmla="*/ 841262 w 841262"/>
              <a:gd name="connsiteY2" fmla="*/ 71674 h 178159"/>
              <a:gd name="connsiteX3" fmla="*/ 416981 w 841262"/>
              <a:gd name="connsiteY3" fmla="*/ 178053 h 178159"/>
              <a:gd name="connsiteX4" fmla="*/ 16 w 841262"/>
              <a:gd name="connsiteY4" fmla="*/ 57043 h 178159"/>
              <a:gd name="connsiteX0" fmla="*/ 30 w 841276"/>
              <a:gd name="connsiteY0" fmla="*/ 33354 h 154470"/>
              <a:gd name="connsiteX1" fmla="*/ 431626 w 841276"/>
              <a:gd name="connsiteY1" fmla="*/ 127 h 154470"/>
              <a:gd name="connsiteX2" fmla="*/ 841276 w 841276"/>
              <a:gd name="connsiteY2" fmla="*/ 47985 h 154470"/>
              <a:gd name="connsiteX3" fmla="*/ 416995 w 841276"/>
              <a:gd name="connsiteY3" fmla="*/ 154364 h 154470"/>
              <a:gd name="connsiteX4" fmla="*/ 30 w 841276"/>
              <a:gd name="connsiteY4" fmla="*/ 33354 h 154470"/>
              <a:gd name="connsiteX0" fmla="*/ 30 w 847214"/>
              <a:gd name="connsiteY0" fmla="*/ 16384 h 155667"/>
              <a:gd name="connsiteX1" fmla="*/ 437564 w 847214"/>
              <a:gd name="connsiteY1" fmla="*/ 970 h 155667"/>
              <a:gd name="connsiteX2" fmla="*/ 847214 w 847214"/>
              <a:gd name="connsiteY2" fmla="*/ 48828 h 155667"/>
              <a:gd name="connsiteX3" fmla="*/ 422933 w 847214"/>
              <a:gd name="connsiteY3" fmla="*/ 155207 h 155667"/>
              <a:gd name="connsiteX4" fmla="*/ 30 w 847214"/>
              <a:gd name="connsiteY4" fmla="*/ 16384 h 155667"/>
              <a:gd name="connsiteX0" fmla="*/ 30 w 847214"/>
              <a:gd name="connsiteY0" fmla="*/ 15513 h 154360"/>
              <a:gd name="connsiteX1" fmla="*/ 437564 w 847214"/>
              <a:gd name="connsiteY1" fmla="*/ 99 h 154360"/>
              <a:gd name="connsiteX2" fmla="*/ 847214 w 847214"/>
              <a:gd name="connsiteY2" fmla="*/ 24206 h 154360"/>
              <a:gd name="connsiteX3" fmla="*/ 422933 w 847214"/>
              <a:gd name="connsiteY3" fmla="*/ 154336 h 154360"/>
              <a:gd name="connsiteX4" fmla="*/ 30 w 847214"/>
              <a:gd name="connsiteY4" fmla="*/ 15513 h 154360"/>
              <a:gd name="connsiteX0" fmla="*/ 135 w 847319"/>
              <a:gd name="connsiteY0" fmla="*/ 16991 h 155838"/>
              <a:gd name="connsiteX1" fmla="*/ 437669 w 847319"/>
              <a:gd name="connsiteY1" fmla="*/ 1577 h 155838"/>
              <a:gd name="connsiteX2" fmla="*/ 847319 w 847319"/>
              <a:gd name="connsiteY2" fmla="*/ 25684 h 155838"/>
              <a:gd name="connsiteX3" fmla="*/ 423038 w 847319"/>
              <a:gd name="connsiteY3" fmla="*/ 155814 h 155838"/>
              <a:gd name="connsiteX4" fmla="*/ 135 w 847319"/>
              <a:gd name="connsiteY4" fmla="*/ 16991 h 155838"/>
              <a:gd name="connsiteX0" fmla="*/ 135 w 847319"/>
              <a:gd name="connsiteY0" fmla="*/ 34163 h 173010"/>
              <a:gd name="connsiteX1" fmla="*/ 437669 w 847319"/>
              <a:gd name="connsiteY1" fmla="*/ 936 h 173010"/>
              <a:gd name="connsiteX2" fmla="*/ 847319 w 847319"/>
              <a:gd name="connsiteY2" fmla="*/ 42856 h 173010"/>
              <a:gd name="connsiteX3" fmla="*/ 423038 w 847319"/>
              <a:gd name="connsiteY3" fmla="*/ 172986 h 173010"/>
              <a:gd name="connsiteX4" fmla="*/ 135 w 847319"/>
              <a:gd name="connsiteY4" fmla="*/ 34163 h 173010"/>
              <a:gd name="connsiteX0" fmla="*/ 56 w 847240"/>
              <a:gd name="connsiteY0" fmla="*/ 33274 h 172121"/>
              <a:gd name="connsiteX1" fmla="*/ 437590 w 847240"/>
              <a:gd name="connsiteY1" fmla="*/ 47 h 172121"/>
              <a:gd name="connsiteX2" fmla="*/ 847240 w 847240"/>
              <a:gd name="connsiteY2" fmla="*/ 41967 h 172121"/>
              <a:gd name="connsiteX3" fmla="*/ 422959 w 847240"/>
              <a:gd name="connsiteY3" fmla="*/ 172097 h 172121"/>
              <a:gd name="connsiteX4" fmla="*/ 56 w 847240"/>
              <a:gd name="connsiteY4" fmla="*/ 33274 h 172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7240" h="172121">
                <a:moveTo>
                  <a:pt x="56" y="33274"/>
                </a:moveTo>
                <a:cubicBezTo>
                  <a:pt x="-3443" y="31320"/>
                  <a:pt x="159827" y="-1402"/>
                  <a:pt x="437590" y="47"/>
                </a:cubicBezTo>
                <a:cubicBezTo>
                  <a:pt x="715353" y="1496"/>
                  <a:pt x="847240" y="24047"/>
                  <a:pt x="847240" y="41967"/>
                </a:cubicBezTo>
                <a:cubicBezTo>
                  <a:pt x="832609" y="111093"/>
                  <a:pt x="564156" y="173546"/>
                  <a:pt x="422959" y="172097"/>
                </a:cubicBezTo>
                <a:cubicBezTo>
                  <a:pt x="281762" y="170648"/>
                  <a:pt x="-2383" y="136169"/>
                  <a:pt x="56" y="33274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 rot="1606230">
            <a:off x="6535063" y="1807266"/>
            <a:ext cx="728134" cy="1528966"/>
            <a:chOff x="5147733" y="3996267"/>
            <a:chExt cx="728134" cy="2129896"/>
          </a:xfrm>
        </p:grpSpPr>
        <p:sp>
          <p:nvSpPr>
            <p:cNvPr id="7" name="Triangle 6"/>
            <p:cNvSpPr/>
            <p:nvPr/>
          </p:nvSpPr>
          <p:spPr>
            <a:xfrm flipV="1">
              <a:off x="5147733" y="4199467"/>
              <a:ext cx="728134" cy="1926696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5147733" y="3996267"/>
              <a:ext cx="728134" cy="38946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 rot="1606230">
            <a:off x="6868694" y="1807290"/>
            <a:ext cx="728134" cy="1528966"/>
            <a:chOff x="5147733" y="3996267"/>
            <a:chExt cx="728134" cy="2129896"/>
          </a:xfrm>
        </p:grpSpPr>
        <p:sp>
          <p:nvSpPr>
            <p:cNvPr id="10" name="Triangle 9"/>
            <p:cNvSpPr/>
            <p:nvPr/>
          </p:nvSpPr>
          <p:spPr>
            <a:xfrm flipV="1">
              <a:off x="5147733" y="4199467"/>
              <a:ext cx="728134" cy="1926696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5147733" y="3996267"/>
              <a:ext cx="728134" cy="38946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28704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Spectral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= Incandescent light</a:t>
            </a:r>
          </a:p>
          <a:p>
            <a:r>
              <a:rPr lang="en-US" dirty="0"/>
              <a:t>D = Daylight</a:t>
            </a:r>
            <a:br>
              <a:rPr lang="en-US" dirty="0"/>
            </a:br>
            <a:r>
              <a:rPr lang="en-US" dirty="0"/>
              <a:t>(50=horizon,</a:t>
            </a:r>
            <a:br>
              <a:rPr lang="en-US" dirty="0"/>
            </a:br>
            <a:r>
              <a:rPr lang="en-US" dirty="0"/>
              <a:t> 65=noon)</a:t>
            </a:r>
          </a:p>
          <a:p>
            <a:r>
              <a:rPr lang="en-US" dirty="0"/>
              <a:t>F = Fluorescent</a:t>
            </a:r>
            <a:br>
              <a:rPr lang="en-US" dirty="0"/>
            </a:br>
            <a:r>
              <a:rPr lang="en-US" dirty="0"/>
              <a:t>light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9" y="1915886"/>
            <a:ext cx="5718201" cy="295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459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Physiology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/>
              <a:t>Rods</a:t>
            </a:r>
          </a:p>
          <a:p>
            <a:pPr lvl="1"/>
            <a:r>
              <a:rPr lang="en-GB"/>
              <a:t>active at low light levels (scotopic vision)</a:t>
            </a:r>
          </a:p>
          <a:p>
            <a:pPr lvl="1"/>
            <a:r>
              <a:rPr lang="en-GB"/>
              <a:t>only one wavelength sensitivity function</a:t>
            </a:r>
          </a:p>
          <a:p>
            <a:r>
              <a:rPr lang="en-GB"/>
              <a:t>Cones</a:t>
            </a:r>
          </a:p>
          <a:p>
            <a:pPr lvl="1"/>
            <a:r>
              <a:rPr lang="en-GB"/>
              <a:t>active at normal light levels</a:t>
            </a:r>
          </a:p>
          <a:p>
            <a:pPr lvl="1"/>
            <a:r>
              <a:rPr lang="en-GB"/>
              <a:t>three types: sensitivity functions with different peaks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33254B8-D8AA-3841-8635-413BC3916574}" type="slidenum">
              <a:rPr lang="en-GB"/>
              <a:pPr/>
              <a:t>13</a:t>
            </a:fld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 Perception</a:t>
            </a:r>
          </a:p>
        </p:txBody>
      </p:sp>
      <p:pic>
        <p:nvPicPr>
          <p:cNvPr id="5" name="Content Placeholder 4" descr="cone-sensitivity_g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337" b="-4337"/>
          <a:stretch>
            <a:fillRect/>
          </a:stretch>
        </p:blipFill>
        <p:spPr>
          <a:xfrm>
            <a:off x="457200" y="1200151"/>
            <a:ext cx="8229600" cy="4024992"/>
          </a:xfrm>
        </p:spPr>
      </p:pic>
    </p:spTree>
    <p:extLst>
      <p:ext uri="{BB962C8B-B14F-4D97-AF65-F5344CB8AC3E}">
        <p14:creationId xmlns:p14="http://schemas.microsoft.com/office/powerpoint/2010/main" val="6874931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 Perception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r>
                  <a:rPr lang="en-US" dirty="0"/>
                  <a:t>Cones = function dot product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m:rPr>
                              <m:nor/>
                            </m:rPr>
                            <a:rPr lang="en-US" i="0" dirty="0">
                              <a:latin typeface="Cambria Math" panose="02040503050406030204" pitchFamily="18" charset="0"/>
                            </a:rPr>
                            <m:t>spectrum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i="0" dirty="0">
                              <a:latin typeface="Cambria Math" panose="02040503050406030204" pitchFamily="18" charset="0"/>
                            </a:rPr>
                            <m:t>cone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d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For quantized spectra: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sty m:val="p"/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L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sty m:val="p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sty m:val="p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sty m:val="p"/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L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Spectral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Response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sty m:val="p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Spectral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Response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sty m:val="p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Spectral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Response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mr>
                          <m:m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mr>
                          <m:m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mr>
                          <m:m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  <m:m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mr>
                          <m:m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mr>
                          <m:m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mr>
                          <m:m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mr>
                        </m:m>
                      </m:e>
                    </m:d>
                  </m:oMath>
                </a14:m>
              </a:p>
              <a:p>
                <a:r>
                  <a:rPr lang="en-US" dirty="0"/>
                  <a:t>Projects to a 3D subspace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17" t="-27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21441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Metamers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Different spectrum, looks the same</a:t>
            </a:r>
          </a:p>
          <a:p>
            <a:r>
              <a:rPr lang="en-US" dirty="0"/>
              <a:t>Same 3D projection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87026" y="1063229"/>
            <a:ext cx="3739539" cy="40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8541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 Basis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Can transform to any 3D linear basis</a:t>
                </a:r>
              </a:p>
              <a:p>
                <a:pPr lvl="1"/>
                <a:r>
                  <a:rPr lang="en-US" dirty="0"/>
                  <a:t>As long as it spans the same subspace</a:t>
                </a:r>
              </a:p>
              <a:p>
                <a:r>
                  <a:rPr lang="en-US" dirty="0"/>
                  <a:t>Transform between bases with a 3x3 matrix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sty m:val="p"/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R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G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B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5.02429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–4.15738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0.13299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–1.29923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2.49738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–0.19811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0.06167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–0.26872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1.20732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sty m:val="p"/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L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M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S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t="-2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71647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Bases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Additive (light)</a:t>
            </a:r>
          </a:p>
          <a:p>
            <a:pPr lvl="1"/>
            <a:r>
              <a:rPr lang="en-US" dirty="0" err="1"/>
              <a:t>Tristimulus</a:t>
            </a:r>
            <a:r>
              <a:rPr lang="en-US" dirty="0"/>
              <a:t> (LMS cone response)</a:t>
            </a:r>
          </a:p>
          <a:p>
            <a:pPr lvl="1"/>
            <a:r>
              <a:rPr lang="en-US" dirty="0"/>
              <a:t>CIE XYZ (from color matching experiments)</a:t>
            </a:r>
          </a:p>
          <a:p>
            <a:pPr lvl="1"/>
            <a:r>
              <a:rPr lang="en-US" dirty="0"/>
              <a:t>RGB (red/green/blue; different for each device)</a:t>
            </a:r>
          </a:p>
          <a:p>
            <a:pPr lvl="1"/>
            <a:r>
              <a:rPr lang="en-US" dirty="0" err="1"/>
              <a:t>Yuv</a:t>
            </a:r>
            <a:r>
              <a:rPr lang="en-US" dirty="0"/>
              <a:t>, </a:t>
            </a:r>
            <a:r>
              <a:rPr lang="en-US" dirty="0" err="1"/>
              <a:t>YC</a:t>
            </a:r>
            <a:r>
              <a:rPr lang="en-US" baseline="-25000" dirty="0" err="1"/>
              <a:t>r</a:t>
            </a:r>
            <a:r>
              <a:rPr lang="en-US" dirty="0" err="1"/>
              <a:t>C</a:t>
            </a:r>
            <a:r>
              <a:rPr lang="en-US" baseline="-25000" dirty="0" err="1"/>
              <a:t>b</a:t>
            </a:r>
            <a:r>
              <a:rPr lang="en-US" dirty="0"/>
              <a:t>, … (intensity/2 chroma)</a:t>
            </a:r>
          </a:p>
          <a:p>
            <a:r>
              <a:rPr lang="en-US" dirty="0"/>
              <a:t>Subtractive (pigment)</a:t>
            </a:r>
          </a:p>
          <a:p>
            <a:pPr lvl="1"/>
            <a:r>
              <a:rPr lang="en-US" dirty="0"/>
              <a:t>CMY = 1 - RGB (cyan/magenta/yellow)</a:t>
            </a:r>
          </a:p>
          <a:p>
            <a:pPr lvl="2"/>
            <a:r>
              <a:rPr lang="en-US" dirty="0"/>
              <a:t>grade school Blue, Red, Yellow</a:t>
            </a:r>
          </a:p>
          <a:p>
            <a:pPr lvl="1"/>
            <a:r>
              <a:rPr lang="en-US" dirty="0"/>
              <a:t>CMYK (cyan/magenta/yellow/black)</a:t>
            </a:r>
          </a:p>
          <a:p>
            <a:pPr lvl="2"/>
            <a:r>
              <a:rPr lang="en-US" dirty="0"/>
              <a:t>Hard to reliably get pure black </a:t>
            </a:r>
            <a:r>
              <a:rPr lang="en-US"/>
              <a:t>in ink </a:t>
            </a:r>
            <a:r>
              <a:rPr lang="en-US" dirty="0"/>
              <a:t>by mixing CMY </a:t>
            </a:r>
          </a:p>
        </p:txBody>
      </p:sp>
    </p:spTree>
    <p:extLst>
      <p:ext uri="{BB962C8B-B14F-4D97-AF65-F5344CB8AC3E}">
        <p14:creationId xmlns:p14="http://schemas.microsoft.com/office/powerpoint/2010/main" val="8780826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Chromaticity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Normalize x = X / (X+Y+Z); y = Y / (X+Y+Z)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653" y="1721722"/>
            <a:ext cx="3200694" cy="3403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452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2FA35-5B49-E304-3A4C-D4A78C5B8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Light &amp; Color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7A3D4A-3E0D-A4CA-EDF8-3CFF2D4536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1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RGB Gamut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Gamut = representable colors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948" y="1695277"/>
            <a:ext cx="3242843" cy="3448223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2208529" y="2344214"/>
            <a:ext cx="1858945" cy="2150348"/>
          </a:xfrm>
          <a:custGeom>
            <a:avLst/>
            <a:gdLst>
              <a:gd name="connsiteX0" fmla="*/ 0 w 1858945"/>
              <a:gd name="connsiteY0" fmla="*/ 2150348 h 2150348"/>
              <a:gd name="connsiteX1" fmla="*/ 281354 w 1858945"/>
              <a:gd name="connsiteY1" fmla="*/ 0 h 2150348"/>
              <a:gd name="connsiteX2" fmla="*/ 1858945 w 1858945"/>
              <a:gd name="connsiteY2" fmla="*/ 1326383 h 2150348"/>
              <a:gd name="connsiteX3" fmla="*/ 0 w 1858945"/>
              <a:gd name="connsiteY3" fmla="*/ 2150348 h 2150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8945" h="2150348">
                <a:moveTo>
                  <a:pt x="0" y="2150348"/>
                </a:moveTo>
                <a:lnTo>
                  <a:pt x="281354" y="0"/>
                </a:lnTo>
                <a:lnTo>
                  <a:pt x="1858945" y="1326383"/>
                </a:lnTo>
                <a:lnTo>
                  <a:pt x="0" y="2150348"/>
                </a:lnTo>
                <a:close/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7647" y="1695277"/>
            <a:ext cx="3242843" cy="3448223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5511189" y="2355231"/>
            <a:ext cx="2079281" cy="2139331"/>
          </a:xfrm>
          <a:custGeom>
            <a:avLst/>
            <a:gdLst>
              <a:gd name="connsiteX0" fmla="*/ 0 w 1858945"/>
              <a:gd name="connsiteY0" fmla="*/ 2150348 h 2150348"/>
              <a:gd name="connsiteX1" fmla="*/ 281354 w 1858945"/>
              <a:gd name="connsiteY1" fmla="*/ 0 h 2150348"/>
              <a:gd name="connsiteX2" fmla="*/ 1858945 w 1858945"/>
              <a:gd name="connsiteY2" fmla="*/ 1326383 h 2150348"/>
              <a:gd name="connsiteX3" fmla="*/ 0 w 1858945"/>
              <a:gd name="connsiteY3" fmla="*/ 2150348 h 2150348"/>
              <a:gd name="connsiteX0" fmla="*/ 0 w 1748776"/>
              <a:gd name="connsiteY0" fmla="*/ 2150348 h 2150348"/>
              <a:gd name="connsiteX1" fmla="*/ 281354 w 1748776"/>
              <a:gd name="connsiteY1" fmla="*/ 0 h 2150348"/>
              <a:gd name="connsiteX2" fmla="*/ 1748776 w 1748776"/>
              <a:gd name="connsiteY2" fmla="*/ 1139096 h 2150348"/>
              <a:gd name="connsiteX3" fmla="*/ 0 w 1748776"/>
              <a:gd name="connsiteY3" fmla="*/ 2150348 h 2150348"/>
              <a:gd name="connsiteX0" fmla="*/ 0 w 1847927"/>
              <a:gd name="connsiteY0" fmla="*/ 2139331 h 2139331"/>
              <a:gd name="connsiteX1" fmla="*/ 380505 w 1847927"/>
              <a:gd name="connsiteY1" fmla="*/ 0 h 2139331"/>
              <a:gd name="connsiteX2" fmla="*/ 1847927 w 1847927"/>
              <a:gd name="connsiteY2" fmla="*/ 1139096 h 2139331"/>
              <a:gd name="connsiteX3" fmla="*/ 0 w 1847927"/>
              <a:gd name="connsiteY3" fmla="*/ 2139331 h 2139331"/>
              <a:gd name="connsiteX0" fmla="*/ 0 w 1847927"/>
              <a:gd name="connsiteY0" fmla="*/ 2249500 h 2249500"/>
              <a:gd name="connsiteX1" fmla="*/ 49999 w 1847927"/>
              <a:gd name="connsiteY1" fmla="*/ 0 h 2249500"/>
              <a:gd name="connsiteX2" fmla="*/ 1847927 w 1847927"/>
              <a:gd name="connsiteY2" fmla="*/ 1249265 h 2249500"/>
              <a:gd name="connsiteX3" fmla="*/ 0 w 1847927"/>
              <a:gd name="connsiteY3" fmla="*/ 2249500 h 2249500"/>
              <a:gd name="connsiteX0" fmla="*/ 0 w 2013180"/>
              <a:gd name="connsiteY0" fmla="*/ 2249500 h 2249500"/>
              <a:gd name="connsiteX1" fmla="*/ 49999 w 2013180"/>
              <a:gd name="connsiteY1" fmla="*/ 0 h 2249500"/>
              <a:gd name="connsiteX2" fmla="*/ 2013180 w 2013180"/>
              <a:gd name="connsiteY2" fmla="*/ 1513670 h 2249500"/>
              <a:gd name="connsiteX3" fmla="*/ 0 w 2013180"/>
              <a:gd name="connsiteY3" fmla="*/ 2249500 h 2249500"/>
              <a:gd name="connsiteX0" fmla="*/ 0 w 2079281"/>
              <a:gd name="connsiteY0" fmla="*/ 2139331 h 2139331"/>
              <a:gd name="connsiteX1" fmla="*/ 116100 w 2079281"/>
              <a:gd name="connsiteY1" fmla="*/ 0 h 2139331"/>
              <a:gd name="connsiteX2" fmla="*/ 2079281 w 2079281"/>
              <a:gd name="connsiteY2" fmla="*/ 1513670 h 2139331"/>
              <a:gd name="connsiteX3" fmla="*/ 0 w 2079281"/>
              <a:gd name="connsiteY3" fmla="*/ 2139331 h 2139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9281" h="2139331">
                <a:moveTo>
                  <a:pt x="0" y="2139331"/>
                </a:moveTo>
                <a:lnTo>
                  <a:pt x="116100" y="0"/>
                </a:lnTo>
                <a:lnTo>
                  <a:pt x="2079281" y="1513670"/>
                </a:lnTo>
                <a:lnTo>
                  <a:pt x="0" y="2139331"/>
                </a:lnTo>
                <a:close/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630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Subtractive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 at white, remove R, G, or B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7835" y="1694911"/>
            <a:ext cx="3243187" cy="3448589"/>
          </a:xfrm>
          <a:prstGeom prst="rect">
            <a:avLst/>
          </a:prstGeom>
        </p:spPr>
      </p:pic>
      <p:sp>
        <p:nvSpPr>
          <p:cNvPr id="14" name="Freeform 13"/>
          <p:cNvSpPr/>
          <p:nvPr/>
        </p:nvSpPr>
        <p:spPr>
          <a:xfrm>
            <a:off x="3598269" y="2389620"/>
            <a:ext cx="1947461" cy="2242815"/>
          </a:xfrm>
          <a:custGeom>
            <a:avLst/>
            <a:gdLst>
              <a:gd name="connsiteX0" fmla="*/ 0 w 1858945"/>
              <a:gd name="connsiteY0" fmla="*/ 2150348 h 2150348"/>
              <a:gd name="connsiteX1" fmla="*/ 281354 w 1858945"/>
              <a:gd name="connsiteY1" fmla="*/ 0 h 2150348"/>
              <a:gd name="connsiteX2" fmla="*/ 1858945 w 1858945"/>
              <a:gd name="connsiteY2" fmla="*/ 1326383 h 2150348"/>
              <a:gd name="connsiteX3" fmla="*/ 0 w 1858945"/>
              <a:gd name="connsiteY3" fmla="*/ 2150348 h 2150348"/>
              <a:gd name="connsiteX0" fmla="*/ 88516 w 1947461"/>
              <a:gd name="connsiteY0" fmla="*/ 2242815 h 2242815"/>
              <a:gd name="connsiteX1" fmla="*/ 0 w 1947461"/>
              <a:gd name="connsiteY1" fmla="*/ 0 h 2242815"/>
              <a:gd name="connsiteX2" fmla="*/ 1947461 w 1947461"/>
              <a:gd name="connsiteY2" fmla="*/ 1418850 h 2242815"/>
              <a:gd name="connsiteX3" fmla="*/ 88516 w 1947461"/>
              <a:gd name="connsiteY3" fmla="*/ 2242815 h 2242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7461" h="2242815">
                <a:moveTo>
                  <a:pt x="88516" y="2242815"/>
                </a:moveTo>
                <a:lnTo>
                  <a:pt x="0" y="0"/>
                </a:lnTo>
                <a:lnTo>
                  <a:pt x="1947461" y="1418850"/>
                </a:lnTo>
                <a:lnTo>
                  <a:pt x="88516" y="2242815"/>
                </a:lnTo>
                <a:close/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>
            <a:cxnSpLocks/>
          </p:cNvCxnSpPr>
          <p:nvPr/>
        </p:nvCxnSpPr>
        <p:spPr>
          <a:xfrm flipH="1">
            <a:off x="3679371" y="3639400"/>
            <a:ext cx="55880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cxnSpLocks/>
          </p:cNvCxnSpPr>
          <p:nvPr/>
        </p:nvCxnSpPr>
        <p:spPr>
          <a:xfrm flipV="1">
            <a:off x="4245430" y="3145971"/>
            <a:ext cx="326570" cy="4861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cxnSpLocks/>
          </p:cNvCxnSpPr>
          <p:nvPr/>
        </p:nvCxnSpPr>
        <p:spPr>
          <a:xfrm>
            <a:off x="4238172" y="3639400"/>
            <a:ext cx="333828" cy="55834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2190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White Points &amp; Color Temperature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Color of radiating black body at given temperature (°K)</a:t>
            </a:r>
          </a:p>
          <a:p>
            <a:r>
              <a:rPr lang="en-US" i="1" dirty="0"/>
              <a:t>Color</a:t>
            </a:r>
            <a:r>
              <a:rPr lang="en-US" dirty="0"/>
              <a:t> of a black body that temperature, not necessarily the temperature of the light</a:t>
            </a:r>
            <a:endParaRPr lang="en-US" i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51578" y="1063229"/>
            <a:ext cx="3628148" cy="40802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575535"/>
            <a:ext cx="4198073" cy="29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5608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Nonlinear Color Spaces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HSV: Cylindrical Coordinates</a:t>
            </a:r>
          </a:p>
          <a:p>
            <a:pPr lvl="1"/>
            <a:r>
              <a:rPr lang="en-US" dirty="0"/>
              <a:t>Hue = angle</a:t>
            </a:r>
          </a:p>
          <a:p>
            <a:pPr lvl="1"/>
            <a:r>
              <a:rPr lang="en-US" dirty="0"/>
              <a:t>Saturation = distance from central axis</a:t>
            </a:r>
          </a:p>
          <a:p>
            <a:pPr lvl="1"/>
            <a:r>
              <a:rPr lang="en-US" dirty="0"/>
              <a:t>Value = distance along axis</a:t>
            </a:r>
          </a:p>
          <a:p>
            <a:r>
              <a:rPr lang="en-US" dirty="0"/>
              <a:t>Related HLS</a:t>
            </a:r>
          </a:p>
          <a:p>
            <a:pPr lvl="1"/>
            <a:r>
              <a:rPr lang="en-US" dirty="0"/>
              <a:t>Hue/Lightness/Saturation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976" y="2799120"/>
            <a:ext cx="3868738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10854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0F97B-54E1-DD79-42A0-B34646D7B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Perception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76EAD4-BF95-EAA2-EB73-FE637F3A41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6442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Nonlinear Perception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Linear colors don’t look uniformly different</a:t>
            </a:r>
          </a:p>
          <a:p>
            <a:r>
              <a:rPr lang="en-US" dirty="0"/>
              <a:t>Nonlinear Luminance</a:t>
            </a:r>
          </a:p>
          <a:p>
            <a:pPr lvl="1"/>
            <a:r>
              <a:rPr lang="en-US" dirty="0"/>
              <a:t>Gamma (</a:t>
            </a:r>
            <a:r>
              <a:rPr lang="en-US" dirty="0" err="1"/>
              <a:t>sRGB</a:t>
            </a:r>
            <a:r>
              <a:rPr lang="en-US" dirty="0"/>
              <a:t>), L*</a:t>
            </a:r>
            <a:r>
              <a:rPr lang="en-US" dirty="0" err="1"/>
              <a:t>uv</a:t>
            </a:r>
            <a:endParaRPr lang="en-US" dirty="0"/>
          </a:p>
          <a:p>
            <a:r>
              <a:rPr lang="en-US" dirty="0"/>
              <a:t>Nonlinear Luminance &amp; Color</a:t>
            </a:r>
          </a:p>
          <a:p>
            <a:pPr lvl="1"/>
            <a:r>
              <a:rPr lang="en-US" dirty="0"/>
              <a:t>L*u*v*, L*a*b*</a:t>
            </a:r>
          </a:p>
          <a:p>
            <a:pPr lvl="1"/>
            <a:r>
              <a:rPr lang="en-US" dirty="0"/>
              <a:t>Can measure color distances</a:t>
            </a:r>
          </a:p>
        </p:txBody>
      </p:sp>
    </p:spTree>
    <p:extLst>
      <p:ext uri="{BB962C8B-B14F-4D97-AF65-F5344CB8AC3E}">
        <p14:creationId xmlns:p14="http://schemas.microsoft.com/office/powerpoint/2010/main" val="34879406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492388" algn="l"/>
                <a:tab pos="984775" algn="l"/>
                <a:tab pos="1477165" algn="l"/>
                <a:tab pos="1969554" algn="l"/>
                <a:tab pos="2461941" algn="l"/>
                <a:tab pos="2954331" algn="l"/>
                <a:tab pos="3446719" algn="l"/>
                <a:tab pos="3939107" algn="l"/>
                <a:tab pos="4431496" algn="l"/>
                <a:tab pos="4923884" algn="l"/>
                <a:tab pos="5416272" algn="l"/>
                <a:tab pos="5908661" algn="l"/>
                <a:tab pos="6401049" algn="l"/>
              </a:tabLst>
            </a:pPr>
            <a:r>
              <a:rPr lang="en-GB"/>
              <a:t>Gamma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4EE06C9-19DD-C55D-810E-9E31C43E89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0151"/>
                <a:ext cx="8229600" cy="3621478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Gamma transform</a:t>
                </a:r>
              </a:p>
              <a:p>
                <a:pPr lvl="1"/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𝛾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sRGB is approximately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=2.2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with linear bit near 0</a:t>
                </a:r>
              </a:p>
              <a:p>
                <a:r>
                  <a:rPr lang="en-US" dirty="0"/>
                  <a:t>Images</a:t>
                </a:r>
              </a:p>
              <a:p>
                <a:pPr lvl="1"/>
                <a:r>
                  <a:rPr lang="en-US" dirty="0"/>
                  <a:t>Often stored with sRGB or gamma</a:t>
                </a:r>
              </a:p>
              <a:p>
                <a:pPr lvl="1"/>
                <a:r>
                  <a:rPr lang="en-US" dirty="0"/>
                  <a:t>Nonlinear colors </a:t>
                </a:r>
                <a:r>
                  <a:rPr lang="en-US" b="1" dirty="0"/>
                  <a:t>do not add</a:t>
                </a:r>
                <a:endParaRPr lang="en-US" dirty="0"/>
              </a:p>
              <a:p>
                <a:pPr lvl="2"/>
                <a:r>
                  <a:rPr lang="en-US" dirty="0"/>
                  <a:t>Undo gamma, operate in </a:t>
                </a:r>
                <a:br>
                  <a:rPr lang="en-US" dirty="0"/>
                </a:br>
                <a:r>
                  <a:rPr lang="en-US" dirty="0"/>
                  <a:t>linear space, redo gamma</a:t>
                </a:r>
              </a:p>
              <a:p>
                <a:r>
                  <a:rPr lang="en-US" dirty="0"/>
                  <a:t>Some games use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≈</m:t>
                    </m:r>
                    <m:rad>
                      <m:radPr>
                        <m:degHide m:val="on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ra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4EE06C9-19DD-C55D-810E-9E31C43E89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0151"/>
                <a:ext cx="8229600" cy="3621478"/>
              </a:xfrm>
              <a:blipFill>
                <a:blip r:embed="rId3"/>
                <a:stretch>
                  <a:fillRect l="-1389" t="-3497" b="-3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7347" y="1340424"/>
            <a:ext cx="3481206" cy="348120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Photometric Units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Visual intensity</a:t>
            </a:r>
          </a:p>
        </p:txBody>
      </p:sp>
      <p:graphicFrame>
        <p:nvGraphicFramePr>
          <p:cNvPr id="31791" name="Group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69546"/>
              </p:ext>
            </p:extLst>
          </p:nvPr>
        </p:nvGraphicFramePr>
        <p:xfrm>
          <a:off x="304800" y="1704930"/>
          <a:ext cx="8534400" cy="3233420"/>
        </p:xfrm>
        <a:graphic>
          <a:graphicData uri="http://schemas.openxmlformats.org/drawingml/2006/table">
            <a:tbl>
              <a:tblPr/>
              <a:tblGrid>
                <a:gridCol w="365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1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Term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1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Symbol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1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Units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Luminous Energy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talbot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Lumens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  <a:sym typeface="Symbol" pitchFamily="-112" charset="2"/>
                        </a:rPr>
                        <a:t> = </a:t>
                      </a:r>
                      <a:r>
                        <a:rPr kumimoji="1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dQ/dt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lm = talbot/s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Illuminance (lux)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E = d</a:t>
                      </a:r>
                      <a:r>
                        <a:rPr kumimoji="1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  <a:sym typeface="Symbol" pitchFamily="-112" charset="2"/>
                        </a:rPr>
                        <a:t>/dA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lx = lm/m</a:t>
                      </a:r>
                      <a:r>
                        <a:rPr kumimoji="1" lang="en-US" sz="2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2</a:t>
                      </a: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-112" charset="0"/>
                        <a:ea typeface="ＭＳ Ｐゴシック" pitchFamily="-112" charset="-128"/>
                        <a:cs typeface="ＭＳ Ｐ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Candelas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  <a:sym typeface="Symbol" pitchFamily="-112" charset="2"/>
                        </a:rPr>
                        <a:t>I = </a:t>
                      </a:r>
                      <a:r>
                        <a:rPr kumimoji="1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d</a:t>
                      </a:r>
                      <a:r>
                        <a:rPr kumimoji="1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  <a:sym typeface="Symbol" pitchFamily="-112" charset="2"/>
                        </a:rPr>
                        <a:t>/d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cd = lm/</a:t>
                      </a:r>
                      <a:r>
                        <a:rPr kumimoji="1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sr</a:t>
                      </a:r>
                      <a:endParaRPr kumimoji="1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-112" charset="0"/>
                        <a:ea typeface="ＭＳ Ｐゴシック" pitchFamily="-112" charset="-128"/>
                        <a:cs typeface="ＭＳ Ｐ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Luminance (nit)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  <a:sym typeface="Symbol" pitchFamily="-112" charset="2"/>
                        </a:rPr>
                        <a:t>L = </a:t>
                      </a:r>
                      <a:r>
                        <a:rPr kumimoji="1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d</a:t>
                      </a:r>
                      <a:r>
                        <a:rPr kumimoji="1" lang="en-US" sz="2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2</a:t>
                      </a:r>
                      <a:r>
                        <a:rPr kumimoji="1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  <a:sym typeface="Symbol" pitchFamily="-112" charset="2"/>
                        </a:rPr>
                        <a:t>/(d </a:t>
                      </a:r>
                      <a:r>
                        <a:rPr kumimoji="1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  <a:sym typeface="Symbol" pitchFamily="-112" charset="2"/>
                        </a:rPr>
                        <a:t>dA</a:t>
                      </a:r>
                      <a:r>
                        <a:rPr kumimoji="1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  <a:sym typeface="Symbol" pitchFamily="-112" charset="2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nt</a:t>
                      </a:r>
                      <a:r>
                        <a:rPr kumimoji="1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 = cd/m</a:t>
                      </a:r>
                      <a:r>
                        <a:rPr kumimoji="1" lang="en-US" sz="2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2</a:t>
                      </a:r>
                      <a:endParaRPr kumimoji="1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-112" charset="0"/>
                        <a:ea typeface="ＭＳ Ｐゴシック" pitchFamily="-112" charset="-128"/>
                        <a:cs typeface="ＭＳ Ｐ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24219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Range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Real world: High Dynamic range (HDR)</a:t>
            </a:r>
          </a:p>
          <a:p>
            <a:pPr lvl="1">
              <a:tabLst>
                <a:tab pos="6223000" algn="r"/>
              </a:tabLst>
            </a:pPr>
            <a:r>
              <a:rPr lang="en-US" dirty="0"/>
              <a:t>Outside, moonlight	0.0014 </a:t>
            </a:r>
            <a:r>
              <a:rPr lang="en-US" dirty="0" err="1"/>
              <a:t>nt</a:t>
            </a:r>
            <a:endParaRPr lang="en-US" dirty="0"/>
          </a:p>
          <a:p>
            <a:pPr lvl="1">
              <a:tabLst>
                <a:tab pos="6223000" algn="r"/>
              </a:tabLst>
            </a:pPr>
            <a:r>
              <a:rPr lang="en-US" dirty="0"/>
              <a:t>Outside, sunrise	25 </a:t>
            </a:r>
            <a:r>
              <a:rPr lang="en-US" dirty="0" err="1"/>
              <a:t>nt</a:t>
            </a:r>
            <a:endParaRPr lang="en-US" dirty="0"/>
          </a:p>
          <a:p>
            <a:pPr lvl="1">
              <a:tabLst>
                <a:tab pos="6223000" algn="r"/>
              </a:tabLst>
            </a:pPr>
            <a:r>
              <a:rPr lang="en-US" dirty="0"/>
              <a:t>Outside, overcast	700 </a:t>
            </a:r>
            <a:r>
              <a:rPr lang="en-US" dirty="0" err="1"/>
              <a:t>nt</a:t>
            </a:r>
            <a:endParaRPr lang="en-US" dirty="0"/>
          </a:p>
          <a:p>
            <a:pPr lvl="1">
              <a:tabLst>
                <a:tab pos="6223000" algn="r"/>
              </a:tabLst>
            </a:pPr>
            <a:r>
              <a:rPr lang="en-US" dirty="0"/>
              <a:t>Outside, sunlight	5,000 </a:t>
            </a:r>
            <a:r>
              <a:rPr lang="en-US" dirty="0" err="1"/>
              <a:t>nt</a:t>
            </a:r>
            <a:endParaRPr lang="en-US" baseline="30000" dirty="0"/>
          </a:p>
          <a:p>
            <a:pPr lvl="1">
              <a:tabLst>
                <a:tab pos="6223000" algn="r"/>
              </a:tabLst>
            </a:pPr>
            <a:r>
              <a:rPr lang="en-US" dirty="0"/>
              <a:t>Sky	7,000 </a:t>
            </a:r>
            <a:r>
              <a:rPr lang="en-US" dirty="0" err="1"/>
              <a:t>nt</a:t>
            </a:r>
            <a:endParaRPr lang="en-US" dirty="0"/>
          </a:p>
          <a:p>
            <a:pPr lvl="1">
              <a:tabLst>
                <a:tab pos="6223000" algn="r"/>
              </a:tabLst>
            </a:pPr>
            <a:r>
              <a:rPr lang="en-US" dirty="0"/>
              <a:t>Light blub	130,000 </a:t>
            </a:r>
            <a:r>
              <a:rPr lang="en-US" dirty="0" err="1"/>
              <a:t>nt</a:t>
            </a:r>
            <a:endParaRPr lang="en-US" dirty="0"/>
          </a:p>
          <a:p>
            <a:pPr lvl="1">
              <a:tabLst>
                <a:tab pos="6223000" algn="r"/>
              </a:tabLst>
            </a:pPr>
            <a:r>
              <a:rPr lang="en-US" dirty="0"/>
              <a:t>Sun	1,600,000,000 </a:t>
            </a:r>
            <a:r>
              <a:rPr lang="en-US" dirty="0" err="1"/>
              <a:t>nt</a:t>
            </a:r>
            <a:endParaRPr lang="en-US" baseline="30000" dirty="0"/>
          </a:p>
          <a:p>
            <a:r>
              <a:rPr lang="en-US" dirty="0"/>
              <a:t>Displays: Low Dynamic Range (LDR)</a:t>
            </a:r>
          </a:p>
          <a:p>
            <a:pPr lvl="1"/>
            <a:r>
              <a:rPr lang="en-US" dirty="0"/>
              <a:t>Typically about 1 </a:t>
            </a:r>
            <a:r>
              <a:rPr lang="en-US" dirty="0" err="1"/>
              <a:t>nt</a:t>
            </a:r>
            <a:r>
              <a:rPr lang="en-US" dirty="0"/>
              <a:t> to 250 </a:t>
            </a:r>
            <a:r>
              <a:rPr lang="en-US" dirty="0" err="1"/>
              <a:t>nt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9868804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Tone Mapping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HDR ∈ [0,∞); LDR ∈ [0,1] or [0,255]</a:t>
            </a:r>
          </a:p>
          <a:p>
            <a:r>
              <a:rPr lang="en-US" dirty="0"/>
              <a:t>Convert HDR to LDR</a:t>
            </a:r>
          </a:p>
          <a:p>
            <a:pPr lvl="1"/>
            <a:r>
              <a:rPr lang="en-US" dirty="0"/>
              <a:t>Nonlinear </a:t>
            </a:r>
            <a:r>
              <a:rPr lang="en-US" i="1" dirty="0"/>
              <a:t>tone </a:t>
            </a:r>
            <a:br>
              <a:rPr lang="en-US" i="1" dirty="0"/>
            </a:br>
            <a:r>
              <a:rPr lang="en-US" i="1" dirty="0"/>
              <a:t>mapping</a:t>
            </a:r>
            <a:r>
              <a:rPr lang="en-US" dirty="0"/>
              <a:t> curve</a:t>
            </a:r>
          </a:p>
          <a:p>
            <a:pPr lvl="1"/>
            <a:r>
              <a:rPr lang="en-US" dirty="0"/>
              <a:t>Adapt to overall </a:t>
            </a:r>
            <a:br>
              <a:rPr lang="en-US" dirty="0"/>
            </a:br>
            <a:r>
              <a:rPr lang="en-US" dirty="0"/>
              <a:t>intensity</a:t>
            </a:r>
          </a:p>
          <a:p>
            <a:pPr lvl="1"/>
            <a:r>
              <a:rPr lang="en-US" dirty="0"/>
              <a:t>Time-dependent </a:t>
            </a:r>
            <a:br>
              <a:rPr lang="en-US" dirty="0"/>
            </a:br>
            <a:r>
              <a:rPr lang="en-US" dirty="0"/>
              <a:t>adaptation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8531" y="2323322"/>
            <a:ext cx="4593954" cy="282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341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25754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Electromagnetic wave</a:t>
            </a:r>
          </a:p>
          <a:p>
            <a:pPr lvl="1"/>
            <a:r>
              <a:rPr lang="en-US" dirty="0"/>
              <a:t>E &amp; M ⟂ to each other &amp; direction of travel</a:t>
            </a:r>
          </a:p>
          <a:p>
            <a:r>
              <a:rPr lang="en-US" dirty="0"/>
              <a:t>Photon wavelength </a:t>
            </a:r>
            <a:r>
              <a:rPr lang="en-US" dirty="0">
                <a:latin typeface="Symbol" charset="2"/>
                <a:cs typeface="Symbol" charset="2"/>
              </a:rPr>
              <a:t>l</a:t>
            </a:r>
            <a:r>
              <a:rPr lang="en-US" dirty="0"/>
              <a:t>, frequency f = c/</a:t>
            </a:r>
            <a:r>
              <a:rPr lang="en-US" dirty="0">
                <a:latin typeface="Symbol" charset="2"/>
                <a:cs typeface="Symbol" charset="2"/>
              </a:rPr>
              <a:t>l</a:t>
            </a:r>
            <a:br>
              <a:rPr lang="en-US" dirty="0">
                <a:latin typeface="Symbol" charset="2"/>
                <a:cs typeface="Symbol" charset="2"/>
              </a:rPr>
            </a:br>
            <a:r>
              <a:rPr lang="en-US" dirty="0"/>
              <a:t>Photon energy q = h f = h c/</a:t>
            </a:r>
            <a:r>
              <a:rPr lang="en-US" dirty="0">
                <a:latin typeface="Symbol" charset="2"/>
                <a:cs typeface="Symbol" charset="2"/>
              </a:rPr>
              <a:t>l</a:t>
            </a:r>
            <a:r>
              <a:rPr lang="en-US" dirty="0">
                <a:cs typeface="Symbol" charset="2"/>
              </a:rPr>
              <a:t> (in J)</a:t>
            </a:r>
            <a:endParaRPr lang="en-US" dirty="0"/>
          </a:p>
          <a:p>
            <a:pPr lvl="1"/>
            <a:r>
              <a:rPr lang="en-US" dirty="0" err="1"/>
              <a:t>Visibile</a:t>
            </a:r>
            <a:r>
              <a:rPr lang="en-US" dirty="0"/>
              <a:t> </a:t>
            </a:r>
            <a:r>
              <a:rPr lang="en-US" dirty="0">
                <a:latin typeface="Symbol" charset="2"/>
                <a:cs typeface="Symbol" charset="2"/>
              </a:rPr>
              <a:t>l</a:t>
            </a:r>
            <a:r>
              <a:rPr lang="en-US" dirty="0"/>
              <a:t> ≈ 380 nm (blue) to 720 nm (red)</a:t>
            </a:r>
          </a:p>
          <a:p>
            <a:pPr lvl="1"/>
            <a:r>
              <a:rPr lang="en-US" dirty="0"/>
              <a:t>c = speed of light, h = Planck’s constant</a:t>
            </a:r>
          </a:p>
          <a:p>
            <a:r>
              <a:rPr lang="en-US" dirty="0"/>
              <a:t>Spectral energy Q = J/nm</a:t>
            </a:r>
          </a:p>
          <a:p>
            <a:endParaRPr lang="en-US" dirty="0"/>
          </a:p>
        </p:txBody>
      </p:sp>
      <p:pic>
        <p:nvPicPr>
          <p:cNvPr id="4" name="Picture 3" descr="spectrum_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" y="4457700"/>
            <a:ext cx="8686800" cy="61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910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Light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Infinite-dimensional function vector space</a:t>
            </a:r>
          </a:p>
          <a:p>
            <a:pPr lvl="1"/>
            <a:r>
              <a:rPr lang="en-US" dirty="0"/>
              <a:t>spectrum(</a:t>
            </a:r>
            <a:r>
              <a:rPr lang="en-US" dirty="0">
                <a:latin typeface="Symbol" charset="2"/>
                <a:cs typeface="Symbol" charset="2"/>
              </a:rPr>
              <a:t>l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Dimensions = wavelength</a:t>
            </a:r>
          </a:p>
          <a:p>
            <a:r>
              <a:rPr lang="en-US" dirty="0"/>
              <a:t>Shine two lights on something adds energies</a:t>
            </a:r>
          </a:p>
          <a:p>
            <a:pPr lvl="1"/>
            <a:r>
              <a:rPr lang="en-US" dirty="0"/>
              <a:t>Vector/Vector addition</a:t>
            </a:r>
          </a:p>
          <a:p>
            <a:r>
              <a:rPr lang="en-US" dirty="0"/>
              <a:t>Scale light energy, scales the intensity</a:t>
            </a:r>
          </a:p>
          <a:p>
            <a:pPr lvl="1"/>
            <a:r>
              <a:rPr lang="en-US" dirty="0"/>
              <a:t>Scalar/Vector multiplication</a:t>
            </a:r>
          </a:p>
        </p:txBody>
      </p:sp>
    </p:spTree>
    <p:extLst>
      <p:ext uri="{BB962C8B-B14F-4D97-AF65-F5344CB8AC3E}">
        <p14:creationId xmlns:p14="http://schemas.microsoft.com/office/powerpoint/2010/main" val="1899693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Radiometric Units</a:t>
            </a:r>
          </a:p>
        </p:txBody>
      </p:sp>
      <p:graphicFrame>
        <p:nvGraphicFramePr>
          <p:cNvPr id="28791" name="Group 1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460902"/>
              </p:ext>
            </p:extLst>
          </p:nvPr>
        </p:nvGraphicFramePr>
        <p:xfrm>
          <a:off x="304800" y="1276350"/>
          <a:ext cx="8534400" cy="3233420"/>
        </p:xfrm>
        <a:graphic>
          <a:graphicData uri="http://schemas.openxmlformats.org/drawingml/2006/table">
            <a:tbl>
              <a:tblPr/>
              <a:tblGrid>
                <a:gridCol w="365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1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Term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1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Symbol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1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Units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Spectral Energy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J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Spectral Power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  <a:sym typeface="Symbol" pitchFamily="-112" charset="2"/>
                        </a:rPr>
                        <a:t> = </a:t>
                      </a:r>
                      <a:r>
                        <a:rPr kumimoji="1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dQ</a:t>
                      </a:r>
                      <a:r>
                        <a:rPr kumimoji="1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/dt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W = J/s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Irradiance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E = d</a:t>
                      </a:r>
                      <a:r>
                        <a:rPr kumimoji="1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  <a:sym typeface="Symbol" pitchFamily="-112" charset="2"/>
                        </a:rPr>
                        <a:t>/dA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W/m</a:t>
                      </a:r>
                      <a:r>
                        <a:rPr kumimoji="1" lang="en-US" sz="2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2</a:t>
                      </a: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-112" charset="0"/>
                        <a:ea typeface="ＭＳ Ｐゴシック" pitchFamily="-112" charset="-128"/>
                        <a:cs typeface="ＭＳ Ｐ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Radiant Intensity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  <a:sym typeface="Symbol" pitchFamily="-112" charset="2"/>
                        </a:rPr>
                        <a:t>I = </a:t>
                      </a:r>
                      <a:r>
                        <a:rPr kumimoji="1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d</a:t>
                      </a:r>
                      <a:r>
                        <a:rPr kumimoji="1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  <a:sym typeface="Symbol" pitchFamily="-112" charset="2"/>
                        </a:rPr>
                        <a:t>/d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W/</a:t>
                      </a:r>
                      <a:r>
                        <a:rPr kumimoji="1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sr</a:t>
                      </a:r>
                      <a:endParaRPr kumimoji="1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-112" charset="0"/>
                        <a:ea typeface="ＭＳ Ｐゴシック" pitchFamily="-112" charset="-128"/>
                        <a:cs typeface="ＭＳ Ｐ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Radiance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  <a:sym typeface="Symbol" pitchFamily="-112" charset="2"/>
                        </a:rPr>
                        <a:t>L = </a:t>
                      </a:r>
                      <a:r>
                        <a:rPr kumimoji="1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d</a:t>
                      </a:r>
                      <a:r>
                        <a:rPr kumimoji="1" lang="en-US" sz="2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2</a:t>
                      </a:r>
                      <a:r>
                        <a:rPr kumimoji="1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  <a:sym typeface="Symbol" pitchFamily="-112" charset="2"/>
                        </a:rPr>
                        <a:t>/(d </a:t>
                      </a:r>
                      <a:r>
                        <a:rPr kumimoji="1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  <a:sym typeface="Symbol" pitchFamily="-112" charset="2"/>
                        </a:rPr>
                        <a:t>dA</a:t>
                      </a:r>
                      <a:r>
                        <a:rPr kumimoji="1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  <a:sym typeface="Symbol" pitchFamily="-112" charset="2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W/(</a:t>
                      </a:r>
                      <a:r>
                        <a:rPr kumimoji="1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sr</a:t>
                      </a:r>
                      <a:r>
                        <a:rPr kumimoji="1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 m</a:t>
                      </a:r>
                      <a:r>
                        <a:rPr kumimoji="1" lang="en-US" sz="2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2</a:t>
                      </a:r>
                      <a:r>
                        <a:rPr kumimoji="1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04800" y="4681835"/>
            <a:ext cx="4807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/nm dropped by graphics convention</a:t>
            </a:r>
          </a:p>
        </p:txBody>
      </p:sp>
    </p:spTree>
    <p:extLst>
      <p:ext uri="{BB962C8B-B14F-4D97-AF65-F5344CB8AC3E}">
        <p14:creationId xmlns:p14="http://schemas.microsoft.com/office/powerpoint/2010/main" val="1918062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Radiant Energy (Q)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Total energy (Joules)</a:t>
            </a:r>
          </a:p>
          <a:p>
            <a:r>
              <a:rPr lang="en-US" dirty="0"/>
              <a:t>Over all time, directions, area, …</a:t>
            </a:r>
          </a:p>
        </p:txBody>
      </p:sp>
    </p:spTree>
    <p:extLst>
      <p:ext uri="{BB962C8B-B14F-4D97-AF65-F5344CB8AC3E}">
        <p14:creationId xmlns:p14="http://schemas.microsoft.com/office/powerpoint/2010/main" val="2059947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Radiant Flux (</a:t>
            </a:r>
            <a:r>
              <a:rPr kumimoji="1" lang="en-US" dirty="0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)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kumimoji="1" lang="en-US" dirty="0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 = </a:t>
            </a:r>
            <a:r>
              <a:rPr kumimoji="1" lang="en-US" dirty="0" err="1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</a:rPr>
              <a:t>dQ</a:t>
            </a:r>
            <a:r>
              <a:rPr kumimoji="1" lang="en-US" dirty="0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</a:rPr>
              <a:t>/</a:t>
            </a:r>
            <a:r>
              <a:rPr kumimoji="1" lang="en-US" dirty="0" err="1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</a:rPr>
              <a:t>dt</a:t>
            </a:r>
            <a:r>
              <a:rPr kumimoji="1" lang="en-US" dirty="0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</a:rPr>
              <a:t> in </a:t>
            </a:r>
            <a:r>
              <a:rPr lang="en-US" dirty="0"/>
              <a:t>Watts = J/s</a:t>
            </a:r>
          </a:p>
          <a:p>
            <a:r>
              <a:rPr lang="en-US" dirty="0"/>
              <a:t>Radiant energy per unit time</a:t>
            </a:r>
          </a:p>
          <a:p>
            <a:r>
              <a:rPr lang="en-US" dirty="0"/>
              <a:t>This is the one you probably want</a:t>
            </a:r>
          </a:p>
          <a:p>
            <a:pPr lvl="1"/>
            <a:r>
              <a:rPr lang="en-US" dirty="0"/>
              <a:t>Unless you are measuring total energy absorbed</a:t>
            </a:r>
          </a:p>
          <a:p>
            <a:pPr lvl="1"/>
            <a:r>
              <a:rPr lang="en-US" dirty="0"/>
              <a:t>E.g. by a plant over hours of daylight</a:t>
            </a:r>
          </a:p>
          <a:p>
            <a:r>
              <a:rPr lang="en-US" dirty="0"/>
              <a:t>Not the same as light bulb Watts </a:t>
            </a:r>
          </a:p>
          <a:p>
            <a:pPr lvl="1"/>
            <a:r>
              <a:rPr lang="en-US" dirty="0"/>
              <a:t>Power in vs. power out</a:t>
            </a:r>
          </a:p>
        </p:txBody>
      </p:sp>
    </p:spTree>
    <p:extLst>
      <p:ext uri="{BB962C8B-B14F-4D97-AF65-F5344CB8AC3E}">
        <p14:creationId xmlns:p14="http://schemas.microsoft.com/office/powerpoint/2010/main" val="1961204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Radiant Intensity (I)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/>
            <a:r>
              <a:rPr kumimoji="1" lang="en-US" dirty="0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I = </a:t>
            </a:r>
            <a:r>
              <a:rPr kumimoji="1" lang="en-US" dirty="0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</a:rPr>
              <a:t>d</a:t>
            </a:r>
            <a:r>
              <a:rPr kumimoji="1" lang="en-US" dirty="0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/d in </a:t>
            </a:r>
            <a:r>
              <a:rPr lang="en-US" dirty="0"/>
              <a:t>W/</a:t>
            </a:r>
            <a:r>
              <a:rPr lang="en-US" dirty="0" err="1"/>
              <a:t>sr</a:t>
            </a:r>
            <a:endParaRPr lang="en-US" dirty="0"/>
          </a:p>
          <a:p>
            <a:r>
              <a:rPr lang="en-US" dirty="0"/>
              <a:t>Radiant Flux emitted/received per unit solid angle</a:t>
            </a:r>
          </a:p>
          <a:p>
            <a:pPr lvl="1"/>
            <a:r>
              <a:rPr lang="en-US" dirty="0"/>
              <a:t>Light from a point in a small cone of directions</a:t>
            </a:r>
          </a:p>
          <a:p>
            <a:r>
              <a:rPr lang="en-US" dirty="0"/>
              <a:t>Same units for incoming and outgoing light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E266C13-2219-C443-9DF9-16FB9F9D2192}"/>
              </a:ext>
            </a:extLst>
          </p:cNvPr>
          <p:cNvGrpSpPr/>
          <p:nvPr/>
        </p:nvGrpSpPr>
        <p:grpSpPr>
          <a:xfrm rot="1606230">
            <a:off x="6510999" y="1807267"/>
            <a:ext cx="728134" cy="1528966"/>
            <a:chOff x="5147733" y="3996267"/>
            <a:chExt cx="728134" cy="2129896"/>
          </a:xfrm>
        </p:grpSpPr>
        <p:sp>
          <p:nvSpPr>
            <p:cNvPr id="10" name="Triangle 9">
              <a:extLst>
                <a:ext uri="{FF2B5EF4-FFF2-40B4-BE49-F238E27FC236}">
                  <a16:creationId xmlns:a16="http://schemas.microsoft.com/office/drawing/2014/main" id="{0438BBE5-4434-7E48-815B-3233DED52F4D}"/>
                </a:ext>
              </a:extLst>
            </p:cNvPr>
            <p:cNvSpPr/>
            <p:nvPr/>
          </p:nvSpPr>
          <p:spPr>
            <a:xfrm flipV="1">
              <a:off x="5147733" y="4199467"/>
              <a:ext cx="728134" cy="1926696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286CE2C-94B2-814D-B420-5F2F9EA33011}"/>
                </a:ext>
              </a:extLst>
            </p:cNvPr>
            <p:cNvSpPr/>
            <p:nvPr/>
          </p:nvSpPr>
          <p:spPr>
            <a:xfrm>
              <a:off x="5147733" y="3996267"/>
              <a:ext cx="728134" cy="38946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Freeform 11">
            <a:extLst>
              <a:ext uri="{FF2B5EF4-FFF2-40B4-BE49-F238E27FC236}">
                <a16:creationId xmlns:a16="http://schemas.microsoft.com/office/drawing/2014/main" id="{CD1ECCF9-3B0D-F549-8615-7070DC83FF35}"/>
              </a:ext>
            </a:extLst>
          </p:cNvPr>
          <p:cNvSpPr/>
          <p:nvPr/>
        </p:nvSpPr>
        <p:spPr>
          <a:xfrm>
            <a:off x="5325534" y="3253377"/>
            <a:ext cx="2370667" cy="474365"/>
          </a:xfrm>
          <a:custGeom>
            <a:avLst/>
            <a:gdLst>
              <a:gd name="connsiteX0" fmla="*/ 0 w 2370667"/>
              <a:gd name="connsiteY0" fmla="*/ 440267 h 474134"/>
              <a:gd name="connsiteX1" fmla="*/ 1202267 w 2370667"/>
              <a:gd name="connsiteY1" fmla="*/ 0 h 474134"/>
              <a:gd name="connsiteX2" fmla="*/ 2370667 w 2370667"/>
              <a:gd name="connsiteY2" fmla="*/ 474134 h 474134"/>
              <a:gd name="connsiteX3" fmla="*/ 2370667 w 2370667"/>
              <a:gd name="connsiteY3" fmla="*/ 474134 h 474134"/>
              <a:gd name="connsiteX0" fmla="*/ 0 w 2370667"/>
              <a:gd name="connsiteY0" fmla="*/ 440267 h 474134"/>
              <a:gd name="connsiteX1" fmla="*/ 1202267 w 2370667"/>
              <a:gd name="connsiteY1" fmla="*/ 0 h 474134"/>
              <a:gd name="connsiteX2" fmla="*/ 2370667 w 2370667"/>
              <a:gd name="connsiteY2" fmla="*/ 474134 h 474134"/>
              <a:gd name="connsiteX3" fmla="*/ 2370667 w 2370667"/>
              <a:gd name="connsiteY3" fmla="*/ 474134 h 474134"/>
              <a:gd name="connsiteX0" fmla="*/ 0 w 2370667"/>
              <a:gd name="connsiteY0" fmla="*/ 440267 h 474134"/>
              <a:gd name="connsiteX1" fmla="*/ 1202267 w 2370667"/>
              <a:gd name="connsiteY1" fmla="*/ 0 h 474134"/>
              <a:gd name="connsiteX2" fmla="*/ 2370667 w 2370667"/>
              <a:gd name="connsiteY2" fmla="*/ 474134 h 474134"/>
              <a:gd name="connsiteX3" fmla="*/ 2370667 w 2370667"/>
              <a:gd name="connsiteY3" fmla="*/ 474134 h 474134"/>
              <a:gd name="connsiteX0" fmla="*/ 0 w 2370667"/>
              <a:gd name="connsiteY0" fmla="*/ 440345 h 474212"/>
              <a:gd name="connsiteX1" fmla="*/ 1202267 w 2370667"/>
              <a:gd name="connsiteY1" fmla="*/ 78 h 474212"/>
              <a:gd name="connsiteX2" fmla="*/ 2370667 w 2370667"/>
              <a:gd name="connsiteY2" fmla="*/ 474212 h 474212"/>
              <a:gd name="connsiteX3" fmla="*/ 2370667 w 2370667"/>
              <a:gd name="connsiteY3" fmla="*/ 474212 h 474212"/>
              <a:gd name="connsiteX0" fmla="*/ 0 w 2370667"/>
              <a:gd name="connsiteY0" fmla="*/ 440498 h 474365"/>
              <a:gd name="connsiteX1" fmla="*/ 1202267 w 2370667"/>
              <a:gd name="connsiteY1" fmla="*/ 231 h 474365"/>
              <a:gd name="connsiteX2" fmla="*/ 2370667 w 2370667"/>
              <a:gd name="connsiteY2" fmla="*/ 474365 h 474365"/>
              <a:gd name="connsiteX3" fmla="*/ 2370667 w 2370667"/>
              <a:gd name="connsiteY3" fmla="*/ 474365 h 474365"/>
              <a:gd name="connsiteX0" fmla="*/ 0 w 2370667"/>
              <a:gd name="connsiteY0" fmla="*/ 440498 h 474365"/>
              <a:gd name="connsiteX1" fmla="*/ 1202267 w 2370667"/>
              <a:gd name="connsiteY1" fmla="*/ 231 h 474365"/>
              <a:gd name="connsiteX2" fmla="*/ 2370667 w 2370667"/>
              <a:gd name="connsiteY2" fmla="*/ 474365 h 474365"/>
              <a:gd name="connsiteX3" fmla="*/ 2370667 w 2370667"/>
              <a:gd name="connsiteY3" fmla="*/ 474365 h 474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0667" h="474365">
                <a:moveTo>
                  <a:pt x="0" y="440498"/>
                </a:moveTo>
                <a:cubicBezTo>
                  <a:pt x="383823" y="90542"/>
                  <a:pt x="733778" y="-5413"/>
                  <a:pt x="1202267" y="231"/>
                </a:cubicBezTo>
                <a:cubicBezTo>
                  <a:pt x="1676401" y="5876"/>
                  <a:pt x="2099734" y="96187"/>
                  <a:pt x="2370667" y="474365"/>
                </a:cubicBezTo>
                <a:lnTo>
                  <a:pt x="2370667" y="474365"/>
                </a:ln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30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Radiosity</a:t>
            </a:r>
            <a:r>
              <a:rPr lang="en-US" dirty="0"/>
              <a:t> (B)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595202" cy="3394472"/>
          </a:xfrm>
        </p:spPr>
        <p:txBody>
          <a:bodyPr>
            <a:normAutofit/>
          </a:bodyPr>
          <a:lstStyle/>
          <a:p>
            <a:pPr lvl="0"/>
            <a:r>
              <a:rPr kumimoji="1" lang="en-US" dirty="0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B = </a:t>
            </a:r>
            <a:r>
              <a:rPr kumimoji="1" lang="en-US" dirty="0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</a:rPr>
              <a:t>d</a:t>
            </a:r>
            <a:r>
              <a:rPr kumimoji="1" lang="en-US" dirty="0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/</a:t>
            </a:r>
            <a:r>
              <a:rPr kumimoji="1" lang="en-US" dirty="0" err="1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dA</a:t>
            </a:r>
            <a:r>
              <a:rPr lang="en-US" dirty="0">
                <a:sym typeface="Symbol" pitchFamily="-112" charset="2"/>
              </a:rPr>
              <a:t> in W/m</a:t>
            </a:r>
            <a:r>
              <a:rPr lang="en-US" baseline="30000" dirty="0">
                <a:sym typeface="Symbol" pitchFamily="-112" charset="2"/>
              </a:rPr>
              <a:t>2</a:t>
            </a:r>
            <a:endParaRPr lang="en-US" dirty="0">
              <a:sym typeface="Symbol" pitchFamily="-112" charset="2"/>
            </a:endParaRPr>
          </a:p>
          <a:p>
            <a:pPr lvl="0"/>
            <a:r>
              <a:rPr kumimoji="1" lang="en-US" dirty="0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All light </a:t>
            </a:r>
            <a:r>
              <a:rPr kumimoji="1" lang="en-US" i="1" dirty="0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leaving</a:t>
            </a:r>
            <a:r>
              <a:rPr kumimoji="1" lang="en-US" dirty="0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 a patch of surface</a:t>
            </a:r>
          </a:p>
          <a:p>
            <a:pPr lvl="1"/>
            <a:r>
              <a:rPr kumimoji="1" lang="en-US" dirty="0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Emitted or reflected</a:t>
            </a:r>
          </a:p>
          <a:p>
            <a:pPr lvl="1"/>
            <a:r>
              <a:rPr kumimoji="1" lang="en-US" dirty="0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All directions at each point</a:t>
            </a:r>
          </a:p>
          <a:p>
            <a:pPr lvl="1"/>
            <a:r>
              <a:rPr kumimoji="1" lang="en-US" dirty="0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Measured per unit area</a:t>
            </a:r>
          </a:p>
        </p:txBody>
      </p:sp>
      <p:sp>
        <p:nvSpPr>
          <p:cNvPr id="11" name="Freeform 10"/>
          <p:cNvSpPr/>
          <p:nvPr/>
        </p:nvSpPr>
        <p:spPr>
          <a:xfrm>
            <a:off x="5325534" y="2835195"/>
            <a:ext cx="2370667" cy="474365"/>
          </a:xfrm>
          <a:custGeom>
            <a:avLst/>
            <a:gdLst>
              <a:gd name="connsiteX0" fmla="*/ 0 w 2370667"/>
              <a:gd name="connsiteY0" fmla="*/ 440267 h 474134"/>
              <a:gd name="connsiteX1" fmla="*/ 1202267 w 2370667"/>
              <a:gd name="connsiteY1" fmla="*/ 0 h 474134"/>
              <a:gd name="connsiteX2" fmla="*/ 2370667 w 2370667"/>
              <a:gd name="connsiteY2" fmla="*/ 474134 h 474134"/>
              <a:gd name="connsiteX3" fmla="*/ 2370667 w 2370667"/>
              <a:gd name="connsiteY3" fmla="*/ 474134 h 474134"/>
              <a:gd name="connsiteX0" fmla="*/ 0 w 2370667"/>
              <a:gd name="connsiteY0" fmla="*/ 440267 h 474134"/>
              <a:gd name="connsiteX1" fmla="*/ 1202267 w 2370667"/>
              <a:gd name="connsiteY1" fmla="*/ 0 h 474134"/>
              <a:gd name="connsiteX2" fmla="*/ 2370667 w 2370667"/>
              <a:gd name="connsiteY2" fmla="*/ 474134 h 474134"/>
              <a:gd name="connsiteX3" fmla="*/ 2370667 w 2370667"/>
              <a:gd name="connsiteY3" fmla="*/ 474134 h 474134"/>
              <a:gd name="connsiteX0" fmla="*/ 0 w 2370667"/>
              <a:gd name="connsiteY0" fmla="*/ 440267 h 474134"/>
              <a:gd name="connsiteX1" fmla="*/ 1202267 w 2370667"/>
              <a:gd name="connsiteY1" fmla="*/ 0 h 474134"/>
              <a:gd name="connsiteX2" fmla="*/ 2370667 w 2370667"/>
              <a:gd name="connsiteY2" fmla="*/ 474134 h 474134"/>
              <a:gd name="connsiteX3" fmla="*/ 2370667 w 2370667"/>
              <a:gd name="connsiteY3" fmla="*/ 474134 h 474134"/>
              <a:gd name="connsiteX0" fmla="*/ 0 w 2370667"/>
              <a:gd name="connsiteY0" fmla="*/ 440345 h 474212"/>
              <a:gd name="connsiteX1" fmla="*/ 1202267 w 2370667"/>
              <a:gd name="connsiteY1" fmla="*/ 78 h 474212"/>
              <a:gd name="connsiteX2" fmla="*/ 2370667 w 2370667"/>
              <a:gd name="connsiteY2" fmla="*/ 474212 h 474212"/>
              <a:gd name="connsiteX3" fmla="*/ 2370667 w 2370667"/>
              <a:gd name="connsiteY3" fmla="*/ 474212 h 474212"/>
              <a:gd name="connsiteX0" fmla="*/ 0 w 2370667"/>
              <a:gd name="connsiteY0" fmla="*/ 440498 h 474365"/>
              <a:gd name="connsiteX1" fmla="*/ 1202267 w 2370667"/>
              <a:gd name="connsiteY1" fmla="*/ 231 h 474365"/>
              <a:gd name="connsiteX2" fmla="*/ 2370667 w 2370667"/>
              <a:gd name="connsiteY2" fmla="*/ 474365 h 474365"/>
              <a:gd name="connsiteX3" fmla="*/ 2370667 w 2370667"/>
              <a:gd name="connsiteY3" fmla="*/ 474365 h 474365"/>
              <a:gd name="connsiteX0" fmla="*/ 0 w 2370667"/>
              <a:gd name="connsiteY0" fmla="*/ 440498 h 474365"/>
              <a:gd name="connsiteX1" fmla="*/ 1202267 w 2370667"/>
              <a:gd name="connsiteY1" fmla="*/ 231 h 474365"/>
              <a:gd name="connsiteX2" fmla="*/ 2370667 w 2370667"/>
              <a:gd name="connsiteY2" fmla="*/ 474365 h 474365"/>
              <a:gd name="connsiteX3" fmla="*/ 2370667 w 2370667"/>
              <a:gd name="connsiteY3" fmla="*/ 474365 h 474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0667" h="474365">
                <a:moveTo>
                  <a:pt x="0" y="440498"/>
                </a:moveTo>
                <a:cubicBezTo>
                  <a:pt x="383823" y="90542"/>
                  <a:pt x="733778" y="-5413"/>
                  <a:pt x="1202267" y="231"/>
                </a:cubicBezTo>
                <a:cubicBezTo>
                  <a:pt x="1676401" y="5876"/>
                  <a:pt x="2099734" y="96187"/>
                  <a:pt x="2370667" y="474365"/>
                </a:cubicBezTo>
                <a:lnTo>
                  <a:pt x="2370667" y="474365"/>
                </a:ln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108499" y="2827998"/>
            <a:ext cx="847240" cy="172121"/>
          </a:xfrm>
          <a:custGeom>
            <a:avLst/>
            <a:gdLst>
              <a:gd name="connsiteX0" fmla="*/ 0 w 863192"/>
              <a:gd name="connsiteY0" fmla="*/ 164901 h 329802"/>
              <a:gd name="connsiteX1" fmla="*/ 431596 w 863192"/>
              <a:gd name="connsiteY1" fmla="*/ 0 h 329802"/>
              <a:gd name="connsiteX2" fmla="*/ 863192 w 863192"/>
              <a:gd name="connsiteY2" fmla="*/ 164901 h 329802"/>
              <a:gd name="connsiteX3" fmla="*/ 431596 w 863192"/>
              <a:gd name="connsiteY3" fmla="*/ 329802 h 329802"/>
              <a:gd name="connsiteX4" fmla="*/ 0 w 863192"/>
              <a:gd name="connsiteY4" fmla="*/ 164901 h 329802"/>
              <a:gd name="connsiteX0" fmla="*/ 22 w 863214"/>
              <a:gd name="connsiteY0" fmla="*/ 37886 h 202787"/>
              <a:gd name="connsiteX1" fmla="*/ 446249 w 863214"/>
              <a:gd name="connsiteY1" fmla="*/ 48550 h 202787"/>
              <a:gd name="connsiteX2" fmla="*/ 863214 w 863214"/>
              <a:gd name="connsiteY2" fmla="*/ 37886 h 202787"/>
              <a:gd name="connsiteX3" fmla="*/ 431618 w 863214"/>
              <a:gd name="connsiteY3" fmla="*/ 202787 h 202787"/>
              <a:gd name="connsiteX4" fmla="*/ 22 w 863214"/>
              <a:gd name="connsiteY4" fmla="*/ 37886 h 202787"/>
              <a:gd name="connsiteX0" fmla="*/ 16 w 848577"/>
              <a:gd name="connsiteY0" fmla="*/ 90843 h 205069"/>
              <a:gd name="connsiteX1" fmla="*/ 431612 w 848577"/>
              <a:gd name="connsiteY1" fmla="*/ 50300 h 205069"/>
              <a:gd name="connsiteX2" fmla="*/ 848577 w 848577"/>
              <a:gd name="connsiteY2" fmla="*/ 39636 h 205069"/>
              <a:gd name="connsiteX3" fmla="*/ 416981 w 848577"/>
              <a:gd name="connsiteY3" fmla="*/ 204537 h 205069"/>
              <a:gd name="connsiteX4" fmla="*/ 16 w 848577"/>
              <a:gd name="connsiteY4" fmla="*/ 90843 h 205069"/>
              <a:gd name="connsiteX0" fmla="*/ 16 w 841262"/>
              <a:gd name="connsiteY0" fmla="*/ 43201 h 157745"/>
              <a:gd name="connsiteX1" fmla="*/ 431612 w 841262"/>
              <a:gd name="connsiteY1" fmla="*/ 2658 h 157745"/>
              <a:gd name="connsiteX2" fmla="*/ 841262 w 841262"/>
              <a:gd name="connsiteY2" fmla="*/ 65146 h 157745"/>
              <a:gd name="connsiteX3" fmla="*/ 416981 w 841262"/>
              <a:gd name="connsiteY3" fmla="*/ 156895 h 157745"/>
              <a:gd name="connsiteX4" fmla="*/ 16 w 841262"/>
              <a:gd name="connsiteY4" fmla="*/ 43201 h 157745"/>
              <a:gd name="connsiteX0" fmla="*/ 16 w 841780"/>
              <a:gd name="connsiteY0" fmla="*/ 43201 h 157122"/>
              <a:gd name="connsiteX1" fmla="*/ 431612 w 841780"/>
              <a:gd name="connsiteY1" fmla="*/ 2658 h 157122"/>
              <a:gd name="connsiteX2" fmla="*/ 841262 w 841780"/>
              <a:gd name="connsiteY2" fmla="*/ 65146 h 157122"/>
              <a:gd name="connsiteX3" fmla="*/ 416981 w 841780"/>
              <a:gd name="connsiteY3" fmla="*/ 156895 h 157122"/>
              <a:gd name="connsiteX4" fmla="*/ 16 w 841780"/>
              <a:gd name="connsiteY4" fmla="*/ 43201 h 157122"/>
              <a:gd name="connsiteX0" fmla="*/ 16 w 841780"/>
              <a:gd name="connsiteY0" fmla="*/ 41005 h 154926"/>
              <a:gd name="connsiteX1" fmla="*/ 431612 w 841780"/>
              <a:gd name="connsiteY1" fmla="*/ 462 h 154926"/>
              <a:gd name="connsiteX2" fmla="*/ 841262 w 841780"/>
              <a:gd name="connsiteY2" fmla="*/ 62950 h 154926"/>
              <a:gd name="connsiteX3" fmla="*/ 416981 w 841780"/>
              <a:gd name="connsiteY3" fmla="*/ 154699 h 154926"/>
              <a:gd name="connsiteX4" fmla="*/ 16 w 841780"/>
              <a:gd name="connsiteY4" fmla="*/ 41005 h 154926"/>
              <a:gd name="connsiteX0" fmla="*/ 16 w 841780"/>
              <a:gd name="connsiteY0" fmla="*/ 40608 h 154322"/>
              <a:gd name="connsiteX1" fmla="*/ 431612 w 841780"/>
              <a:gd name="connsiteY1" fmla="*/ 65 h 154322"/>
              <a:gd name="connsiteX2" fmla="*/ 841262 w 841780"/>
              <a:gd name="connsiteY2" fmla="*/ 47923 h 154322"/>
              <a:gd name="connsiteX3" fmla="*/ 416981 w 841780"/>
              <a:gd name="connsiteY3" fmla="*/ 154302 h 154322"/>
              <a:gd name="connsiteX4" fmla="*/ 16 w 841780"/>
              <a:gd name="connsiteY4" fmla="*/ 40608 h 154322"/>
              <a:gd name="connsiteX0" fmla="*/ 16 w 841780"/>
              <a:gd name="connsiteY0" fmla="*/ 40608 h 154322"/>
              <a:gd name="connsiteX1" fmla="*/ 431612 w 841780"/>
              <a:gd name="connsiteY1" fmla="*/ 65 h 154322"/>
              <a:gd name="connsiteX2" fmla="*/ 841262 w 841780"/>
              <a:gd name="connsiteY2" fmla="*/ 47923 h 154322"/>
              <a:gd name="connsiteX3" fmla="*/ 416981 w 841780"/>
              <a:gd name="connsiteY3" fmla="*/ 154302 h 154322"/>
              <a:gd name="connsiteX4" fmla="*/ 16 w 841780"/>
              <a:gd name="connsiteY4" fmla="*/ 40608 h 154322"/>
              <a:gd name="connsiteX0" fmla="*/ 16 w 841262"/>
              <a:gd name="connsiteY0" fmla="*/ 40608 h 154330"/>
              <a:gd name="connsiteX1" fmla="*/ 431612 w 841262"/>
              <a:gd name="connsiteY1" fmla="*/ 65 h 154330"/>
              <a:gd name="connsiteX2" fmla="*/ 841262 w 841262"/>
              <a:gd name="connsiteY2" fmla="*/ 47923 h 154330"/>
              <a:gd name="connsiteX3" fmla="*/ 416981 w 841262"/>
              <a:gd name="connsiteY3" fmla="*/ 154302 h 154330"/>
              <a:gd name="connsiteX4" fmla="*/ 16 w 841262"/>
              <a:gd name="connsiteY4" fmla="*/ 40608 h 154330"/>
              <a:gd name="connsiteX0" fmla="*/ 16 w 841262"/>
              <a:gd name="connsiteY0" fmla="*/ 33583 h 154699"/>
              <a:gd name="connsiteX1" fmla="*/ 431612 w 841262"/>
              <a:gd name="connsiteY1" fmla="*/ 356 h 154699"/>
              <a:gd name="connsiteX2" fmla="*/ 841262 w 841262"/>
              <a:gd name="connsiteY2" fmla="*/ 48214 h 154699"/>
              <a:gd name="connsiteX3" fmla="*/ 416981 w 841262"/>
              <a:gd name="connsiteY3" fmla="*/ 154593 h 154699"/>
              <a:gd name="connsiteX4" fmla="*/ 16 w 841262"/>
              <a:gd name="connsiteY4" fmla="*/ 33583 h 154699"/>
              <a:gd name="connsiteX0" fmla="*/ 16 w 841262"/>
              <a:gd name="connsiteY0" fmla="*/ 49698 h 170814"/>
              <a:gd name="connsiteX1" fmla="*/ 431612 w 841262"/>
              <a:gd name="connsiteY1" fmla="*/ 16471 h 170814"/>
              <a:gd name="connsiteX2" fmla="*/ 841262 w 841262"/>
              <a:gd name="connsiteY2" fmla="*/ 64329 h 170814"/>
              <a:gd name="connsiteX3" fmla="*/ 416981 w 841262"/>
              <a:gd name="connsiteY3" fmla="*/ 170708 h 170814"/>
              <a:gd name="connsiteX4" fmla="*/ 16 w 841262"/>
              <a:gd name="connsiteY4" fmla="*/ 49698 h 170814"/>
              <a:gd name="connsiteX0" fmla="*/ 16 w 841262"/>
              <a:gd name="connsiteY0" fmla="*/ 57043 h 178159"/>
              <a:gd name="connsiteX1" fmla="*/ 431612 w 841262"/>
              <a:gd name="connsiteY1" fmla="*/ 23816 h 178159"/>
              <a:gd name="connsiteX2" fmla="*/ 841262 w 841262"/>
              <a:gd name="connsiteY2" fmla="*/ 71674 h 178159"/>
              <a:gd name="connsiteX3" fmla="*/ 416981 w 841262"/>
              <a:gd name="connsiteY3" fmla="*/ 178053 h 178159"/>
              <a:gd name="connsiteX4" fmla="*/ 16 w 841262"/>
              <a:gd name="connsiteY4" fmla="*/ 57043 h 178159"/>
              <a:gd name="connsiteX0" fmla="*/ 30 w 841276"/>
              <a:gd name="connsiteY0" fmla="*/ 33354 h 154470"/>
              <a:gd name="connsiteX1" fmla="*/ 431626 w 841276"/>
              <a:gd name="connsiteY1" fmla="*/ 127 h 154470"/>
              <a:gd name="connsiteX2" fmla="*/ 841276 w 841276"/>
              <a:gd name="connsiteY2" fmla="*/ 47985 h 154470"/>
              <a:gd name="connsiteX3" fmla="*/ 416995 w 841276"/>
              <a:gd name="connsiteY3" fmla="*/ 154364 h 154470"/>
              <a:gd name="connsiteX4" fmla="*/ 30 w 841276"/>
              <a:gd name="connsiteY4" fmla="*/ 33354 h 154470"/>
              <a:gd name="connsiteX0" fmla="*/ 30 w 847214"/>
              <a:gd name="connsiteY0" fmla="*/ 16384 h 155667"/>
              <a:gd name="connsiteX1" fmla="*/ 437564 w 847214"/>
              <a:gd name="connsiteY1" fmla="*/ 970 h 155667"/>
              <a:gd name="connsiteX2" fmla="*/ 847214 w 847214"/>
              <a:gd name="connsiteY2" fmla="*/ 48828 h 155667"/>
              <a:gd name="connsiteX3" fmla="*/ 422933 w 847214"/>
              <a:gd name="connsiteY3" fmla="*/ 155207 h 155667"/>
              <a:gd name="connsiteX4" fmla="*/ 30 w 847214"/>
              <a:gd name="connsiteY4" fmla="*/ 16384 h 155667"/>
              <a:gd name="connsiteX0" fmla="*/ 30 w 847214"/>
              <a:gd name="connsiteY0" fmla="*/ 15513 h 154360"/>
              <a:gd name="connsiteX1" fmla="*/ 437564 w 847214"/>
              <a:gd name="connsiteY1" fmla="*/ 99 h 154360"/>
              <a:gd name="connsiteX2" fmla="*/ 847214 w 847214"/>
              <a:gd name="connsiteY2" fmla="*/ 24206 h 154360"/>
              <a:gd name="connsiteX3" fmla="*/ 422933 w 847214"/>
              <a:gd name="connsiteY3" fmla="*/ 154336 h 154360"/>
              <a:gd name="connsiteX4" fmla="*/ 30 w 847214"/>
              <a:gd name="connsiteY4" fmla="*/ 15513 h 154360"/>
              <a:gd name="connsiteX0" fmla="*/ 135 w 847319"/>
              <a:gd name="connsiteY0" fmla="*/ 16991 h 155838"/>
              <a:gd name="connsiteX1" fmla="*/ 437669 w 847319"/>
              <a:gd name="connsiteY1" fmla="*/ 1577 h 155838"/>
              <a:gd name="connsiteX2" fmla="*/ 847319 w 847319"/>
              <a:gd name="connsiteY2" fmla="*/ 25684 h 155838"/>
              <a:gd name="connsiteX3" fmla="*/ 423038 w 847319"/>
              <a:gd name="connsiteY3" fmla="*/ 155814 h 155838"/>
              <a:gd name="connsiteX4" fmla="*/ 135 w 847319"/>
              <a:gd name="connsiteY4" fmla="*/ 16991 h 155838"/>
              <a:gd name="connsiteX0" fmla="*/ 135 w 847319"/>
              <a:gd name="connsiteY0" fmla="*/ 34163 h 173010"/>
              <a:gd name="connsiteX1" fmla="*/ 437669 w 847319"/>
              <a:gd name="connsiteY1" fmla="*/ 936 h 173010"/>
              <a:gd name="connsiteX2" fmla="*/ 847319 w 847319"/>
              <a:gd name="connsiteY2" fmla="*/ 42856 h 173010"/>
              <a:gd name="connsiteX3" fmla="*/ 423038 w 847319"/>
              <a:gd name="connsiteY3" fmla="*/ 172986 h 173010"/>
              <a:gd name="connsiteX4" fmla="*/ 135 w 847319"/>
              <a:gd name="connsiteY4" fmla="*/ 34163 h 173010"/>
              <a:gd name="connsiteX0" fmla="*/ 56 w 847240"/>
              <a:gd name="connsiteY0" fmla="*/ 33274 h 172121"/>
              <a:gd name="connsiteX1" fmla="*/ 437590 w 847240"/>
              <a:gd name="connsiteY1" fmla="*/ 47 h 172121"/>
              <a:gd name="connsiteX2" fmla="*/ 847240 w 847240"/>
              <a:gd name="connsiteY2" fmla="*/ 41967 h 172121"/>
              <a:gd name="connsiteX3" fmla="*/ 422959 w 847240"/>
              <a:gd name="connsiteY3" fmla="*/ 172097 h 172121"/>
              <a:gd name="connsiteX4" fmla="*/ 56 w 847240"/>
              <a:gd name="connsiteY4" fmla="*/ 33274 h 172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7240" h="172121">
                <a:moveTo>
                  <a:pt x="56" y="33274"/>
                </a:moveTo>
                <a:cubicBezTo>
                  <a:pt x="-3443" y="31320"/>
                  <a:pt x="159827" y="-1402"/>
                  <a:pt x="437590" y="47"/>
                </a:cubicBezTo>
                <a:cubicBezTo>
                  <a:pt x="715353" y="1496"/>
                  <a:pt x="847240" y="24047"/>
                  <a:pt x="847240" y="41967"/>
                </a:cubicBezTo>
                <a:cubicBezTo>
                  <a:pt x="832609" y="111093"/>
                  <a:pt x="564156" y="173546"/>
                  <a:pt x="422959" y="172097"/>
                </a:cubicBezTo>
                <a:cubicBezTo>
                  <a:pt x="281762" y="170648"/>
                  <a:pt x="-2383" y="136169"/>
                  <a:pt x="56" y="33274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5690588" y="1961560"/>
            <a:ext cx="1651842" cy="847494"/>
            <a:chOff x="5690588" y="2871322"/>
            <a:chExt cx="1651842" cy="847494"/>
          </a:xfrm>
        </p:grpSpPr>
        <p:sp>
          <p:nvSpPr>
            <p:cNvPr id="13" name="Oval 12"/>
            <p:cNvSpPr/>
            <p:nvPr/>
          </p:nvSpPr>
          <p:spPr>
            <a:xfrm>
              <a:off x="5690588" y="2871322"/>
              <a:ext cx="1651842" cy="847494"/>
            </a:xfrm>
            <a:custGeom>
              <a:avLst/>
              <a:gdLst>
                <a:gd name="connsiteX0" fmla="*/ 0 w 1650670"/>
                <a:gd name="connsiteY0" fmla="*/ 825335 h 1650670"/>
                <a:gd name="connsiteX1" fmla="*/ 825335 w 1650670"/>
                <a:gd name="connsiteY1" fmla="*/ 0 h 1650670"/>
                <a:gd name="connsiteX2" fmla="*/ 1650670 w 1650670"/>
                <a:gd name="connsiteY2" fmla="*/ 825335 h 1650670"/>
                <a:gd name="connsiteX3" fmla="*/ 825335 w 1650670"/>
                <a:gd name="connsiteY3" fmla="*/ 1650670 h 1650670"/>
                <a:gd name="connsiteX4" fmla="*/ 0 w 1650670"/>
                <a:gd name="connsiteY4" fmla="*/ 825335 h 1650670"/>
                <a:gd name="connsiteX0" fmla="*/ 1 w 1650671"/>
                <a:gd name="connsiteY0" fmla="*/ 825335 h 1021942"/>
                <a:gd name="connsiteX1" fmla="*/ 825336 w 1650671"/>
                <a:gd name="connsiteY1" fmla="*/ 0 h 1021942"/>
                <a:gd name="connsiteX2" fmla="*/ 1650671 w 1650671"/>
                <a:gd name="connsiteY2" fmla="*/ 825335 h 1021942"/>
                <a:gd name="connsiteX3" fmla="*/ 831273 w 1650671"/>
                <a:gd name="connsiteY3" fmla="*/ 801584 h 1021942"/>
                <a:gd name="connsiteX4" fmla="*/ 1 w 1650671"/>
                <a:gd name="connsiteY4" fmla="*/ 825335 h 1021942"/>
                <a:gd name="connsiteX0" fmla="*/ 154 w 1650824"/>
                <a:gd name="connsiteY0" fmla="*/ 825335 h 1029472"/>
                <a:gd name="connsiteX1" fmla="*/ 825489 w 1650824"/>
                <a:gd name="connsiteY1" fmla="*/ 0 h 1029472"/>
                <a:gd name="connsiteX2" fmla="*/ 1650824 w 1650824"/>
                <a:gd name="connsiteY2" fmla="*/ 825335 h 1029472"/>
                <a:gd name="connsiteX3" fmla="*/ 878928 w 1650824"/>
                <a:gd name="connsiteY3" fmla="*/ 831272 h 1029472"/>
                <a:gd name="connsiteX4" fmla="*/ 154 w 1650824"/>
                <a:gd name="connsiteY4" fmla="*/ 825335 h 1029472"/>
                <a:gd name="connsiteX0" fmla="*/ 154 w 1650824"/>
                <a:gd name="connsiteY0" fmla="*/ 825335 h 1029472"/>
                <a:gd name="connsiteX1" fmla="*/ 825489 w 1650824"/>
                <a:gd name="connsiteY1" fmla="*/ 0 h 1029472"/>
                <a:gd name="connsiteX2" fmla="*/ 1650824 w 1650824"/>
                <a:gd name="connsiteY2" fmla="*/ 825335 h 1029472"/>
                <a:gd name="connsiteX3" fmla="*/ 878928 w 1650824"/>
                <a:gd name="connsiteY3" fmla="*/ 831272 h 1029472"/>
                <a:gd name="connsiteX4" fmla="*/ 154 w 1650824"/>
                <a:gd name="connsiteY4" fmla="*/ 825335 h 1029472"/>
                <a:gd name="connsiteX0" fmla="*/ 154 w 1651996"/>
                <a:gd name="connsiteY0" fmla="*/ 825335 h 847494"/>
                <a:gd name="connsiteX1" fmla="*/ 825489 w 1651996"/>
                <a:gd name="connsiteY1" fmla="*/ 0 h 847494"/>
                <a:gd name="connsiteX2" fmla="*/ 1650824 w 1651996"/>
                <a:gd name="connsiteY2" fmla="*/ 825335 h 847494"/>
                <a:gd name="connsiteX3" fmla="*/ 878928 w 1651996"/>
                <a:gd name="connsiteY3" fmla="*/ 831272 h 847494"/>
                <a:gd name="connsiteX4" fmla="*/ 154 w 1651996"/>
                <a:gd name="connsiteY4" fmla="*/ 825335 h 847494"/>
                <a:gd name="connsiteX0" fmla="*/ 0 w 1651842"/>
                <a:gd name="connsiteY0" fmla="*/ 825335 h 847494"/>
                <a:gd name="connsiteX1" fmla="*/ 825335 w 1651842"/>
                <a:gd name="connsiteY1" fmla="*/ 0 h 847494"/>
                <a:gd name="connsiteX2" fmla="*/ 1650670 w 1651842"/>
                <a:gd name="connsiteY2" fmla="*/ 825335 h 847494"/>
                <a:gd name="connsiteX3" fmla="*/ 878774 w 1651842"/>
                <a:gd name="connsiteY3" fmla="*/ 831272 h 847494"/>
                <a:gd name="connsiteX4" fmla="*/ 0 w 1651842"/>
                <a:gd name="connsiteY4" fmla="*/ 825335 h 847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1842" h="847494">
                  <a:moveTo>
                    <a:pt x="0" y="825335"/>
                  </a:moveTo>
                  <a:cubicBezTo>
                    <a:pt x="14845" y="348343"/>
                    <a:pt x="369515" y="0"/>
                    <a:pt x="825335" y="0"/>
                  </a:cubicBezTo>
                  <a:cubicBezTo>
                    <a:pt x="1281155" y="0"/>
                    <a:pt x="1650670" y="369515"/>
                    <a:pt x="1650670" y="825335"/>
                  </a:cubicBezTo>
                  <a:cubicBezTo>
                    <a:pt x="1674421" y="871456"/>
                    <a:pt x="1334594" y="831272"/>
                    <a:pt x="878774" y="831272"/>
                  </a:cubicBezTo>
                  <a:lnTo>
                    <a:pt x="0" y="825335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Arrow Connector 14"/>
            <p:cNvCxnSpPr>
              <a:stCxn id="11" idx="1"/>
            </p:cNvCxnSpPr>
            <p:nvPr/>
          </p:nvCxnSpPr>
          <p:spPr>
            <a:xfrm flipV="1">
              <a:off x="6527800" y="3268684"/>
              <a:ext cx="694706" cy="42399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1" idx="1"/>
            </p:cNvCxnSpPr>
            <p:nvPr/>
          </p:nvCxnSpPr>
          <p:spPr>
            <a:xfrm flipV="1">
              <a:off x="6527800" y="2912424"/>
              <a:ext cx="273132" cy="780251"/>
            </a:xfrm>
            <a:prstGeom prst="straightConnector1">
              <a:avLst/>
            </a:prstGeom>
            <a:ln>
              <a:solidFill>
                <a:schemeClr val="accent4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1" idx="1"/>
            </p:cNvCxnSpPr>
            <p:nvPr/>
          </p:nvCxnSpPr>
          <p:spPr>
            <a:xfrm flipH="1" flipV="1">
              <a:off x="6260606" y="2912426"/>
              <a:ext cx="267194" cy="780249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1" idx="1"/>
            </p:cNvCxnSpPr>
            <p:nvPr/>
          </p:nvCxnSpPr>
          <p:spPr>
            <a:xfrm flipH="1" flipV="1">
              <a:off x="5809344" y="3268684"/>
              <a:ext cx="718456" cy="423991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69068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2324</TotalTime>
  <Words>973</Words>
  <Application>Microsoft Macintosh PowerPoint</Application>
  <PresentationFormat>On-screen Show (16:9)</PresentationFormat>
  <Paragraphs>183</Paragraphs>
  <Slides>29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Cambria Math</vt:lpstr>
      <vt:lpstr>Helvetica</vt:lpstr>
      <vt:lpstr>Symbol</vt:lpstr>
      <vt:lpstr>Wingdings</vt:lpstr>
      <vt:lpstr>Office Theme</vt:lpstr>
      <vt:lpstr>Light &amp; Displays</vt:lpstr>
      <vt:lpstr>Light &amp; Color</vt:lpstr>
      <vt:lpstr>Light</vt:lpstr>
      <vt:lpstr>Light</vt:lpstr>
      <vt:lpstr>Radiometric Units</vt:lpstr>
      <vt:lpstr>Radiant Energy (Q)</vt:lpstr>
      <vt:lpstr>Radiant Flux ()</vt:lpstr>
      <vt:lpstr>Radiant Intensity (I)</vt:lpstr>
      <vt:lpstr>Radiosity (B)</vt:lpstr>
      <vt:lpstr>Irradiance (E)</vt:lpstr>
      <vt:lpstr>Radiance (L)</vt:lpstr>
      <vt:lpstr>Spectral Graphs</vt:lpstr>
      <vt:lpstr>Physiology</vt:lpstr>
      <vt:lpstr>Color Perception</vt:lpstr>
      <vt:lpstr>Color Perception</vt:lpstr>
      <vt:lpstr>Metamers</vt:lpstr>
      <vt:lpstr>Color Basis</vt:lpstr>
      <vt:lpstr>Linear Bases</vt:lpstr>
      <vt:lpstr>Chromaticity</vt:lpstr>
      <vt:lpstr>RGB Gamut</vt:lpstr>
      <vt:lpstr>Subtractive</vt:lpstr>
      <vt:lpstr>White Points &amp; Color Temperature</vt:lpstr>
      <vt:lpstr>Nonlinear Color Spaces</vt:lpstr>
      <vt:lpstr>Perception</vt:lpstr>
      <vt:lpstr>Nonlinear Perception</vt:lpstr>
      <vt:lpstr>Gamma</vt:lpstr>
      <vt:lpstr>Photometric Units</vt:lpstr>
      <vt:lpstr>Dynamic Range</vt:lpstr>
      <vt:lpstr>Tone Mapping</vt:lpstr>
    </vt:vector>
  </TitlesOfParts>
  <Company>UMBC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Light, Color &amp; Perception</dc:title>
  <dc:creator>Marc Olano</dc:creator>
  <cp:lastModifiedBy>Marc Olano</cp:lastModifiedBy>
  <cp:revision>54</cp:revision>
  <dcterms:created xsi:type="dcterms:W3CDTF">2011-11-29T13:16:20Z</dcterms:created>
  <dcterms:modified xsi:type="dcterms:W3CDTF">2026-05-04T20:25:30Z</dcterms:modified>
</cp:coreProperties>
</file>