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436" r:id="rId3"/>
    <p:sldId id="437" r:id="rId4"/>
    <p:sldId id="418" r:id="rId5"/>
    <p:sldId id="449" r:id="rId6"/>
    <p:sldId id="419" r:id="rId7"/>
    <p:sldId id="420" r:id="rId8"/>
    <p:sldId id="421" r:id="rId9"/>
    <p:sldId id="424" r:id="rId10"/>
    <p:sldId id="426" r:id="rId11"/>
    <p:sldId id="427" r:id="rId12"/>
    <p:sldId id="428" r:id="rId13"/>
    <p:sldId id="429" r:id="rId14"/>
    <p:sldId id="450" r:id="rId15"/>
    <p:sldId id="430" r:id="rId16"/>
    <p:sldId id="431" r:id="rId17"/>
    <p:sldId id="432" r:id="rId18"/>
    <p:sldId id="433" r:id="rId19"/>
    <p:sldId id="434" r:id="rId20"/>
    <p:sldId id="435" r:id="rId21"/>
    <p:sldId id="452" r:id="rId22"/>
    <p:sldId id="451" r:id="rId23"/>
    <p:sldId id="440" r:id="rId24"/>
    <p:sldId id="444" r:id="rId25"/>
    <p:sldId id="439" r:id="rId26"/>
    <p:sldId id="445" r:id="rId27"/>
    <p:sldId id="442" r:id="rId28"/>
    <p:sldId id="453" r:id="rId29"/>
    <p:sldId id="454" r:id="rId30"/>
    <p:sldId id="447" r:id="rId31"/>
    <p:sldId id="448" r:id="rId3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6"/>
    <p:restoredTop sz="94766"/>
  </p:normalViewPr>
  <p:slideViewPr>
    <p:cSldViewPr snapToGrid="0">
      <p:cViewPr varScale="1">
        <p:scale>
          <a:sx n="135" d="100"/>
          <a:sy n="135" d="100"/>
        </p:scale>
        <p:origin x="168" y="4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522D27B-E1D6-034E-98EB-3921059C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7F4B455-1C94-CF46-A735-2490D17B9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97829-884D-F943-9C42-A6338B8D353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E4E57-26D4-C44D-A1EC-EFC6A01514C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1CD37-EF2A-814E-8B39-1C8D9C59DDF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14203-5BCD-334F-BA8B-C74D5E62C95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9CB4B-E2C9-874B-BF3D-9A5865453DB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E0BC5-37BB-C143-BEB3-61B6AA67802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E6E2B-C8AF-1A4A-8F62-E6DAA4964DF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66B56-8DF0-8A45-B0A3-F6A7D8826F5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38DAE-6DFE-F345-8B90-94CB849838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DA33C-5496-F84F-9B17-E17E6FFEEB9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44A93-6A28-CD4F-A060-73872AD59E5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763DD-E49B-C34B-A2DD-74D1DB9DA7A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3DC2-6243-4041-8E0C-8769A337A3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4B981-7F30-E043-907A-EAB2ACA1E73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FB445-9039-8946-869A-7B21BAE3FA3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A3166-521A-484C-914A-FCF3C8C902F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383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DC3E-2C6B-4943-9E0F-C7C176B2B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49FF-A275-AA4A-9563-E73EADB9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3DE4-28D9-7946-A7E9-100B443F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1D2A-BBDB-FA49-83AE-824ACE95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A0E1-F21A-8949-AD18-49824E5C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3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AC15-F159-6C49-9A93-66C0B5D2F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854B-6CAB-3742-A0F5-F87E246E4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3768-59F8-A946-B737-93B6B2EF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ABAC-A9C1-A34E-A299-2847FA96E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8BD67-ECBA-CA46-800C-E6A07B410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1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A1AD-1A0A-F142-8692-39A3090E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4BE4D8-135C-0E48-AE14-4EB8087D2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Graphics Pipeline</a:t>
            </a:r>
            <a:br>
              <a:rPr lang="en-US"/>
            </a:br>
            <a:r>
              <a:rPr lang="en-US"/>
              <a:t>Clipping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Cohen-Sutherland Line Clipping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Create bit code for each </a:t>
                </a:r>
                <a:r>
                  <a:rPr lang="en-GB" dirty="0" err="1"/>
                  <a:t>endopint</a:t>
                </a:r>
                <a:endParaRPr lang="en-GB" dirty="0"/>
              </a:p>
              <a:p>
                <a:r>
                  <a:rPr lang="en-GB" dirty="0"/>
                  <a:t>Each region is assigned a 4-bit code (</a:t>
                </a:r>
                <a:r>
                  <a:rPr lang="en-GB" dirty="0" err="1"/>
                  <a:t>outcode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 1st bit – above top edge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2nd bit – below bottom edge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3rd bit – right of right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4th  bit – left of left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 b="-1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Picture 3" descr="Bit codes by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537223"/>
            <a:ext cx="2562225" cy="19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Efficient Computation of Bit-Code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Compute each bit</a:t>
                </a:r>
              </a:p>
              <a:p>
                <a:pPr lvl="1"/>
                <a:r>
                  <a:rPr lang="en-GB" dirty="0"/>
                  <a:t>First bit is the sign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Second bit is the sign bit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Third bit is the sign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Forth bit is the sign bit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17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609E-7C73-9C40-AE16-CC4B63ECBF00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Bit-Code Trivial Rejects and Accepts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both bit codes are zero – trivial accept</a:t>
            </a:r>
          </a:p>
          <a:p>
            <a:r>
              <a:rPr lang="en-GB" dirty="0"/>
              <a:t>If endpoints are both outside of same edge, they will share that bit</a:t>
            </a:r>
          </a:p>
          <a:p>
            <a:pPr lvl="1"/>
            <a:r>
              <a:rPr lang="en-GB" dirty="0"/>
              <a:t>This can easily be computed as </a:t>
            </a:r>
            <a:br>
              <a:rPr lang="en-GB" dirty="0"/>
            </a:br>
            <a:r>
              <a:rPr lang="en-GB" dirty="0"/>
              <a:t>a bitwise </a:t>
            </a:r>
            <a:r>
              <a:rPr lang="en-GB" b="1" dirty="0"/>
              <a:t>and</a:t>
            </a:r>
            <a:r>
              <a:rPr lang="en-GB" dirty="0"/>
              <a:t> (&amp;) operation – </a:t>
            </a:r>
            <a:br>
              <a:rPr lang="en-GB" dirty="0"/>
            </a:br>
            <a:r>
              <a:rPr lang="en-GB" dirty="0"/>
              <a:t>trivial reject if non-zero result</a:t>
            </a:r>
          </a:p>
          <a:p>
            <a:r>
              <a:rPr lang="en-GB" dirty="0"/>
              <a:t>If not, then need to split line at </a:t>
            </a:r>
            <a:br>
              <a:rPr lang="en-GB" dirty="0"/>
            </a:br>
            <a:r>
              <a:rPr lang="en-GB" dirty="0"/>
              <a:t>clip edge, discard portion </a:t>
            </a:r>
            <a:br>
              <a:rPr lang="en-GB" dirty="0"/>
            </a:br>
            <a:r>
              <a:rPr lang="en-GB" dirty="0"/>
              <a:t>outside, continue testing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F757-8BFE-434A-87B7-2FB3C9CF8E1C}" type="slidenum">
              <a:rPr lang="en-GB"/>
              <a:pPr/>
              <a:t>12</a:t>
            </a:fld>
            <a:endParaRPr lang="en-GB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9A737C3-1F2C-8443-A903-5216D205B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537223"/>
            <a:ext cx="2562225" cy="19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973" y="195263"/>
            <a:ext cx="6531769" cy="87868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  <a:tab pos="4432385" algn="l"/>
                <a:tab pos="4924873" algn="l"/>
                <a:tab pos="5417360" algn="l"/>
                <a:tab pos="5909847" algn="l"/>
                <a:tab pos="6402335" algn="l"/>
              </a:tabLst>
              <a:defRPr/>
            </a:pPr>
            <a:r>
              <a:rPr lang="en-GB">
                <a:ea typeface="+mj-ea"/>
                <a:cs typeface="+mj-cs"/>
              </a:rPr>
              <a:t>Cohen-Sutherland </a:t>
            </a:r>
            <a:br>
              <a:rPr lang="en-GB">
                <a:ea typeface="+mj-ea"/>
                <a:cs typeface="+mj-cs"/>
              </a:rPr>
            </a:br>
            <a:r>
              <a:rPr lang="en-GB">
                <a:ea typeface="+mj-ea"/>
                <a:cs typeface="+mj-cs"/>
              </a:rPr>
              <a:t>Line Clipping Algorithm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DF3B-8E81-9F4D-894D-B0837C7A96C9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53754" y="1182292"/>
            <a:ext cx="6221015" cy="374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30615" rIns="61229" bIns="3061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defRPr/>
            </a:pPr>
            <a:r>
              <a:rPr lang="en-GB" sz="1875" i="1" dirty="0"/>
              <a:t>code1</a:t>
            </a:r>
            <a:r>
              <a:rPr lang="en-GB" sz="1875" dirty="0"/>
              <a:t> = </a:t>
            </a:r>
            <a:r>
              <a:rPr lang="en-GB" sz="1875" dirty="0" err="1"/>
              <a:t>outcode</a:t>
            </a:r>
            <a:r>
              <a:rPr lang="en-GB" sz="1875" dirty="0"/>
              <a:t> from endpoint1</a:t>
            </a:r>
          </a:p>
          <a:p>
            <a:pPr>
              <a:defRPr/>
            </a:pPr>
            <a:r>
              <a:rPr lang="en-GB" sz="1875" i="1" dirty="0"/>
              <a:t>code2</a:t>
            </a:r>
            <a:r>
              <a:rPr lang="en-GB" sz="1875" dirty="0"/>
              <a:t> = </a:t>
            </a:r>
            <a:r>
              <a:rPr lang="en-GB" sz="1875" dirty="0" err="1"/>
              <a:t>outcode</a:t>
            </a:r>
            <a:r>
              <a:rPr lang="en-GB" sz="1875" dirty="0"/>
              <a:t> from endpoint2</a:t>
            </a:r>
          </a:p>
          <a:p>
            <a:pPr>
              <a:defRPr/>
            </a:pPr>
            <a:r>
              <a:rPr lang="en-GB" sz="1875" b="1" dirty="0"/>
              <a:t>if</a:t>
            </a:r>
            <a:r>
              <a:rPr lang="en-GB" sz="1875" dirty="0"/>
              <a:t> (</a:t>
            </a:r>
            <a:r>
              <a:rPr lang="en-GB" sz="1875" i="1" dirty="0"/>
              <a:t>code1</a:t>
            </a:r>
            <a:r>
              <a:rPr lang="en-GB" sz="1875" dirty="0"/>
              <a:t> | code2 == 0) </a:t>
            </a:r>
            <a:r>
              <a:rPr lang="en-GB" sz="1875" b="1" dirty="0"/>
              <a:t>then</a:t>
            </a:r>
          </a:p>
          <a:p>
            <a:pPr>
              <a:defRPr/>
            </a:pPr>
            <a:r>
              <a:rPr lang="en-GB" sz="1875" dirty="0"/>
              <a:t>	</a:t>
            </a:r>
            <a:r>
              <a:rPr lang="en-GB" sz="1875" dirty="0" err="1"/>
              <a:t>trivial_accept</a:t>
            </a:r>
            <a:endParaRPr lang="en-GB" sz="1875" dirty="0"/>
          </a:p>
          <a:p>
            <a:pPr>
              <a:defRPr/>
            </a:pPr>
            <a:r>
              <a:rPr lang="en-GB" sz="1875" b="1" dirty="0"/>
              <a:t>else if</a:t>
            </a:r>
            <a:r>
              <a:rPr lang="en-GB" sz="1875" dirty="0"/>
              <a:t> (</a:t>
            </a:r>
            <a:r>
              <a:rPr lang="en-GB" sz="1875" i="1" dirty="0"/>
              <a:t>code1</a:t>
            </a:r>
            <a:r>
              <a:rPr lang="en-GB" sz="1875" dirty="0"/>
              <a:t> &amp; </a:t>
            </a:r>
            <a:r>
              <a:rPr lang="en-GB" sz="1875" i="1" dirty="0"/>
              <a:t>code2</a:t>
            </a:r>
            <a:r>
              <a:rPr lang="en-GB" sz="1875" dirty="0"/>
              <a:t> != 0) </a:t>
            </a:r>
            <a:r>
              <a:rPr lang="en-GB" sz="1875" b="1" dirty="0"/>
              <a:t>then</a:t>
            </a:r>
          </a:p>
          <a:p>
            <a:pPr>
              <a:defRPr/>
            </a:pPr>
            <a:r>
              <a:rPr lang="en-GB" sz="1875" dirty="0"/>
              <a:t>	</a:t>
            </a:r>
            <a:r>
              <a:rPr lang="en-GB" sz="1875" dirty="0" err="1"/>
              <a:t>trivial_reject</a:t>
            </a:r>
            <a:endParaRPr lang="en-GB" sz="1875" dirty="0"/>
          </a:p>
          <a:p>
            <a:pPr>
              <a:defRPr/>
            </a:pPr>
            <a:r>
              <a:rPr lang="en-GB" sz="1875" b="1" dirty="0"/>
              <a:t>else</a:t>
            </a:r>
          </a:p>
          <a:p>
            <a:pPr>
              <a:defRPr/>
            </a:pPr>
            <a:r>
              <a:rPr lang="en-GB" sz="1875" dirty="0"/>
              <a:t>	clip against left</a:t>
            </a:r>
          </a:p>
          <a:p>
            <a:pPr>
              <a:defRPr/>
            </a:pPr>
            <a:r>
              <a:rPr lang="en-GB" sz="1875" dirty="0"/>
              <a:t>	clip against right</a:t>
            </a:r>
          </a:p>
          <a:p>
            <a:pPr>
              <a:defRPr/>
            </a:pPr>
            <a:r>
              <a:rPr lang="en-GB" sz="1875" dirty="0"/>
              <a:t>	clip against bottom</a:t>
            </a:r>
          </a:p>
          <a:p>
            <a:pPr>
              <a:defRPr/>
            </a:pPr>
            <a:r>
              <a:rPr lang="en-GB" sz="1875" dirty="0"/>
              <a:t>	clip against top</a:t>
            </a:r>
          </a:p>
          <a:p>
            <a:pPr>
              <a:defRPr/>
            </a:pPr>
            <a:r>
              <a:rPr lang="en-GB" sz="1875" dirty="0"/>
              <a:t>	</a:t>
            </a:r>
            <a:r>
              <a:rPr lang="en-GB" sz="1875" b="1" dirty="0"/>
              <a:t>if </a:t>
            </a:r>
            <a:r>
              <a:rPr lang="en-GB" sz="1875" dirty="0"/>
              <a:t>(</a:t>
            </a:r>
            <a:r>
              <a:rPr lang="en-GB" sz="1875"/>
              <a:t>anything remains) </a:t>
            </a:r>
            <a:r>
              <a:rPr lang="en-GB" sz="1875" b="1" dirty="0"/>
              <a:t>then</a:t>
            </a:r>
          </a:p>
          <a:p>
            <a:pPr>
              <a:defRPr/>
            </a:pPr>
            <a:r>
              <a:rPr lang="en-GB" sz="1875" dirty="0"/>
              <a:t>		accept clipped segment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C669-ED6E-ECD3-9EF0-8DE0FE51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Clipping</a:t>
            </a:r>
          </a:p>
        </p:txBody>
      </p:sp>
    </p:spTree>
    <p:extLst>
      <p:ext uri="{BB962C8B-B14F-4D97-AF65-F5344CB8AC3E}">
        <p14:creationId xmlns:p14="http://schemas.microsoft.com/office/powerpoint/2010/main" val="274505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Polygon Clipping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cases (new edges, discarded edges)</a:t>
            </a:r>
          </a:p>
          <a:p>
            <a:pPr lvl="1"/>
            <a:r>
              <a:rPr lang="en-GB" dirty="0"/>
              <a:t>Multiple polygons may result from a single (concave) polygon</a:t>
            </a:r>
          </a:p>
        </p:txBody>
      </p:sp>
      <p:pic>
        <p:nvPicPr>
          <p:cNvPr id="34819" name="Picture 3" descr="Polygon clipping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3" y="2230942"/>
            <a:ext cx="5085573" cy="27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Sutherland-Hodgman Polygon Clipping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Divide and conquer</a:t>
            </a:r>
          </a:p>
          <a:p>
            <a:r>
              <a:rPr lang="en-GB"/>
              <a:t>Simpler </a:t>
            </a:r>
            <a:r>
              <a:rPr lang="en-GB" dirty="0"/>
              <a:t>problem is to clip polygon against a single infinite edge</a:t>
            </a:r>
          </a:p>
          <a:p>
            <a:pPr lvl="1"/>
            <a:r>
              <a:rPr lang="en-GB" dirty="0"/>
              <a:t>Sequence of 4 clips against clipping rectangle</a:t>
            </a:r>
          </a:p>
        </p:txBody>
      </p:sp>
      <p:pic>
        <p:nvPicPr>
          <p:cNvPr id="35843" name="Picture 3" descr="Sequence of clips against clip rectangle bounda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45" y="2571750"/>
            <a:ext cx="4152509" cy="244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Sutherland-Hodgman Polygon Clipping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Algorithm moves around the polygon from </a:t>
            </a:r>
            <a:r>
              <a:rPr lang="en-GB" dirty="0" err="1"/>
              <a:t>v</a:t>
            </a:r>
            <a:r>
              <a:rPr lang="en-GB" baseline="-25000" dirty="0" err="1"/>
              <a:t>n</a:t>
            </a:r>
            <a:r>
              <a:rPr lang="en-GB" dirty="0"/>
              <a:t> to v</a:t>
            </a:r>
            <a:r>
              <a:rPr lang="en-GB" baseline="-25000" dirty="0"/>
              <a:t>1</a:t>
            </a:r>
            <a:r>
              <a:rPr lang="en-GB" dirty="0"/>
              <a:t> and then on back to </a:t>
            </a:r>
            <a:r>
              <a:rPr lang="en-GB" dirty="0" err="1"/>
              <a:t>v</a:t>
            </a:r>
            <a:r>
              <a:rPr lang="en-GB" baseline="-25000" dirty="0" err="1"/>
              <a:t>n</a:t>
            </a:r>
            <a:endParaRPr lang="en-GB" baseline="-25000" dirty="0"/>
          </a:p>
          <a:p>
            <a:r>
              <a:rPr lang="en-GB" dirty="0"/>
              <a:t>At each step</a:t>
            </a:r>
          </a:p>
          <a:p>
            <a:pPr lvl="1"/>
            <a:r>
              <a:rPr lang="en-GB" dirty="0"/>
              <a:t>Check (v</a:t>
            </a:r>
            <a:r>
              <a:rPr lang="en-GB" baseline="-25000" dirty="0"/>
              <a:t>i</a:t>
            </a:r>
            <a:r>
              <a:rPr lang="en-GB" dirty="0"/>
              <a:t> to v</a:t>
            </a:r>
            <a:r>
              <a:rPr lang="en-GB" baseline="-25000" dirty="0"/>
              <a:t>i+1</a:t>
            </a:r>
            <a:r>
              <a:rPr lang="en-GB" dirty="0"/>
              <a:t>) line against the clip edge</a:t>
            </a:r>
          </a:p>
          <a:p>
            <a:pPr lvl="1"/>
            <a:r>
              <a:rPr lang="en-GB" dirty="0"/>
              <a:t>Add zero, one, or two vertices to the output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FF87-A338-4B43-B760-9443CBDDDC60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Sutherland-Hodgman Polygon Clipping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each step, 1 of 4 possible cases arises</a:t>
            </a:r>
          </a:p>
          <a:p>
            <a:pPr marL="342900" lvl="1" indent="0">
              <a:buNone/>
            </a:pPr>
            <a:r>
              <a:rPr lang="en-GB" sz="2000" dirty="0"/>
              <a:t>1) Edge is completely inside clip boundary, so add vertex p to the output</a:t>
            </a:r>
          </a:p>
          <a:p>
            <a:pPr marL="342900" lvl="1" indent="0">
              <a:buNone/>
            </a:pPr>
            <a:r>
              <a:rPr lang="en-GB" sz="2000" dirty="0"/>
              <a:t>2) Intersection </a:t>
            </a:r>
            <a:r>
              <a:rPr lang="en-GB" sz="2000" dirty="0" err="1"/>
              <a:t>i</a:t>
            </a:r>
            <a:r>
              <a:rPr lang="en-GB" sz="2000" dirty="0"/>
              <a:t> is output as vertex because it intersects with boundary</a:t>
            </a:r>
          </a:p>
          <a:p>
            <a:pPr marL="342900" lvl="1" indent="0">
              <a:buNone/>
            </a:pPr>
            <a:r>
              <a:rPr lang="en-GB" sz="2000" dirty="0"/>
              <a:t>3) Both vertices are outside boundary, so neither is output</a:t>
            </a:r>
          </a:p>
          <a:p>
            <a:pPr marL="342900" lvl="1" indent="0">
              <a:buNone/>
            </a:pPr>
            <a:r>
              <a:rPr lang="en-GB" sz="2000" dirty="0"/>
              <a:t>4) Intersection </a:t>
            </a:r>
            <a:r>
              <a:rPr lang="en-GB" sz="2000" dirty="0" err="1"/>
              <a:t>i</a:t>
            </a:r>
            <a:r>
              <a:rPr lang="en-GB" sz="2000" dirty="0"/>
              <a:t> and vertex p both added to output list</a:t>
            </a:r>
          </a:p>
          <a:p>
            <a:pPr lvl="1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731D-A681-004A-AF82-2E3C34DB72DD}" type="slidenum">
              <a:rPr lang="en-GB"/>
              <a:pPr/>
              <a:t>18</a:t>
            </a:fld>
            <a:endParaRPr lang="en-GB"/>
          </a:p>
        </p:txBody>
      </p:sp>
      <p:pic>
        <p:nvPicPr>
          <p:cNvPr id="37891" name="Picture 3" descr="Case 1: Polygon edge with both vertices inside clip ed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8"/>
          <a:stretch/>
        </p:blipFill>
        <p:spPr bwMode="auto">
          <a:xfrm>
            <a:off x="1988344" y="3296841"/>
            <a:ext cx="1519966" cy="182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 descr="Case 2: Polygon edge passing from inside to outside clip edge">
            <a:extLst>
              <a:ext uri="{FF2B5EF4-FFF2-40B4-BE49-F238E27FC236}">
                <a16:creationId xmlns:a16="http://schemas.microsoft.com/office/drawing/2014/main" id="{BEAD40B1-1C8F-B34B-97F1-07AA2C8CD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r="44750"/>
          <a:stretch/>
        </p:blipFill>
        <p:spPr bwMode="auto">
          <a:xfrm>
            <a:off x="3508310" y="3296841"/>
            <a:ext cx="1334278" cy="182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3" descr="Case 3: Polygon edge with both vertices outside clip edge">
            <a:extLst>
              <a:ext uri="{FF2B5EF4-FFF2-40B4-BE49-F238E27FC236}">
                <a16:creationId xmlns:a16="http://schemas.microsoft.com/office/drawing/2014/main" id="{3D934446-7CB0-124E-8046-C511FFAA1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0" r="22535"/>
          <a:stretch/>
        </p:blipFill>
        <p:spPr bwMode="auto">
          <a:xfrm>
            <a:off x="4842588" y="3296840"/>
            <a:ext cx="1147664" cy="182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3" descr="Case 4: polygon edge going from outside to inside clip edge">
            <a:extLst>
              <a:ext uri="{FF2B5EF4-FFF2-40B4-BE49-F238E27FC236}">
                <a16:creationId xmlns:a16="http://schemas.microsoft.com/office/drawing/2014/main" id="{18D65919-A6A8-FC4F-83E9-723F5CD04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8" r="-1"/>
          <a:stretch/>
        </p:blipFill>
        <p:spPr bwMode="auto">
          <a:xfrm>
            <a:off x="5990252" y="3296839"/>
            <a:ext cx="1166133" cy="182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298973" y="235744"/>
            <a:ext cx="6531769" cy="797719"/>
          </a:xfrm>
        </p:spPr>
        <p:txBody>
          <a:bodyPr/>
          <a:lstStyle/>
          <a:p>
            <a:pPr eaLnBrk="1" hangingPunct="1"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  <a:tab pos="6401991" algn="l"/>
              </a:tabLst>
            </a:pPr>
            <a:r>
              <a:rPr lang="en-GB">
                <a:latin typeface="Calibri" charset="0"/>
              </a:rPr>
              <a:t>Sutherland-Hodgman Algorithm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2B59C-C5B4-0A42-A8DF-029D0C1D0758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383506" y="1182291"/>
            <a:ext cx="6376988" cy="34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30615" rIns="61229" bIns="3061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350" dirty="0" err="1">
                <a:solidFill>
                  <a:srgbClr val="000000"/>
                </a:solidFill>
                <a:latin typeface="Liberation Sans" charset="0"/>
                <a:cs typeface="DejaVu Sans" charset="0"/>
              </a:rPr>
              <a:t>Sutherland-Hodgman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(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array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)‏</a:t>
            </a: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vertex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S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=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array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[ length(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array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) - 1 ]</a:t>
            </a:r>
          </a:p>
          <a:p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for 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( j = 0 ; j &lt; length(array) ; j++ )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do</a:t>
            </a:r>
          </a:p>
          <a:p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vertex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P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=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array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[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j 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]</a:t>
            </a:r>
          </a:p>
          <a:p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if 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(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P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is inside clip plane )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then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		</a:t>
            </a: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if 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(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S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is inside clip plane )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then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	</a:t>
            </a:r>
            <a:r>
              <a:rPr lang="en-GB" sz="1350" dirty="0">
                <a:solidFill>
                  <a:schemeClr val="accent2"/>
                </a:solidFill>
                <a:latin typeface="Liberation Sans" charset="0"/>
                <a:cs typeface="DejaVu Sans" charset="0"/>
              </a:rPr>
              <a:t>/* case 1 */</a:t>
            </a:r>
            <a:endParaRPr lang="en-GB" sz="1350" dirty="0">
              <a:solidFill>
                <a:srgbClr val="000000"/>
              </a:solidFill>
              <a:latin typeface="Liberation Sans" charset="0"/>
              <a:cs typeface="DejaVu Sans" charset="0"/>
            </a:endParaRP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    Output(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P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)</a:t>
            </a: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else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				</a:t>
            </a:r>
            <a:r>
              <a:rPr lang="en-GB" sz="1350" dirty="0">
                <a:solidFill>
                  <a:schemeClr val="accent2"/>
                </a:solidFill>
                <a:latin typeface="Liberation Sans" charset="0"/>
                <a:cs typeface="DejaVu Sans" charset="0"/>
              </a:rPr>
              <a:t>/* case </a:t>
            </a:r>
            <a:r>
              <a:rPr lang="en-US" sz="1350" dirty="0">
                <a:solidFill>
                  <a:schemeClr val="accent2"/>
                </a:solidFill>
                <a:latin typeface="Liberation Sans" charset="0"/>
                <a:cs typeface="DejaVu Sans" charset="0"/>
              </a:rPr>
              <a:t>4</a:t>
            </a:r>
            <a:r>
              <a:rPr lang="en-GB" sz="1350" dirty="0">
                <a:solidFill>
                  <a:schemeClr val="accent2"/>
                </a:solidFill>
                <a:latin typeface="Liberation Sans" charset="0"/>
                <a:cs typeface="DejaVu Sans" charset="0"/>
              </a:rPr>
              <a:t> */</a:t>
            </a:r>
            <a:endParaRPr lang="en-GB" sz="1350" dirty="0">
              <a:solidFill>
                <a:srgbClr val="000000"/>
              </a:solidFill>
              <a:latin typeface="Liberation Sans" charset="0"/>
              <a:cs typeface="DejaVu Sans" charset="0"/>
            </a:endParaRP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    Output( ComputeIntersection(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S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,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P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, clip plane ) )‏</a:t>
            </a:r>
          </a:p>
          <a:p>
            <a:r>
              <a:rPr lang="en-GB" sz="135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    Output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(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P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)‏</a:t>
            </a:r>
          </a:p>
          <a:p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else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if 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(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S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is inside clip plane )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then	</a:t>
            </a:r>
            <a:r>
              <a:rPr lang="en-GB" sz="1350" dirty="0">
                <a:solidFill>
                  <a:schemeClr val="accent2"/>
                </a:solidFill>
                <a:latin typeface="Liberation Sans" charset="0"/>
                <a:cs typeface="DejaVu Sans" charset="0"/>
              </a:rPr>
              <a:t>/* case 2 */</a:t>
            </a:r>
            <a:endParaRPr lang="en-GB" sz="1350" dirty="0">
              <a:solidFill>
                <a:srgbClr val="000000"/>
              </a:solidFill>
              <a:latin typeface="Liberation Sans" charset="0"/>
              <a:cs typeface="DejaVu Sans" charset="0"/>
            </a:endParaRP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Output( ComputeIntersection( P, S, clip plane ) )‏</a:t>
            </a: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</a:t>
            </a:r>
            <a:r>
              <a:rPr lang="en-GB" sz="1350" b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else					</a:t>
            </a:r>
            <a:r>
              <a:rPr lang="en-GB" sz="1350" dirty="0">
                <a:solidFill>
                  <a:schemeClr val="accent2"/>
                </a:solidFill>
                <a:latin typeface="Liberation Sans" charset="0"/>
                <a:cs typeface="DejaVu Sans" charset="0"/>
              </a:rPr>
              <a:t>/* case 3 */</a:t>
            </a:r>
            <a:endParaRPr lang="en-GB" sz="1350" b="1" dirty="0">
              <a:solidFill>
                <a:srgbClr val="000000"/>
              </a:solidFill>
              <a:latin typeface="Liberation Sans" charset="0"/>
              <a:cs typeface="DejaVu Sans" charset="0"/>
            </a:endParaRPr>
          </a:p>
          <a:p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    do nothing</a:t>
            </a:r>
          </a:p>
          <a:p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       S</a:t>
            </a:r>
            <a:r>
              <a:rPr lang="en-GB" sz="1350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 = </a:t>
            </a:r>
            <a:r>
              <a:rPr lang="en-GB" sz="1350" i="1" dirty="0">
                <a:solidFill>
                  <a:srgbClr val="000000"/>
                </a:solidFill>
                <a:latin typeface="Liberation Sans" charset="0"/>
                <a:cs typeface="DejaVu Sans" charset="0"/>
              </a:rPr>
              <a:t>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Graphics Pipeline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Object-order approach to rendering</a:t>
            </a:r>
          </a:p>
        </p:txBody>
      </p:sp>
      <p:grpSp>
        <p:nvGrpSpPr>
          <p:cNvPr id="3" name="Group 2" descr="Graphics pipeline with cliipping stage highlighted">
            <a:extLst>
              <a:ext uri="{FF2B5EF4-FFF2-40B4-BE49-F238E27FC236}">
                <a16:creationId xmlns:a16="http://schemas.microsoft.com/office/drawing/2014/main" id="{A3A9046F-78DB-F739-8710-14ED37FEC706}"/>
              </a:ext>
            </a:extLst>
          </p:cNvPr>
          <p:cNvGrpSpPr/>
          <p:nvPr/>
        </p:nvGrpSpPr>
        <p:grpSpPr>
          <a:xfrm>
            <a:off x="1828800" y="1727597"/>
            <a:ext cx="1771650" cy="2984897"/>
            <a:chOff x="1828800" y="1727597"/>
            <a:chExt cx="1771650" cy="2984897"/>
          </a:xfrm>
        </p:grpSpPr>
        <p:sp>
          <p:nvSpPr>
            <p:cNvPr id="2" name="Rectangle 1"/>
            <p:cNvSpPr/>
            <p:nvPr/>
          </p:nvSpPr>
          <p:spPr>
            <a:xfrm>
              <a:off x="1828800" y="1727597"/>
              <a:ext cx="177165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Vertex Processing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373065"/>
              <a:ext cx="177165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Clipping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991446"/>
              <a:ext cx="177165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>
                  <a:solidFill>
                    <a:schemeClr val="tx1"/>
                  </a:solidFill>
                </a:rPr>
                <a:t>Rasterization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3623370"/>
              <a:ext cx="177165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Fragment Processing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4255294"/>
              <a:ext cx="177165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Visibility &amp; Blending</a:t>
              </a:r>
            </a:p>
          </p:txBody>
        </p:sp>
        <p:cxnSp>
          <p:nvCxnSpPr>
            <p:cNvPr id="6" name="Straight Arrow Connector 5"/>
            <p:cNvCxnSpPr>
              <a:stCxn id="2" idx="2"/>
              <a:endCxn id="8" idx="0"/>
            </p:cNvCxnSpPr>
            <p:nvPr/>
          </p:nvCxnSpPr>
          <p:spPr>
            <a:xfrm>
              <a:off x="2714625" y="2184797"/>
              <a:ext cx="0" cy="18826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9" idx="0"/>
            </p:cNvCxnSpPr>
            <p:nvPr/>
          </p:nvCxnSpPr>
          <p:spPr>
            <a:xfrm>
              <a:off x="2714625" y="2830266"/>
              <a:ext cx="0" cy="16118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2714625" y="3448645"/>
              <a:ext cx="0" cy="17472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</p:cNvCxnSpPr>
            <p:nvPr/>
          </p:nvCxnSpPr>
          <p:spPr>
            <a:xfrm>
              <a:off x="2714625" y="4080570"/>
              <a:ext cx="0" cy="18424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00450" y="1628894"/>
            <a:ext cx="440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Transformations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Vertex components of shading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0450" y="2428541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Find the visible parts of primitives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0450" y="3046922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Break primitives into fragments/pixels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0450" y="367884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Fragment components of shading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0450" y="431077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+mn-lt"/>
              </a:rPr>
              <a:t>Which do we see, how do they combine?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Works in 3D (clip plane instead of clip edge)</a:t>
                </a:r>
              </a:p>
              <a:p>
                <a:r>
                  <a:rPr lang="en-US" dirty="0"/>
                  <a:t>Works for edges that cross behind the viewer</a:t>
                </a:r>
              </a:p>
              <a:p>
                <a:r>
                  <a:rPr lang="en-US" dirty="0"/>
                  <a:t>If point is inside clipping plane: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89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 b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Clipping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04F78-23BA-A46E-28E1-242E17B99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6500B37-F424-8FB4-79F0-8FF44C9D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Homogeneous Clipping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95CF468-C8CB-8648-1509-15DCF438C2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r>
                  <a:rPr lang="en-US" dirty="0"/>
                  <a:t>Implicit inequality for point on clipping plane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Parametric equation for point on edge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lit/>
                        </m:rP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Intersection: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95CF468-C8CB-8648-1509-15DCF438C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>
                <a:blip r:embed="rId2"/>
                <a:stretch>
                  <a:fillRect l="-1080" t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80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0652-B3CE-AECA-65D4-5B17918C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Sutherland-Hodgeman and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45E7-0024-7774-E962-1120C40C7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algorithms that only render triangles</a:t>
            </a:r>
          </a:p>
          <a:p>
            <a:pPr lvl="1"/>
            <a:r>
              <a:rPr lang="en-US" dirty="0"/>
              <a:t>Input and output should be triangles</a:t>
            </a:r>
          </a:p>
          <a:p>
            <a:r>
              <a:rPr lang="en-US" dirty="0"/>
              <a:t>Result of clipping a triangle can be 0, 1, or 2 new triangles</a:t>
            </a:r>
          </a:p>
          <a:p>
            <a:r>
              <a:rPr lang="en-US" dirty="0"/>
              <a:t>Max for N planes: N+1 triangles</a:t>
            </a:r>
          </a:p>
          <a:p>
            <a:pPr lvl="1"/>
            <a:r>
              <a:rPr lang="en-US" dirty="0"/>
              <a:t>Clip near, far = up to 3 triangles</a:t>
            </a:r>
          </a:p>
          <a:p>
            <a:pPr lvl="1"/>
            <a:r>
              <a:rPr lang="en-US" dirty="0"/>
              <a:t>Clip 6 frustum planes = up to 7 triangles</a:t>
            </a:r>
          </a:p>
        </p:txBody>
      </p:sp>
      <p:sp>
        <p:nvSpPr>
          <p:cNvPr id="4" name="Freeform 3" descr="Triangle clipped into two">
            <a:extLst>
              <a:ext uri="{FF2B5EF4-FFF2-40B4-BE49-F238E27FC236}">
                <a16:creationId xmlns:a16="http://schemas.microsoft.com/office/drawing/2014/main" id="{5BB2271C-3ECD-C986-3949-0822FEA1F3F6}"/>
              </a:ext>
            </a:extLst>
          </p:cNvPr>
          <p:cNvSpPr/>
          <p:nvPr/>
        </p:nvSpPr>
        <p:spPr>
          <a:xfrm>
            <a:off x="5983702" y="2687053"/>
            <a:ext cx="1780674" cy="1612231"/>
          </a:xfrm>
          <a:custGeom>
            <a:avLst/>
            <a:gdLst>
              <a:gd name="csX0" fmla="*/ 0 w 1780674"/>
              <a:gd name="csY0" fmla="*/ 1259305 h 1612231"/>
              <a:gd name="csX1" fmla="*/ 1323474 w 1780674"/>
              <a:gd name="csY1" fmla="*/ 0 h 1612231"/>
              <a:gd name="csX2" fmla="*/ 1780674 w 1780674"/>
              <a:gd name="csY2" fmla="*/ 1612231 h 1612231"/>
              <a:gd name="csX3" fmla="*/ 0 w 1780674"/>
              <a:gd name="csY3" fmla="*/ 1259305 h 16122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780674" h="1612231">
                <a:moveTo>
                  <a:pt x="0" y="1259305"/>
                </a:moveTo>
                <a:lnTo>
                  <a:pt x="1323474" y="0"/>
                </a:lnTo>
                <a:lnTo>
                  <a:pt x="1780674" y="1612231"/>
                </a:lnTo>
                <a:lnTo>
                  <a:pt x="0" y="125930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 descr="Clip edge">
            <a:extLst>
              <a:ext uri="{FF2B5EF4-FFF2-40B4-BE49-F238E27FC236}">
                <a16:creationId xmlns:a16="http://schemas.microsoft.com/office/drawing/2014/main" id="{FC696306-E90A-3759-DC6B-ED561A3593B4}"/>
              </a:ext>
            </a:extLst>
          </p:cNvPr>
          <p:cNvCxnSpPr/>
          <p:nvPr/>
        </p:nvCxnSpPr>
        <p:spPr>
          <a:xfrm>
            <a:off x="6545176" y="2422358"/>
            <a:ext cx="0" cy="23742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CD3A0-C45E-3F47-6B94-04CF3A1B4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4" idx="2"/>
          </p:cNvCxnSpPr>
          <p:nvPr/>
        </p:nvCxnSpPr>
        <p:spPr>
          <a:xfrm>
            <a:off x="6537155" y="3416968"/>
            <a:ext cx="1227221" cy="882316"/>
          </a:xfrm>
          <a:prstGeom prst="line">
            <a:avLst/>
          </a:prstGeom>
          <a:ln w="9525">
            <a:solidFill>
              <a:srgbClr val="4A7E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1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Clipless</a:t>
            </a:r>
            <a:r>
              <a:rPr lang="en-US" dirty="0"/>
              <a:t>” Homogeneous Rasterization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943349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dirty="0" err="1"/>
              <a:t>barycentrics</a:t>
            </a:r>
            <a:r>
              <a:rPr lang="en-US" dirty="0"/>
              <a:t> using homogeneous coordinates</a:t>
            </a:r>
          </a:p>
          <a:p>
            <a:pPr lvl="1"/>
            <a:r>
              <a:rPr lang="en-US" dirty="0"/>
              <a:t>Don’t need to clip to compute valid </a:t>
            </a:r>
            <a:r>
              <a:rPr lang="en-US" dirty="0" err="1"/>
              <a:t>barycentrics</a:t>
            </a:r>
            <a:endParaRPr lang="en-US" dirty="0"/>
          </a:p>
          <a:p>
            <a:r>
              <a:rPr lang="en-US" dirty="0"/>
              <a:t>Extra edge equation / decision variable for each clip edge</a:t>
            </a:r>
          </a:p>
          <a:p>
            <a:pPr lvl="1"/>
            <a:r>
              <a:rPr lang="en-US" dirty="0"/>
              <a:t>Compute </a:t>
            </a:r>
            <a:r>
              <a:rPr lang="en-US" i="1" dirty="0"/>
              <a:t>t</a:t>
            </a:r>
            <a:r>
              <a:rPr lang="en-US" dirty="0"/>
              <a:t> for clip plane at each vertex</a:t>
            </a:r>
          </a:p>
          <a:p>
            <a:pPr lvl="1"/>
            <a:r>
              <a:rPr lang="en-US" dirty="0"/>
              <a:t>Only visible (w&gt;near) pixels will be drawn</a:t>
            </a:r>
          </a:p>
          <a:p>
            <a:r>
              <a:rPr lang="en-US" dirty="0"/>
              <a:t>Adds computation</a:t>
            </a:r>
          </a:p>
          <a:p>
            <a:pPr lvl="1"/>
            <a:r>
              <a:rPr lang="en-US" dirty="0"/>
              <a:t>Divide by w per pixel instead of per vertex</a:t>
            </a:r>
          </a:p>
          <a:p>
            <a:pPr lvl="2"/>
            <a:r>
              <a:rPr lang="en-US" dirty="0"/>
              <a:t>No clipped pixels drawn, so no division by 0</a:t>
            </a:r>
          </a:p>
          <a:p>
            <a:pPr lvl="1"/>
            <a:r>
              <a:rPr lang="en-US" dirty="0"/>
              <a:t>But avoids branching and extra triangles</a:t>
            </a:r>
          </a:p>
          <a:p>
            <a:pPr lvl="2"/>
            <a:r>
              <a:rPr lang="en-US" dirty="0"/>
              <a:t>Good for hardware</a:t>
            </a:r>
          </a:p>
        </p:txBody>
      </p:sp>
    </p:spTree>
    <p:extLst>
      <p:ext uri="{BB962C8B-B14F-4D97-AF65-F5344CB8AC3E}">
        <p14:creationId xmlns:p14="http://schemas.microsoft.com/office/powerpoint/2010/main" val="270247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</a:t>
            </a:r>
            <a:r>
              <a:rPr lang="en-US" dirty="0" err="1"/>
              <a:t>Barycentrics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</a:t>
                </a:r>
                <a:r>
                  <a:rPr lang="en-US" dirty="0" err="1"/>
                  <a:t>barycentric</a:t>
                </a:r>
                <a:r>
                  <a:rPr lang="en-US" dirty="0"/>
                  <a:t> is </a:t>
                </a:r>
              </a:p>
              <a:p>
                <a:pPr lvl="1"/>
                <a:r>
                  <a:rPr lang="en-US" dirty="0"/>
                  <a:t>Equal to 1 at one vertex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=1=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Equal to 0 at the other two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2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</a:t>
            </a:r>
            <a:r>
              <a:rPr lang="en-US" dirty="0" err="1"/>
              <a:t>Barycentrics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barycentric formulae in homogeneous form</a:t>
                </a:r>
              </a:p>
              <a:p>
                <a:pPr lvl="1"/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4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</a:t>
            </a:r>
            <a:r>
              <a:rPr lang="en-US" dirty="0" err="1"/>
              <a:t>Barycentrics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defines a system of three equations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</a:t>
            </a:r>
            <a:r>
              <a:rPr lang="en-US" dirty="0" err="1"/>
              <a:t>Barycentrics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Equation (again)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we can 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</a:t>
            </a:r>
            <a:r>
              <a:rPr lang="en-US" dirty="0" err="1"/>
              <a:t>Barycentrics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Coefficients for all three: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33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443A-FDD2-937A-5FCB-A4AE643C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</a:t>
            </a:r>
            <a:r>
              <a:rPr lang="en-US" dirty="0" err="1"/>
              <a:t>Barycentrics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94562-0063-B9FB-B4B6-71DFA3010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dirty="0"/>
                  <a:t>Scaled rows of inverse matrix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Inverse may not exist if determinant is 0</a:t>
                </a:r>
              </a:p>
              <a:p>
                <a:pPr lvl="1"/>
                <a:r>
                  <a:rPr lang="en-US" dirty="0"/>
                  <a:t>AKA only if triangle area is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94562-0063-B9FB-B4B6-71DFA3010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9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Window sides</a:t>
            </a:r>
          </a:p>
          <a:p>
            <a:pPr lvl="1"/>
            <a:r>
              <a:rPr lang="en-US" dirty="0"/>
              <a:t>Draw less</a:t>
            </a:r>
          </a:p>
          <a:p>
            <a:pPr lvl="1"/>
            <a:r>
              <a:rPr lang="en-US" dirty="0"/>
              <a:t>Some rasterization algorithms need everything on screen</a:t>
            </a:r>
          </a:p>
          <a:p>
            <a:r>
              <a:rPr lang="en-US" dirty="0"/>
              <a:t>Near</a:t>
            </a:r>
          </a:p>
          <a:p>
            <a:pPr lvl="1"/>
            <a:r>
              <a:rPr lang="en-US" dirty="0"/>
              <a:t>Draw less</a:t>
            </a:r>
          </a:p>
          <a:p>
            <a:pPr lvl="1"/>
            <a:r>
              <a:rPr lang="en-US" b="1" dirty="0"/>
              <a:t>Don’t divide by 0</a:t>
            </a:r>
            <a:endParaRPr lang="en-US" dirty="0"/>
          </a:p>
          <a:p>
            <a:pPr lvl="1"/>
            <a:r>
              <a:rPr lang="en-US" b="1" dirty="0"/>
              <a:t>Don’t divide by negative z</a:t>
            </a:r>
            <a:endParaRPr lang="en-US" dirty="0"/>
          </a:p>
          <a:p>
            <a:r>
              <a:rPr lang="en-US" dirty="0"/>
              <a:t>Far</a:t>
            </a:r>
          </a:p>
          <a:p>
            <a:pPr lvl="1"/>
            <a:r>
              <a:rPr lang="en-US" dirty="0"/>
              <a:t>Draw less</a:t>
            </a:r>
          </a:p>
          <a:p>
            <a:pPr lvl="1"/>
            <a:r>
              <a:rPr lang="en-US" dirty="0"/>
              <a:t>Constrain Z range (avoid overflow)</a:t>
            </a:r>
          </a:p>
        </p:txBody>
      </p:sp>
    </p:spTree>
    <p:extLst>
      <p:ext uri="{BB962C8B-B14F-4D97-AF65-F5344CB8AC3E}">
        <p14:creationId xmlns:p14="http://schemas.microsoft.com/office/powerpoint/2010/main" val="1252358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Clip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Clip parameter at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Clipping decision variable coefficients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35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Rasterization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add clipping decision variables</a:t>
                </a:r>
              </a:p>
              <a:p>
                <a:r>
                  <a:rPr lang="en-US" dirty="0"/>
                  <a:t>Regular </a:t>
                </a:r>
                <a:r>
                  <a:rPr lang="en-US" dirty="0" err="1"/>
                  <a:t>barycentrics</a:t>
                </a:r>
                <a:r>
                  <a:rPr lang="en-US" dirty="0"/>
                  <a:t> don’t change</a:t>
                </a:r>
              </a:p>
              <a:p>
                <a:pPr lvl="1"/>
                <a:r>
                  <a:rPr lang="en-US" dirty="0"/>
                  <a:t>Coefficients computed with homogeneous </a:t>
                </a:r>
                <a:r>
                  <a:rPr lang="en-US" dirty="0" err="1"/>
                  <a:t>coords</a:t>
                </a:r>
                <a:endParaRPr lang="en-US" dirty="0"/>
              </a:p>
              <a:p>
                <a:pPr lvl="1"/>
                <a:r>
                  <a:rPr lang="en-US" dirty="0"/>
                  <a:t>But they’re the same coefficients!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6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Clipping &amp; Culling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Cull</a:t>
            </a:r>
            <a:r>
              <a:rPr lang="en-GB" dirty="0"/>
              <a:t>: decide not to draw an object at all</a:t>
            </a:r>
          </a:p>
          <a:p>
            <a:r>
              <a:rPr lang="en-GB" i="1" dirty="0"/>
              <a:t>Clip</a:t>
            </a:r>
            <a:r>
              <a:rPr lang="en-GB" dirty="0"/>
              <a:t>: slice to keep just the visible parts</a:t>
            </a:r>
          </a:p>
          <a:p>
            <a:r>
              <a:rPr lang="en-GB" i="1" dirty="0"/>
              <a:t>Trivial Reject</a:t>
            </a:r>
            <a:r>
              <a:rPr lang="en-GB" dirty="0"/>
              <a:t>: Easy to decide entirely </a:t>
            </a:r>
            <a:r>
              <a:rPr lang="en-GB" b="1" dirty="0"/>
              <a:t>off </a:t>
            </a:r>
            <a:r>
              <a:rPr lang="en-GB" dirty="0"/>
              <a:t>screen</a:t>
            </a:r>
          </a:p>
          <a:p>
            <a:r>
              <a:rPr lang="en-GB" i="1" dirty="0"/>
              <a:t>Trivial Accept</a:t>
            </a:r>
            <a:r>
              <a:rPr lang="en-GB" dirty="0"/>
              <a:t>: Easy to decide entirely </a:t>
            </a:r>
            <a:r>
              <a:rPr lang="en-GB" b="1" dirty="0"/>
              <a:t>on</a:t>
            </a:r>
            <a:r>
              <a:rPr lang="en-GB" dirty="0"/>
              <a:t> screen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3641-A3FC-7B42-8841-95E9E827A31A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0EC2-00FC-E09B-5D9A-DF481626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Clipping</a:t>
            </a:r>
          </a:p>
        </p:txBody>
      </p:sp>
    </p:spTree>
    <p:extLst>
      <p:ext uri="{BB962C8B-B14F-4D97-AF65-F5344CB8AC3E}">
        <p14:creationId xmlns:p14="http://schemas.microsoft.com/office/powerpoint/2010/main" val="248862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Clipping Lines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Lines intersecting a rectangular clip region are always clipped into a single line segment</a:t>
            </a:r>
          </a:p>
          <a:p>
            <a:r>
              <a:rPr lang="en-GB" dirty="0"/>
              <a:t>Clip against one window edge at a time</a:t>
            </a:r>
          </a:p>
        </p:txBody>
      </p:sp>
      <p:cxnSp>
        <p:nvCxnSpPr>
          <p:cNvPr id="22" name="Straight Arrow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8" idx="1"/>
          </p:cNvCxnSpPr>
          <p:nvPr/>
        </p:nvCxnSpPr>
        <p:spPr>
          <a:xfrm flipV="1">
            <a:off x="3062288" y="3576637"/>
            <a:ext cx="571500" cy="709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Drawing of clip rectangle">
            <a:extLst>
              <a:ext uri="{FF2B5EF4-FFF2-40B4-BE49-F238E27FC236}">
                <a16:creationId xmlns:a16="http://schemas.microsoft.com/office/drawing/2014/main" id="{5398A5E8-18B1-EF9E-A3E1-04FC1D9B7250}"/>
              </a:ext>
            </a:extLst>
          </p:cNvPr>
          <p:cNvGrpSpPr/>
          <p:nvPr/>
        </p:nvGrpSpPr>
        <p:grpSpPr>
          <a:xfrm>
            <a:off x="2367565" y="2457450"/>
            <a:ext cx="3896910" cy="2344288"/>
            <a:chOff x="2367565" y="2457450"/>
            <a:chExt cx="3896910" cy="23442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10296E-3BEF-9EBA-80B8-DBCBEB2DCC28}"/>
                </a:ext>
              </a:extLst>
            </p:cNvPr>
            <p:cNvGrpSpPr/>
            <p:nvPr/>
          </p:nvGrpSpPr>
          <p:grpSpPr>
            <a:xfrm>
              <a:off x="2367565" y="2457450"/>
              <a:ext cx="2746170" cy="2344288"/>
              <a:chOff x="2367565" y="2457450"/>
              <a:chExt cx="2746170" cy="234428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585FB2D-A0E9-F6C6-02CE-CB0A7722FF07}"/>
                  </a:ext>
                </a:extLst>
              </p:cNvPr>
              <p:cNvGrpSpPr/>
              <p:nvPr/>
            </p:nvGrpSpPr>
            <p:grpSpPr>
              <a:xfrm>
                <a:off x="2886075" y="2457450"/>
                <a:ext cx="2227660" cy="2200275"/>
                <a:chOff x="2886075" y="2457450"/>
                <a:chExt cx="2227660" cy="220027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633788" y="2457450"/>
                  <a:ext cx="0" cy="22002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357688" y="2457450"/>
                  <a:ext cx="0" cy="22002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86075" y="3214688"/>
                  <a:ext cx="22276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86075" y="3938588"/>
                  <a:ext cx="22276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/>
                <p:cNvSpPr/>
                <p:nvPr/>
              </p:nvSpPr>
              <p:spPr>
                <a:xfrm>
                  <a:off x="3633788" y="3214688"/>
                  <a:ext cx="723900" cy="7239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367565" y="4293907"/>
                <a:ext cx="111382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latin typeface="+mn-lt"/>
                  </a:rPr>
                  <a:t>Clip Rectangle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5540575" y="3214688"/>
              <a:ext cx="723900" cy="723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9" name="Group 38" descr="Trivial accept line A-B"/>
          <p:cNvGrpSpPr/>
          <p:nvPr/>
        </p:nvGrpSpPr>
        <p:grpSpPr>
          <a:xfrm>
            <a:off x="3667364" y="3322723"/>
            <a:ext cx="383051" cy="609497"/>
            <a:chOff x="3365821" y="4430296"/>
            <a:chExt cx="510735" cy="812662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530600" y="4606925"/>
              <a:ext cx="12065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589337" y="4538662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>
            <a:xfrm>
              <a:off x="3464719" y="4947443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10644" y="4873626"/>
              <a:ext cx="36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65821" y="4430296"/>
              <a:ext cx="3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49" name="Group 48" descr="Resulting line A-B"/>
          <p:cNvGrpSpPr/>
          <p:nvPr/>
        </p:nvGrpSpPr>
        <p:grpSpPr>
          <a:xfrm>
            <a:off x="5578077" y="3322723"/>
            <a:ext cx="383051" cy="609497"/>
            <a:chOff x="3365821" y="4430296"/>
            <a:chExt cx="510735" cy="812662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3530600" y="4606925"/>
              <a:ext cx="120650" cy="406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589337" y="4538662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3464719" y="4947443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10644" y="4873626"/>
              <a:ext cx="36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65821" y="4430296"/>
              <a:ext cx="3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7175" name="Group 7174" descr="Line from C-D where D must be clipped against top edge of clip rectangle"/>
          <p:cNvGrpSpPr/>
          <p:nvPr/>
        </p:nvGrpSpPr>
        <p:grpSpPr>
          <a:xfrm>
            <a:off x="3988031" y="2571647"/>
            <a:ext cx="349381" cy="1121256"/>
            <a:chOff x="3793370" y="3428861"/>
            <a:chExt cx="465840" cy="1495008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3944182" y="3598138"/>
              <a:ext cx="211696" cy="10242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093171" y="3535431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Oval 57"/>
            <p:cNvSpPr/>
            <p:nvPr/>
          </p:nvSpPr>
          <p:spPr>
            <a:xfrm>
              <a:off x="3878301" y="4556501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03984" y="4554537"/>
              <a:ext cx="355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93370" y="3428861"/>
              <a:ext cx="372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+mn-lt"/>
                </a:rPr>
                <a:t>D</a:t>
              </a:r>
              <a:endParaRPr lang="en-US" sz="12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7173" name="Group 7172" descr="Clipped point D’"/>
          <p:cNvGrpSpPr/>
          <p:nvPr/>
        </p:nvGrpSpPr>
        <p:grpSpPr>
          <a:xfrm>
            <a:off x="3937366" y="3000406"/>
            <a:ext cx="317972" cy="276999"/>
            <a:chOff x="3725824" y="4000536"/>
            <a:chExt cx="423963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3725824" y="4000536"/>
              <a:ext cx="423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D’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3950095" y="4224490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170" name="Group 7169" descr="Resulting drawn segment C-D’"/>
          <p:cNvGrpSpPr/>
          <p:nvPr/>
        </p:nvGrpSpPr>
        <p:grpSpPr>
          <a:xfrm>
            <a:off x="5846030" y="3000403"/>
            <a:ext cx="400041" cy="692500"/>
            <a:chOff x="6270700" y="4000536"/>
            <a:chExt cx="533387" cy="923333"/>
          </a:xfrm>
        </p:grpSpPr>
        <p:sp>
          <p:nvSpPr>
            <p:cNvPr id="74" name="Oval 73"/>
            <p:cNvSpPr/>
            <p:nvPr/>
          </p:nvSpPr>
          <p:spPr>
            <a:xfrm>
              <a:off x="6423177" y="4556501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48861" y="4554537"/>
              <a:ext cx="355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C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70700" y="4000536"/>
              <a:ext cx="423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D’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6485883" y="4286250"/>
              <a:ext cx="62707" cy="3206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6494971" y="4224490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180" name="Group 7179" descr="Line segment E-F, both outside left edge"/>
          <p:cNvGrpSpPr/>
          <p:nvPr/>
        </p:nvGrpSpPr>
        <p:grpSpPr>
          <a:xfrm>
            <a:off x="2695646" y="2421191"/>
            <a:ext cx="922278" cy="1479634"/>
            <a:chOff x="2070195" y="3228254"/>
            <a:chExt cx="1229703" cy="1972845"/>
          </a:xfrm>
        </p:grpSpPr>
        <p:sp>
          <p:nvSpPr>
            <p:cNvPr id="90" name="Oval 89"/>
            <p:cNvSpPr/>
            <p:nvPr/>
          </p:nvSpPr>
          <p:spPr>
            <a:xfrm>
              <a:off x="2091965" y="4753133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7177" name="Straight Connector 7176"/>
            <p:cNvCxnSpPr/>
            <p:nvPr/>
          </p:nvCxnSpPr>
          <p:spPr>
            <a:xfrm flipV="1">
              <a:off x="2149368" y="3465342"/>
              <a:ext cx="725130" cy="1350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2816983" y="3397531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70195" y="4831767"/>
              <a:ext cx="346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E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59634" y="3228254"/>
              <a:ext cx="340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7187" name="Group 7186" descr="Line segment G-H that must be clipped"/>
          <p:cNvGrpSpPr/>
          <p:nvPr/>
        </p:nvGrpSpPr>
        <p:grpSpPr>
          <a:xfrm>
            <a:off x="3855906" y="3238739"/>
            <a:ext cx="924159" cy="1102086"/>
            <a:chOff x="3617208" y="4318317"/>
            <a:chExt cx="1232212" cy="1469447"/>
          </a:xfrm>
        </p:grpSpPr>
        <p:cxnSp>
          <p:nvCxnSpPr>
            <p:cNvPr id="7184" name="Straight Connector 7183"/>
            <p:cNvCxnSpPr/>
            <p:nvPr/>
          </p:nvCxnSpPr>
          <p:spPr>
            <a:xfrm flipV="1">
              <a:off x="3711757" y="4487594"/>
              <a:ext cx="733634" cy="9402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3649050" y="5374481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377995" y="4434985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617208" y="5418432"/>
              <a:ext cx="376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G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74959" y="4318317"/>
              <a:ext cx="374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H</a:t>
              </a:r>
            </a:p>
          </p:txBody>
        </p:sp>
      </p:grpSp>
      <p:grpSp>
        <p:nvGrpSpPr>
          <p:cNvPr id="7188" name="Group 7187" descr="Clip to G’ against bottom edge"/>
          <p:cNvGrpSpPr/>
          <p:nvPr/>
        </p:nvGrpSpPr>
        <p:grpSpPr>
          <a:xfrm>
            <a:off x="3988026" y="3891556"/>
            <a:ext cx="356921" cy="276999"/>
            <a:chOff x="3793370" y="5188734"/>
            <a:chExt cx="475895" cy="369332"/>
          </a:xfrm>
        </p:grpSpPr>
        <p:sp>
          <p:nvSpPr>
            <p:cNvPr id="113" name="Oval 112"/>
            <p:cNvSpPr/>
            <p:nvPr/>
          </p:nvSpPr>
          <p:spPr>
            <a:xfrm>
              <a:off x="3793370" y="5188743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41369" y="5188734"/>
              <a:ext cx="427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G’</a:t>
              </a:r>
            </a:p>
          </p:txBody>
        </p:sp>
      </p:grpSp>
      <p:grpSp>
        <p:nvGrpSpPr>
          <p:cNvPr id="7189" name="Group 7188" descr="Clip to H’ against right edge"/>
          <p:cNvGrpSpPr/>
          <p:nvPr/>
        </p:nvGrpSpPr>
        <p:grpSpPr>
          <a:xfrm>
            <a:off x="4314174" y="3456671"/>
            <a:ext cx="348765" cy="276999"/>
            <a:chOff x="4223543" y="4608889"/>
            <a:chExt cx="465020" cy="369332"/>
          </a:xfrm>
        </p:grpSpPr>
        <p:sp>
          <p:nvSpPr>
            <p:cNvPr id="116" name="Oval 115"/>
            <p:cNvSpPr/>
            <p:nvPr/>
          </p:nvSpPr>
          <p:spPr>
            <a:xfrm>
              <a:off x="4223543" y="4627720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262806" y="4608889"/>
              <a:ext cx="425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H’</a:t>
              </a:r>
            </a:p>
          </p:txBody>
        </p:sp>
      </p:grpSp>
      <p:grpSp>
        <p:nvGrpSpPr>
          <p:cNvPr id="7200" name="Group 7199" descr="Draw line segment from G’ to H’"/>
          <p:cNvGrpSpPr/>
          <p:nvPr/>
        </p:nvGrpSpPr>
        <p:grpSpPr>
          <a:xfrm>
            <a:off x="5896757" y="3456668"/>
            <a:ext cx="674911" cy="711883"/>
            <a:chOff x="6338345" y="4608889"/>
            <a:chExt cx="899881" cy="949177"/>
          </a:xfrm>
        </p:grpSpPr>
        <p:sp>
          <p:nvSpPr>
            <p:cNvPr id="131" name="TextBox 130"/>
            <p:cNvSpPr txBox="1"/>
            <p:nvPr/>
          </p:nvSpPr>
          <p:spPr>
            <a:xfrm>
              <a:off x="6812469" y="4608889"/>
              <a:ext cx="425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H’</a:t>
              </a:r>
            </a:p>
          </p:txBody>
        </p:sp>
        <p:cxnSp>
          <p:nvCxnSpPr>
            <p:cNvPr id="7198" name="Straight Connector 7197"/>
            <p:cNvCxnSpPr/>
            <p:nvPr/>
          </p:nvCxnSpPr>
          <p:spPr>
            <a:xfrm flipV="1">
              <a:off x="6399041" y="4684183"/>
              <a:ext cx="434862" cy="56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773207" y="4627720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6338345" y="5188743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386344" y="5188734"/>
              <a:ext cx="427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G’</a:t>
              </a:r>
            </a:p>
          </p:txBody>
        </p:sp>
      </p:grpSp>
      <p:grpSp>
        <p:nvGrpSpPr>
          <p:cNvPr id="7205" name="Group 7204" descr="Line I to J that must be clipped"/>
          <p:cNvGrpSpPr/>
          <p:nvPr/>
        </p:nvGrpSpPr>
        <p:grpSpPr>
          <a:xfrm>
            <a:off x="3965534" y="3581997"/>
            <a:ext cx="880664" cy="1051395"/>
            <a:chOff x="3763379" y="4775994"/>
            <a:chExt cx="1174218" cy="1401860"/>
          </a:xfrm>
        </p:grpSpPr>
        <p:cxnSp>
          <p:nvCxnSpPr>
            <p:cNvPr id="7202" name="Straight Connector 7201"/>
            <p:cNvCxnSpPr/>
            <p:nvPr/>
          </p:nvCxnSpPr>
          <p:spPr>
            <a:xfrm flipV="1">
              <a:off x="4038600" y="4943210"/>
              <a:ext cx="550334" cy="10342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3975893" y="5914760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526227" y="4893091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763379" y="5808522"/>
              <a:ext cx="29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+mn-lt"/>
                </a:rPr>
                <a:t>I</a:t>
              </a:r>
              <a:endParaRPr lang="en-US" sz="12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625117" y="4775994"/>
              <a:ext cx="312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J</a:t>
              </a:r>
            </a:p>
          </p:txBody>
        </p:sp>
      </p:grpSp>
      <p:grpSp>
        <p:nvGrpSpPr>
          <p:cNvPr id="7206" name="Group 7205" descr="Point I’ clipped against right edge"/>
          <p:cNvGrpSpPr/>
          <p:nvPr/>
        </p:nvGrpSpPr>
        <p:grpSpPr>
          <a:xfrm>
            <a:off x="4314170" y="4077895"/>
            <a:ext cx="316942" cy="276999"/>
            <a:chOff x="4228232" y="5437186"/>
            <a:chExt cx="422589" cy="369332"/>
          </a:xfrm>
        </p:grpSpPr>
        <p:sp>
          <p:nvSpPr>
            <p:cNvPr id="145" name="Oval 144"/>
            <p:cNvSpPr/>
            <p:nvPr/>
          </p:nvSpPr>
          <p:spPr>
            <a:xfrm>
              <a:off x="4228232" y="5437187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302008" y="5437186"/>
              <a:ext cx="348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+mn-lt"/>
                </a:rPr>
                <a:t>I’</a:t>
              </a:r>
            </a:p>
          </p:txBody>
        </p:sp>
      </p:grpSp>
      <p:grpSp>
        <p:nvGrpSpPr>
          <p:cNvPr id="7207" name="Group 7206" descr="Point J’ clipped against bottom edge"/>
          <p:cNvGrpSpPr/>
          <p:nvPr/>
        </p:nvGrpSpPr>
        <p:grpSpPr>
          <a:xfrm>
            <a:off x="4420925" y="3886881"/>
            <a:ext cx="321755" cy="296562"/>
            <a:chOff x="4370565" y="5182499"/>
            <a:chExt cx="429007" cy="395415"/>
          </a:xfrm>
        </p:grpSpPr>
        <p:sp>
          <p:nvSpPr>
            <p:cNvPr id="100" name="TextBox 99"/>
            <p:cNvSpPr txBox="1"/>
            <p:nvPr/>
          </p:nvSpPr>
          <p:spPr>
            <a:xfrm>
              <a:off x="4435796" y="5208582"/>
              <a:ext cx="36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+mn-lt"/>
                </a:rPr>
                <a:t>J’</a:t>
              </a:r>
              <a:endParaRPr lang="en-US" sz="12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4370565" y="5182499"/>
              <a:ext cx="125413" cy="125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Clipping Endpoints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a point at (</a:t>
                </a:r>
                <a:r>
                  <a:rPr lang="en-GB" dirty="0" err="1"/>
                  <a:t>x,y</a:t>
                </a:r>
                <a:r>
                  <a:rPr lang="en-GB" dirty="0"/>
                  <a:t>) to be inside the clipping rectangle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33000" dirty="0" err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GB" i="1" baseline="-33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Liberation Sans" charset="0"/>
                        </a:rPr>
                        <m:t>≤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n-GB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33000" dirty="0" err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baseline="-33000" dirty="0" err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GB" i="1" baseline="-33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Liberation Sans" charset="0"/>
                        </a:rPr>
                        <m:t>≤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n-GB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baseline="-33000" dirty="0" err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3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Clipping rec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639616"/>
            <a:ext cx="299085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Clipping Conditions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endpoints are inside (AB)</a:t>
            </a:r>
          </a:p>
          <a:p>
            <a:r>
              <a:rPr lang="en-GB" dirty="0"/>
              <a:t>One endpoint in, another end outside (CD)</a:t>
            </a:r>
          </a:p>
          <a:p>
            <a:r>
              <a:rPr lang="en-GB" dirty="0"/>
              <a:t>Both outside (EF, GH, IJ)</a:t>
            </a:r>
          </a:p>
          <a:p>
            <a:pPr lvl="1"/>
            <a:r>
              <a:rPr lang="en-GB" dirty="0"/>
              <a:t>May or may not be in, further calculations needed</a:t>
            </a:r>
          </a:p>
        </p:txBody>
      </p:sp>
      <p:pic>
        <p:nvPicPr>
          <p:cNvPr id="9219" name="Picture 3" descr="Line clipping examples in cllip rec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2" y="3213498"/>
            <a:ext cx="1860947" cy="17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Cohen-Sutherland Line Clipping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First, endpoint pairs are checked for trivial acceptance</a:t>
            </a:r>
          </a:p>
          <a:p>
            <a:r>
              <a:rPr lang="en-GB" dirty="0"/>
              <a:t>If not, region checks are performed in order to trivially reject certain lines</a:t>
            </a:r>
          </a:p>
          <a:p>
            <a:pPr lvl="1"/>
            <a:r>
              <a:rPr lang="en-GB" dirty="0"/>
              <a:t>If both x’s or both y’s are &lt; –1 or both are &gt; 1, then it lies outside (EF)</a:t>
            </a:r>
          </a:p>
        </p:txBody>
      </p:sp>
      <p:pic>
        <p:nvPicPr>
          <p:cNvPr id="6" name="Picture 3" descr="Line clipping examples in clip rectangle">
            <a:extLst>
              <a:ext uri="{FF2B5EF4-FFF2-40B4-BE49-F238E27FC236}">
                <a16:creationId xmlns:a16="http://schemas.microsoft.com/office/drawing/2014/main" id="{F2D1FB22-BAE4-4491-8504-820F292A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2" y="3213498"/>
            <a:ext cx="1860947" cy="17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36822</TotalTime>
  <Words>1441</Words>
  <Application>Microsoft Macintosh PowerPoint</Application>
  <PresentationFormat>On-screen Show (16:9)</PresentationFormat>
  <Paragraphs>245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Liberation Sans</vt:lpstr>
      <vt:lpstr>Times New Roman</vt:lpstr>
      <vt:lpstr>Office Theme</vt:lpstr>
      <vt:lpstr>Graphics Pipeline Clipping</vt:lpstr>
      <vt:lpstr>Graphics Pipeline</vt:lpstr>
      <vt:lpstr>Why Clip?</vt:lpstr>
      <vt:lpstr>Clipping &amp; Culling</vt:lpstr>
      <vt:lpstr>Line Clipping</vt:lpstr>
      <vt:lpstr>Clipping Lines</vt:lpstr>
      <vt:lpstr>Clipping Endpoints</vt:lpstr>
      <vt:lpstr>Clipping Conditions</vt:lpstr>
      <vt:lpstr>Cohen-Sutherland Line Clipping</vt:lpstr>
      <vt:lpstr>Cohen-Sutherland Line Clipping</vt:lpstr>
      <vt:lpstr>Efficient Computation of Bit-Code</vt:lpstr>
      <vt:lpstr>Bit-Code Trivial Rejects and Accepts</vt:lpstr>
      <vt:lpstr>Cohen-Sutherland  Line Clipping Algorithm</vt:lpstr>
      <vt:lpstr>Polygon Clipping</vt:lpstr>
      <vt:lpstr>Polygon Clipping</vt:lpstr>
      <vt:lpstr>Sutherland-Hodgman Polygon Clipping</vt:lpstr>
      <vt:lpstr>Sutherland-Hodgman Polygon Clipping</vt:lpstr>
      <vt:lpstr>Sutherland-Hodgman Polygon Clipping</vt:lpstr>
      <vt:lpstr>Sutherland-Hodgman Algorithm</vt:lpstr>
      <vt:lpstr>Homogeneous Clipping</vt:lpstr>
      <vt:lpstr>Homogeneous Clipping</vt:lpstr>
      <vt:lpstr>Sutherland-Hodgeman and Triangles</vt:lpstr>
      <vt:lpstr>“Clipless” Homogeneous Rasterization</vt:lpstr>
      <vt:lpstr>Homogeneous Barycentrics</vt:lpstr>
      <vt:lpstr>Homogeneous Barycentrics</vt:lpstr>
      <vt:lpstr>Homogeneous Barycentrics</vt:lpstr>
      <vt:lpstr>Homogeneous Barycentrics</vt:lpstr>
      <vt:lpstr>Homogeneous Barycentrics</vt:lpstr>
      <vt:lpstr>Homogeneous Barycentrics</vt:lpstr>
      <vt:lpstr>Homogenous Clip Plane</vt:lpstr>
      <vt:lpstr>Changes to Rasterization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218</cp:revision>
  <cp:lastPrinted>2010-10-04T14:32:16Z</cp:lastPrinted>
  <dcterms:created xsi:type="dcterms:W3CDTF">1996-09-30T18:28:10Z</dcterms:created>
  <dcterms:modified xsi:type="dcterms:W3CDTF">2026-04-20T18:27:15Z</dcterms:modified>
</cp:coreProperties>
</file>