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449" r:id="rId3"/>
    <p:sldId id="443" r:id="rId4"/>
    <p:sldId id="450" r:id="rId5"/>
    <p:sldId id="451" r:id="rId6"/>
    <p:sldId id="452" r:id="rId7"/>
    <p:sldId id="455" r:id="rId8"/>
    <p:sldId id="456" r:id="rId9"/>
    <p:sldId id="457" r:id="rId10"/>
    <p:sldId id="453" r:id="rId11"/>
    <p:sldId id="444" r:id="rId12"/>
    <p:sldId id="445" r:id="rId13"/>
    <p:sldId id="446" r:id="rId14"/>
    <p:sldId id="458" r:id="rId15"/>
    <p:sldId id="459" r:id="rId16"/>
    <p:sldId id="460" r:id="rId17"/>
    <p:sldId id="461" r:id="rId1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25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1" autoAdjust="0"/>
    <p:restoredTop sz="94682"/>
  </p:normalViewPr>
  <p:slideViewPr>
    <p:cSldViewPr>
      <p:cViewPr varScale="1">
        <p:scale>
          <a:sx n="89" d="100"/>
          <a:sy n="89" d="100"/>
        </p:scale>
        <p:origin x="168" y="1200"/>
      </p:cViewPr>
      <p:guideLst>
        <p:guide orient="horz" pos="792"/>
        <p:guide pos="2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0DB4E27-256F-FE4E-968B-6DDDC1F89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58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58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8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3EF7012-0205-B145-B617-1F5FAA846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E5E4B-1F56-FE4D-813F-5A45662C32AC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098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4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35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7373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7373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22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5"/>
            <a:ext cx="4040188" cy="3306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33063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210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246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48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73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2875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Triangle </a:t>
            </a:r>
            <a:r>
              <a:rPr lang="en-US" dirty="0" err="1">
                <a:ea typeface="+mj-ea"/>
                <a:cs typeface="+mj-cs"/>
              </a:rPr>
              <a:t>Barycentrics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  <a:latin typeface="Calibri" charset="0"/>
              </a:rPr>
              <a:t>CMSC 435/634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07E-EDDA-604F-ABBF-13330754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A384AE-BA14-AF41-8B6D-19A6D5686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System of equations in 2D</a:t>
                </a:r>
              </a:p>
              <a:p>
                <a:r>
                  <a:rPr lang="en-US" i="1" dirty="0">
                    <a:latin typeface="Symbol" charset="0"/>
                    <a:cs typeface="Symbol" charset="0"/>
                  </a:rPr>
                  <a:t>a</a:t>
                </a:r>
                <a:r>
                  <a:rPr lang="en-US" dirty="0">
                    <a:latin typeface="Calibri" charset="0"/>
                  </a:rPr>
                  <a:t>, </a:t>
                </a:r>
                <a:r>
                  <a:rPr lang="en-US" i="1" dirty="0">
                    <a:latin typeface="Symbol" charset="0"/>
                    <a:cs typeface="Symbol" charset="0"/>
                  </a:rPr>
                  <a:t>b</a:t>
                </a:r>
                <a:r>
                  <a:rPr lang="en-US" dirty="0">
                    <a:latin typeface="Calibri" charset="0"/>
                  </a:rPr>
                  <a:t>, and </a:t>
                </a:r>
                <a:r>
                  <a:rPr lang="en-US" i="1" dirty="0">
                    <a:latin typeface="Symbol" charset="0"/>
                    <a:cs typeface="Symbol" charset="0"/>
                  </a:rPr>
                  <a:t>g</a:t>
                </a:r>
                <a:r>
                  <a:rPr lang="en-US" dirty="0">
                    <a:latin typeface="Calibri" charset="0"/>
                  </a:rPr>
                  <a:t> are linear in X and 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endParaRPr lang="en-US" dirty="0">
                  <a:latin typeface="Calibri" charset="0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A384AE-BA14-AF41-8B6D-19A6D5686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2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Illustration of how alpha changes relative to sides and vertices of triangle">
            <a:extLst>
              <a:ext uri="{FF2B5EF4-FFF2-40B4-BE49-F238E27FC236}">
                <a16:creationId xmlns:a16="http://schemas.microsoft.com/office/drawing/2014/main" id="{8142B45E-04A0-0C4C-BE77-C300ED37A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94" y="2381668"/>
            <a:ext cx="355888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52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Each </a:t>
                </a:r>
                <a:r>
                  <a:rPr lang="en-US" dirty="0" err="1"/>
                  <a:t>barycentric</a:t>
                </a:r>
                <a:r>
                  <a:rPr lang="en-US" dirty="0"/>
                  <a:t> is </a:t>
                </a:r>
              </a:p>
              <a:p>
                <a:pPr lvl="1"/>
                <a:r>
                  <a:rPr lang="en-US" dirty="0"/>
                  <a:t>Equal to 1 at one vertex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=1=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Equal to 0 at the other two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=0=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=0=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20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This defines a system of three equations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Or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8" t="-3390" b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458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Solve for coefficients for all three: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710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FA754-5D60-3B48-9B8D-4B09CD37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7C40B6-1248-B642-9E38-BE11A31D8A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Matrix Inverse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/>
                  <a:t> = area of triangle (compare to Green’s)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7C40B6-1248-B642-9E38-BE11A31D8A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2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163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5F477-345B-8346-B861-3F4CC9A2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3528B-EB49-3041-9B3C-E9C790B28C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Solve for </a:t>
                </a:r>
                <a:r>
                  <a:rPr lang="en-US" i="1" dirty="0">
                    <a:latin typeface="Symbol" pitchFamily="2" charset="2"/>
                  </a:rPr>
                  <a:t>a</a:t>
                </a:r>
                <a:r>
                  <a:rPr lang="en-US" dirty="0"/>
                  <a:t> coefficients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m:rPr>
                        <m:lit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3528B-EB49-3041-9B3C-E9C790B28C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8" t="-3390" b="-2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51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F86C5-BD45-8541-B7CC-17B91DD46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41A0BC-7E9B-1A4F-98C9-E45C775A93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 err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i="1" dirty="0" err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err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 dirty="0" err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𝑎𝑟𝑒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𝑎𝑟𝑒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𝑡𝑟𝑖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41A0BC-7E9B-1A4F-98C9-E45C775A9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176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EE374-BBA0-9443-9B0B-4B01E100E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D9140-8D61-1A42-A841-4E744D96C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Bottom Line:</a:t>
            </a:r>
          </a:p>
          <a:p>
            <a:pPr lvl="1"/>
            <a:r>
              <a:rPr lang="en-US" dirty="0"/>
              <a:t>Lots of ways to compute them</a:t>
            </a:r>
          </a:p>
          <a:p>
            <a:pPr lvl="1"/>
            <a:r>
              <a:rPr lang="en-US" dirty="0"/>
              <a:t>All algebraically equivalent</a:t>
            </a:r>
          </a:p>
          <a:p>
            <a:r>
              <a:rPr lang="en-US" dirty="0"/>
              <a:t>Use the one that you find easiest</a:t>
            </a:r>
          </a:p>
        </p:txBody>
      </p:sp>
    </p:spTree>
    <p:extLst>
      <p:ext uri="{BB962C8B-B14F-4D97-AF65-F5344CB8AC3E}">
        <p14:creationId xmlns:p14="http://schemas.microsoft.com/office/powerpoint/2010/main" val="386672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0ADA3-69F6-CF4B-9B3F-068F27742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Barycentric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004F4F-BF22-894B-A570-4DB81B4B5E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Weighted average of vertex positions</a:t>
                </a:r>
              </a:p>
              <a:p>
                <a:pPr lvl="1"/>
                <a:r>
                  <a:rPr lang="en-US" dirty="0"/>
                  <a:t>Weights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Same weights can interpolate other data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m:rPr>
                        <m:lit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𝛽</m:t>
                    </m:r>
                    <m:r>
                      <m:rPr>
                        <m:lit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m:rPr>
                        <m:lit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004F4F-BF22-894B-A570-4DB81B4B5E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15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Barycentric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Each coordinate is 1 at its vertex</a:t>
            </a:r>
          </a:p>
          <a:p>
            <a:r>
              <a:rPr lang="en-US" dirty="0"/>
              <a:t>0 at both other vertices</a:t>
            </a:r>
          </a:p>
          <a:p>
            <a:pPr lvl="1"/>
            <a:r>
              <a:rPr lang="en-US" dirty="0"/>
              <a:t>and on the line between them</a:t>
            </a:r>
          </a:p>
        </p:txBody>
      </p:sp>
      <p:pic>
        <p:nvPicPr>
          <p:cNvPr id="6" name="Content Placeholder 5" descr="Illustration of how alpha changes relative to sides and vertices of triangle">
            <a:extLst>
              <a:ext uri="{FF2B5EF4-FFF2-40B4-BE49-F238E27FC236}">
                <a16:creationId xmlns:a16="http://schemas.microsoft.com/office/drawing/2014/main" id="{25EDF4FE-36F9-7541-89B5-72D182C26A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70412"/>
            <a:ext cx="4038600" cy="285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4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9970-E04B-9D4B-BE67-498945BD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5029"/>
            <a:ext cx="8229600" cy="857250"/>
          </a:xfrm>
        </p:spPr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26EDA9-B029-1544-A123-B43ACBD13D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1"/>
                <a:ext cx="8229600" cy="3394472"/>
              </a:xfrm>
            </p:spPr>
            <p:txBody>
              <a:bodyPr/>
              <a:lstStyle/>
              <a:p>
                <a:r>
                  <a:rPr lang="en-US" dirty="0"/>
                  <a:t>Ratio of (signed) distance from edge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26EDA9-B029-1544-A123-B43ACBD13D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1"/>
                <a:ext cx="8229600" cy="3394472"/>
              </a:xfrm>
              <a:blipFill>
                <a:blip r:embed="rId2"/>
                <a:stretch>
                  <a:fillRect l="-1852" t="-2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Triangle with three vertices, p0, p1, and p2, an edge normal n_alpha perpendicular to the p1-p2 edge, and a point to compute p. d is the distance from the p1-p2 edge to p, and h is the distance from the p1-p2 edge to p0">
            <a:extLst>
              <a:ext uri="{FF2B5EF4-FFF2-40B4-BE49-F238E27FC236}">
                <a16:creationId xmlns:a16="http://schemas.microsoft.com/office/drawing/2014/main" id="{0DD7C4DC-294D-0E40-99BB-0FC854F863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67341" y="1676400"/>
            <a:ext cx="5424259" cy="34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7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8AF4-7AA2-3045-9FC5-1FE3CFDD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552FBB-96A8-E442-B6C9-058F846031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Ratio of (signed) triangle areas</a:t>
                </a:r>
              </a:p>
              <a:p>
                <a:pPr>
                  <a:spcBef>
                    <a:spcPts val="1300"/>
                  </a:spcBef>
                  <a:spcAft>
                    <a:spcPts val="400"/>
                  </a:spcAft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𝑎𝑟𝑒𝑎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All but heights cancel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/2</m:t>
                        </m:r>
                      </m:num>
                      <m:den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/2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552FBB-96A8-E442-B6C9-058F846031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B80C850-1F00-504F-9E77-34AF73C989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83865" y="1124712"/>
            <a:ext cx="5577840" cy="39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D7652-E19D-8649-AD9F-C23BCFF0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(2a)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AA24AC-1322-B842-A389-3AA03077D0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339447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Area with cross product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dirty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  <m:r>
                          <a:rPr lang="en-US" dirty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𝑎𝑟𝑒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𝑡𝑟𝑖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m:rPr>
                        <m:lit/>
                      </m:rPr>
                      <a:rPr lang="en-US" dirty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acc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dirty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dirty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Dot for sign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𝑎𝑟𝑒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dirty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dirty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AA24AC-1322-B842-A389-3AA03077D0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3394472"/>
              </a:xfrm>
              <a:blipFill>
                <a:blip r:embed="rId2"/>
                <a:stretch>
                  <a:fillRect l="-1235" t="-3358" b="-18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Triangle with vertices p0, p1, and p2, and a point to compute p. Area_tri is the area of the main triangle. Area_alpha is the area of the triangle with vertices p, p1, and p2.">
            <a:extLst>
              <a:ext uri="{FF2B5EF4-FFF2-40B4-BE49-F238E27FC236}">
                <a16:creationId xmlns:a16="http://schemas.microsoft.com/office/drawing/2014/main" id="{A7D28BAD-11A7-CD45-B5A9-17FF4A7D81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83864" y="1124712"/>
            <a:ext cx="5577840" cy="39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4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D7652-E19D-8649-AD9F-C23BCFF0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(2b)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AA24AC-1322-B842-A389-3AA03077D0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Skip normalization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m:rPr>
                            <m:lit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/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acc>
                      </m:num>
                      <m:den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AA24AC-1322-B842-A389-3AA03077D0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2239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Triangle with vertices p0, p1, and p2, and a point to compute p. Area_tri is the area of the main triangle. Area_alpha is the area of the triangle with vertices p, p1, and p2.">
            <a:extLst>
              <a:ext uri="{FF2B5EF4-FFF2-40B4-BE49-F238E27FC236}">
                <a16:creationId xmlns:a16="http://schemas.microsoft.com/office/drawing/2014/main" id="{A7D28BAD-11A7-CD45-B5A9-17FF4A7D81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83864" y="1124712"/>
            <a:ext cx="5577840" cy="39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iangle with vertices p0, p1, and p2, and a point to compute p. Area_tri is the area of the main triangle. Area_alpha is the area of the triangle with vertices p, p1, and p2.">
            <a:extLst>
              <a:ext uri="{FF2B5EF4-FFF2-40B4-BE49-F238E27FC236}">
                <a16:creationId xmlns:a16="http://schemas.microsoft.com/office/drawing/2014/main" id="{A7D28BAD-11A7-CD45-B5A9-17FF4A7D81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83864" y="1124712"/>
            <a:ext cx="5577840" cy="39387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02D3F7-754B-01A8-CE7C-7D1CAB8F8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26384" y="2266950"/>
            <a:ext cx="2007616" cy="19382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D7652-E19D-8649-AD9F-C23BCFF0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(2c)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AA24AC-1322-B842-A389-3AA03077D0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Area from 2D matrix determinant</a:t>
                </a:r>
              </a:p>
              <a:p>
                <a:pPr lvl="1"/>
                <a:r>
                  <a:rPr lang="en-US" dirty="0"/>
                  <a:t>Any non-zero 2D projection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𝑎𝑟𝑒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𝑡𝑟𝑖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  <m:mr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𝑎𝑟𝑒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  <m:mr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AA24AC-1322-B842-A389-3AA03077D0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2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545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D7652-E19D-8649-AD9F-C23BCFF0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(2d)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A24AC-1322-B842-A389-3AA03077D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 by Green’s Theorem</a:t>
            </a:r>
          </a:p>
        </p:txBody>
      </p:sp>
      <p:pic>
        <p:nvPicPr>
          <p:cNvPr id="8" name="Picture 7" descr="Triangle with vertices p0, p1, and p2, and a point to compute p. Area_tri is the area of the main triangle. Area_alpha is the area of the triangle with vertices p, p1, and p2.">
            <a:extLst>
              <a:ext uri="{FF2B5EF4-FFF2-40B4-BE49-F238E27FC236}">
                <a16:creationId xmlns:a16="http://schemas.microsoft.com/office/drawing/2014/main" id="{A7D28BAD-11A7-CD45-B5A9-17FF4A7D81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83864" y="1124712"/>
            <a:ext cx="5577840" cy="39387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E4424C-CB00-CF48-AA4B-95563CEEB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" y="1823037"/>
            <a:ext cx="2946400" cy="1097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821567-8458-0044-A405-74C27CEF1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60" y="3110230"/>
            <a:ext cx="2834640" cy="11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06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36095</TotalTime>
  <Words>484</Words>
  <Application>Microsoft Macintosh PowerPoint</Application>
  <PresentationFormat>On-screen Show (16:9)</PresentationFormat>
  <Paragraphs>88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Symbol</vt:lpstr>
      <vt:lpstr>Times New Roman</vt:lpstr>
      <vt:lpstr>Office Theme</vt:lpstr>
      <vt:lpstr>Triangle Barycentrics</vt:lpstr>
      <vt:lpstr>Barycentric Coordinates</vt:lpstr>
      <vt:lpstr>Barycentric Coordinates</vt:lpstr>
      <vt:lpstr>Computing Barycentrics (1)</vt:lpstr>
      <vt:lpstr>Computing Barycentrics (2)</vt:lpstr>
      <vt:lpstr>Computing Barycentrics (2a)</vt:lpstr>
      <vt:lpstr>Computing Barycentrics (2b)</vt:lpstr>
      <vt:lpstr>Computing Barycentrics (2c)</vt:lpstr>
      <vt:lpstr>Computing Barycentrics (2d)</vt:lpstr>
      <vt:lpstr>Computing Barycentrics (3)</vt:lpstr>
      <vt:lpstr>Computing Barycentrics (3)</vt:lpstr>
      <vt:lpstr>Computing Barycentrics (3)</vt:lpstr>
      <vt:lpstr>Computing Barycentrics (3)</vt:lpstr>
      <vt:lpstr>Computing Barycentrics (3)</vt:lpstr>
      <vt:lpstr>Computing Barycentrics (3)</vt:lpstr>
      <vt:lpstr>Computing Barycentrics (3)</vt:lpstr>
      <vt:lpstr>Computing Barycentrics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 Advanced Computer Graphics</dc:title>
  <dc:creator> </dc:creator>
  <cp:lastModifiedBy>Marc Olano</cp:lastModifiedBy>
  <cp:revision>249</cp:revision>
  <cp:lastPrinted>2010-10-04T14:32:16Z</cp:lastPrinted>
  <dcterms:created xsi:type="dcterms:W3CDTF">1996-09-30T18:28:10Z</dcterms:created>
  <dcterms:modified xsi:type="dcterms:W3CDTF">2026-02-03T21:35:18Z</dcterms:modified>
</cp:coreProperties>
</file>