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1" r:id="rId3"/>
    <p:sldId id="308" r:id="rId4"/>
    <p:sldId id="306" r:id="rId5"/>
    <p:sldId id="307" r:id="rId6"/>
    <p:sldId id="317" r:id="rId7"/>
    <p:sldId id="319" r:id="rId8"/>
    <p:sldId id="320" r:id="rId9"/>
    <p:sldId id="322" r:id="rId10"/>
    <p:sldId id="323" r:id="rId11"/>
    <p:sldId id="324" r:id="rId12"/>
    <p:sldId id="325" r:id="rId13"/>
    <p:sldId id="326" r:id="rId14"/>
    <p:sldId id="309" r:id="rId15"/>
    <p:sldId id="328" r:id="rId16"/>
    <p:sldId id="310" r:id="rId17"/>
    <p:sldId id="311" r:id="rId18"/>
    <p:sldId id="312" r:id="rId19"/>
    <p:sldId id="313" r:id="rId20"/>
    <p:sldId id="330" r:id="rId21"/>
    <p:sldId id="331" r:id="rId22"/>
    <p:sldId id="332" r:id="rId23"/>
    <p:sldId id="314" r:id="rId24"/>
    <p:sldId id="265" r:id="rId25"/>
    <p:sldId id="304" r:id="rId26"/>
    <p:sldId id="305" r:id="rId27"/>
    <p:sldId id="333" r:id="rId28"/>
    <p:sldId id="285" r:id="rId29"/>
    <p:sldId id="293" r:id="rId30"/>
    <p:sldId id="296" r:id="rId31"/>
    <p:sldId id="297" r:id="rId32"/>
    <p:sldId id="298" r:id="rId33"/>
    <p:sldId id="299" r:id="rId34"/>
    <p:sldId id="290" r:id="rId35"/>
    <p:sldId id="289" r:id="rId36"/>
    <p:sldId id="334" r:id="rId37"/>
    <p:sldId id="335" r:id="rId38"/>
    <p:sldId id="316" r:id="rId39"/>
    <p:sldId id="336" r:id="rId40"/>
    <p:sldId id="337" r:id="rId4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85"/>
  </p:normalViewPr>
  <p:slideViewPr>
    <p:cSldViewPr>
      <p:cViewPr varScale="1">
        <p:scale>
          <a:sx n="130" d="100"/>
          <a:sy n="130" d="100"/>
        </p:scale>
        <p:origin x="208" y="4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3909BE-D0CB-7A45-B747-F74FAA22D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6610D-B087-A948-B367-C846909D1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1EBC8-CD29-EB4A-A3BE-EBD230420D7A}" type="slidenum">
              <a:rPr lang="en-US"/>
              <a:pPr/>
              <a:t>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24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25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26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BEA0-3DE9-BA09-82D4-EDC2CCB9E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7EBD8B-BC03-5363-7CD6-33F483A10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27</a:t>
            </a:fld>
            <a:endParaRPr lang="en-US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D1BBFE58-FE1C-EF87-1829-78148F4DC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5C66C147-9787-AD0F-8C2C-F496DF247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7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CDF1D-FEB9-B443-A1A5-9450BC5F1D50}" type="slidenum">
              <a:rPr lang="en-US"/>
              <a:pPr/>
              <a:t>28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7402-2EA0-3F4E-B26A-D7F5C209E71C}" type="slidenum">
              <a:rPr lang="en-US"/>
              <a:pPr/>
              <a:t>34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174A5-71C2-1A41-BF9C-A8B447AADB28}" type="slidenum">
              <a:rPr lang="en-US"/>
              <a:pPr/>
              <a:t>35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391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22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1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7373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7373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4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33063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30636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01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10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99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1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F67E0-EE10-B6B8-E457-942A919E1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0574876-100D-C53E-22C3-575C32A36C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0574876-100D-C53E-22C3-575C32A36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6D9BB94-CA05-724E-8B81-41AE7F76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379077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DE26E-7093-6CF9-5B4C-C589D2894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971B09-ECB4-D317-8D7F-37F8496C6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971B09-ECB4-D317-8D7F-37F8496C6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C172733-EB41-F431-C09A-3B5BAF14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33400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474D8-F7B0-88E6-E151-AFA2C167C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276B2CF-45E5-5852-7EE9-2517772F4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276B2CF-45E5-5852-7EE9-2517772F4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0C5814C5-542D-4E09-3ABE-F3F6ED80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329123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0BB0-460D-B8FE-70D6-4939F2D7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E0515FD-F979-D79B-D9DE-D8045D363B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E0515FD-F979-D79B-D9DE-D8045D363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358C8A3-5DDC-8E03-FAEE-1ECE4C63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400730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Computing 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8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D3C76-15A2-23BA-8E96-259AD75E9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4EA4-2EF0-A877-4E9C-60DEFFA9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ACB6C-08D0-F56B-325B-2BA95659F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Computing 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ACB6C-08D0-F56B-325B-2BA95659F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58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Group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: coefficients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87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Group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Basis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4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Cubic Bezier basis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Bez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028950"/>
            <a:ext cx="411690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3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Constraints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Spline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86050"/>
            <a:ext cx="439663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Keyframe</a:t>
            </a:r>
            <a:r>
              <a:rPr lang="en-US" dirty="0"/>
              <a:t>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hand drawn animation</a:t>
            </a:r>
          </a:p>
          <a:p>
            <a:pPr lvl="1"/>
            <a:r>
              <a:rPr lang="en-US" dirty="0"/>
              <a:t>Lead animator draws poses at </a:t>
            </a:r>
            <a:r>
              <a:rPr lang="en-US" i="1" dirty="0"/>
              <a:t>key frames</a:t>
            </a:r>
          </a:p>
          <a:p>
            <a:pPr lvl="1"/>
            <a:r>
              <a:rPr lang="en-US" dirty="0" err="1"/>
              <a:t>Inbetweener</a:t>
            </a:r>
            <a:r>
              <a:rPr lang="en-US" dirty="0"/>
              <a:t> draws frames between keys</a:t>
            </a:r>
          </a:p>
          <a:p>
            <a:r>
              <a:rPr lang="en-US" dirty="0"/>
              <a:t>Computer animation</a:t>
            </a:r>
          </a:p>
          <a:p>
            <a:pPr lvl="1"/>
            <a:r>
              <a:rPr lang="en-US" dirty="0"/>
              <a:t>Can have separate keys for different attributes</a:t>
            </a:r>
          </a:p>
          <a:p>
            <a:pPr lvl="2"/>
            <a:r>
              <a:rPr lang="en-US" dirty="0"/>
              <a:t>Position (or even x, y, and z separately)</a:t>
            </a:r>
          </a:p>
          <a:p>
            <a:pPr lvl="2"/>
            <a:r>
              <a:rPr lang="en-US" dirty="0"/>
              <a:t>Rotation (or individual rotation angles)</a:t>
            </a:r>
          </a:p>
          <a:p>
            <a:pPr lvl="2"/>
            <a:r>
              <a:rPr lang="en-US" dirty="0"/>
              <a:t>...</a:t>
            </a:r>
          </a:p>
          <a:p>
            <a:pPr lvl="1"/>
            <a:r>
              <a:rPr lang="en-US" dirty="0"/>
              <a:t>Interpolate between values at key frames</a:t>
            </a:r>
          </a:p>
        </p:txBody>
      </p:sp>
    </p:spTree>
    <p:extLst>
      <p:ext uri="{BB962C8B-B14F-4D97-AF65-F5344CB8AC3E}">
        <p14:creationId xmlns:p14="http://schemas.microsoft.com/office/powerpoint/2010/main" val="383440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83CBA-603E-D991-5F6E-AF2612A95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DE667EE-FC6F-19DB-1E28-35A4F2F491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Constraints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DE667EE-FC6F-19DB-1E28-35A4F2F491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8E829FE-FD2D-030C-4E9D-D4F75887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Spline</a:t>
            </a:r>
          </a:p>
        </p:txBody>
      </p:sp>
    </p:spTree>
    <p:extLst>
      <p:ext uri="{BB962C8B-B14F-4D97-AF65-F5344CB8AC3E}">
        <p14:creationId xmlns:p14="http://schemas.microsoft.com/office/powerpoint/2010/main" val="429491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266FA-5ABF-B206-1B64-4AA13BD4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E763EE2-9884-80D0-3657-B30A03C6F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Constraints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E763EE2-9884-80D0-3657-B30A03C6F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7A41D74-F278-E8E0-47FA-DC543A5B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Spline</a:t>
            </a:r>
          </a:p>
        </p:txBody>
      </p:sp>
    </p:spTree>
    <p:extLst>
      <p:ext uri="{BB962C8B-B14F-4D97-AF65-F5344CB8AC3E}">
        <p14:creationId xmlns:p14="http://schemas.microsoft.com/office/powerpoint/2010/main" val="243454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4D93-6A5E-6558-03F9-8EBA5AF8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CB95C5-7E73-811F-BF6E-B7E894FBB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Constraints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CB95C5-7E73-811F-BF6E-B7E894FBB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913244AB-423D-075B-43C6-F0FC4AD2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Spline</a:t>
            </a:r>
          </a:p>
        </p:txBody>
      </p:sp>
    </p:spTree>
    <p:extLst>
      <p:ext uri="{BB962C8B-B14F-4D97-AF65-F5344CB8AC3E}">
        <p14:creationId xmlns:p14="http://schemas.microsoft.com/office/powerpoint/2010/main" val="3203283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275AD-8195-9C49-52C3-BE3113E85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2−5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275AD-8195-9C49-52C3-BE3113E85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atmu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857500"/>
            <a:ext cx="3832692" cy="20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4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spacing of the in between frames to achieve subtlety of timing and movement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Moving from place to place: start and end slow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1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Keys</a:t>
                </a:r>
              </a:p>
              <a:p>
                <a:pPr lvl="1"/>
                <a:r>
                  <a:rPr lang="en-US" dirty="0"/>
                  <a:t>Think about continuity of second and third order motion</a:t>
                </a:r>
              </a:p>
              <a:p>
                <a:r>
                  <a:rPr lang="en-US" dirty="0"/>
                  <a:t>Reparametrize time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smoothstep</a:t>
                </a:r>
                <a:endParaRPr lang="en-US" dirty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6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67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6B4F9D-2DC2-7221-12A0-990BA721A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99012" y="1200150"/>
            <a:ext cx="3736975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6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Interpolating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43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Never interpolate matrices!</a:t>
                </a:r>
              </a:p>
              <a:p>
                <a:pPr lvl="1"/>
                <a:r>
                  <a:rPr lang="en-US" dirty="0"/>
                  <a:t>They won’t do what you want.</a:t>
                </a:r>
              </a:p>
              <a:p>
                <a:pPr lvl="1"/>
                <a:r>
                  <a:rPr lang="en-US" dirty="0"/>
                  <a:t>Consider t=0.5 between </a:t>
                </a:r>
                <a:r>
                  <a:rPr lang="en-US" dirty="0" err="1"/>
                  <a:t>Xrotate</a:t>
                </a:r>
                <a:r>
                  <a:rPr lang="en-US" dirty="0"/>
                  <a:t>(0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r>
                  <a:rPr lang="en-US" dirty="0"/>
                  <a:t>) and </a:t>
                </a:r>
                <a:r>
                  <a:rPr lang="en-US" dirty="0" err="1"/>
                  <a:t>Xrotate</a:t>
                </a:r>
                <a:r>
                  <a:rPr lang="en-US" dirty="0"/>
                  <a:t>(180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4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06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2BEF2-0552-3C2A-0A39-C4E64B068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79D16704-57A8-0FA0-9CC7-EC3A7EC39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Quaternions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4307" name="Rectangle 3">
                <a:extLst>
                  <a:ext uri="{FF2B5EF4-FFF2-40B4-BE49-F238E27FC236}">
                    <a16:creationId xmlns:a16="http://schemas.microsoft.com/office/drawing/2014/main" id="{801F2F9A-B01F-A3EE-2F7F-B13A4173CE3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/>
                  <a:t>Quaternions</a:t>
                </a:r>
                <a:r>
                  <a:rPr lang="en-US" dirty="0"/>
                  <a:t> interpolate better than Euler angles</a:t>
                </a:r>
              </a:p>
              <a:p>
                <a:pPr marL="3857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Encodes both axis and rotation angle</a:t>
                </a:r>
              </a:p>
              <a:p>
                <a:pPr lvl="1"/>
                <a:r>
                  <a:rPr lang="en-US" dirty="0"/>
                  <a:t>Unit length</a:t>
                </a:r>
              </a:p>
              <a:p>
                <a:pPr lvl="2"/>
                <a:r>
                  <a:rPr lang="en-US" dirty="0"/>
                  <a:t>Use linear interpolation along sphere (aka </a:t>
                </a:r>
                <a:r>
                  <a:rPr lang="en-US" dirty="0" err="1"/>
                  <a:t>slerp</a:t>
                </a:r>
                <a:r>
                  <a:rPr lang="en-US" dirty="0"/>
                  <a:t>(…))</a:t>
                </a:r>
              </a:p>
              <a:p>
                <a:pPr lvl="2"/>
                <a:r>
                  <a:rPr lang="en-US" dirty="0"/>
                  <a:t>Or normalized linear interpolation (aka </a:t>
                </a:r>
                <a:r>
                  <a:rPr lang="en-US" dirty="0" err="1"/>
                  <a:t>nlerp</a:t>
                </a:r>
                <a:r>
                  <a:rPr lang="en-US" dirty="0"/>
                  <a:t>(…) = normalize(lerp(…)))</a:t>
                </a:r>
              </a:p>
              <a:p>
                <a:r>
                  <a:rPr lang="en-US" dirty="0"/>
                  <a:t>But angles make a better animation interface</a:t>
                </a:r>
              </a:p>
              <a:p>
                <a:pPr lvl="1"/>
                <a:r>
                  <a:rPr lang="en-US" dirty="0"/>
                  <a:t>Can still convert to and interpolate as quaternion</a:t>
                </a:r>
              </a:p>
              <a:p>
                <a:pPr lvl="1"/>
                <a:r>
                  <a:rPr lang="en-US" dirty="0"/>
                  <a:t>Possible to use directly for rotation, or convert back to matrix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54307" name="Rectangle 3">
                <a:extLst>
                  <a:ext uri="{FF2B5EF4-FFF2-40B4-BE49-F238E27FC236}">
                    <a16:creationId xmlns:a16="http://schemas.microsoft.com/office/drawing/2014/main" id="{801F2F9A-B01F-A3EE-2F7F-B13A4173C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20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Animation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</a:t>
            </a:r>
          </a:p>
          <a:p>
            <a:pPr lvl="1"/>
            <a:r>
              <a:rPr lang="en-US" dirty="0"/>
              <a:t>Hierarchical model</a:t>
            </a:r>
          </a:p>
          <a:p>
            <a:pPr lvl="1"/>
            <a:r>
              <a:rPr lang="en-US" dirty="0"/>
              <a:t>Forward kinematics</a:t>
            </a:r>
          </a:p>
          <a:p>
            <a:pPr lvl="1"/>
            <a:r>
              <a:rPr lang="en-US" dirty="0"/>
              <a:t>Inverse kinematics</a:t>
            </a:r>
          </a:p>
          <a:p>
            <a:pPr lvl="1"/>
            <a:r>
              <a:rPr lang="en-US" dirty="0"/>
              <a:t>Motion capture</a:t>
            </a:r>
          </a:p>
          <a:p>
            <a:r>
              <a:rPr lang="en-US" dirty="0"/>
              <a:t>Rendering</a:t>
            </a:r>
          </a:p>
          <a:p>
            <a:pPr lvl="1"/>
            <a:r>
              <a:rPr lang="en-US" dirty="0"/>
              <a:t>Skinning</a:t>
            </a:r>
          </a:p>
          <a:p>
            <a:pPr lvl="1"/>
            <a:r>
              <a:rPr lang="en-US" dirty="0"/>
              <a:t>Blend Shapes</a:t>
            </a:r>
          </a:p>
          <a:p>
            <a:pPr lvl="1"/>
            <a:r>
              <a:rPr lang="en-US" dirty="0"/>
              <a:t>Deformation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joint angles, where’s the hand?</a:t>
            </a:r>
          </a:p>
          <a:p>
            <a:pPr lvl="1"/>
            <a:r>
              <a:rPr lang="en-US" dirty="0"/>
              <a:t>(or foot or head or …)</a:t>
            </a:r>
          </a:p>
          <a:p>
            <a:pPr lvl="1"/>
            <a:r>
              <a:rPr lang="en-US" i="1" dirty="0"/>
              <a:t>End effector</a:t>
            </a:r>
          </a:p>
          <a:p>
            <a:r>
              <a:rPr lang="en-US" dirty="0"/>
              <a:t>Just apply nested transforms</a:t>
            </a:r>
          </a:p>
          <a:p>
            <a:r>
              <a:rPr lang="en-US" dirty="0"/>
              <a:t>We know how to do that!</a:t>
            </a:r>
          </a:p>
        </p:txBody>
      </p:sp>
    </p:spTree>
    <p:extLst>
      <p:ext uri="{BB962C8B-B14F-4D97-AF65-F5344CB8AC3E}">
        <p14:creationId xmlns:p14="http://schemas.microsoft.com/office/powerpoint/2010/main" val="143554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Interpolate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interpolation</a:t>
                </a:r>
              </a:p>
              <a:p>
                <a:pPr lvl="1"/>
                <a:r>
                  <a:rPr lang="en-US" dirty="0"/>
                  <a:t>Value </a:t>
                </a:r>
                <a:r>
                  <a:rPr lang="en-US" i="1" dirty="0">
                    <a:latin typeface="Times" pitchFamily="2" charset="0"/>
                  </a:rPr>
                  <a:t>V</a:t>
                </a:r>
                <a:r>
                  <a:rPr lang="en-US" baseline="-25000" dirty="0">
                    <a:latin typeface="Times" pitchFamily="2" charset="0"/>
                  </a:rPr>
                  <a:t>0</a:t>
                </a:r>
                <a:r>
                  <a:rPr lang="en-US" dirty="0"/>
                  <a:t> at time </a:t>
                </a:r>
                <a:r>
                  <a:rPr lang="en-US" i="1" dirty="0">
                    <a:latin typeface="Times" pitchFamily="2" charset="0"/>
                  </a:rPr>
                  <a:t>T</a:t>
                </a:r>
                <a:r>
                  <a:rPr lang="en-US" baseline="-25000" dirty="0">
                    <a:latin typeface="Times" pitchFamily="2" charset="0"/>
                  </a:rPr>
                  <a:t>0</a:t>
                </a:r>
                <a:r>
                  <a:rPr lang="en-US" dirty="0"/>
                  <a:t>, </a:t>
                </a:r>
                <a:r>
                  <a:rPr lang="en-US" i="1" dirty="0">
                    <a:latin typeface="Times" pitchFamily="2" charset="0"/>
                  </a:rPr>
                  <a:t>V</a:t>
                </a:r>
                <a:r>
                  <a:rPr lang="en-US" baseline="-25000" dirty="0">
                    <a:latin typeface="Times" pitchFamily="2" charset="0"/>
                  </a:rPr>
                  <a:t>1</a:t>
                </a:r>
                <a:r>
                  <a:rPr lang="en-US" dirty="0"/>
                  <a:t> at time </a:t>
                </a:r>
                <a:r>
                  <a:rPr lang="en-US" i="1" dirty="0">
                    <a:latin typeface="Times" pitchFamily="2" charset="0"/>
                  </a:rPr>
                  <a:t>T</a:t>
                </a:r>
                <a:r>
                  <a:rPr lang="en-US" baseline="-25000" dirty="0">
                    <a:latin typeface="Times" pitchFamily="2" charset="0"/>
                  </a:rPr>
                  <a:t>1</a:t>
                </a:r>
                <a:endParaRPr lang="en-US" dirty="0">
                  <a:latin typeface="Times" pitchFamily="2" charset="0"/>
                </a:endParaRPr>
              </a:p>
              <a:p>
                <a:pPr lvl="1"/>
                <a:r>
                  <a:rPr lang="en-US" dirty="0"/>
                  <a:t>Fraction of the way from </a:t>
                </a:r>
                <a:r>
                  <a:rPr lang="en-US" i="1" dirty="0">
                    <a:latin typeface="Times" pitchFamily="2" charset="0"/>
                  </a:rPr>
                  <a:t>T</a:t>
                </a:r>
                <a:r>
                  <a:rPr lang="en-US" baseline="-25000" dirty="0">
                    <a:latin typeface="Times" pitchFamily="2" charset="0"/>
                  </a:rPr>
                  <a:t>0</a:t>
                </a:r>
                <a:r>
                  <a:rPr lang="en-US" dirty="0"/>
                  <a:t> to </a:t>
                </a:r>
                <a:r>
                  <a:rPr lang="en-US" i="1" dirty="0">
                    <a:latin typeface="Times" pitchFamily="2" charset="0"/>
                  </a:rPr>
                  <a:t>T</a:t>
                </a:r>
                <a:r>
                  <a:rPr lang="en-US" baseline="-25000" dirty="0">
                    <a:latin typeface="Times" pitchFamily="2" charset="0"/>
                  </a:rPr>
                  <a:t>1</a:t>
                </a:r>
                <a:endParaRPr lang="en-US" dirty="0">
                  <a:latin typeface="Times" pitchFamily="2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Lerp/mix equation (GLSL: </a:t>
                </a:r>
                <a:r>
                  <a:rPr lang="en-US" dirty="0">
                    <a:latin typeface="Courier" pitchFamily="2" charset="0"/>
                  </a:rPr>
                  <a:t>mix(</a:t>
                </a:r>
                <a:r>
                  <a:rPr lang="en-US" i="1" dirty="0">
                    <a:latin typeface="Courier" pitchFamily="2" charset="0"/>
                  </a:rPr>
                  <a:t>V0</a:t>
                </a:r>
                <a:r>
                  <a:rPr lang="en-US" dirty="0">
                    <a:latin typeface="Courier" pitchFamily="2" charset="0"/>
                  </a:rPr>
                  <a:t>, </a:t>
                </a:r>
                <a:r>
                  <a:rPr lang="en-US" i="1" dirty="0">
                    <a:latin typeface="Courier" pitchFamily="2" charset="0"/>
                  </a:rPr>
                  <a:t>V1</a:t>
                </a:r>
                <a:r>
                  <a:rPr lang="en-US" dirty="0">
                    <a:latin typeface="Courier" pitchFamily="2" charset="0"/>
                  </a:rPr>
                  <a:t>, t)</a:t>
                </a:r>
                <a:r>
                  <a:rPr lang="en-US" dirty="0">
                    <a:latin typeface="Times" pitchFamily="2" charset="0"/>
                  </a:rPr>
                  <a:t>)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Smoother interpolation: spline</a:t>
                </a:r>
              </a:p>
              <a:p>
                <a:pPr lvl="1"/>
                <a:r>
                  <a:rPr lang="en-US" dirty="0"/>
                  <a:t>Polynomial curve</a:t>
                </a:r>
              </a:p>
              <a:p>
                <a:pPr lvl="1"/>
                <a:r>
                  <a:rPr lang="en-US" dirty="0"/>
                  <a:t>Named after flexible drafting tool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42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Kinematics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angles to match end effector position</a:t>
            </a:r>
          </a:p>
          <a:p>
            <a:r>
              <a:rPr lang="en-US" dirty="0"/>
              <a:t>Few joints: system of equations</a:t>
            </a:r>
          </a:p>
          <a:p>
            <a:r>
              <a:rPr lang="en-US" dirty="0"/>
              <a:t>Many joints: optimization</a:t>
            </a:r>
          </a:p>
          <a:p>
            <a:pPr lvl="1"/>
            <a:r>
              <a:rPr lang="en-US" dirty="0"/>
              <a:t>Often with constraints </a:t>
            </a:r>
          </a:p>
          <a:p>
            <a:pPr lvl="2"/>
            <a:r>
              <a:rPr lang="en-US" dirty="0"/>
              <a:t>(wrist doesn't bend that way)</a:t>
            </a:r>
          </a:p>
          <a:p>
            <a:pPr lvl="1"/>
            <a:r>
              <a:rPr lang="en-US" dirty="0"/>
              <a:t>And heuristics</a:t>
            </a:r>
          </a:p>
          <a:p>
            <a:pPr lvl="2"/>
            <a:r>
              <a:rPr lang="en-US" dirty="0"/>
              <a:t>Minimal change from prior frame</a:t>
            </a:r>
          </a:p>
          <a:p>
            <a:pPr lvl="2"/>
            <a:r>
              <a:rPr lang="en-US" dirty="0"/>
              <a:t>Load support</a:t>
            </a:r>
          </a:p>
          <a:p>
            <a:pPr lvl="2"/>
            <a:r>
              <a:rPr lang="en-US" dirty="0"/>
              <a:t>Physical data</a:t>
            </a:r>
          </a:p>
        </p:txBody>
      </p:sp>
    </p:spTree>
    <p:extLst>
      <p:ext uri="{BB962C8B-B14F-4D97-AF65-F5344CB8AC3E}">
        <p14:creationId xmlns:p14="http://schemas.microsoft.com/office/powerpoint/2010/main" val="2773661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Capture (</a:t>
            </a:r>
            <a:r>
              <a:rPr lang="en-US" dirty="0" err="1"/>
              <a:t>mocap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markers on actor</a:t>
            </a:r>
          </a:p>
          <a:p>
            <a:r>
              <a:rPr lang="en-US" dirty="0"/>
              <a:t>Infer transforms</a:t>
            </a:r>
          </a:p>
          <a:p>
            <a:r>
              <a:rPr lang="en-US" dirty="0"/>
              <a:t>Often significant artistic cleanup</a:t>
            </a:r>
          </a:p>
        </p:txBody>
      </p:sp>
    </p:spTree>
    <p:extLst>
      <p:ext uri="{BB962C8B-B14F-4D97-AF65-F5344CB8AC3E}">
        <p14:creationId xmlns:p14="http://schemas.microsoft.com/office/powerpoint/2010/main" val="1648946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just jam a rigid arm into a rigid shoulder</a:t>
            </a:r>
          </a:p>
          <a:p>
            <a:r>
              <a:rPr lang="en-US" dirty="0"/>
              <a:t>Animate </a:t>
            </a:r>
            <a:r>
              <a:rPr lang="en-US" i="1" dirty="0"/>
              <a:t>skeleton</a:t>
            </a:r>
          </a:p>
          <a:p>
            <a:pPr lvl="1"/>
            <a:r>
              <a:rPr lang="en-US" dirty="0"/>
              <a:t>Just joint rotations and translations for bone length, no geometry</a:t>
            </a:r>
          </a:p>
          <a:p>
            <a:r>
              <a:rPr lang="en-US" dirty="0"/>
              <a:t>Each vertex in </a:t>
            </a:r>
            <a:r>
              <a:rPr lang="en-US" i="1" dirty="0"/>
              <a:t>skin</a:t>
            </a:r>
          </a:p>
          <a:p>
            <a:pPr lvl="1"/>
            <a:r>
              <a:rPr lang="en-US" dirty="0"/>
              <a:t>Linear average of one or more joint transforms</a:t>
            </a:r>
          </a:p>
          <a:p>
            <a:pPr lvl="1"/>
            <a:r>
              <a:rPr lang="en-US" dirty="0"/>
              <a:t>E.g.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Shoulder + 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/>
              <a:t> Arm</a:t>
            </a:r>
          </a:p>
          <a:p>
            <a:r>
              <a:rPr lang="en-US" dirty="0"/>
              <a:t>Can </a:t>
            </a:r>
            <a:r>
              <a:rPr lang="en-US" i="1" dirty="0"/>
              <a:t>retarget</a:t>
            </a:r>
            <a:r>
              <a:rPr lang="en-US" dirty="0"/>
              <a:t> same animation to different skins</a:t>
            </a:r>
          </a:p>
        </p:txBody>
      </p:sp>
    </p:spTree>
    <p:extLst>
      <p:ext uri="{BB962C8B-B14F-4D97-AF65-F5344CB8AC3E}">
        <p14:creationId xmlns:p14="http://schemas.microsoft.com/office/powerpoint/2010/main" val="1149712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morph targets</a:t>
            </a:r>
          </a:p>
          <a:p>
            <a:r>
              <a:rPr lang="en-US" dirty="0"/>
              <a:t>Sculpted positions of </a:t>
            </a:r>
            <a:r>
              <a:rPr lang="en-US" b="1" dirty="0"/>
              <a:t>all</a:t>
            </a:r>
            <a:r>
              <a:rPr lang="en-US" dirty="0"/>
              <a:t> vertices in key </a:t>
            </a:r>
            <a:r>
              <a:rPr lang="en-US" i="1" dirty="0"/>
              <a:t>poses</a:t>
            </a:r>
            <a:endParaRPr lang="en-US" dirty="0"/>
          </a:p>
          <a:p>
            <a:pPr lvl="1"/>
            <a:r>
              <a:rPr lang="en-US" dirty="0"/>
              <a:t>Vertex counts and connections are the same for all poses</a:t>
            </a:r>
          </a:p>
          <a:p>
            <a:pPr lvl="1"/>
            <a:r>
              <a:rPr lang="en-US" dirty="0"/>
              <a:t>Blend vertex positions between poses</a:t>
            </a:r>
          </a:p>
          <a:p>
            <a:r>
              <a:rPr lang="en-US" dirty="0"/>
              <a:t>Good when skeletons don’t work well</a:t>
            </a:r>
          </a:p>
          <a:p>
            <a:r>
              <a:rPr lang="en-US" dirty="0"/>
              <a:t>Most often used for facial animation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1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Autonomous Objects/Groups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Generally: create complex group behavior by defining relatively simple individual behavior</a:t>
            </a:r>
          </a:p>
          <a:p>
            <a:r>
              <a:rPr lang="en-US" dirty="0"/>
              <a:t>Common applications:</a:t>
            </a:r>
          </a:p>
          <a:p>
            <a:pPr lvl="1"/>
            <a:r>
              <a:rPr lang="en-US" dirty="0"/>
              <a:t>Flocks, crowds</a:t>
            </a:r>
          </a:p>
          <a:p>
            <a:pPr lvl="1"/>
            <a:r>
              <a:rPr lang="en-US" dirty="0"/>
              <a:t>Particle systems (explosions, effects)</a:t>
            </a:r>
          </a:p>
          <a:p>
            <a:r>
              <a:rPr lang="en-US" dirty="0"/>
              <a:t>Approach: leverage AI techniques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Physics-based Animation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Generally: simulating the laws of physics to predict motion</a:t>
            </a:r>
          </a:p>
          <a:p>
            <a:r>
              <a:rPr lang="en-US" dirty="0"/>
              <a:t>Common applications:</a:t>
            </a:r>
          </a:p>
          <a:p>
            <a:pPr lvl="1"/>
            <a:r>
              <a:rPr lang="en-US" dirty="0"/>
              <a:t>Rigid body motion</a:t>
            </a:r>
          </a:p>
          <a:p>
            <a:pPr lvl="1"/>
            <a:r>
              <a:rPr lang="en-US" dirty="0"/>
              <a:t>Fluids, smoke, fog</a:t>
            </a:r>
          </a:p>
          <a:p>
            <a:pPr lvl="1"/>
            <a:r>
              <a:rPr lang="en-US" dirty="0"/>
              <a:t>Cloth, hair</a:t>
            </a:r>
          </a:p>
          <a:p>
            <a:pPr lvl="1"/>
            <a:r>
              <a:rPr lang="en-US" dirty="0"/>
              <a:t>Deformation </a:t>
            </a:r>
            <a:r>
              <a:rPr lang="en-US"/>
              <a:t>and fracture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AB5C-93CA-E39A-AD60-1AAD7DD4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Animation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09AD-0C47-67FD-F697-61B3F5844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Locally, forward kinematics influenced by forces</a:t>
            </a:r>
          </a:p>
          <a:p>
            <a:r>
              <a:rPr lang="en-US" dirty="0"/>
              <a:t>Detect </a:t>
            </a:r>
            <a:r>
              <a:rPr lang="en-US" i="1" dirty="0"/>
              <a:t>collisions</a:t>
            </a:r>
            <a:r>
              <a:rPr lang="en-US" dirty="0"/>
              <a:t> between objects</a:t>
            </a:r>
          </a:p>
          <a:p>
            <a:pPr lvl="1"/>
            <a:r>
              <a:rPr lang="en-US" dirty="0"/>
              <a:t>Spatial data structures to avoid O(N</a:t>
            </a:r>
            <a:r>
              <a:rPr lang="en-US" baseline="30000" dirty="0"/>
              <a:t>2</a:t>
            </a:r>
            <a:r>
              <a:rPr lang="en-US" dirty="0"/>
              <a:t>) object-object testing</a:t>
            </a:r>
          </a:p>
          <a:p>
            <a:pPr lvl="1"/>
            <a:r>
              <a:rPr lang="en-US" dirty="0"/>
              <a:t>Use bounding or proxy shapes instead of full polygonal models</a:t>
            </a:r>
          </a:p>
          <a:p>
            <a:pPr lvl="2"/>
            <a:r>
              <a:rPr lang="en-US" dirty="0"/>
              <a:t>E.g. </a:t>
            </a:r>
            <a:r>
              <a:rPr lang="en-US"/>
              <a:t>cylinder </a:t>
            </a:r>
            <a:r>
              <a:rPr lang="en-US" dirty="0"/>
              <a:t>or capsule for arm, then apply computed transform to real arm</a:t>
            </a:r>
          </a:p>
          <a:p>
            <a:r>
              <a:rPr lang="en-US" dirty="0"/>
              <a:t>Small </a:t>
            </a:r>
            <a:r>
              <a:rPr lang="en-US" i="1" dirty="0"/>
              <a:t>time steps </a:t>
            </a:r>
            <a:r>
              <a:rPr lang="en-US" dirty="0"/>
              <a:t>to avoid stability problems</a:t>
            </a:r>
          </a:p>
          <a:p>
            <a:pPr lvl="1"/>
            <a:r>
              <a:rPr lang="en-US" dirty="0"/>
              <a:t>And/or collisions between </a:t>
            </a:r>
            <a:r>
              <a:rPr lang="en-US" i="1" dirty="0"/>
              <a:t>swept</a:t>
            </a:r>
            <a:r>
              <a:rPr lang="en-US" dirty="0"/>
              <a:t> shapes</a:t>
            </a:r>
          </a:p>
        </p:txBody>
      </p:sp>
    </p:spTree>
    <p:extLst>
      <p:ext uri="{BB962C8B-B14F-4D97-AF65-F5344CB8AC3E}">
        <p14:creationId xmlns:p14="http://schemas.microsoft.com/office/powerpoint/2010/main" val="2101437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9B08-BEA7-1245-DBF4-BC32B6E1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Fog, Smoke &amp; Clouds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D4808-00D9-8B25-14EB-59FFE50A7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Collectively called </a:t>
                </a:r>
                <a:r>
                  <a:rPr lang="en-US" i="1" dirty="0"/>
                  <a:t>Fluid Simulation</a:t>
                </a:r>
              </a:p>
              <a:p>
                <a:r>
                  <a:rPr lang="en-US" dirty="0"/>
                  <a:t>All obey </a:t>
                </a:r>
                <a:r>
                  <a:rPr lang="en-US" i="1" dirty="0"/>
                  <a:t>Navier-Stokes </a:t>
                </a:r>
                <a:r>
                  <a:rPr lang="en-US" dirty="0"/>
                  <a:t>equation (this form from [Stam 1999])</a:t>
                </a:r>
              </a:p>
              <a:p>
                <a:pPr lvl="1"/>
                <a:r>
                  <a:rPr lang="en-US" dirty="0"/>
                  <a:t>Velocity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, pressure field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external forces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= 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i="1" dirty="0"/>
                  <a:t>incompressible flow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D4808-00D9-8B25-14EB-59FFE50A7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2BA951D-B651-B60B-0F85-A7A331620F10}"/>
              </a:ext>
            </a:extLst>
          </p:cNvPr>
          <p:cNvGrpSpPr/>
          <p:nvPr/>
        </p:nvGrpSpPr>
        <p:grpSpPr>
          <a:xfrm>
            <a:off x="990600" y="2380129"/>
            <a:ext cx="4001745" cy="1143000"/>
            <a:chOff x="990600" y="1962150"/>
            <a:chExt cx="4001745" cy="1143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352E8A7-5B55-E0C4-625C-A5A10D13D145}"/>
                </a:ext>
              </a:extLst>
            </p:cNvPr>
            <p:cNvSpPr/>
            <p:nvPr/>
          </p:nvSpPr>
          <p:spPr>
            <a:xfrm>
              <a:off x="990600" y="2495550"/>
              <a:ext cx="457200" cy="6096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4004F4D-9AF3-9ED1-116B-9311C8F2EBEB}"/>
                </a:ext>
              </a:extLst>
            </p:cNvPr>
            <p:cNvCxnSpPr>
              <a:endCxn id="4" idx="7"/>
            </p:cNvCxnSpPr>
            <p:nvPr/>
          </p:nvCxnSpPr>
          <p:spPr>
            <a:xfrm flipH="1">
              <a:off x="1380845" y="2190750"/>
              <a:ext cx="2276755" cy="39407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E591A0-3BFD-F385-73B6-98B2644DAA24}"/>
                </a:ext>
              </a:extLst>
            </p:cNvPr>
            <p:cNvSpPr txBox="1"/>
            <p:nvPr/>
          </p:nvSpPr>
          <p:spPr>
            <a:xfrm>
              <a:off x="3637935" y="1962150"/>
              <a:ext cx="1354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  <a:latin typeface="+mn-lt"/>
                </a:rPr>
                <a:t>Acceleration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E9D101-1C09-072D-77A7-8E1AA25B85BC}"/>
              </a:ext>
            </a:extLst>
          </p:cNvPr>
          <p:cNvGrpSpPr/>
          <p:nvPr/>
        </p:nvGrpSpPr>
        <p:grpSpPr>
          <a:xfrm>
            <a:off x="1752600" y="2510521"/>
            <a:ext cx="4547640" cy="976294"/>
            <a:chOff x="1752600" y="2092542"/>
            <a:chExt cx="4547640" cy="97629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7A0EAC-3175-3554-77AE-FABB322F2D0C}"/>
                </a:ext>
              </a:extLst>
            </p:cNvPr>
            <p:cNvSpPr/>
            <p:nvPr/>
          </p:nvSpPr>
          <p:spPr>
            <a:xfrm>
              <a:off x="1752600" y="2571750"/>
              <a:ext cx="1295400" cy="49708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24C2F5-2D45-9508-9A2E-60BD574D0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1800" y="2261819"/>
              <a:ext cx="2209800" cy="46233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C3A237-B2B2-FB08-86AE-5546EFB7B5E0}"/>
                </a:ext>
              </a:extLst>
            </p:cNvPr>
            <p:cNvSpPr txBox="1"/>
            <p:nvPr/>
          </p:nvSpPr>
          <p:spPr>
            <a:xfrm>
              <a:off x="5181600" y="2092542"/>
              <a:ext cx="1118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Convection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E2FE1-901C-FB94-4F3C-CABCCD6DAFDA}"/>
              </a:ext>
            </a:extLst>
          </p:cNvPr>
          <p:cNvGrpSpPr/>
          <p:nvPr/>
        </p:nvGrpSpPr>
        <p:grpSpPr>
          <a:xfrm>
            <a:off x="3048000" y="2913529"/>
            <a:ext cx="2395462" cy="1258421"/>
            <a:chOff x="3048000" y="2495550"/>
            <a:chExt cx="2395462" cy="125842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82E2B9-2081-0ED3-3FF2-E643C84614B1}"/>
                </a:ext>
              </a:extLst>
            </p:cNvPr>
            <p:cNvSpPr/>
            <p:nvPr/>
          </p:nvSpPr>
          <p:spPr>
            <a:xfrm>
              <a:off x="3048000" y="2495550"/>
              <a:ext cx="762000" cy="6508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0217EFD-57A3-B49E-AF7E-F426B5706F9F}"/>
                </a:ext>
              </a:extLst>
            </p:cNvPr>
            <p:cNvCxnSpPr>
              <a:endCxn id="15" idx="5"/>
            </p:cNvCxnSpPr>
            <p:nvPr/>
          </p:nvCxnSpPr>
          <p:spPr>
            <a:xfrm flipH="1" flipV="1">
              <a:off x="3698408" y="3051046"/>
              <a:ext cx="873592" cy="51130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2971C1-2D70-1A89-6B21-F0A94B297B9E}"/>
                </a:ext>
              </a:extLst>
            </p:cNvPr>
            <p:cNvSpPr txBox="1"/>
            <p:nvPr/>
          </p:nvSpPr>
          <p:spPr>
            <a:xfrm>
              <a:off x="4541227" y="3415417"/>
              <a:ext cx="902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Pressure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0A49A3-5FF8-6C4E-C762-CE0C99B8E9F6}"/>
              </a:ext>
            </a:extLst>
          </p:cNvPr>
          <p:cNvGrpSpPr/>
          <p:nvPr/>
        </p:nvGrpSpPr>
        <p:grpSpPr>
          <a:xfrm>
            <a:off x="4076700" y="2989729"/>
            <a:ext cx="2264781" cy="855077"/>
            <a:chOff x="4076700" y="2571750"/>
            <a:chExt cx="2264781" cy="85507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DBC030-BE89-F108-1724-EDBCD5A4E2E6}"/>
                </a:ext>
              </a:extLst>
            </p:cNvPr>
            <p:cNvSpPr/>
            <p:nvPr/>
          </p:nvSpPr>
          <p:spPr>
            <a:xfrm>
              <a:off x="4076700" y="2571750"/>
              <a:ext cx="647700" cy="47929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3AF8FDC-2ECD-E377-8F8D-C8674A332C11}"/>
                </a:ext>
              </a:extLst>
            </p:cNvPr>
            <p:cNvCxnSpPr>
              <a:endCxn id="19" idx="5"/>
            </p:cNvCxnSpPr>
            <p:nvPr/>
          </p:nvCxnSpPr>
          <p:spPr>
            <a:xfrm flipH="1" flipV="1">
              <a:off x="4629547" y="2980855"/>
              <a:ext cx="813915" cy="27669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784FCB-0244-6041-7DD7-4D9B631C037B}"/>
                </a:ext>
              </a:extLst>
            </p:cNvPr>
            <p:cNvSpPr txBox="1"/>
            <p:nvPr/>
          </p:nvSpPr>
          <p:spPr>
            <a:xfrm>
              <a:off x="5410200" y="3088273"/>
              <a:ext cx="9312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Diffusion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0247B9-C627-C119-11F0-74AEA478FE10}"/>
              </a:ext>
            </a:extLst>
          </p:cNvPr>
          <p:cNvGrpSpPr/>
          <p:nvPr/>
        </p:nvGrpSpPr>
        <p:grpSpPr>
          <a:xfrm>
            <a:off x="4876800" y="2805766"/>
            <a:ext cx="2461024" cy="663259"/>
            <a:chOff x="4876800" y="2387787"/>
            <a:chExt cx="2461024" cy="66325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E8D09FB-2FB9-EDEA-96B7-D25D475B1382}"/>
                </a:ext>
              </a:extLst>
            </p:cNvPr>
            <p:cNvSpPr/>
            <p:nvPr/>
          </p:nvSpPr>
          <p:spPr>
            <a:xfrm>
              <a:off x="4876800" y="2571750"/>
              <a:ext cx="381000" cy="47929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AFA4D17-D448-F971-FD09-540B0BE06EC5}"/>
                </a:ext>
              </a:extLst>
            </p:cNvPr>
            <p:cNvCxnSpPr>
              <a:endCxn id="25" idx="7"/>
            </p:cNvCxnSpPr>
            <p:nvPr/>
          </p:nvCxnSpPr>
          <p:spPr>
            <a:xfrm flipH="1">
              <a:off x="5202004" y="2571750"/>
              <a:ext cx="741596" cy="7019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6B2B3D-8032-D401-94AB-59F636B4B99B}"/>
                </a:ext>
              </a:extLst>
            </p:cNvPr>
            <p:cNvSpPr txBox="1"/>
            <p:nvPr/>
          </p:nvSpPr>
          <p:spPr>
            <a:xfrm>
              <a:off x="5884606" y="2387787"/>
              <a:ext cx="1453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External Forces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1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C938-FCC4-0C6C-9401-A1D8AF74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57D3A-430E-476C-CD7E-C1D034DCA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Element Method (FEM – </a:t>
            </a:r>
            <a:r>
              <a:rPr lang="en-US" i="1" dirty="0"/>
              <a:t>Eulerian</a:t>
            </a:r>
            <a:r>
              <a:rPr lang="en-US" dirty="0"/>
              <a:t> simulation)</a:t>
            </a:r>
          </a:p>
          <a:p>
            <a:pPr lvl="1"/>
            <a:r>
              <a:rPr lang="en-US" dirty="0"/>
              <a:t>Partition space into grid</a:t>
            </a:r>
          </a:p>
          <a:p>
            <a:pPr lvl="1"/>
            <a:r>
              <a:rPr lang="en-US" dirty="0"/>
              <a:t>Track temperature, pressure, etc. of material in each cell</a:t>
            </a:r>
          </a:p>
          <a:p>
            <a:pPr lvl="1"/>
            <a:r>
              <a:rPr lang="en-US" dirty="0"/>
              <a:t>Move from cell to cell according to physics equations</a:t>
            </a:r>
          </a:p>
          <a:p>
            <a:pPr lvl="1"/>
            <a:r>
              <a:rPr lang="en-US" dirty="0"/>
              <a:t>Enforce physical constraints each step (e.g. divergence free)</a:t>
            </a:r>
          </a:p>
          <a:p>
            <a:r>
              <a:rPr lang="en-US" dirty="0"/>
              <a:t>Particle Dynamics (</a:t>
            </a:r>
            <a:r>
              <a:rPr lang="en-US" i="1" dirty="0" err="1"/>
              <a:t>Lagrangian</a:t>
            </a:r>
            <a:r>
              <a:rPr lang="en-US" dirty="0"/>
              <a:t> simulation)</a:t>
            </a:r>
          </a:p>
          <a:p>
            <a:pPr lvl="1"/>
            <a:r>
              <a:rPr lang="en-US" dirty="0"/>
              <a:t>Particles of fixed amount of material</a:t>
            </a:r>
          </a:p>
          <a:p>
            <a:pPr lvl="1"/>
            <a:r>
              <a:rPr lang="en-US" dirty="0"/>
              <a:t>Move according to physics equations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94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FC30-6952-DEC8-E8E0-B47F1134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 and 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93B4-765B-4D54-A4C4-823CAD9F3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of connected nodes</a:t>
            </a:r>
          </a:p>
          <a:p>
            <a:pPr lvl="1"/>
            <a:r>
              <a:rPr lang="en-US" dirty="0"/>
              <a:t>Connections often modeled as springs</a:t>
            </a:r>
          </a:p>
          <a:p>
            <a:r>
              <a:rPr lang="en-US" dirty="0"/>
              <a:t>Can express as linear equations between nodes</a:t>
            </a:r>
          </a:p>
          <a:p>
            <a:r>
              <a:rPr lang="en-US" dirty="0"/>
              <a:t>Collect large sparse matrix</a:t>
            </a:r>
          </a:p>
          <a:p>
            <a:pPr lvl="1"/>
            <a:r>
              <a:rPr lang="en-US" dirty="0"/>
              <a:t>Solve with numeric matrix techniques</a:t>
            </a:r>
          </a:p>
        </p:txBody>
      </p:sp>
    </p:spTree>
    <p:extLst>
      <p:ext uri="{BB962C8B-B14F-4D97-AF65-F5344CB8AC3E}">
        <p14:creationId xmlns:p14="http://schemas.microsoft.com/office/powerpoint/2010/main" val="254026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of polynomials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1 </a:t>
                </a:r>
                <a:r>
                  <a:rPr lang="en-US" i="1" dirty="0"/>
                  <a:t>constraint</a:t>
                </a:r>
                <a:r>
                  <a:rPr lang="en-US" dirty="0"/>
                  <a:t> per coefficient</a:t>
                </a:r>
              </a:p>
              <a:p>
                <a:pPr lvl="1"/>
                <a:r>
                  <a:rPr lang="en-US" dirty="0"/>
                  <a:t>Position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Velocity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Acceleration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751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1AE3-CC7A-C5BA-04B5-BB869488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&amp;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39227-A628-C683-DF0B-C508533EB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Merging of rigid body and fluid techniques</a:t>
            </a:r>
          </a:p>
          <a:p>
            <a:r>
              <a:rPr lang="en-US" i="1" dirty="0"/>
              <a:t>Elastic deformation</a:t>
            </a:r>
            <a:r>
              <a:rPr lang="en-US" dirty="0"/>
              <a:t>: returns to original shape </a:t>
            </a:r>
          </a:p>
          <a:p>
            <a:r>
              <a:rPr lang="en-US" i="1" dirty="0"/>
              <a:t>Plastic deformation</a:t>
            </a:r>
            <a:r>
              <a:rPr lang="en-US" dirty="0"/>
              <a:t>: some shape change permanent</a:t>
            </a:r>
          </a:p>
          <a:p>
            <a:r>
              <a:rPr lang="en-US" i="1" dirty="0"/>
              <a:t>Fracture</a:t>
            </a:r>
            <a:r>
              <a:rPr lang="en-US" dirty="0"/>
              <a:t>: strong enough forces break object</a:t>
            </a:r>
          </a:p>
          <a:p>
            <a:pPr lvl="1"/>
            <a:r>
              <a:rPr lang="en-US" dirty="0"/>
              <a:t>Often pre-compute post-fracture shapes</a:t>
            </a:r>
          </a:p>
          <a:p>
            <a:pPr lvl="1"/>
            <a:r>
              <a:rPr lang="en-US"/>
              <a:t>Then </a:t>
            </a:r>
            <a:r>
              <a:rPr lang="en-US" dirty="0"/>
              <a:t>check strain on fracture boundary</a:t>
            </a:r>
          </a:p>
        </p:txBody>
      </p:sp>
    </p:spTree>
    <p:extLst>
      <p:ext uri="{BB962C8B-B14F-4D97-AF65-F5344CB8AC3E}">
        <p14:creationId xmlns:p14="http://schemas.microsoft.com/office/powerpoint/2010/main" val="302080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bez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457450"/>
            <a:ext cx="3921125" cy="2171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391395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0A3D2-49DD-1905-CB6F-EC49C436F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BF1AD3F-DD60-5F61-C95E-8CBFB7D89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0+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1+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0+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1+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BF1AD3F-DD60-5F61-C95E-8CBFB7D89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0F075A3-ABE3-5B33-752A-EE359D53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194865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97C7D-426C-0122-6FD8-40D651514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A8FD193-B1E6-EC48-F251-6653DC6E0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A8FD193-B1E6-EC48-F251-6653DC6E0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45FBC0E-820F-C896-E0F3-F79383A7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156713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EEB57-031F-9600-CC03-DAB05E9F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BE07BF2-F283-9AC1-9DA9-EE1405578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BE07BF2-F283-9AC1-9DA9-EE1405578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15C1DF6-8F71-9BB6-CE88-44E04678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425672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707E-581B-CF56-2F19-6E5F30DEE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AC47EA-358D-2D7D-53AF-D8349EC27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constraints from </a:t>
                </a:r>
                <a:r>
                  <a:rPr lang="en-US" i="1" dirty="0"/>
                  <a:t>control points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;	 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aln/>
                      </m:rP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Resulting equations: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AC47EA-358D-2D7D-53AF-D8349EC27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E5E88D2-ED09-D8CA-C95E-30D5CB18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</p:spTree>
    <p:extLst>
      <p:ext uri="{BB962C8B-B14F-4D97-AF65-F5344CB8AC3E}">
        <p14:creationId xmlns:p14="http://schemas.microsoft.com/office/powerpoint/2010/main" val="286748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16520</TotalTime>
  <Words>1621</Words>
  <Application>Microsoft Macintosh PowerPoint</Application>
  <PresentationFormat>On-screen Show (16:9)</PresentationFormat>
  <Paragraphs>257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Courier</vt:lpstr>
      <vt:lpstr>Symbol</vt:lpstr>
      <vt:lpstr>Times</vt:lpstr>
      <vt:lpstr>Times New Roman</vt:lpstr>
      <vt:lpstr>Office Theme</vt:lpstr>
      <vt:lpstr>Animation</vt:lpstr>
      <vt:lpstr>Keyframe Animation</vt:lpstr>
      <vt:lpstr>How to Interpolate</vt:lpstr>
      <vt:lpstr>Spline</vt:lpstr>
      <vt:lpstr>Bezier Spline</vt:lpstr>
      <vt:lpstr>Bezier Spline</vt:lpstr>
      <vt:lpstr>Bezier Spline</vt:lpstr>
      <vt:lpstr>Bezier Spline</vt:lpstr>
      <vt:lpstr>Bezier Spline</vt:lpstr>
      <vt:lpstr>Bezier Spline</vt:lpstr>
      <vt:lpstr>Bezier Spline</vt:lpstr>
      <vt:lpstr>Bezier Spline</vt:lpstr>
      <vt:lpstr>Bezier Spline</vt:lpstr>
      <vt:lpstr>Bezier Basis Functions</vt:lpstr>
      <vt:lpstr>Bezier Basis Functions</vt:lpstr>
      <vt:lpstr>Bezier Basis Functions</vt:lpstr>
      <vt:lpstr>Bezier Basis Functions</vt:lpstr>
      <vt:lpstr>Bezier Basis Functions</vt:lpstr>
      <vt:lpstr>Catmull-Rom Spline</vt:lpstr>
      <vt:lpstr>Catmull-Rom Spline</vt:lpstr>
      <vt:lpstr>Catmull-Rom Spline</vt:lpstr>
      <vt:lpstr>Catmull-Rom Spline</vt:lpstr>
      <vt:lpstr>Catmull-Rom Basis Functions</vt:lpstr>
      <vt:lpstr>Slow In and Out</vt:lpstr>
      <vt:lpstr>Slow In and Out</vt:lpstr>
      <vt:lpstr>Interpolating Orientation</vt:lpstr>
      <vt:lpstr>Quaternions</vt:lpstr>
      <vt:lpstr>Character Animation</vt:lpstr>
      <vt:lpstr>Forward Kinematics</vt:lpstr>
      <vt:lpstr>Inverse Kinematics</vt:lpstr>
      <vt:lpstr>Motion Capture (mocap)</vt:lpstr>
      <vt:lpstr>Skinning</vt:lpstr>
      <vt:lpstr>Blend Shapes</vt:lpstr>
      <vt:lpstr>Autonomous Objects/Groups</vt:lpstr>
      <vt:lpstr>Physics-based Animation</vt:lpstr>
      <vt:lpstr>Rigid Body Animation</vt:lpstr>
      <vt:lpstr>Fog, Smoke &amp; Clouds</vt:lpstr>
      <vt:lpstr>Fluid Simulation</vt:lpstr>
      <vt:lpstr>Cloth and Hair</vt:lpstr>
      <vt:lpstr>Deformation &amp; Fracture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259</cp:revision>
  <cp:lastPrinted>2010-11-08T01:37:17Z</cp:lastPrinted>
  <dcterms:created xsi:type="dcterms:W3CDTF">1996-09-30T18:28:10Z</dcterms:created>
  <dcterms:modified xsi:type="dcterms:W3CDTF">2026-05-11T23:19:12Z</dcterms:modified>
</cp:coreProperties>
</file>