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449" r:id="rId3"/>
    <p:sldId id="266" r:id="rId4"/>
    <p:sldId id="328" r:id="rId5"/>
    <p:sldId id="329" r:id="rId6"/>
    <p:sldId id="416" r:id="rId7"/>
    <p:sldId id="332" r:id="rId8"/>
    <p:sldId id="333" r:id="rId9"/>
    <p:sldId id="334" r:id="rId10"/>
    <p:sldId id="335" r:id="rId11"/>
    <p:sldId id="336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9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338" r:id="rId30"/>
    <p:sldId id="415" r:id="rId31"/>
    <p:sldId id="341" r:id="rId32"/>
    <p:sldId id="342" r:id="rId33"/>
    <p:sldId id="343" r:id="rId34"/>
    <p:sldId id="344" r:id="rId35"/>
    <p:sldId id="372" r:id="rId3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92" userDrawn="1">
          <p15:clr>
            <a:srgbClr val="A4A3A4"/>
          </p15:clr>
        </p15:guide>
        <p15:guide id="2" pos="3216" userDrawn="1">
          <p15:clr>
            <a:srgbClr val="A4A3A4"/>
          </p15:clr>
        </p15:guide>
        <p15:guide id="3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4"/>
    <p:restoredTop sz="94658"/>
  </p:normalViewPr>
  <p:slideViewPr>
    <p:cSldViewPr>
      <p:cViewPr varScale="1">
        <p:scale>
          <a:sx n="154" d="100"/>
          <a:sy n="154" d="100"/>
        </p:scale>
        <p:origin x="368" y="192"/>
      </p:cViewPr>
      <p:guideLst>
        <p:guide orient="horz" pos="1092"/>
        <p:guide pos="3216"/>
        <p:guide pos="5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EB8FE61-0D19-2147-B43B-D6E016CD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4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7B887D-3940-0743-B615-503F842C1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94C11-C8E4-F142-B739-304A82EBCA7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60FFF-BC4A-4C48-AC81-6C7BD022144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FBB80-5002-404F-8F0D-1DD0E7699E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E203B-3C1D-5B4D-A182-BF5A2D970F9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153F-DEB2-3A49-A621-AD0D04C2E3B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A72626-EEBA-FA42-970E-42742C6E3BC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050A6-CFCB-3347-B86F-F27ED6462AE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4D561-12CE-0A48-AE36-BAFCC4B3002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7AC86-3758-9A46-BDF7-3FD3A8B3937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2661-3D00-2645-9ECD-26B2639F558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93610-1E30-4841-BA9E-C9CC796B2E2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938DAE-6DFE-F345-8B90-94CB8498385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7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6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BD3914-0A8E-AC46-8FAB-C086C54EE78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7CA03B-AABE-D440-83F0-E84AC82DD27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64EC0-E220-134D-93E4-B3A01EA4971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3542A-DFBB-4046-9D6E-B791639B96A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B9A0B-2998-6E45-B216-0FFF71624C1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EFABA-B994-764C-8423-DD6370EE8F6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21087-3632-F14A-89EC-50DF0248DCC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A4799-BB91-9D47-83FF-0B1B703BA0D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CE106-D447-4F48-A10A-714AE7E35CB9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1685-5271-4441-8562-DCCFC815680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66392-7855-824E-A394-F3858078B1D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16427-AE81-5B42-BCAF-CD1361985C5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F2F7A-3A7A-F042-B3F8-106A4FF3AA4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05F462-61D9-E548-B0CA-0DFCEDF2C96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85137-7D88-264E-86FA-AF967A150B2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61091-2520-4445-9439-7249FB8D46B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98B63-D5BF-C142-A47D-22799186026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29665-6F4D-EF43-BDA4-398B2BF5BC0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0AD8-C363-2E45-AFC2-6AAA38CF71F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626294-D924-9048-A752-A566AB99EFE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05249-E921-C342-837D-38C03EA5BDE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9C48-82CF-DF4D-AFDE-7051E87F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4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2EEA-B291-DE44-8295-EB97B63C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C862-0EA6-5F48-B108-D35121BBE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7E5-C376-C342-9A9B-5EB82D85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4A77-3BAB-9C41-A9D6-5100FDFAC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8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F17D-0BEB-C540-8C6C-FDA11B85A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9CFF-1DFB-5843-96C5-549C9D1E0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DD19-3909-A44F-A53B-3FB85672C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C1F6-FB77-1A46-813E-61AB2531F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F0A8-98FF-4043-8A08-465B148A5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E8F0-4661-BB4C-B55B-74EFD6DD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E9E4EE-3705-A741-BC32-B2FE7F5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Graphics Pipeline</a:t>
            </a:r>
            <a:br>
              <a:rPr lang="en-US"/>
            </a:br>
            <a:r>
              <a:rPr lang="en-US"/>
              <a:t>Visibility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Depth-sort: Order Ambiguity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Bounding rectangles in </a:t>
            </a:r>
            <a:r>
              <a:rPr lang="en-US" dirty="0" err="1"/>
              <a:t>xy</a:t>
            </a:r>
            <a:r>
              <a:rPr lang="en-US" dirty="0"/>
              <a:t> plane do not overlap	</a:t>
            </a:r>
          </a:p>
          <a:p>
            <a:pPr lvl="1"/>
            <a:r>
              <a:rPr lang="en-US" dirty="0"/>
              <a:t>Check overlap in x</a:t>
            </a:r>
          </a:p>
          <a:p>
            <a:pPr lvl="2"/>
            <a:r>
              <a:rPr lang="en-US" dirty="0"/>
              <a:t>x</a:t>
            </a:r>
            <a:r>
              <a:rPr lang="ja-JP" altLang="en-US" dirty="0"/>
              <a:t>’</a:t>
            </a:r>
            <a:r>
              <a:rPr lang="en-US" altLang="ja-JP" dirty="0"/>
              <a:t>min &gt; </a:t>
            </a:r>
            <a:r>
              <a:rPr lang="en-US" altLang="ja-JP" dirty="0" err="1"/>
              <a:t>xmax</a:t>
            </a:r>
            <a:r>
              <a:rPr lang="en-US" altLang="ja-JP" dirty="0"/>
              <a:t> or </a:t>
            </a:r>
            <a:r>
              <a:rPr lang="en-US" altLang="ja-JP" dirty="0" err="1"/>
              <a:t>xmin</a:t>
            </a:r>
            <a:r>
              <a:rPr lang="en-US" altLang="ja-JP" dirty="0"/>
              <a:t> &gt; x</a:t>
            </a:r>
            <a:r>
              <a:rPr lang="ja-JP" altLang="en-US" dirty="0"/>
              <a:t>’</a:t>
            </a:r>
            <a:r>
              <a:rPr lang="en-US" altLang="ja-JP" dirty="0"/>
              <a:t>max → no overlap</a:t>
            </a:r>
          </a:p>
          <a:p>
            <a:pPr lvl="1"/>
            <a:r>
              <a:rPr lang="en-US" dirty="0"/>
              <a:t>Check overlap in y</a:t>
            </a:r>
          </a:p>
          <a:p>
            <a:pPr lvl="2"/>
            <a:r>
              <a:rPr lang="en-US" dirty="0"/>
              <a:t>y</a:t>
            </a:r>
            <a:r>
              <a:rPr lang="ja-JP" altLang="en-US" dirty="0"/>
              <a:t>’</a:t>
            </a:r>
            <a:r>
              <a:rPr lang="en-US" altLang="ja-JP" dirty="0"/>
              <a:t>min &gt; </a:t>
            </a:r>
            <a:r>
              <a:rPr lang="en-US" altLang="ja-JP" dirty="0" err="1"/>
              <a:t>ymax</a:t>
            </a:r>
            <a:r>
              <a:rPr lang="en-US" altLang="ja-JP" dirty="0"/>
              <a:t> or </a:t>
            </a:r>
            <a:r>
              <a:rPr lang="en-US" altLang="ja-JP" dirty="0" err="1"/>
              <a:t>ymin</a:t>
            </a:r>
            <a:r>
              <a:rPr lang="en-US" altLang="ja-JP" dirty="0"/>
              <a:t> &gt; y</a:t>
            </a:r>
            <a:r>
              <a:rPr lang="ja-JP" altLang="en-US" dirty="0"/>
              <a:t>’</a:t>
            </a:r>
            <a:r>
              <a:rPr lang="en-US" altLang="ja-JP" dirty="0"/>
              <a:t>max → no overlap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Surface S is completely behind S</a:t>
            </a:r>
            <a:r>
              <a:rPr lang="ja-JP" altLang="en-US" dirty="0"/>
              <a:t>’</a:t>
            </a:r>
            <a:r>
              <a:rPr lang="en-US" altLang="ja-JP" dirty="0"/>
              <a:t> relative to </a:t>
            </a:r>
            <a:br>
              <a:rPr lang="en-US" altLang="ja-JP" dirty="0"/>
            </a:br>
            <a:r>
              <a:rPr lang="en-US" altLang="ja-JP" dirty="0"/>
              <a:t>viewing direction.</a:t>
            </a:r>
          </a:p>
          <a:p>
            <a:pPr lvl="1"/>
            <a:r>
              <a:rPr lang="en-US" dirty="0"/>
              <a:t>Substitute all vertices of S into plane equation for S’</a:t>
            </a:r>
          </a:p>
          <a:p>
            <a:pPr lvl="1"/>
            <a:r>
              <a:rPr lang="en-US" altLang="ja-JP" dirty="0"/>
              <a:t>if all are </a:t>
            </a:r>
            <a:r>
              <a:rPr lang="ja-JP" altLang="en-US" dirty="0"/>
              <a:t>“</a:t>
            </a:r>
            <a:r>
              <a:rPr lang="en-US" altLang="ja-JP" dirty="0"/>
              <a:t>inside</a:t>
            </a:r>
            <a:r>
              <a:rPr lang="ja-JP" altLang="en-US" dirty="0"/>
              <a:t>”</a:t>
            </a:r>
            <a:r>
              <a:rPr lang="en-US" altLang="ja-JP" dirty="0"/>
              <a:t> (&lt; 0), no ambiguity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764" y="903003"/>
            <a:ext cx="2057582" cy="1668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764" y="3108881"/>
            <a:ext cx="2404236" cy="1626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Depth-sort: Order Ambiguity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	Surface S</a:t>
            </a:r>
            <a:r>
              <a:rPr lang="ja-JP" altLang="en-US" dirty="0"/>
              <a:t>’</a:t>
            </a:r>
            <a:r>
              <a:rPr lang="en-US" altLang="ja-JP" dirty="0"/>
              <a:t> is completely in front S relative to viewing direction.	</a:t>
            </a:r>
          </a:p>
          <a:p>
            <a:pPr lvl="1"/>
            <a:r>
              <a:rPr lang="en-US" dirty="0"/>
              <a:t>Substitute all vertices of S</a:t>
            </a:r>
            <a:r>
              <a:rPr lang="ja-JP" altLang="en-US" dirty="0"/>
              <a:t>’</a:t>
            </a:r>
            <a:r>
              <a:rPr lang="en-US" altLang="ja-JP" dirty="0"/>
              <a:t> into plane equation for S</a:t>
            </a:r>
          </a:p>
          <a:p>
            <a:pPr lvl="1"/>
            <a:r>
              <a:rPr lang="en-US" altLang="ja-JP" dirty="0"/>
              <a:t>if all are </a:t>
            </a:r>
            <a:r>
              <a:rPr lang="ja-JP" altLang="en-US" dirty="0"/>
              <a:t>“</a:t>
            </a:r>
            <a:r>
              <a:rPr lang="en-US" altLang="ja-JP" dirty="0"/>
              <a:t>outside</a:t>
            </a:r>
            <a:r>
              <a:rPr lang="ja-JP" altLang="en-US" dirty="0"/>
              <a:t>”</a:t>
            </a:r>
            <a:r>
              <a:rPr lang="en-US" altLang="ja-JP" dirty="0"/>
              <a:t> ( &gt;0), no ambiguity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892" y="2857500"/>
            <a:ext cx="2396433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Binary Space Partitioning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17474" r="-17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457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Use polygon 3 as root, split on its plane</a:t>
            </a:r>
          </a:p>
          <a:p>
            <a:pPr eaLnBrk="1" hangingPunct="1"/>
            <a:r>
              <a:rPr lang="en-US" dirty="0">
                <a:latin typeface="Calibri" charset="0"/>
              </a:rPr>
              <a:t>Polygon 5 split into 5a and 5b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350" y="1631620"/>
            <a:ext cx="4857750" cy="35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Split left subtree at polygon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1647825"/>
            <a:ext cx="48577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Split right subtree at polygon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6050" y="1648439"/>
            <a:ext cx="5200650" cy="34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2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Alternate tree if splits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are made at 5, 4, 3,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6050" y="1428750"/>
            <a:ext cx="5406914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Building the Tree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971550"/>
            <a:ext cx="6115050" cy="382905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 err="1">
                <a:latin typeface="Courier" charset="0"/>
              </a:rPr>
              <a:t>BSPTree</a:t>
            </a:r>
            <a:r>
              <a:rPr lang="en-US" sz="1500" dirty="0">
                <a:latin typeface="Courier" charset="0"/>
              </a:rPr>
              <a:t> </a:t>
            </a:r>
            <a:r>
              <a:rPr lang="en-US" sz="1500" dirty="0" err="1">
                <a:latin typeface="Courier" charset="0"/>
              </a:rPr>
              <a:t>MakeBSP</a:t>
            </a:r>
            <a:r>
              <a:rPr lang="en-US" sz="1500" dirty="0">
                <a:latin typeface="Courier" charset="0"/>
              </a:rPr>
              <a:t> ( Polygon 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if ( list is empty )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return 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else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root = some polygon ; remove it from the list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backlist = </a:t>
            </a:r>
            <a:r>
              <a:rPr lang="en-US" sz="1500" dirty="0" err="1">
                <a:latin typeface="Courier" charset="0"/>
              </a:rPr>
              <a:t>frontlist</a:t>
            </a:r>
            <a:r>
              <a:rPr lang="en-US" sz="1500" dirty="0">
                <a:latin typeface="Courier" charset="0"/>
              </a:rPr>
              <a:t> = 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for ( each remaining polygon in the 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  if ( p in front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addToList</a:t>
            </a:r>
            <a:r>
              <a:rPr lang="en-US" sz="1500" dirty="0">
                <a:latin typeface="Courier" charset="0"/>
              </a:rPr>
              <a:t> ( p, </a:t>
            </a:r>
            <a:r>
              <a:rPr lang="en-US" sz="1500" dirty="0" err="1">
                <a:latin typeface="Courier" charset="0"/>
              </a:rPr>
              <a:t>frontlist</a:t>
            </a:r>
            <a:r>
              <a:rPr lang="en-US" sz="15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	else if ( p in back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addToList</a:t>
            </a:r>
            <a:r>
              <a:rPr lang="en-US" sz="1500" dirty="0">
                <a:latin typeface="Courier" charset="0"/>
              </a:rPr>
              <a:t> ( p, backlist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	else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splitPolygon</a:t>
            </a:r>
            <a:r>
              <a:rPr lang="en-US" sz="1500" dirty="0">
                <a:latin typeface="Courier" charset="0"/>
              </a:rPr>
              <a:t> (</a:t>
            </a:r>
            <a:r>
              <a:rPr lang="en-US" sz="1500" dirty="0" err="1">
                <a:latin typeface="Courier" charset="0"/>
              </a:rPr>
              <a:t>p,root,frontpart,backpart</a:t>
            </a:r>
            <a:r>
              <a:rPr lang="en-US" sz="1500" dirty="0">
                <a:latin typeface="Courier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addToList</a:t>
            </a:r>
            <a:r>
              <a:rPr lang="en-US" sz="1500" dirty="0">
                <a:latin typeface="Courier" charset="0"/>
              </a:rPr>
              <a:t> ( </a:t>
            </a:r>
            <a:r>
              <a:rPr lang="en-US" sz="1500" dirty="0" err="1">
                <a:latin typeface="Courier" charset="0"/>
              </a:rPr>
              <a:t>frontpart</a:t>
            </a:r>
            <a:r>
              <a:rPr lang="en-US" sz="1500" dirty="0">
                <a:latin typeface="Courier" charset="0"/>
              </a:rPr>
              <a:t>, </a:t>
            </a:r>
            <a:r>
              <a:rPr lang="en-US" sz="1500" dirty="0" err="1">
                <a:latin typeface="Courier" charset="0"/>
              </a:rPr>
              <a:t>frontlist</a:t>
            </a:r>
            <a:r>
              <a:rPr lang="en-US" sz="15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	      </a:t>
            </a:r>
            <a:r>
              <a:rPr lang="en-US" sz="1500" dirty="0" err="1">
                <a:latin typeface="Courier" charset="0"/>
              </a:rPr>
              <a:t>addToList</a:t>
            </a:r>
            <a:r>
              <a:rPr lang="en-US" sz="1500" dirty="0">
                <a:latin typeface="Courier" charset="0"/>
              </a:rPr>
              <a:t> ( </a:t>
            </a:r>
            <a:r>
              <a:rPr lang="en-US" sz="1500" dirty="0" err="1">
                <a:latin typeface="Courier" charset="0"/>
              </a:rPr>
              <a:t>backpart</a:t>
            </a:r>
            <a:r>
              <a:rPr lang="en-US" sz="1500" dirty="0">
                <a:latin typeface="Courier" charset="0"/>
              </a:rPr>
              <a:t>, backlist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1500" dirty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return (</a:t>
            </a:r>
            <a:r>
              <a:rPr lang="en-US" sz="1500" dirty="0" err="1">
                <a:latin typeface="Courier" charset="0"/>
              </a:rPr>
              <a:t>combineTree</a:t>
            </a:r>
            <a:r>
              <a:rPr lang="en-US" sz="1500" dirty="0">
                <a:latin typeface="Courier" charset="0"/>
              </a:rPr>
              <a:t>(</a:t>
            </a:r>
            <a:r>
              <a:rPr lang="en-US" sz="1500" dirty="0" err="1">
                <a:latin typeface="Courier" charset="0"/>
              </a:rPr>
              <a:t>MakeBSP</a:t>
            </a:r>
            <a:r>
              <a:rPr lang="en-US" sz="1500" dirty="0">
                <a:latin typeface="Courier" charset="0"/>
              </a:rPr>
              <a:t>(</a:t>
            </a:r>
            <a:r>
              <a:rPr lang="en-US" sz="1500" dirty="0" err="1">
                <a:latin typeface="Courier" charset="0"/>
              </a:rPr>
              <a:t>frontlist</a:t>
            </a:r>
            <a:r>
              <a:rPr lang="en-US" sz="1500" dirty="0">
                <a:latin typeface="Courier" charset="0"/>
              </a:rPr>
              <a:t>),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                  root,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1500" dirty="0">
                <a:latin typeface="Courier" charset="0"/>
              </a:rPr>
              <a:t>                      </a:t>
            </a:r>
            <a:r>
              <a:rPr lang="en-US" sz="1500" dirty="0" err="1">
                <a:latin typeface="Courier" charset="0"/>
              </a:rPr>
              <a:t>MakeBSP</a:t>
            </a:r>
            <a:r>
              <a:rPr lang="en-US" sz="1500" dirty="0">
                <a:latin typeface="Courier" charset="0"/>
              </a:rPr>
              <a:t>(backlist)))</a:t>
            </a:r>
          </a:p>
        </p:txBody>
      </p:sp>
    </p:spTree>
    <p:extLst>
      <p:ext uri="{BB962C8B-B14F-4D97-AF65-F5344CB8AC3E}">
        <p14:creationId xmlns:p14="http://schemas.microsoft.com/office/powerpoint/2010/main" val="226452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Displaying the Tree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if ( tree not empty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if ( viewer in front of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-&gt; back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DisplayPolygon</a:t>
            </a:r>
            <a:r>
              <a:rPr lang="en-US" sz="1350" dirty="0">
                <a:latin typeface="Courier" charset="0"/>
              </a:rPr>
              <a:t> ( tree -&gt;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-&gt; front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-&gt; front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DisplayPolygon</a:t>
            </a:r>
            <a:r>
              <a:rPr lang="en-US" sz="1350" dirty="0">
                <a:latin typeface="Courier" charset="0"/>
              </a:rPr>
              <a:t> ( tree -&gt; root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350" dirty="0">
                <a:latin typeface="Courier" charset="0"/>
              </a:rPr>
              <a:t>        </a:t>
            </a:r>
            <a:r>
              <a:rPr lang="en-US" sz="1350" dirty="0" err="1">
                <a:latin typeface="Courier" charset="0"/>
              </a:rPr>
              <a:t>DisplayBSP</a:t>
            </a:r>
            <a:r>
              <a:rPr lang="en-US" sz="1350" dirty="0">
                <a:latin typeface="Courier" charset="0"/>
              </a:rPr>
              <a:t> ( tree -&gt; back 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5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 Display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Built BSP tree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/>
          <a:stretch/>
        </p:blipFill>
        <p:spPr>
          <a:xfrm>
            <a:off x="3371850" y="1743112"/>
            <a:ext cx="4304522" cy="30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4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Pipeline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Object-order approach to rendering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0" y="1727597"/>
            <a:ext cx="17716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Vertex Processing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2373065"/>
            <a:ext cx="17716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Clipping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991446"/>
            <a:ext cx="17716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Rasterization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3623370"/>
            <a:ext cx="17716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Fragment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4255294"/>
            <a:ext cx="177165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Visibility &amp; Blending</a:t>
            </a:r>
          </a:p>
        </p:txBody>
      </p:sp>
      <p:cxnSp>
        <p:nvCxnSpPr>
          <p:cNvPr id="6" name="Straight Arrow Connector 5"/>
          <p:cNvCxnSpPr>
            <a:stCxn id="2" idx="2"/>
            <a:endCxn id="8" idx="0"/>
          </p:cNvCxnSpPr>
          <p:nvPr/>
        </p:nvCxnSpPr>
        <p:spPr>
          <a:xfrm>
            <a:off x="2714625" y="2184797"/>
            <a:ext cx="0" cy="188269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>
            <a:off x="2714625" y="2830266"/>
            <a:ext cx="0" cy="16118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2714625" y="3448645"/>
            <a:ext cx="0" cy="174725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>
            <a:off x="2714625" y="4080570"/>
            <a:ext cx="0" cy="184249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00450" y="1628894"/>
            <a:ext cx="440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Transformations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Vertex components of shading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00450" y="2428541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Find the visible parts of primitives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00450" y="3046922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Break primitives into fragments/pixels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00450" y="3678846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Fragment components of shading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00450" y="4310770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Which do we see, how do they combine?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205979"/>
            <a:ext cx="3086100" cy="85725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BSP Tree Display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C in front of 3 (order back/front)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draw 4/5b branch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C in back of 4 (order front/back)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nothing in front of 4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4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5b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draw 3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draw 1/2/5a branch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C in back of 2 (order front/back)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5a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2</a:t>
            </a:r>
          </a:p>
          <a:p>
            <a:pPr eaLnBrk="1" hangingPunct="1">
              <a:buFontTx/>
              <a:buNone/>
            </a:pPr>
            <a:r>
              <a:rPr lang="en-US" sz="1500" dirty="0">
                <a:latin typeface="Calibri" charset="0"/>
              </a:rPr>
              <a:t>				draw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3428999" cy="2169275"/>
          </a:xfrm>
          <a:prstGeom prst="rect">
            <a:avLst/>
          </a:prstGeom>
        </p:spPr>
      </p:pic>
      <p:pic>
        <p:nvPicPr>
          <p:cNvPr id="6" name="Picture 5" descr="BSP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7" name="Picture 6" descr="BSP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8" name="Picture 7" descr="BSP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9" name="Picture 8" descr="BSP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11" name="Picture 10" descr="BSP5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  <p:pic>
        <p:nvPicPr>
          <p:cNvPr id="12" name="Picture 11" descr="BSP6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21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971550"/>
            <a:ext cx="3200400" cy="382905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Simply problem by considering only one scanline at a time</a:t>
            </a:r>
          </a:p>
          <a:p>
            <a:pPr eaLnBrk="1" hangingPunct="1"/>
            <a:r>
              <a:rPr lang="en-US">
                <a:latin typeface="Calibri" charset="0"/>
              </a:rPr>
              <a:t>intersection of 3D scene with plane through scanline</a:t>
            </a:r>
          </a:p>
        </p:txBody>
      </p:sp>
      <p:pic>
        <p:nvPicPr>
          <p:cNvPr id="83971" name="Picture 4" descr="visM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207544"/>
            <a:ext cx="2780110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5" descr="visM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971550"/>
            <a:ext cx="2780110" cy="20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69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85750"/>
            <a:ext cx="4114800" cy="685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971550"/>
            <a:ext cx="4000500" cy="382905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Consider xz slice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Calculate where visibility can change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Decide visibility in each span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42900"/>
            <a:ext cx="2166465" cy="148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828800"/>
            <a:ext cx="2162175" cy="148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700" y="3314700"/>
            <a:ext cx="14478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971550"/>
            <a:ext cx="5829300" cy="4171950"/>
          </a:xfrm>
        </p:spPr>
        <p:txBody>
          <a:bodyPr/>
          <a:lstStyle/>
          <a:p>
            <a:pPr marL="400050" indent="-400050" eaLnBrk="1" hangingPunct="1">
              <a:lnSpc>
                <a:spcPct val="90000"/>
              </a:lnSpc>
              <a:buFontTx/>
              <a:buAutoNum type="arabicPeriod"/>
            </a:pPr>
            <a:r>
              <a:rPr lang="en-US" sz="1500" dirty="0">
                <a:latin typeface="Courier" charset="0"/>
              </a:rPr>
              <a:t>Sort polygons into sorted surface table (SST) based on first Y</a:t>
            </a:r>
          </a:p>
          <a:p>
            <a:pPr marL="400050" indent="-400050" eaLnBrk="1" hangingPunct="1">
              <a:lnSpc>
                <a:spcPct val="90000"/>
              </a:lnSpc>
              <a:buFontTx/>
              <a:buAutoNum type="arabicPeriod"/>
            </a:pPr>
            <a:r>
              <a:rPr lang="en-US" sz="1500" dirty="0">
                <a:latin typeface="Courier" charset="0"/>
              </a:rPr>
              <a:t>Initialize y and active surface table (AST)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500" dirty="0">
                <a:latin typeface="Courier" charset="0"/>
              </a:rPr>
              <a:t>Y = first nonempty </a:t>
            </a:r>
            <a:r>
              <a:rPr lang="en-US" sz="1500" dirty="0" err="1">
                <a:latin typeface="Courier" charset="0"/>
              </a:rPr>
              <a:t>scanline</a:t>
            </a:r>
            <a:endParaRPr lang="en-US" sz="1500" dirty="0">
              <a:latin typeface="Courier" charset="0"/>
            </a:endParaRP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500" dirty="0">
                <a:latin typeface="Courier" charset="0"/>
              </a:rPr>
              <a:t>AST = SST[y]</a:t>
            </a:r>
          </a:p>
          <a:p>
            <a:pPr marL="400050" indent="-400050" eaLnBrk="1" hangingPunct="1">
              <a:lnSpc>
                <a:spcPct val="90000"/>
              </a:lnSpc>
              <a:buFontTx/>
              <a:buAutoNum type="arabicPeriod"/>
            </a:pPr>
            <a:r>
              <a:rPr lang="en-US" sz="1500" dirty="0">
                <a:latin typeface="Courier" charset="0"/>
              </a:rPr>
              <a:t>Repeat until AST and SST are empty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Identify spans for this </a:t>
            </a:r>
            <a:r>
              <a:rPr lang="en-US" sz="1350" dirty="0" err="1">
                <a:latin typeface="Courier" charset="0"/>
              </a:rPr>
              <a:t>scanline</a:t>
            </a:r>
            <a:r>
              <a:rPr lang="en-US" sz="1350" dirty="0">
                <a:latin typeface="Courier" charset="0"/>
              </a:rPr>
              <a:t> (sorted on x)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For each span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determine visible element (based on z)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fill pixel intensities with values from element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Update AST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remove exhausted polygons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y++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update x intercepts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resort AST on x</a:t>
            </a:r>
          </a:p>
          <a:p>
            <a:pPr marL="685800" lvl="1" indent="-342900" eaLnBrk="1" hangingPunct="1">
              <a:lnSpc>
                <a:spcPct val="90000"/>
              </a:lnSpc>
              <a:buNone/>
            </a:pPr>
            <a:r>
              <a:rPr lang="en-US" sz="1350" dirty="0">
                <a:latin typeface="Courier" charset="0"/>
              </a:rPr>
              <a:t>	add entering polygons</a:t>
            </a:r>
          </a:p>
          <a:p>
            <a:pPr marL="400050" indent="-400050" eaLnBrk="1" hangingPunct="1">
              <a:lnSpc>
                <a:spcPct val="90000"/>
              </a:lnSpc>
              <a:buFontTx/>
              <a:buAutoNum type="arabicPeriod"/>
            </a:pPr>
            <a:r>
              <a:rPr lang="en-US" sz="1500" dirty="0">
                <a:latin typeface="Courier" charset="0"/>
              </a:rPr>
              <a:t>Display Intensity array</a:t>
            </a:r>
          </a:p>
        </p:txBody>
      </p:sp>
    </p:spTree>
    <p:extLst>
      <p:ext uri="{BB962C8B-B14F-4D97-AF65-F5344CB8AC3E}">
        <p14:creationId xmlns:p14="http://schemas.microsoft.com/office/powerpoint/2010/main" val="2630968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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3486150" y="2057401"/>
            <a:ext cx="1543050" cy="81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accent2"/>
                </a:solidFill>
                <a:cs typeface="+mn-cs"/>
              </a:rPr>
              <a:t>ABC</a:t>
            </a:r>
            <a:endParaRPr lang="en-US" sz="1500" dirty="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942975"/>
            <a:ext cx="3028950" cy="20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6" grpId="0"/>
      <p:bldP spid="579587" grpId="0" build="p"/>
      <p:bldP spid="5795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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DEF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3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4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4</a:t>
            </a:r>
            <a:r>
              <a:rPr lang="en-US">
                <a:latin typeface="Calibri" charset="0"/>
              </a:rPr>
              <a:t>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3486150" y="2057400"/>
            <a:ext cx="1543050" cy="136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accent2"/>
                </a:solidFill>
                <a:cs typeface="+mn-cs"/>
              </a:rPr>
              <a:t>ABC</a:t>
            </a:r>
            <a:endParaRPr lang="en-US" sz="1500" dirty="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rgbClr val="FF0000"/>
                </a:solidFill>
                <a:cs typeface="+mn-cs"/>
              </a:rPr>
              <a:t>DEF</a:t>
            </a:r>
            <a:endParaRPr lang="en-US" sz="15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59" y="933450"/>
            <a:ext cx="3037541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/>
      <p:bldP spid="581635" grpId="0" build="p"/>
      <p:bldP spid="5816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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DEF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3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4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4</a:t>
            </a:r>
            <a:r>
              <a:rPr lang="en-US">
                <a:latin typeface="Calibri" charset="0"/>
              </a:rPr>
              <a:t>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3486150" y="2057400"/>
            <a:ext cx="1543050" cy="136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accent2"/>
                </a:solidFill>
                <a:cs typeface="+mn-cs"/>
              </a:rPr>
              <a:t>ABC</a:t>
            </a:r>
            <a:endParaRPr lang="en-US" sz="15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rgbClr val="FF0000"/>
                </a:solidFill>
                <a:cs typeface="+mn-cs"/>
              </a:rPr>
              <a:t>DEF</a:t>
            </a:r>
            <a:endParaRPr lang="en-US" sz="15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rgbClr val="FF0000"/>
                </a:solidFill>
                <a:cs typeface="+mn-cs"/>
              </a:rPr>
              <a:t>DEF</a:t>
            </a:r>
            <a:endParaRPr lang="en-US" sz="15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914400"/>
            <a:ext cx="3086100" cy="20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2" grpId="0"/>
      <p:bldP spid="583683" grpId="0" build="p"/>
      <p:bldP spid="5836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971550"/>
            <a:ext cx="5829300" cy="1885950"/>
          </a:xfrm>
        </p:spPr>
        <p:txBody>
          <a:bodyPr/>
          <a:lstStyle/>
          <a:p>
            <a:pPr eaLnBrk="1" hangingPunct="1"/>
            <a:r>
              <a:rPr lang="en-US" sz="1800">
                <a:latin typeface="Calibri" charset="0"/>
              </a:rPr>
              <a:t>Scanline </a:t>
            </a:r>
            <a:r>
              <a:rPr lang="en-US" sz="1800">
                <a:latin typeface="Calibri" charset="0"/>
                <a:sym typeface="Symbol" charset="0"/>
              </a:rPr>
              <a:t> + 1</a:t>
            </a:r>
            <a:endParaRPr lang="en-US" sz="1800">
              <a:latin typeface="Calibri" charset="0"/>
            </a:endParaRPr>
          </a:p>
          <a:p>
            <a:pPr lvl="1" eaLnBrk="1" hangingPunct="1"/>
            <a:r>
              <a:rPr lang="en-US" sz="1500">
                <a:latin typeface="Calibri" charset="0"/>
              </a:rPr>
              <a:t>Spans</a:t>
            </a:r>
          </a:p>
          <a:p>
            <a:pPr lvl="2" eaLnBrk="1" hangingPunct="1"/>
            <a:r>
              <a:rPr lang="en-US" sz="1350">
                <a:latin typeface="Calibri" charset="0"/>
              </a:rPr>
              <a:t>0 -&gt; x</a:t>
            </a:r>
            <a:r>
              <a:rPr lang="en-US" sz="1350" baseline="-10000">
                <a:latin typeface="Calibri" charset="0"/>
              </a:rPr>
              <a:t>1</a:t>
            </a:r>
            <a:endParaRPr lang="en-US" sz="1350">
              <a:latin typeface="Calibri" charset="0"/>
            </a:endParaRPr>
          </a:p>
          <a:p>
            <a:pPr lvl="2" eaLnBrk="1" hangingPunct="1"/>
            <a:r>
              <a:rPr lang="en-US" sz="1350">
                <a:latin typeface="Calibri" charset="0"/>
              </a:rPr>
              <a:t>x</a:t>
            </a:r>
            <a:r>
              <a:rPr lang="en-US" sz="1350" baseline="-10000">
                <a:latin typeface="Calibri" charset="0"/>
              </a:rPr>
              <a:t>1</a:t>
            </a:r>
            <a:r>
              <a:rPr lang="en-US" sz="1350">
                <a:latin typeface="Calibri" charset="0"/>
              </a:rPr>
              <a:t> -&gt; x</a:t>
            </a:r>
            <a:r>
              <a:rPr lang="en-US" sz="1350" baseline="-10000">
                <a:latin typeface="Calibri" charset="0"/>
              </a:rPr>
              <a:t>2</a:t>
            </a:r>
            <a:endParaRPr lang="en-US" sz="1350">
              <a:latin typeface="Calibri" charset="0"/>
            </a:endParaRPr>
          </a:p>
          <a:p>
            <a:pPr lvl="2" eaLnBrk="1" hangingPunct="1"/>
            <a:r>
              <a:rPr lang="en-US" sz="1350">
                <a:latin typeface="Calibri" charset="0"/>
              </a:rPr>
              <a:t>x</a:t>
            </a:r>
            <a:r>
              <a:rPr lang="en-US" sz="1350" baseline="-10000">
                <a:latin typeface="Calibri" charset="0"/>
              </a:rPr>
              <a:t>2</a:t>
            </a:r>
            <a:r>
              <a:rPr lang="en-US" sz="1350">
                <a:latin typeface="Calibri" charset="0"/>
              </a:rPr>
              <a:t> -&gt; x</a:t>
            </a:r>
            <a:r>
              <a:rPr lang="en-US" sz="1350" baseline="-10000">
                <a:latin typeface="Calibri" charset="0"/>
              </a:rPr>
              <a:t>3</a:t>
            </a:r>
            <a:endParaRPr lang="en-US" sz="1350">
              <a:latin typeface="Calibri" charset="0"/>
            </a:endParaRPr>
          </a:p>
          <a:p>
            <a:pPr lvl="2" eaLnBrk="1" hangingPunct="1"/>
            <a:r>
              <a:rPr lang="en-US" sz="1350">
                <a:latin typeface="Calibri" charset="0"/>
              </a:rPr>
              <a:t>x</a:t>
            </a:r>
            <a:r>
              <a:rPr lang="en-US" sz="1350" baseline="-10000">
                <a:latin typeface="Calibri" charset="0"/>
              </a:rPr>
              <a:t>3</a:t>
            </a:r>
            <a:r>
              <a:rPr lang="en-US" sz="1350">
                <a:latin typeface="Calibri" charset="0"/>
              </a:rPr>
              <a:t> -&gt; x</a:t>
            </a:r>
            <a:r>
              <a:rPr lang="en-US" sz="1350" baseline="-10000">
                <a:latin typeface="Calibri" charset="0"/>
              </a:rPr>
              <a:t>4</a:t>
            </a:r>
            <a:endParaRPr lang="en-US" sz="1350">
              <a:latin typeface="Calibri" charset="0"/>
            </a:endParaRPr>
          </a:p>
          <a:p>
            <a:pPr lvl="2" eaLnBrk="1" hangingPunct="1"/>
            <a:r>
              <a:rPr lang="en-US" sz="1350">
                <a:latin typeface="Calibri" charset="0"/>
              </a:rPr>
              <a:t>x</a:t>
            </a:r>
            <a:r>
              <a:rPr lang="en-US" sz="1350" baseline="-10000">
                <a:latin typeface="Calibri" charset="0"/>
              </a:rPr>
              <a:t>4</a:t>
            </a:r>
            <a:r>
              <a:rPr lang="en-US" sz="1350">
                <a:latin typeface="Calibri" charset="0"/>
              </a:rPr>
              <a:t>-&gt; max</a:t>
            </a:r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3486150" y="1657350"/>
            <a:ext cx="1543050" cy="12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accent2"/>
                </a:solidFill>
                <a:cs typeface="+mn-cs"/>
              </a:rPr>
              <a:t>ABC</a:t>
            </a:r>
            <a:endParaRPr lang="en-US" sz="15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rgbClr val="FF0000"/>
                </a:solidFill>
                <a:cs typeface="+mn-cs"/>
              </a:rPr>
              <a:t>DEF</a:t>
            </a:r>
            <a:endParaRPr lang="en-US" sz="15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rgbClr val="FF0000"/>
                </a:solidFill>
                <a:cs typeface="+mn-cs"/>
              </a:rPr>
              <a:t>DEF</a:t>
            </a:r>
            <a:endParaRPr lang="en-US" sz="15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sp>
        <p:nvSpPr>
          <p:cNvPr id="585735" name="Text Box 7"/>
          <p:cNvSpPr txBox="1">
            <a:spLocks noChangeArrowheads="1"/>
          </p:cNvSpPr>
          <p:nvPr/>
        </p:nvSpPr>
        <p:spPr bwMode="auto">
          <a:xfrm>
            <a:off x="3486150" y="3600450"/>
            <a:ext cx="1543050" cy="12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accent2"/>
                </a:solidFill>
                <a:cs typeface="+mn-cs"/>
              </a:rPr>
              <a:t>ABC</a:t>
            </a:r>
            <a:endParaRPr lang="en-US" sz="15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rgbClr val="FF0000"/>
                </a:solidFill>
                <a:cs typeface="+mn-cs"/>
              </a:rPr>
              <a:t>DEF</a:t>
            </a:r>
            <a:endParaRPr lang="en-US" sz="15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sp>
        <p:nvSpPr>
          <p:cNvPr id="585736" name="Rectangle 8"/>
          <p:cNvSpPr>
            <a:spLocks noChangeArrowheads="1"/>
          </p:cNvSpPr>
          <p:nvPr/>
        </p:nvSpPr>
        <p:spPr bwMode="auto">
          <a:xfrm>
            <a:off x="1657350" y="2914650"/>
            <a:ext cx="58293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Scanline </a:t>
            </a:r>
            <a:r>
              <a:rPr lang="en-US" sz="1800">
                <a:cs typeface="+mn-cs"/>
                <a:sym typeface="Symbol" charset="0"/>
              </a:rPr>
              <a:t> + 2</a:t>
            </a:r>
            <a:endParaRPr lang="en-US" sz="1800">
              <a:cs typeface="+mn-cs"/>
            </a:endParaRP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r>
              <a:rPr lang="en-US" sz="1500">
                <a:cs typeface="+mn-cs"/>
              </a:rPr>
              <a:t>Spans</a:t>
            </a: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sz="1350">
                <a:cs typeface="+mn-cs"/>
              </a:rPr>
              <a:t>0 -&gt; x</a:t>
            </a:r>
            <a:r>
              <a:rPr lang="en-US" sz="1350" baseline="-10000">
                <a:cs typeface="+mn-cs"/>
              </a:rPr>
              <a:t>1</a:t>
            </a:r>
            <a:endParaRPr lang="en-US" sz="1350">
              <a:cs typeface="+mn-cs"/>
            </a:endParaRP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sz="1350">
                <a:cs typeface="+mn-cs"/>
              </a:rPr>
              <a:t>x</a:t>
            </a:r>
            <a:r>
              <a:rPr lang="en-US" sz="1350" baseline="-10000">
                <a:cs typeface="+mn-cs"/>
              </a:rPr>
              <a:t>1</a:t>
            </a:r>
            <a:r>
              <a:rPr lang="en-US" sz="1350">
                <a:cs typeface="+mn-cs"/>
              </a:rPr>
              <a:t> -&gt; x</a:t>
            </a:r>
            <a:r>
              <a:rPr lang="en-US" sz="1350" baseline="-10000">
                <a:cs typeface="+mn-cs"/>
              </a:rPr>
              <a:t>2</a:t>
            </a:r>
            <a:endParaRPr lang="en-US" sz="1350">
              <a:cs typeface="+mn-cs"/>
            </a:endParaRP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sz="1350">
                <a:cs typeface="+mn-cs"/>
              </a:rPr>
              <a:t>x</a:t>
            </a:r>
            <a:r>
              <a:rPr lang="en-US" sz="1350" baseline="-10000">
                <a:cs typeface="+mn-cs"/>
              </a:rPr>
              <a:t>2</a:t>
            </a:r>
            <a:r>
              <a:rPr lang="en-US" sz="1350">
                <a:cs typeface="+mn-cs"/>
              </a:rPr>
              <a:t> -&gt; x</a:t>
            </a:r>
            <a:r>
              <a:rPr lang="en-US" sz="1350" baseline="-10000">
                <a:cs typeface="+mn-cs"/>
              </a:rPr>
              <a:t>3</a:t>
            </a:r>
            <a:endParaRPr lang="en-US" sz="1350">
              <a:cs typeface="+mn-cs"/>
            </a:endParaRP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sz="1350">
                <a:cs typeface="+mn-cs"/>
              </a:rPr>
              <a:t>x</a:t>
            </a:r>
            <a:r>
              <a:rPr lang="en-US" sz="1350" baseline="-10000">
                <a:cs typeface="+mn-cs"/>
              </a:rPr>
              <a:t>3</a:t>
            </a:r>
            <a:r>
              <a:rPr lang="en-US" sz="1350">
                <a:cs typeface="+mn-cs"/>
              </a:rPr>
              <a:t> -&gt; x</a:t>
            </a:r>
            <a:r>
              <a:rPr lang="en-US" sz="1350" baseline="-10000">
                <a:cs typeface="+mn-cs"/>
              </a:rPr>
              <a:t>4</a:t>
            </a:r>
            <a:endParaRPr lang="en-US" sz="1350">
              <a:cs typeface="+mn-cs"/>
            </a:endParaRPr>
          </a:p>
          <a:p>
            <a:pPr marL="857250" lvl="2" indent="-171450">
              <a:spcBef>
                <a:spcPct val="20000"/>
              </a:spcBef>
              <a:buFontTx/>
              <a:buChar char="•"/>
              <a:defRPr/>
            </a:pPr>
            <a:r>
              <a:rPr lang="en-US" sz="1350">
                <a:cs typeface="+mn-cs"/>
              </a:rPr>
              <a:t>x</a:t>
            </a:r>
            <a:r>
              <a:rPr lang="en-US" sz="1350" baseline="-10000">
                <a:cs typeface="+mn-cs"/>
              </a:rPr>
              <a:t>4</a:t>
            </a:r>
            <a:r>
              <a:rPr lang="en-US" sz="1350">
                <a:cs typeface="+mn-cs"/>
              </a:rPr>
              <a:t>-&gt; max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0" y="914400"/>
            <a:ext cx="2609850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0" y="2857500"/>
            <a:ext cx="26098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/>
      <p:bldP spid="585731" grpId="0" build="p"/>
      <p:bldP spid="585732" grpId="0"/>
      <p:bldP spid="585735" grpId="0"/>
      <p:bldP spid="58573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5750"/>
            <a:ext cx="6858000" cy="685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Scanline Algorithm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Good</a:t>
            </a:r>
          </a:p>
          <a:p>
            <a:pPr lvl="1" eaLnBrk="1" hangingPunct="1"/>
            <a:r>
              <a:rPr lang="en-US">
                <a:latin typeface="Calibri" charset="0"/>
              </a:rPr>
              <a:t>Little memory required</a:t>
            </a:r>
          </a:p>
          <a:p>
            <a:pPr lvl="1" eaLnBrk="1" hangingPunct="1"/>
            <a:r>
              <a:rPr lang="en-US">
                <a:latin typeface="Calibri" charset="0"/>
              </a:rPr>
              <a:t>Can generate scanlines as required</a:t>
            </a:r>
          </a:p>
          <a:p>
            <a:pPr lvl="1" eaLnBrk="1" hangingPunct="1"/>
            <a:r>
              <a:rPr lang="en-US">
                <a:latin typeface="Calibri" charset="0"/>
              </a:rPr>
              <a:t>Can antialias within scanline</a:t>
            </a:r>
          </a:p>
          <a:p>
            <a:pPr lvl="1" eaLnBrk="1" hangingPunct="1"/>
            <a:r>
              <a:rPr lang="en-US">
                <a:latin typeface="Calibri" charset="0"/>
              </a:rPr>
              <a:t>Fast</a:t>
            </a:r>
          </a:p>
          <a:p>
            <a:pPr lvl="2" eaLnBrk="1" hangingPunct="1"/>
            <a:r>
              <a:rPr lang="en-US">
                <a:latin typeface="Calibri" charset="0"/>
              </a:rPr>
              <a:t>Simplification of problem simplifies geometry</a:t>
            </a:r>
          </a:p>
          <a:p>
            <a:pPr lvl="2" eaLnBrk="1" hangingPunct="1"/>
            <a:r>
              <a:rPr lang="en-US">
                <a:latin typeface="Calibri" charset="0"/>
              </a:rPr>
              <a:t>Can exploit coherence</a:t>
            </a:r>
          </a:p>
          <a:p>
            <a:pPr eaLnBrk="1" hangingPunct="1"/>
            <a:r>
              <a:rPr lang="en-US">
                <a:latin typeface="Calibri" charset="0"/>
              </a:rPr>
              <a:t>Bad</a:t>
            </a:r>
          </a:p>
          <a:p>
            <a:pPr lvl="1" eaLnBrk="1" hangingPunct="1"/>
            <a:r>
              <a:rPr lang="en-US">
                <a:latin typeface="Calibri" charset="0"/>
              </a:rPr>
              <a:t>Fairly complicated to implement</a:t>
            </a:r>
          </a:p>
          <a:p>
            <a:pPr lvl="1" eaLnBrk="1" hangingPunct="1"/>
            <a:r>
              <a:rPr lang="en-US">
                <a:latin typeface="Calibri" charset="0"/>
              </a:rPr>
              <a:t>Difficult to antialias between scanlines</a:t>
            </a:r>
          </a:p>
        </p:txBody>
      </p:sp>
    </p:spTree>
    <p:extLst>
      <p:ext uri="{BB962C8B-B14F-4D97-AF65-F5344CB8AC3E}">
        <p14:creationId xmlns:p14="http://schemas.microsoft.com/office/powerpoint/2010/main" val="1336149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228600"/>
            <a:ext cx="5829300" cy="685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Z-Buffer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First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(1, 1, 5), (7, 7, 5), (1, 7, 5)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scan it in with depth</a:t>
            </a:r>
          </a:p>
          <a:p>
            <a:pPr eaLnBrk="1" hangingPunct="1"/>
            <a:r>
              <a:rPr lang="en-US" dirty="0">
                <a:latin typeface="Calibri" charset="0"/>
              </a:rPr>
              <a:t>Second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(3, 5, 9), (10, 5, 9), (10, 9, 9), (3, 9, 9)</a:t>
            </a:r>
          </a:p>
          <a:p>
            <a:pPr eaLnBrk="1" hangingPunct="1"/>
            <a:r>
              <a:rPr lang="en-US" dirty="0">
                <a:latin typeface="Calibri" charset="0"/>
              </a:rPr>
              <a:t>Third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(2, 6, 3), (2, 3, 8),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(7, 3, 3)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71450"/>
            <a:ext cx="1495425" cy="147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1781175"/>
            <a:ext cx="1495425" cy="1476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50" y="3438525"/>
            <a:ext cx="1543050" cy="1533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325" y="3429000"/>
            <a:ext cx="1552575" cy="1533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Visibility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convert simple primitives to pixels</a:t>
            </a:r>
          </a:p>
          <a:p>
            <a:r>
              <a:rPr lang="en-US" dirty="0"/>
              <a:t>Which primitives (or parts of primitives) should be visible?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Z-Buffer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by Cook, Carpenter, </a:t>
            </a:r>
            <a:r>
              <a:rPr lang="en-US" dirty="0" err="1"/>
              <a:t>Catmull</a:t>
            </a:r>
            <a:endParaRPr lang="en-US" dirty="0"/>
          </a:p>
          <a:p>
            <a:r>
              <a:rPr lang="en-US" dirty="0"/>
              <a:t>Given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List of Polygons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Array of depths: </a:t>
            </a:r>
            <a:r>
              <a:rPr lang="en-US" sz="1500" dirty="0" err="1">
                <a:latin typeface="Courier"/>
                <a:cs typeface="Courier"/>
              </a:rPr>
              <a:t>zbuffer</a:t>
            </a:r>
            <a:r>
              <a:rPr lang="en-US" sz="1500" dirty="0">
                <a:latin typeface="Courier"/>
                <a:cs typeface="Courier"/>
              </a:rPr>
              <a:t>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 initialized to ∞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Array of colors: color[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Algorithm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For each Polygon P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For each pixel (</a:t>
            </a:r>
            <a:r>
              <a:rPr lang="en-US" sz="1500" dirty="0" err="1">
                <a:latin typeface="Courier"/>
                <a:cs typeface="Courier"/>
              </a:rPr>
              <a:t>x,y,z</a:t>
            </a:r>
            <a:r>
              <a:rPr lang="en-US" sz="1500" dirty="0">
                <a:latin typeface="Courier"/>
                <a:cs typeface="Courier"/>
              </a:rPr>
              <a:t>) in P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	If z &lt; </a:t>
            </a:r>
            <a:r>
              <a:rPr lang="en-US" sz="1500" dirty="0" err="1">
                <a:latin typeface="Courier"/>
                <a:cs typeface="Courier"/>
              </a:rPr>
              <a:t>zbuffer</a:t>
            </a:r>
            <a:r>
              <a:rPr lang="en-US" sz="1500" dirty="0">
                <a:latin typeface="Courier"/>
                <a:cs typeface="Courier"/>
              </a:rPr>
              <a:t>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		</a:t>
            </a:r>
            <a:r>
              <a:rPr lang="en-US" sz="1500" dirty="0" err="1">
                <a:latin typeface="Courier"/>
                <a:cs typeface="Courier"/>
              </a:rPr>
              <a:t>zbuffer</a:t>
            </a:r>
            <a:r>
              <a:rPr lang="en-US" sz="1500" dirty="0">
                <a:latin typeface="Courier"/>
                <a:cs typeface="Courier"/>
              </a:rPr>
              <a:t>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 = z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		color[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 = color(</a:t>
            </a:r>
            <a:r>
              <a:rPr lang="en-US" sz="1500" dirty="0" err="1">
                <a:latin typeface="Courier"/>
                <a:cs typeface="Courier"/>
              </a:rPr>
              <a:t>P,x,y</a:t>
            </a:r>
            <a:r>
              <a:rPr lang="en-US" sz="1500" dirty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9369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Z-Buffer Characteristics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Requires no sorting of surfaces</a:t>
            </a:r>
          </a:p>
          <a:p>
            <a:pPr lvl="1"/>
            <a:r>
              <a:rPr lang="en-US" dirty="0"/>
              <a:t>Easy to put in hardware</a:t>
            </a:r>
          </a:p>
          <a:p>
            <a:r>
              <a:rPr lang="en-US" dirty="0"/>
              <a:t>Bad</a:t>
            </a:r>
          </a:p>
          <a:p>
            <a:pPr lvl="1"/>
            <a:r>
              <a:rPr lang="en-US" dirty="0"/>
              <a:t>Requires lots of memory (about 8MB for 1920x1080 * 4 bytes per Z)</a:t>
            </a:r>
          </a:p>
          <a:p>
            <a:pPr lvl="1"/>
            <a:r>
              <a:rPr lang="en-US" dirty="0"/>
              <a:t>Can alias badly (only one sample per pixel)</a:t>
            </a:r>
          </a:p>
          <a:p>
            <a:pPr lvl="1"/>
            <a:r>
              <a:rPr lang="en-US" dirty="0"/>
              <a:t>Cannot handle transparent surfaces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A-Buffer Method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Basically z-buffer with additional memory to consider contribution of multiple surfaces to a pixel</a:t>
            </a:r>
          </a:p>
          <a:p>
            <a:r>
              <a:rPr lang="en-US"/>
              <a:t>Need to store</a:t>
            </a:r>
          </a:p>
          <a:p>
            <a:pPr lvl="1"/>
            <a:r>
              <a:rPr lang="en-US"/>
              <a:t>Color (rgb triple)</a:t>
            </a:r>
          </a:p>
          <a:p>
            <a:pPr lvl="1"/>
            <a:r>
              <a:rPr lang="en-US"/>
              <a:t>Opacity</a:t>
            </a:r>
          </a:p>
          <a:p>
            <a:pPr lvl="1"/>
            <a:r>
              <a:rPr lang="en-US"/>
              <a:t>Depth</a:t>
            </a:r>
          </a:p>
          <a:p>
            <a:pPr lvl="1"/>
            <a:r>
              <a:rPr lang="en-US"/>
              <a:t>Percent area covered</a:t>
            </a:r>
          </a:p>
          <a:p>
            <a:pPr lvl="1"/>
            <a:r>
              <a:rPr lang="en-US"/>
              <a:t>Surface ID</a:t>
            </a:r>
          </a:p>
          <a:p>
            <a:pPr lvl="1"/>
            <a:r>
              <a:rPr lang="en-US"/>
              <a:t>Misc rendering parameters</a:t>
            </a:r>
          </a:p>
          <a:p>
            <a:pPr lvl="1"/>
            <a:r>
              <a:rPr lang="en-US"/>
              <a:t>Pointer to next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08" y="2419350"/>
            <a:ext cx="331470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 of Visibility Algorithms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37718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Ivan Sutherland — A Characterization of Ten Hidden Surface Algorithms</a:t>
            </a:r>
          </a:p>
          <a:p>
            <a:r>
              <a:rPr lang="en-US" dirty="0"/>
              <a:t>Basic design choices</a:t>
            </a:r>
          </a:p>
          <a:p>
            <a:pPr lvl="1"/>
            <a:r>
              <a:rPr lang="en-US" dirty="0"/>
              <a:t>Space for operations</a:t>
            </a:r>
          </a:p>
          <a:p>
            <a:pPr lvl="2"/>
            <a:r>
              <a:rPr lang="en-US" dirty="0"/>
              <a:t>Object </a:t>
            </a:r>
          </a:p>
          <a:p>
            <a:pPr lvl="2"/>
            <a:r>
              <a:rPr lang="en-US" dirty="0"/>
              <a:t>Image</a:t>
            </a:r>
          </a:p>
          <a:p>
            <a:pPr lvl="1"/>
            <a:r>
              <a:rPr lang="en-US" dirty="0"/>
              <a:t>Object space</a:t>
            </a:r>
          </a:p>
          <a:p>
            <a:pPr lvl="2"/>
            <a:r>
              <a:rPr lang="en-US" dirty="0"/>
              <a:t>Loop over objects</a:t>
            </a:r>
          </a:p>
          <a:p>
            <a:pPr lvl="2"/>
            <a:r>
              <a:rPr lang="en-US" dirty="0"/>
              <a:t>Decide the visibility of each</a:t>
            </a:r>
          </a:p>
          <a:p>
            <a:pPr lvl="1"/>
            <a:r>
              <a:rPr lang="en-US" dirty="0"/>
              <a:t>Timing of object sort</a:t>
            </a:r>
          </a:p>
          <a:p>
            <a:pPr lvl="2"/>
            <a:r>
              <a:rPr lang="en-US" dirty="0"/>
              <a:t>Sort-first</a:t>
            </a:r>
          </a:p>
          <a:p>
            <a:pPr lvl="2"/>
            <a:r>
              <a:rPr lang="en-US" dirty="0"/>
              <a:t>Sort-last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36988"/>
            <a:ext cx="3048000" cy="323506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85750"/>
            <a:ext cx="6286500" cy="685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of Visibility Algorithms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Image space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Loop over pixels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Decide what</a:t>
            </a:r>
            <a:r>
              <a:rPr lang="en-US" altLang="ja-JP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s visible at each</a:t>
            </a:r>
          </a:p>
          <a:p>
            <a:pPr eaLnBrk="1" hangingPunct="1"/>
            <a:r>
              <a:rPr lang="en-US" dirty="0">
                <a:latin typeface="Calibri" charset="0"/>
              </a:rPr>
              <a:t>Timing of sort at pixel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Sort first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Sort last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Subdivide to simplify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33550"/>
            <a:ext cx="3048000" cy="324255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Revisted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Another dimension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Point-sampling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Continuous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2057400"/>
            <a:ext cx="4562475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Back-face Culling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Polygon is back-facing if</a:t>
            </a:r>
          </a:p>
          <a:p>
            <a:pPr lvl="1"/>
            <a:r>
              <a:rPr lang="en-US" dirty="0">
                <a:sym typeface="Symbol" charset="0"/>
              </a:rPr>
              <a:t> </a:t>
            </a:r>
          </a:p>
          <a:p>
            <a:r>
              <a:rPr lang="en-US" dirty="0"/>
              <a:t>Assuming view is along –Z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Simplifying further</a:t>
            </a:r>
          </a:p>
          <a:p>
            <a:pPr lvl="1"/>
            <a:r>
              <a:rPr lang="en-US" dirty="0">
                <a:sym typeface="Symbol" charset="0"/>
              </a:rPr>
              <a:t>If               </a:t>
            </a:r>
            <a:r>
              <a:rPr lang="en-US" dirty="0"/>
              <a:t>,  then cull</a:t>
            </a:r>
          </a:p>
          <a:p>
            <a:r>
              <a:rPr lang="en-US" dirty="0"/>
              <a:t>Works for non-overlapping convex </a:t>
            </a:r>
            <a:r>
              <a:rPr lang="en-US" dirty="0" err="1"/>
              <a:t>polyhedra</a:t>
            </a:r>
            <a:endParaRPr lang="en-US" dirty="0"/>
          </a:p>
          <a:p>
            <a:r>
              <a:rPr lang="en-US" dirty="0"/>
              <a:t>With concave </a:t>
            </a:r>
            <a:r>
              <a:rPr lang="en-US" dirty="0" err="1"/>
              <a:t>polyhedra</a:t>
            </a:r>
            <a:r>
              <a:rPr lang="en-US" dirty="0"/>
              <a:t>, some hidden surfaces </a:t>
            </a:r>
            <a:br>
              <a:rPr lang="en-US" dirty="0"/>
            </a:br>
            <a:r>
              <a:rPr lang="en-US" dirty="0"/>
              <a:t>will not be culled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371850"/>
            <a:ext cx="198120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1428750"/>
            <a:ext cx="1841500" cy="16573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5A6E92-3AD4-1FB6-3B87-23CB33B2AD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43000" y="1587500"/>
            <a:ext cx="914400" cy="20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FC1621-BA37-3588-D7CA-E392DBFF58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66800" y="2187463"/>
            <a:ext cx="12192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BC9A3-6221-C0C8-EC16-28D05F5137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85850" y="2476785"/>
            <a:ext cx="10287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6F1A5D-E79C-D782-8DA5-049D214E8C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4450" y="3086100"/>
            <a:ext cx="7239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</a:t>
            </a:r>
            <a:r>
              <a:rPr lang="en-US" altLang="ja-JP" dirty="0"/>
              <a:t>s Algorithm</a:t>
            </a:r>
            <a:endParaRPr lang="en-US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polygon: </a:t>
            </a:r>
          </a:p>
          <a:p>
            <a:pPr lvl="1"/>
            <a:r>
              <a:rPr lang="en-US" dirty="0"/>
              <a:t>(6,3,10),  (11, 5,10), (2,2,10)</a:t>
            </a:r>
          </a:p>
          <a:p>
            <a:endParaRPr lang="en-US" dirty="0"/>
          </a:p>
          <a:p>
            <a:r>
              <a:rPr lang="en-US" dirty="0"/>
              <a:t>Second polygon:</a:t>
            </a:r>
          </a:p>
          <a:p>
            <a:pPr lvl="1"/>
            <a:r>
              <a:rPr lang="en-US" dirty="0"/>
              <a:t>(1,2,8), (12,2,8), (12,6,8), (1,6,8)</a:t>
            </a:r>
          </a:p>
          <a:p>
            <a:endParaRPr lang="en-US" dirty="0"/>
          </a:p>
          <a:p>
            <a:r>
              <a:rPr lang="en-US" dirty="0"/>
              <a:t>Third polygon:</a:t>
            </a:r>
          </a:p>
          <a:p>
            <a:pPr lvl="1"/>
            <a:r>
              <a:rPr lang="en-US" dirty="0"/>
              <a:t>(6,5,5), (14,5,5), </a:t>
            </a:r>
            <a:br>
              <a:rPr lang="en-US" dirty="0"/>
            </a:br>
            <a:r>
              <a:rPr lang="en-US" dirty="0"/>
              <a:t>(14,10,5),( 6,10,5)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5" y="171450"/>
            <a:ext cx="1552575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828800"/>
            <a:ext cx="1552575" cy="1552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825" y="3486150"/>
            <a:ext cx="1552575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List of polygons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Array of colors: color[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</a:t>
            </a:r>
          </a:p>
          <a:p>
            <a:r>
              <a:rPr lang="en-US" dirty="0"/>
              <a:t>Algorithm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Sort polygons on minimum z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For each polygon P in sorted list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For each pixel (</a:t>
            </a:r>
            <a:r>
              <a:rPr lang="en-US" sz="1500" dirty="0" err="1">
                <a:latin typeface="Courier"/>
                <a:cs typeface="Courier"/>
              </a:rPr>
              <a:t>x,y,z</a:t>
            </a:r>
            <a:r>
              <a:rPr lang="en-US" sz="1500" dirty="0">
                <a:latin typeface="Courier"/>
                <a:cs typeface="Courier"/>
              </a:rPr>
              <a:t>) in P</a:t>
            </a:r>
          </a:p>
          <a:p>
            <a:pPr marL="342900" lvl="1" indent="0">
              <a:buNone/>
            </a:pPr>
            <a:r>
              <a:rPr lang="en-US" sz="1500" dirty="0">
                <a:latin typeface="Courier"/>
                <a:cs typeface="Courier"/>
              </a:rPr>
              <a:t>		color[</a:t>
            </a:r>
            <a:r>
              <a:rPr lang="en-US" sz="1500" dirty="0" err="1">
                <a:latin typeface="Courier"/>
                <a:cs typeface="Courier"/>
              </a:rPr>
              <a:t>x,y</a:t>
            </a:r>
            <a:r>
              <a:rPr lang="en-US" sz="1500" dirty="0">
                <a:latin typeface="Courier"/>
                <a:cs typeface="Courier"/>
              </a:rPr>
              <a:t>] = color(</a:t>
            </a:r>
            <a:r>
              <a:rPr lang="en-US" sz="1500" dirty="0" err="1">
                <a:latin typeface="Courier"/>
                <a:cs typeface="Courier"/>
              </a:rPr>
              <a:t>P,x,y</a:t>
            </a:r>
            <a:r>
              <a:rPr lang="en-US" sz="1500" dirty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587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Painter’</a:t>
            </a:r>
            <a:r>
              <a:rPr lang="en-US" altLang="ja-JP" dirty="0"/>
              <a:t>s Algorithm: Cycles</a:t>
            </a:r>
            <a:endParaRPr 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/>
          <a:lstStyle/>
          <a:p>
            <a:r>
              <a:rPr lang="en-US" dirty="0"/>
              <a:t>Which to scan first?</a:t>
            </a:r>
          </a:p>
          <a:p>
            <a:pPr lvl="1">
              <a:spcBef>
                <a:spcPts val="16500"/>
              </a:spcBef>
            </a:pPr>
            <a:r>
              <a:rPr lang="en-US" dirty="0"/>
              <a:t>Split along line, then scan 1,2,3,4 (or split another polygon and scan accordingly)</a:t>
            </a:r>
          </a:p>
          <a:p>
            <a:pPr lvl="1"/>
            <a:r>
              <a:rPr lang="en-US" dirty="0"/>
              <a:t>Moral: Painter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 is fast and easy … except for detecting and splitting cycles and other ambiguities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1600200"/>
            <a:ext cx="23431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1600200"/>
            <a:ext cx="234315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Depth-sort: Overlapping Surfaces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you have sorted by </a:t>
            </a:r>
            <a:br>
              <a:rPr lang="en-US" dirty="0"/>
            </a:br>
            <a:r>
              <a:rPr lang="en-US" dirty="0"/>
              <a:t>maximum Z</a:t>
            </a:r>
          </a:p>
          <a:p>
            <a:pPr lvl="1"/>
            <a:r>
              <a:rPr lang="en-US" dirty="0"/>
              <a:t>Then if </a:t>
            </a:r>
            <a:r>
              <a:rPr lang="en-US" dirty="0" err="1"/>
              <a:t>Zmin</a:t>
            </a:r>
            <a:r>
              <a:rPr lang="en-US" dirty="0"/>
              <a:t> &gt; Z</a:t>
            </a:r>
            <a:r>
              <a:rPr lang="ja-JP" altLang="en-US"/>
              <a:t>’</a:t>
            </a:r>
            <a:r>
              <a:rPr lang="en-US" altLang="ja-JP" dirty="0"/>
              <a:t>max, the surfaces do </a:t>
            </a:r>
            <a:br>
              <a:rPr lang="en-US" altLang="ja-JP" dirty="0"/>
            </a:br>
            <a:r>
              <a:rPr lang="en-US" altLang="ja-JP" dirty="0"/>
              <a:t>not overlap each other (minimax test)</a:t>
            </a:r>
          </a:p>
          <a:p>
            <a:r>
              <a:rPr lang="en-US" dirty="0"/>
              <a:t>Correct order of overlapping surfaces</a:t>
            </a:r>
            <a:br>
              <a:rPr lang="en-US" dirty="0"/>
            </a:br>
            <a:r>
              <a:rPr lang="en-US" dirty="0"/>
              <a:t>may be ambiguous. Check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388" y="1314449"/>
            <a:ext cx="3538412" cy="34170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Overlapping Surfaces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3600450" y="971550"/>
            <a:ext cx="3886200" cy="5143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ea typeface="+mn-ea"/>
                <a:cs typeface="+mn-cs"/>
              </a:rPr>
              <a:t>No problem: paint S, then S</a:t>
            </a:r>
            <a:r>
              <a:rPr lang="ja-JP" altLang="en-US">
                <a:latin typeface="Arial"/>
                <a:ea typeface="+mn-ea"/>
                <a:cs typeface="+mn-cs"/>
              </a:rPr>
              <a:t>’</a:t>
            </a:r>
            <a:r>
              <a:rPr lang="en-US">
                <a:ea typeface="+mn-ea"/>
                <a:cs typeface="+mn-cs"/>
              </a:rPr>
              <a:t> </a:t>
            </a:r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3657600" y="2400300"/>
            <a:ext cx="38862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2100">
                <a:cs typeface="+mn-cs"/>
              </a:rPr>
              <a:t>Problem: painting in either order gives incorrect result </a:t>
            </a:r>
          </a:p>
        </p:txBody>
      </p:sp>
      <p:sp>
        <p:nvSpPr>
          <p:cNvPr id="550920" name="Rectangle 8"/>
          <p:cNvSpPr>
            <a:spLocks noChangeArrowheads="1"/>
          </p:cNvSpPr>
          <p:nvPr/>
        </p:nvSpPr>
        <p:spPr bwMode="auto">
          <a:xfrm>
            <a:off x="3714750" y="3829050"/>
            <a:ext cx="38862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2100">
                <a:cs typeface="+mn-cs"/>
              </a:rPr>
              <a:t>Problem? Naïve order S S</a:t>
            </a:r>
            <a:r>
              <a:rPr lang="ja-JP" altLang="en-US" sz="2100">
                <a:latin typeface="Arial"/>
                <a:cs typeface="+mn-cs"/>
              </a:rPr>
              <a:t>’</a:t>
            </a:r>
            <a:r>
              <a:rPr lang="en-US" sz="2100">
                <a:cs typeface="+mn-cs"/>
              </a:rPr>
              <a:t> S</a:t>
            </a:r>
            <a:r>
              <a:rPr lang="ja-JP" altLang="en-US" sz="2100">
                <a:latin typeface="Arial"/>
                <a:cs typeface="+mn-cs"/>
              </a:rPr>
              <a:t>”</a:t>
            </a:r>
            <a:r>
              <a:rPr lang="en-US" sz="2100">
                <a:cs typeface="+mn-cs"/>
              </a:rPr>
              <a:t>; correct order S</a:t>
            </a:r>
            <a:r>
              <a:rPr lang="ja-JP" altLang="en-US" sz="2100">
                <a:latin typeface="Arial"/>
                <a:cs typeface="+mn-cs"/>
              </a:rPr>
              <a:t>’</a:t>
            </a:r>
            <a:r>
              <a:rPr lang="en-US" sz="2100">
                <a:cs typeface="+mn-cs"/>
              </a:rPr>
              <a:t> S</a:t>
            </a:r>
            <a:r>
              <a:rPr lang="ja-JP" altLang="en-US" sz="2100">
                <a:latin typeface="Arial"/>
                <a:cs typeface="+mn-cs"/>
              </a:rPr>
              <a:t>”</a:t>
            </a:r>
            <a:r>
              <a:rPr lang="en-US" sz="2100">
                <a:cs typeface="+mn-cs"/>
              </a:rPr>
              <a:t> 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28725"/>
            <a:ext cx="3397158" cy="3449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28725"/>
            <a:ext cx="3352800" cy="3404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1228724"/>
            <a:ext cx="3397159" cy="344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build="p"/>
      <p:bldP spid="550919" grpId="0"/>
      <p:bldP spid="5509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34360</TotalTime>
  <Words>1509</Words>
  <Application>Microsoft Macintosh PowerPoint</Application>
  <PresentationFormat>On-screen Show (16:9)</PresentationFormat>
  <Paragraphs>324</Paragraphs>
  <Slides>35</Slides>
  <Notes>33</Notes>
  <HiddenSlides>11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</vt:lpstr>
      <vt:lpstr>Courier New</vt:lpstr>
      <vt:lpstr>Times New Roman</vt:lpstr>
      <vt:lpstr>Office Theme</vt:lpstr>
      <vt:lpstr>Graphics Pipeline Visibility</vt:lpstr>
      <vt:lpstr>Graphics Pipeline</vt:lpstr>
      <vt:lpstr>Visibility</vt:lpstr>
      <vt:lpstr>Back-face Culling</vt:lpstr>
      <vt:lpstr>Painter’s Algorithm</vt:lpstr>
      <vt:lpstr>Painter’s Algorithm</vt:lpstr>
      <vt:lpstr>Painter’s Algorithm: Cycles</vt:lpstr>
      <vt:lpstr>Depth-sort: Overlapping Surfaces</vt:lpstr>
      <vt:lpstr>Depth-sort: Overlapping Surfaces</vt:lpstr>
      <vt:lpstr>Depth-sort: Order Ambiguity</vt:lpstr>
      <vt:lpstr>Depth-sort: Order Ambiguity</vt:lpstr>
      <vt:lpstr>Binary Space Partitioning</vt:lpstr>
      <vt:lpstr>Building a BSP Tree</vt:lpstr>
      <vt:lpstr>Building a BSP Tree</vt:lpstr>
      <vt:lpstr>Building a BSP Tree</vt:lpstr>
      <vt:lpstr>Building a BSP Tree</vt:lpstr>
      <vt:lpstr>BSP Tree: Building the Tree</vt:lpstr>
      <vt:lpstr>BSP Tree: Displaying the Tree</vt:lpstr>
      <vt:lpstr>BSP Tree Display</vt:lpstr>
      <vt:lpstr>BSP Tree Display</vt:lpstr>
      <vt:lpstr>Scanline Algorithm</vt:lpstr>
      <vt:lpstr>Scanline Algorithm</vt:lpstr>
      <vt:lpstr>Scanline Algorithm</vt:lpstr>
      <vt:lpstr>Scanline Visibility Algorithm</vt:lpstr>
      <vt:lpstr>Scanline Visibility Algorithm</vt:lpstr>
      <vt:lpstr>Scanline Visibility Algorithm</vt:lpstr>
      <vt:lpstr>Scanline Visibility Algorithm</vt:lpstr>
      <vt:lpstr>Characteristics of Scanline Algorithm</vt:lpstr>
      <vt:lpstr>Z-Buffer</vt:lpstr>
      <vt:lpstr>Z-Buffer Algorithm</vt:lpstr>
      <vt:lpstr>Z-Buffer Characteristics</vt:lpstr>
      <vt:lpstr>A-Buffer Method</vt:lpstr>
      <vt:lpstr>Taxonomy of Visibility Algorithms</vt:lpstr>
      <vt:lpstr>Taxonomy of Visibility Algorithms</vt:lpstr>
      <vt:lpstr>Taxonomy Revisted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234</cp:revision>
  <cp:lastPrinted>2010-10-04T14:32:16Z</cp:lastPrinted>
  <dcterms:created xsi:type="dcterms:W3CDTF">1996-09-30T18:28:10Z</dcterms:created>
  <dcterms:modified xsi:type="dcterms:W3CDTF">2023-04-26T13:35:26Z</dcterms:modified>
</cp:coreProperties>
</file>