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30"/>
  </p:notesMasterIdLst>
  <p:handoutMasterIdLst>
    <p:handoutMasterId r:id="rId31"/>
  </p:handoutMasterIdLst>
  <p:sldIdLst>
    <p:sldId id="258" r:id="rId2"/>
    <p:sldId id="331" r:id="rId3"/>
    <p:sldId id="330" r:id="rId4"/>
    <p:sldId id="332" r:id="rId5"/>
    <p:sldId id="333" r:id="rId6"/>
    <p:sldId id="334" r:id="rId7"/>
    <p:sldId id="335" r:id="rId8"/>
    <p:sldId id="312" r:id="rId9"/>
    <p:sldId id="311" r:id="rId10"/>
    <p:sldId id="313" r:id="rId11"/>
    <p:sldId id="314" r:id="rId12"/>
    <p:sldId id="344" r:id="rId13"/>
    <p:sldId id="345" r:id="rId14"/>
    <p:sldId id="346" r:id="rId15"/>
    <p:sldId id="348" r:id="rId16"/>
    <p:sldId id="349" r:id="rId17"/>
    <p:sldId id="320" r:id="rId18"/>
    <p:sldId id="347" r:id="rId19"/>
    <p:sldId id="350" r:id="rId20"/>
    <p:sldId id="299" r:id="rId21"/>
    <p:sldId id="300" r:id="rId22"/>
    <p:sldId id="351" r:id="rId23"/>
    <p:sldId id="352" r:id="rId24"/>
    <p:sldId id="353" r:id="rId25"/>
    <p:sldId id="354" r:id="rId26"/>
    <p:sldId id="355" r:id="rId27"/>
    <p:sldId id="337" r:id="rId28"/>
    <p:sldId id="356" r:id="rId29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BC5A2"/>
    <a:srgbClr val="004731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0952"/>
  </p:normalViewPr>
  <p:slideViewPr>
    <p:cSldViewPr snapToObjects="1">
      <p:cViewPr varScale="1">
        <p:scale>
          <a:sx n="143" d="100"/>
          <a:sy n="143" d="100"/>
        </p:scale>
        <p:origin x="200" y="280"/>
      </p:cViewPr>
      <p:guideLst>
        <p:guide orient="horz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B7FC30-36EE-E246-9868-77E794729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19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4175" y="687388"/>
            <a:ext cx="6089650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F3F68D-8DCE-C04C-82F0-C852999DDB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4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BE779-9F08-F048-B307-BC8CACAE401E}" type="slidenum">
              <a:rPr lang="en-US"/>
              <a:pPr/>
              <a:t>1</a:t>
            </a:fld>
            <a:endParaRPr lang="en-US"/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E29FA-268E-5A44-90D2-DF82D871A1D4}" type="slidenum">
              <a:rPr lang="en-US"/>
              <a:pPr/>
              <a:t>10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1F108E-A6ED-2C4B-B953-D92874DC6479}" type="slidenum">
              <a:rPr lang="en-US"/>
              <a:pPr/>
              <a:t>11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116DC-EB20-C14F-8994-3545CD59AFE4}" type="slidenum">
              <a:rPr lang="en-US"/>
              <a:pPr/>
              <a:t>12</a:t>
            </a:fld>
            <a:endParaRPr lang="en-US"/>
          </a:p>
        </p:txBody>
      </p:sp>
      <p:sp>
        <p:nvSpPr>
          <p:cNvPr id="1474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08CE1-D26B-AC42-897C-BC0BF2D26BA3}" type="slidenum">
              <a:rPr lang="en-US"/>
              <a:pPr/>
              <a:t>15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F19CD3-55A8-924E-AB3E-5933D3413263}" type="slidenum">
              <a:rPr lang="en-US"/>
              <a:pPr/>
              <a:t>16</a:t>
            </a:fld>
            <a:endParaRPr lang="en-US"/>
          </a:p>
        </p:txBody>
      </p:sp>
      <p:sp>
        <p:nvSpPr>
          <p:cNvPr id="1126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CD5CD2-01A0-3A48-8FDE-034126B17588}" type="slidenum">
              <a:rPr lang="en-GB"/>
              <a:pPr/>
              <a:t>17</a:t>
            </a:fld>
            <a:endParaRPr lang="en-GB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3369C-05FE-6248-9ACB-ADFD28275AB1}" type="slidenum">
              <a:rPr lang="en-US"/>
              <a:pPr/>
              <a:t>19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CFA88-9925-8441-B665-4EE1D92412A4}" type="slidenum">
              <a:rPr lang="en-US"/>
              <a:pPr/>
              <a:t>20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584B0-C440-E04D-AD10-33FF9ABBE89E}" type="slidenum">
              <a:rPr lang="en-US"/>
              <a:pPr/>
              <a:t>21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7D244-0104-B24F-AAB3-9F099CF81FFB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29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ACC6B-1B98-9F43-8CE1-63E30A088A38}" type="slidenum">
              <a:rPr lang="en-US"/>
              <a:pPr/>
              <a:t>3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D28C6-5AEA-744C-9A2C-EC42CF63FA59}" type="slidenum">
              <a:rPr lang="en-US"/>
              <a:pPr/>
              <a:t>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0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FD083-FF39-1A4D-B518-8A6ACEBB0B63}" type="slidenum">
              <a:rPr lang="en-US"/>
              <a:pPr/>
              <a:t>5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F0715-7DAF-E544-A37B-638CE29DCA31}" type="slidenum">
              <a:rPr lang="en-US"/>
              <a:pPr/>
              <a:t>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505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14FD1-53F9-4142-9ADA-AAB3BB6AD1C2}" type="slidenum">
              <a:rPr lang="en-US"/>
              <a:pPr/>
              <a:t>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71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3CE97-47D4-F94F-A7F3-828FF50CFAAD}" type="slidenum">
              <a:rPr lang="en-US"/>
              <a:pPr/>
              <a:t>8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118F4-5540-4343-B92E-73A43D8DB68A}" type="slidenum">
              <a:rPr lang="en-US"/>
              <a:pPr/>
              <a:t>9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DD94-D723-B04C-9B82-ACFBA04D25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7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41377-7CCC-1A47-BBD3-903EA2EFFF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55B66-037C-DD49-9743-626C3F1D7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7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48F96298-2A6A-124D-8D09-B96C379D7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37CBC-A667-4744-9265-6636AD11A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0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EF3E1-D3CB-3945-A51D-DEB7CDCA8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8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CF482-9E6D-F14E-8144-B754521D2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F22-DF57-F04A-94AA-733D8DE12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50E9-4B48-F746-A525-465A8BE21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2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1655-BCA8-0C49-8E01-97671D5E6D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64B7-31BC-A746-B6A4-954DFD50C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2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6646F-9F81-7D4C-A262-791649A6E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129A-76C4-8546-A653-F92923F13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8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(not real-time)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Testbed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 err="1"/>
              <a:t>Whitted</a:t>
            </a:r>
            <a:r>
              <a:rPr lang="en-US" sz="1800" dirty="0"/>
              <a:t> and Weimer 1981]</a:t>
            </a:r>
            <a:endParaRPr lang="en-US" dirty="0"/>
          </a:p>
          <a:p>
            <a:r>
              <a:rPr lang="en-US" dirty="0"/>
              <a:t>Shade Trees </a:t>
            </a:r>
            <a:r>
              <a:rPr lang="en-US" sz="1800" dirty="0"/>
              <a:t>[Cook 1984]</a:t>
            </a:r>
            <a:endParaRPr lang="en-US" dirty="0"/>
          </a:p>
          <a:p>
            <a:r>
              <a:rPr lang="en-US" dirty="0"/>
              <a:t>Image Synthesizer </a:t>
            </a:r>
            <a:r>
              <a:rPr lang="en-US" sz="1800" dirty="0"/>
              <a:t>[</a:t>
            </a:r>
            <a:r>
              <a:rPr lang="en-US" sz="1800" dirty="0" err="1"/>
              <a:t>Perlin</a:t>
            </a:r>
            <a:r>
              <a:rPr lang="en-US" sz="1800" dirty="0"/>
              <a:t> 1985]</a:t>
            </a:r>
            <a:endParaRPr lang="en-US" dirty="0"/>
          </a:p>
          <a:p>
            <a:r>
              <a:rPr lang="en-US" dirty="0" err="1"/>
              <a:t>RenderMan</a:t>
            </a:r>
            <a:r>
              <a:rPr lang="en-US" dirty="0"/>
              <a:t> </a:t>
            </a:r>
            <a:r>
              <a:rPr lang="en-US" sz="1800" dirty="0"/>
              <a:t>[</a:t>
            </a:r>
            <a:r>
              <a:rPr lang="en-US" sz="1800" dirty="0" err="1"/>
              <a:t>Hanrahan</a:t>
            </a:r>
            <a:r>
              <a:rPr lang="en-US" sz="1800" dirty="0"/>
              <a:t> and Lawson 1990]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(real-time)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75" dirty="0"/>
              <a:t>Custom HW </a:t>
            </a:r>
            <a:r>
              <a:rPr lang="en-US" sz="1500" dirty="0"/>
              <a:t>[Olano and </a:t>
            </a:r>
            <a:r>
              <a:rPr lang="en-US" sz="1500" dirty="0" err="1"/>
              <a:t>Lastra</a:t>
            </a:r>
            <a:r>
              <a:rPr lang="en-US" sz="1500" dirty="0"/>
              <a:t> 1998]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Multi-pass standard HW </a:t>
            </a:r>
            <a:r>
              <a:rPr lang="en-US" sz="1500" dirty="0"/>
              <a:t>[</a:t>
            </a:r>
            <a:r>
              <a:rPr lang="en-US" sz="1500" dirty="0" err="1"/>
              <a:t>Peercy</a:t>
            </a:r>
            <a:r>
              <a:rPr lang="en-US" sz="1500" dirty="0"/>
              <a:t>, Olano, </a:t>
            </a:r>
            <a:r>
              <a:rPr lang="en-US" sz="1500" dirty="0" err="1"/>
              <a:t>Airey</a:t>
            </a:r>
            <a:r>
              <a:rPr lang="en-US" sz="1500" dirty="0"/>
              <a:t> and </a:t>
            </a:r>
            <a:r>
              <a:rPr lang="en-US" sz="1500" dirty="0" err="1"/>
              <a:t>Ungar</a:t>
            </a:r>
            <a:r>
              <a:rPr lang="en-US" sz="1500" dirty="0"/>
              <a:t> 2000]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Register combiners </a:t>
            </a:r>
            <a:r>
              <a:rPr lang="en-US" sz="1500" dirty="0"/>
              <a:t>[NVIDIA 2000]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Vertex programs </a:t>
            </a:r>
            <a:r>
              <a:rPr lang="en-US" sz="1500" dirty="0"/>
              <a:t>[</a:t>
            </a:r>
            <a:r>
              <a:rPr lang="en-US" sz="1500" dirty="0" err="1"/>
              <a:t>Lindholm</a:t>
            </a:r>
            <a:r>
              <a:rPr lang="en-US" sz="1500" dirty="0"/>
              <a:t> et al. 2001]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Compiling to mixed HW </a:t>
            </a:r>
            <a:r>
              <a:rPr lang="en-US" sz="1500" dirty="0"/>
              <a:t>[</a:t>
            </a:r>
            <a:r>
              <a:rPr lang="en-US" sz="1500" dirty="0" err="1"/>
              <a:t>Proudfoot</a:t>
            </a:r>
            <a:r>
              <a:rPr lang="en-US" sz="1500" dirty="0"/>
              <a:t> et al. 2001]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Fragment programs</a:t>
            </a:r>
          </a:p>
          <a:p>
            <a:pPr>
              <a:lnSpc>
                <a:spcPct val="90000"/>
              </a:lnSpc>
            </a:pPr>
            <a:r>
              <a:rPr lang="en-US" sz="2175" dirty="0"/>
              <a:t>Standardized languages</a:t>
            </a:r>
          </a:p>
          <a:p>
            <a:pPr>
              <a:lnSpc>
                <a:spcPct val="90000"/>
              </a:lnSpc>
            </a:pPr>
            <a:r>
              <a:rPr lang="en-US" sz="2175" dirty="0"/>
              <a:t>Compute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Vertex, Geometry &amp; Fragment/Pixel</a:t>
            </a:r>
          </a:p>
          <a:p>
            <a:r>
              <a:rPr lang="en-US" dirty="0"/>
              <a:t>C-like, if/while/for</a:t>
            </a:r>
          </a:p>
          <a:p>
            <a:r>
              <a:rPr lang="en-US" dirty="0" err="1"/>
              <a:t>Structs</a:t>
            </a:r>
            <a:r>
              <a:rPr lang="en-US" dirty="0"/>
              <a:t> &amp; arrays</a:t>
            </a:r>
          </a:p>
          <a:p>
            <a:r>
              <a:rPr lang="en-US" dirty="0"/>
              <a:t>Float + small vector and matrix</a:t>
            </a:r>
          </a:p>
          <a:p>
            <a:pPr lvl="1"/>
            <a:r>
              <a:rPr lang="en-US" dirty="0"/>
              <a:t>vec2, vec3, vec4, mat2, mat3, mat4</a:t>
            </a:r>
          </a:p>
          <a:p>
            <a:pPr lvl="1"/>
            <a:r>
              <a:rPr lang="en-US" dirty="0"/>
              <a:t>Swizzle &amp; mask (</a:t>
            </a:r>
            <a:r>
              <a:rPr lang="en-US" dirty="0" err="1"/>
              <a:t>a.xyz</a:t>
            </a:r>
            <a:r>
              <a:rPr lang="en-US" dirty="0"/>
              <a:t> = </a:t>
            </a:r>
            <a:r>
              <a:rPr lang="en-US" dirty="0" err="1"/>
              <a:t>b.xxw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25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math &amp; shading functions</a:t>
            </a:r>
          </a:p>
          <a:p>
            <a:pPr lvl="1"/>
            <a:r>
              <a:rPr lang="en-US" dirty="0"/>
              <a:t>Trigonometric, exponential, min, max, abs, …</a:t>
            </a:r>
          </a:p>
          <a:p>
            <a:pPr lvl="1"/>
            <a:r>
              <a:rPr lang="en-US" dirty="0"/>
              <a:t>length, distance, normalize, dot, cross</a:t>
            </a:r>
          </a:p>
          <a:p>
            <a:pPr lvl="1"/>
            <a:r>
              <a:rPr lang="en-US" dirty="0"/>
              <a:t>mix(a, b, t)</a:t>
            </a:r>
          </a:p>
          <a:p>
            <a:pPr lvl="1"/>
            <a:r>
              <a:rPr lang="en-US" dirty="0"/>
              <a:t>clamp(t, a, b)</a:t>
            </a:r>
          </a:p>
          <a:p>
            <a:pPr lvl="1"/>
            <a:r>
              <a:rPr lang="en-US" dirty="0"/>
              <a:t>step(a, t), </a:t>
            </a:r>
            <a:r>
              <a:rPr lang="en-US" dirty="0" err="1"/>
              <a:t>smoothstep</a:t>
            </a:r>
            <a:r>
              <a:rPr lang="en-US" dirty="0"/>
              <a:t>(a, b, t)</a:t>
            </a:r>
          </a:p>
          <a:p>
            <a:pPr lvl="1"/>
            <a:r>
              <a:rPr lang="en-US" dirty="0"/>
              <a:t>reflect, refract</a:t>
            </a:r>
          </a:p>
        </p:txBody>
      </p:sp>
    </p:spTree>
    <p:extLst>
      <p:ext uri="{BB962C8B-B14F-4D97-AF65-F5344CB8AC3E}">
        <p14:creationId xmlns:p14="http://schemas.microsoft.com/office/powerpoint/2010/main" val="41583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</a:t>
            </a:r>
            <a:r>
              <a:rPr lang="en-US" dirty="0"/>
              <a:t> Debugging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Render as color</a:t>
            </a:r>
          </a:p>
          <a:p>
            <a:pPr lvl="1"/>
            <a:r>
              <a:rPr lang="en-US" dirty="0"/>
              <a:t>Map intermediate values to 0-1</a:t>
            </a:r>
          </a:p>
          <a:p>
            <a:pPr lvl="1"/>
            <a:r>
              <a:rPr lang="en-US" dirty="0"/>
              <a:t>Interpret results</a:t>
            </a:r>
          </a:p>
          <a:p>
            <a:r>
              <a:rPr lang="en-US" dirty="0"/>
              <a:t>Hot reloading</a:t>
            </a:r>
          </a:p>
          <a:p>
            <a:pPr lvl="1"/>
            <a:r>
              <a:rPr lang="en-US" dirty="0"/>
              <a:t>Make changes without changing viewpoint</a:t>
            </a:r>
          </a:p>
          <a:p>
            <a:r>
              <a:rPr lang="en-US" dirty="0"/>
              <a:t>Remap debug values</a:t>
            </a:r>
          </a:p>
          <a:p>
            <a:pPr lvl="1"/>
            <a:r>
              <a:rPr lang="en-US" dirty="0"/>
              <a:t>vec4(-sign(x), sign(x), abs(x), 1)</a:t>
            </a:r>
          </a:p>
          <a:p>
            <a:pPr lvl="1"/>
            <a:r>
              <a:rPr lang="en-US" dirty="0"/>
              <a:t>x / (1 + abs(x))</a:t>
            </a:r>
          </a:p>
          <a:p>
            <a:r>
              <a:rPr lang="en-US" dirty="0"/>
              <a:t>External debugging tools</a:t>
            </a:r>
          </a:p>
        </p:txBody>
      </p:sp>
    </p:spTree>
    <p:extLst>
      <p:ext uri="{BB962C8B-B14F-4D97-AF65-F5344CB8AC3E}">
        <p14:creationId xmlns:p14="http://schemas.microsoft.com/office/powerpoint/2010/main" val="905258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/>
              <a:t>Vertex Demo:</a:t>
            </a:r>
            <a:br>
              <a:rPr kumimoji="0" lang="en-US"/>
            </a:br>
            <a:r>
              <a:rPr kumimoji="0" lang="en-US"/>
              <a:t>Blend Positions</a:t>
            </a:r>
          </a:p>
        </p:txBody>
      </p:sp>
      <p:pic>
        <p:nvPicPr>
          <p:cNvPr id="21507" name="Picture 3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57175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125730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03" y="274320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u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131445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1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/>
              <a:t>Vertex + Fragment Demo:</a:t>
            </a:r>
            <a:br>
              <a:rPr kumimoji="0" lang="en-US"/>
            </a:br>
            <a:r>
              <a:rPr kumimoji="0" lang="en-US"/>
              <a:t>Fresnel Environment Map</a:t>
            </a:r>
          </a:p>
        </p:txBody>
      </p:sp>
      <p:pic>
        <p:nvPicPr>
          <p:cNvPr id="84999" name="Picture 7" descr="e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60045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6" name="Picture 14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57350"/>
            <a:ext cx="3039666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7" name="Picture 15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085850"/>
            <a:ext cx="3039666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4" name="Picture 12" descr="du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3771900" cy="21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005" name="Picture 13" descr="du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543050"/>
            <a:ext cx="3039666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019" name="Freeform 27"/>
          <p:cNvSpPr>
            <a:spLocks/>
          </p:cNvSpPr>
          <p:nvPr/>
        </p:nvSpPr>
        <p:spPr bwMode="auto">
          <a:xfrm>
            <a:off x="3100388" y="2939654"/>
            <a:ext cx="1657350" cy="503634"/>
          </a:xfrm>
          <a:custGeom>
            <a:avLst/>
            <a:gdLst>
              <a:gd name="T0" fmla="*/ 0 w 1392"/>
              <a:gd name="T1" fmla="*/ 0 h 423"/>
              <a:gd name="T2" fmla="*/ 397 w 1392"/>
              <a:gd name="T3" fmla="*/ 315 h 423"/>
              <a:gd name="T4" fmla="*/ 825 w 1392"/>
              <a:gd name="T5" fmla="*/ 82 h 423"/>
              <a:gd name="T6" fmla="*/ 1392 w 1392"/>
              <a:gd name="T7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92" h="423">
                <a:moveTo>
                  <a:pt x="0" y="0"/>
                </a:moveTo>
                <a:cubicBezTo>
                  <a:pt x="66" y="52"/>
                  <a:pt x="260" y="301"/>
                  <a:pt x="397" y="315"/>
                </a:cubicBezTo>
                <a:cubicBezTo>
                  <a:pt x="534" y="329"/>
                  <a:pt x="659" y="64"/>
                  <a:pt x="825" y="82"/>
                </a:cubicBezTo>
                <a:cubicBezTo>
                  <a:pt x="991" y="100"/>
                  <a:pt x="1274" y="352"/>
                  <a:pt x="1392" y="423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0" name="Freeform 28"/>
          <p:cNvSpPr>
            <a:spLocks/>
          </p:cNvSpPr>
          <p:nvPr/>
        </p:nvSpPr>
        <p:spPr bwMode="auto">
          <a:xfrm>
            <a:off x="4660106" y="2714625"/>
            <a:ext cx="263129" cy="353616"/>
          </a:xfrm>
          <a:custGeom>
            <a:avLst/>
            <a:gdLst>
              <a:gd name="T0" fmla="*/ 0 w 221"/>
              <a:gd name="T1" fmla="*/ 0 h 297"/>
              <a:gd name="T2" fmla="*/ 70 w 221"/>
              <a:gd name="T3" fmla="*/ 168 h 297"/>
              <a:gd name="T4" fmla="*/ 166 w 221"/>
              <a:gd name="T5" fmla="*/ 168 h 297"/>
              <a:gd name="T6" fmla="*/ 221 w 221"/>
              <a:gd name="T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1" h="297">
                <a:moveTo>
                  <a:pt x="0" y="0"/>
                </a:moveTo>
                <a:cubicBezTo>
                  <a:pt x="12" y="27"/>
                  <a:pt x="42" y="140"/>
                  <a:pt x="70" y="168"/>
                </a:cubicBezTo>
                <a:cubicBezTo>
                  <a:pt x="98" y="196"/>
                  <a:pt x="141" y="147"/>
                  <a:pt x="166" y="168"/>
                </a:cubicBezTo>
                <a:cubicBezTo>
                  <a:pt x="191" y="189"/>
                  <a:pt x="210" y="270"/>
                  <a:pt x="221" y="297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5155407" y="3086100"/>
            <a:ext cx="673894" cy="401241"/>
          </a:xfrm>
          <a:custGeom>
            <a:avLst/>
            <a:gdLst>
              <a:gd name="T0" fmla="*/ 566 w 566"/>
              <a:gd name="T1" fmla="*/ 0 h 337"/>
              <a:gd name="T2" fmla="*/ 429 w 566"/>
              <a:gd name="T3" fmla="*/ 148 h 337"/>
              <a:gd name="T4" fmla="*/ 290 w 566"/>
              <a:gd name="T5" fmla="*/ 79 h 337"/>
              <a:gd name="T6" fmla="*/ 0 w 566"/>
              <a:gd name="T7" fmla="*/ 33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6" h="337">
                <a:moveTo>
                  <a:pt x="566" y="0"/>
                </a:moveTo>
                <a:cubicBezTo>
                  <a:pt x="543" y="25"/>
                  <a:pt x="475" y="135"/>
                  <a:pt x="429" y="148"/>
                </a:cubicBezTo>
                <a:cubicBezTo>
                  <a:pt x="383" y="161"/>
                  <a:pt x="361" y="48"/>
                  <a:pt x="290" y="79"/>
                </a:cubicBezTo>
                <a:cubicBezTo>
                  <a:pt x="219" y="110"/>
                  <a:pt x="60" y="283"/>
                  <a:pt x="0" y="337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2" name="Freeform 30"/>
          <p:cNvSpPr>
            <a:spLocks/>
          </p:cNvSpPr>
          <p:nvPr/>
        </p:nvSpPr>
        <p:spPr bwMode="auto">
          <a:xfrm>
            <a:off x="2050256" y="3180160"/>
            <a:ext cx="442913" cy="584597"/>
          </a:xfrm>
          <a:custGeom>
            <a:avLst/>
            <a:gdLst>
              <a:gd name="T0" fmla="*/ 0 w 372"/>
              <a:gd name="T1" fmla="*/ 491 h 491"/>
              <a:gd name="T2" fmla="*/ 102 w 372"/>
              <a:gd name="T3" fmla="*/ 209 h 491"/>
              <a:gd name="T4" fmla="*/ 294 w 372"/>
              <a:gd name="T5" fmla="*/ 257 h 491"/>
              <a:gd name="T6" fmla="*/ 372 w 372"/>
              <a:gd name="T7" fmla="*/ 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" h="491">
                <a:moveTo>
                  <a:pt x="0" y="491"/>
                </a:moveTo>
                <a:cubicBezTo>
                  <a:pt x="17" y="445"/>
                  <a:pt x="53" y="248"/>
                  <a:pt x="102" y="209"/>
                </a:cubicBezTo>
                <a:cubicBezTo>
                  <a:pt x="151" y="170"/>
                  <a:pt x="249" y="292"/>
                  <a:pt x="294" y="257"/>
                </a:cubicBezTo>
                <a:cubicBezTo>
                  <a:pt x="339" y="222"/>
                  <a:pt x="356" y="54"/>
                  <a:pt x="372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1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488" algn="l"/>
                <a:tab pos="984974" algn="l"/>
                <a:tab pos="1477462" algn="l"/>
                <a:tab pos="1969949" algn="l"/>
                <a:tab pos="2462436" algn="l"/>
                <a:tab pos="2954924" algn="l"/>
                <a:tab pos="3447411" algn="l"/>
                <a:tab pos="3939899" algn="l"/>
                <a:tab pos="4432385" algn="l"/>
                <a:tab pos="4924873" algn="l"/>
                <a:tab pos="5417360" algn="l"/>
                <a:tab pos="5909847" algn="l"/>
                <a:tab pos="6402335" algn="l"/>
              </a:tabLst>
            </a:pPr>
            <a:r>
              <a:rPr lang="en-GB" dirty="0"/>
              <a:t>Shading Methods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Repeating </a:t>
            </a:r>
            <a:r>
              <a:rPr lang="en-US" dirty="0"/>
              <a:t>Patterns</a:t>
            </a:r>
          </a:p>
          <a:p>
            <a:pPr lvl="1"/>
            <a:r>
              <a:rPr lang="en-US" dirty="0"/>
              <a:t>mod, sin</a:t>
            </a:r>
          </a:p>
          <a:p>
            <a:pPr lvl="1"/>
            <a:r>
              <a:rPr lang="en-US" dirty="0"/>
              <a:t>Divide and floor</a:t>
            </a:r>
          </a:p>
          <a:p>
            <a:r>
              <a:rPr lang="en-US" dirty="0"/>
              <a:t>Shapes</a:t>
            </a:r>
          </a:p>
          <a:p>
            <a:pPr lvl="1"/>
            <a:r>
              <a:rPr lang="en-US" dirty="0"/>
              <a:t>Implicit form: is this pixel inside</a:t>
            </a:r>
          </a:p>
          <a:p>
            <a:r>
              <a:rPr lang="en-US" dirty="0"/>
              <a:t>Color tables</a:t>
            </a:r>
          </a:p>
          <a:p>
            <a:r>
              <a:rPr lang="en-US" dirty="0"/>
              <a:t>Noise or computed patterns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CA65E-3555-EA45-A6D6-4634D7F4C9F6}" type="slidenum">
              <a:rPr lang="en-GB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064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2457450" y="1714500"/>
            <a:ext cx="4572000" cy="2400300"/>
          </a:xfrm>
          <a:prstGeom prst="rect">
            <a:avLst/>
          </a:prstGeom>
          <a:solidFill>
            <a:srgbClr val="ABA7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514600" y="34861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3943350" y="34861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5372100" y="34861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6800850" y="3486150"/>
            <a:ext cx="2286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2457450" y="2743200"/>
            <a:ext cx="6858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3314700" y="274320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743450" y="274320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6172200" y="2743200"/>
            <a:ext cx="85725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2514600" y="20002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3943350" y="20002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5372100" y="2000250"/>
            <a:ext cx="12573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6800850" y="2000250"/>
            <a:ext cx="228600" cy="5715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457450" y="1714500"/>
            <a:ext cx="68580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3314700" y="1714500"/>
            <a:ext cx="125730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4743450" y="1714500"/>
            <a:ext cx="125730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6172200" y="1714500"/>
            <a:ext cx="857250" cy="114300"/>
          </a:xfrm>
          <a:prstGeom prst="rect">
            <a:avLst/>
          </a:prstGeom>
          <a:solidFill>
            <a:srgbClr val="BA121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Line 19"/>
          <p:cNvSpPr>
            <a:spLocks noChangeShapeType="1"/>
          </p:cNvSpPr>
          <p:nvPr/>
        </p:nvSpPr>
        <p:spPr bwMode="auto">
          <a:xfrm>
            <a:off x="2503884" y="4286250"/>
            <a:ext cx="12573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Line 20"/>
          <p:cNvSpPr>
            <a:spLocks noChangeShapeType="1"/>
          </p:cNvSpPr>
          <p:nvPr/>
        </p:nvSpPr>
        <p:spPr bwMode="auto">
          <a:xfrm flipH="1">
            <a:off x="3932634" y="4286250"/>
            <a:ext cx="17145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Line 21"/>
          <p:cNvSpPr>
            <a:spLocks noChangeShapeType="1"/>
          </p:cNvSpPr>
          <p:nvPr/>
        </p:nvSpPr>
        <p:spPr bwMode="auto">
          <a:xfrm>
            <a:off x="2503884" y="417195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22"/>
          <p:cNvSpPr>
            <a:spLocks noChangeShapeType="1"/>
          </p:cNvSpPr>
          <p:nvPr/>
        </p:nvSpPr>
        <p:spPr bwMode="auto">
          <a:xfrm>
            <a:off x="3761184" y="417195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Line 23"/>
          <p:cNvSpPr>
            <a:spLocks noChangeShapeType="1"/>
          </p:cNvSpPr>
          <p:nvPr/>
        </p:nvSpPr>
        <p:spPr bwMode="auto">
          <a:xfrm>
            <a:off x="3932634" y="417195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Text Box 24"/>
          <p:cNvSpPr txBox="1">
            <a:spLocks noChangeArrowheads="1"/>
          </p:cNvSpPr>
          <p:nvPr/>
        </p:nvSpPr>
        <p:spPr bwMode="auto">
          <a:xfrm>
            <a:off x="2503884" y="4286250"/>
            <a:ext cx="125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>
                <a:latin typeface="Times" charset="0"/>
              </a:rPr>
              <a:t>width</a:t>
            </a:r>
          </a:p>
        </p:txBody>
      </p:sp>
      <p:sp>
        <p:nvSpPr>
          <p:cNvPr id="99353" name="Text Box 25"/>
          <p:cNvSpPr txBox="1">
            <a:spLocks noChangeArrowheads="1"/>
          </p:cNvSpPr>
          <p:nvPr/>
        </p:nvSpPr>
        <p:spPr bwMode="auto">
          <a:xfrm>
            <a:off x="4307596" y="4572000"/>
            <a:ext cx="518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Times" charset="0"/>
              </a:rPr>
              <a:t>gap</a:t>
            </a:r>
          </a:p>
        </p:txBody>
      </p:sp>
      <p:cxnSp>
        <p:nvCxnSpPr>
          <p:cNvPr id="99354" name="AutoShape 26"/>
          <p:cNvCxnSpPr>
            <a:cxnSpLocks noChangeShapeType="1"/>
            <a:stCxn id="99353" idx="1"/>
            <a:endCxn id="99365" idx="2"/>
          </p:cNvCxnSpPr>
          <p:nvPr/>
        </p:nvCxnSpPr>
        <p:spPr bwMode="auto">
          <a:xfrm rot="10800000">
            <a:off x="3846910" y="4400550"/>
            <a:ext cx="460687" cy="356116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9355" name="Line 27"/>
          <p:cNvSpPr>
            <a:spLocks noChangeShapeType="1"/>
          </p:cNvSpPr>
          <p:nvPr/>
        </p:nvSpPr>
        <p:spPr bwMode="auto">
          <a:xfrm>
            <a:off x="7086600" y="3314700"/>
            <a:ext cx="2286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>
            <a:off x="7086600" y="3486150"/>
            <a:ext cx="2286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>
            <a:off x="7086600" y="4057650"/>
            <a:ext cx="228600" cy="1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8" name="Line 30"/>
          <p:cNvSpPr>
            <a:spLocks noChangeShapeType="1"/>
          </p:cNvSpPr>
          <p:nvPr/>
        </p:nvSpPr>
        <p:spPr bwMode="auto">
          <a:xfrm>
            <a:off x="7200900" y="3486150"/>
            <a:ext cx="1191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9" name="Line 31"/>
          <p:cNvSpPr>
            <a:spLocks noChangeShapeType="1"/>
          </p:cNvSpPr>
          <p:nvPr/>
        </p:nvSpPr>
        <p:spPr bwMode="auto">
          <a:xfrm>
            <a:off x="7200900" y="3086100"/>
            <a:ext cx="1191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0" name="Text Box 32"/>
          <p:cNvSpPr txBox="1">
            <a:spLocks noChangeArrowheads="1"/>
          </p:cNvSpPr>
          <p:nvPr/>
        </p:nvSpPr>
        <p:spPr bwMode="auto">
          <a:xfrm>
            <a:off x="7217569" y="3543300"/>
            <a:ext cx="7834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imes" charset="0"/>
              </a:rPr>
              <a:t>height</a:t>
            </a:r>
          </a:p>
        </p:txBody>
      </p:sp>
      <p:sp>
        <p:nvSpPr>
          <p:cNvPr id="99361" name="Text Box 33"/>
          <p:cNvSpPr txBox="1">
            <a:spLocks noChangeArrowheads="1"/>
          </p:cNvSpPr>
          <p:nvPr/>
        </p:nvSpPr>
        <p:spPr bwMode="auto">
          <a:xfrm>
            <a:off x="6972300" y="2743200"/>
            <a:ext cx="857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imes" charset="0"/>
              </a:rPr>
              <a:t>gap</a:t>
            </a:r>
          </a:p>
        </p:txBody>
      </p:sp>
      <p:sp>
        <p:nvSpPr>
          <p:cNvPr id="99362" name="Text Box 34"/>
          <p:cNvSpPr txBox="1">
            <a:spLocks noChangeArrowheads="1"/>
          </p:cNvSpPr>
          <p:nvPr/>
        </p:nvSpPr>
        <p:spPr bwMode="auto">
          <a:xfrm>
            <a:off x="2514600" y="2114550"/>
            <a:ext cx="125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Times" charset="0"/>
              </a:rPr>
              <a:t>brick</a:t>
            </a:r>
          </a:p>
        </p:txBody>
      </p:sp>
      <p:sp>
        <p:nvSpPr>
          <p:cNvPr id="99363" name="Text Box 35"/>
          <p:cNvSpPr txBox="1">
            <a:spLocks noChangeArrowheads="1"/>
          </p:cNvSpPr>
          <p:nvPr/>
        </p:nvSpPr>
        <p:spPr bwMode="auto">
          <a:xfrm>
            <a:off x="4114800" y="1714500"/>
            <a:ext cx="1085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latin typeface="Times" charset="0"/>
              </a:rPr>
              <a:t>mortar</a:t>
            </a:r>
          </a:p>
        </p:txBody>
      </p:sp>
      <p:sp>
        <p:nvSpPr>
          <p:cNvPr id="99364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Brick Demo</a:t>
            </a:r>
          </a:p>
        </p:txBody>
      </p:sp>
      <p:sp>
        <p:nvSpPr>
          <p:cNvPr id="99365" name="Rectangle 37"/>
          <p:cNvSpPr>
            <a:spLocks noChangeArrowheads="1"/>
          </p:cNvSpPr>
          <p:nvPr/>
        </p:nvSpPr>
        <p:spPr bwMode="auto">
          <a:xfrm>
            <a:off x="3761184" y="4171950"/>
            <a:ext cx="171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60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Noise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dirty="0"/>
              <a:t>Controlled, repeatable randomness</a:t>
            </a:r>
          </a:p>
          <a:p>
            <a:pPr lvl="1"/>
            <a:r>
              <a:rPr kumimoji="0" lang="en-US" dirty="0"/>
              <a:t>Still </a:t>
            </a:r>
            <a:r>
              <a:rPr kumimoji="0" lang="en-US"/>
              <a:t>spotty </a:t>
            </a:r>
            <a:r>
              <a:rPr lang="en-US"/>
              <a:t>GPU </a:t>
            </a:r>
            <a:r>
              <a:rPr kumimoji="0" lang="en-US"/>
              <a:t>implementation</a:t>
            </a:r>
            <a:endParaRPr kumimoji="0" lang="en-US" dirty="0"/>
          </a:p>
          <a:p>
            <a:pPr lvl="1"/>
            <a:r>
              <a:rPr kumimoji="0" lang="en-US" dirty="0"/>
              <a:t>Can use texture or compute</a:t>
            </a:r>
          </a:p>
        </p:txBody>
      </p:sp>
      <p:pic>
        <p:nvPicPr>
          <p:cNvPr id="78852" name="Picture 4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4391"/>
            <a:ext cx="2514600" cy="23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01503"/>
            <a:ext cx="3028950" cy="207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"/>
          <a:stretch>
            <a:fillRect/>
          </a:stretch>
        </p:blipFill>
        <p:spPr bwMode="auto">
          <a:xfrm>
            <a:off x="5741194" y="2984898"/>
            <a:ext cx="2259806" cy="215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1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RenderMan</a:t>
            </a:r>
            <a:endParaRPr lang="en-GB" dirty="0"/>
          </a:p>
        </p:txBody>
      </p:sp>
      <p:sp>
        <p:nvSpPr>
          <p:cNvPr id="81955" name="Text Box 1059"/>
          <p:cNvSpPr txBox="1">
            <a:spLocks noChangeArrowheads="1"/>
          </p:cNvSpPr>
          <p:nvPr/>
        </p:nvSpPr>
        <p:spPr bwMode="auto">
          <a:xfrm>
            <a:off x="4782741" y="2171701"/>
            <a:ext cx="1419225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Light</a:t>
            </a:r>
          </a:p>
        </p:txBody>
      </p:sp>
      <p:sp>
        <p:nvSpPr>
          <p:cNvPr id="81957" name="Text Box 1061"/>
          <p:cNvSpPr txBox="1">
            <a:spLocks noChangeArrowheads="1"/>
          </p:cNvSpPr>
          <p:nvPr/>
        </p:nvSpPr>
        <p:spPr bwMode="auto">
          <a:xfrm>
            <a:off x="2942035" y="1637110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Displacement</a:t>
            </a:r>
          </a:p>
        </p:txBody>
      </p:sp>
      <p:sp>
        <p:nvSpPr>
          <p:cNvPr id="81958" name="Text Box 1062"/>
          <p:cNvSpPr txBox="1">
            <a:spLocks noChangeArrowheads="1"/>
          </p:cNvSpPr>
          <p:nvPr/>
        </p:nvSpPr>
        <p:spPr bwMode="auto">
          <a:xfrm>
            <a:off x="2942035" y="217170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cs typeface="HG Mincho Light J" charset="0"/>
              </a:rPr>
              <a:t>Surface</a:t>
            </a:r>
          </a:p>
        </p:txBody>
      </p:sp>
      <p:sp>
        <p:nvSpPr>
          <p:cNvPr id="81959" name="Text Box 1063"/>
          <p:cNvSpPr txBox="1">
            <a:spLocks noChangeArrowheads="1"/>
          </p:cNvSpPr>
          <p:nvPr/>
        </p:nvSpPr>
        <p:spPr bwMode="auto">
          <a:xfrm>
            <a:off x="2942035" y="268605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Volume</a:t>
            </a:r>
          </a:p>
        </p:txBody>
      </p:sp>
      <p:sp>
        <p:nvSpPr>
          <p:cNvPr id="81960" name="Text Box 1064"/>
          <p:cNvSpPr txBox="1">
            <a:spLocks noChangeArrowheads="1"/>
          </p:cNvSpPr>
          <p:nvPr/>
        </p:nvSpPr>
        <p:spPr bwMode="auto">
          <a:xfrm>
            <a:off x="2942035" y="320040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Imager</a:t>
            </a:r>
          </a:p>
        </p:txBody>
      </p:sp>
      <p:cxnSp>
        <p:nvCxnSpPr>
          <p:cNvPr id="81961" name="AutoShape 1065"/>
          <p:cNvCxnSpPr>
            <a:cxnSpLocks noChangeShapeType="1"/>
            <a:stCxn id="81959" idx="1"/>
            <a:endCxn id="81957" idx="1"/>
          </p:cNvCxnSpPr>
          <p:nvPr/>
        </p:nvCxnSpPr>
        <p:spPr bwMode="auto">
          <a:xfrm rot="10800000">
            <a:off x="2942035" y="1800826"/>
            <a:ext cx="12700" cy="1048941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4" name="AutoShape 1068"/>
          <p:cNvCxnSpPr>
            <a:cxnSpLocks noChangeShapeType="1"/>
            <a:endCxn id="81957" idx="0"/>
          </p:cNvCxnSpPr>
          <p:nvPr/>
        </p:nvCxnSpPr>
        <p:spPr bwMode="auto">
          <a:xfrm>
            <a:off x="3730229" y="1428750"/>
            <a:ext cx="0" cy="2083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5" name="AutoShape 1069"/>
          <p:cNvCxnSpPr>
            <a:cxnSpLocks noChangeShapeType="1"/>
            <a:stCxn id="81957" idx="2"/>
            <a:endCxn id="81958" idx="0"/>
          </p:cNvCxnSpPr>
          <p:nvPr/>
        </p:nvCxnSpPr>
        <p:spPr bwMode="auto">
          <a:xfrm>
            <a:off x="3730229" y="1964540"/>
            <a:ext cx="0" cy="20716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6" name="AutoShape 1070"/>
          <p:cNvCxnSpPr>
            <a:cxnSpLocks noChangeShapeType="1"/>
            <a:stCxn id="81958" idx="2"/>
            <a:endCxn id="81959" idx="0"/>
          </p:cNvCxnSpPr>
          <p:nvPr/>
        </p:nvCxnSpPr>
        <p:spPr bwMode="auto">
          <a:xfrm>
            <a:off x="3730229" y="249913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7" name="AutoShape 1071"/>
          <p:cNvCxnSpPr>
            <a:cxnSpLocks noChangeShapeType="1"/>
            <a:stCxn id="81959" idx="2"/>
            <a:endCxn id="81960" idx="0"/>
          </p:cNvCxnSpPr>
          <p:nvPr/>
        </p:nvCxnSpPr>
        <p:spPr bwMode="auto">
          <a:xfrm>
            <a:off x="3730229" y="301348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8" name="AutoShape 1072"/>
          <p:cNvCxnSpPr>
            <a:cxnSpLocks noChangeShapeType="1"/>
            <a:stCxn id="81958" idx="3"/>
            <a:endCxn id="81955" idx="1"/>
          </p:cNvCxnSpPr>
          <p:nvPr/>
        </p:nvCxnSpPr>
        <p:spPr bwMode="auto">
          <a:xfrm>
            <a:off x="4518423" y="2335416"/>
            <a:ext cx="26431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9" name="AutoShape 1073"/>
          <p:cNvCxnSpPr>
            <a:cxnSpLocks noChangeShapeType="1"/>
            <a:stCxn id="81960" idx="2"/>
          </p:cNvCxnSpPr>
          <p:nvPr/>
        </p:nvCxnSpPr>
        <p:spPr bwMode="auto">
          <a:xfrm>
            <a:off x="3730229" y="352783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100101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8" name="Picture 6" descr="iNois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336132"/>
            <a:ext cx="2743200" cy="16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Characteristics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Repeatable</a:t>
            </a:r>
          </a:p>
          <a:p>
            <a:r>
              <a:rPr lang="en-US" dirty="0"/>
              <a:t>Locally continuous but distant points uncorrelated</a:t>
            </a:r>
          </a:p>
          <a:p>
            <a:r>
              <a:rPr lang="en-US" dirty="0"/>
              <a:t>Values </a:t>
            </a:r>
          </a:p>
          <a:p>
            <a:pPr lvl="1"/>
            <a:r>
              <a:rPr lang="en-US" dirty="0" err="1"/>
              <a:t>RenderMan</a:t>
            </a:r>
            <a:r>
              <a:rPr lang="en-US" dirty="0"/>
              <a:t> [0,1], average 0.5</a:t>
            </a:r>
          </a:p>
          <a:p>
            <a:pPr lvl="1"/>
            <a:r>
              <a:rPr lang="en-US" dirty="0" err="1"/>
              <a:t>Perlin’s</a:t>
            </a:r>
            <a:r>
              <a:rPr lang="en-US" dirty="0"/>
              <a:t> [-1,1], average 0</a:t>
            </a:r>
          </a:p>
          <a:p>
            <a:r>
              <a:rPr lang="en-US" dirty="0"/>
              <a:t>1/2 – 1 cycle per unit</a:t>
            </a:r>
          </a:p>
          <a:p>
            <a:r>
              <a:rPr lang="en-US" dirty="0"/>
              <a:t>Versions for 1D-4D input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>
            <a:extLst>
              <a:ext uri="{FF2B5EF4-FFF2-40B4-BE49-F238E27FC236}">
                <a16:creationId xmlns:a16="http://schemas.microsoft.com/office/drawing/2014/main" id="{08AA52D6-D391-2642-9F45-147AF83DECA2}"/>
              </a:ext>
            </a:extLst>
          </p:cNvPr>
          <p:cNvSpPr/>
          <p:nvPr/>
        </p:nvSpPr>
        <p:spPr>
          <a:xfrm>
            <a:off x="2290837" y="4448439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7D57728-5432-564C-B65E-80BF47D465CB}"/>
              </a:ext>
            </a:extLst>
          </p:cNvPr>
          <p:cNvSpPr/>
          <p:nvPr/>
        </p:nvSpPr>
        <p:spPr>
          <a:xfrm>
            <a:off x="2784278" y="394335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F1993A-5E41-2442-935D-1E79A1B0105B}"/>
              </a:ext>
            </a:extLst>
          </p:cNvPr>
          <p:cNvSpPr/>
          <p:nvPr/>
        </p:nvSpPr>
        <p:spPr>
          <a:xfrm rot="5400000">
            <a:off x="2293145" y="3943351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F945395-16B8-1241-BD0E-CCE43D0F1855}"/>
              </a:ext>
            </a:extLst>
          </p:cNvPr>
          <p:cNvSpPr/>
          <p:nvPr/>
        </p:nvSpPr>
        <p:spPr>
          <a:xfrm rot="5400000">
            <a:off x="2293145" y="4937523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Noise Subtleties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50" dirty="0"/>
              <a:t>Many noise functions based on a </a:t>
            </a:r>
            <a:r>
              <a:rPr lang="en-US" sz="1650" i="1" dirty="0"/>
              <a:t>lattice</a:t>
            </a:r>
            <a:endParaRPr lang="en-US" sz="1650" dirty="0"/>
          </a:p>
          <a:p>
            <a:pPr lvl="1"/>
            <a:r>
              <a:rPr lang="en-US" sz="1350" dirty="0"/>
              <a:t>Piecewise function between integer coordinates</a:t>
            </a:r>
          </a:p>
          <a:p>
            <a:pPr lvl="1"/>
            <a:r>
              <a:rPr lang="en-US" sz="1350" dirty="0"/>
              <a:t>Hash of integer coordinates </a:t>
            </a:r>
            <a:r>
              <a:rPr lang="en-US" sz="1350" dirty="0">
                <a:sym typeface="Symbol" charset="0"/>
              </a:rPr>
              <a:t> control points</a:t>
            </a:r>
            <a:endParaRPr lang="en-US" sz="1350" dirty="0"/>
          </a:p>
          <a:p>
            <a:r>
              <a:rPr lang="en-US" sz="1650" dirty="0"/>
              <a:t>Interpolating </a:t>
            </a:r>
            <a:r>
              <a:rPr lang="en-US" sz="1650" i="1" dirty="0"/>
              <a:t>values</a:t>
            </a:r>
            <a:r>
              <a:rPr lang="en-US" sz="1650" dirty="0"/>
              <a:t> easy but poor</a:t>
            </a:r>
          </a:p>
          <a:p>
            <a:pPr lvl="1"/>
            <a:r>
              <a:rPr lang="en-US" sz="1350" dirty="0"/>
              <a:t>Even with higher-order interpolation</a:t>
            </a:r>
          </a:p>
          <a:p>
            <a:r>
              <a:rPr lang="en-US" sz="1650" dirty="0" err="1"/>
              <a:t>Perlin’s</a:t>
            </a:r>
            <a:r>
              <a:rPr lang="en-US" sz="1650" dirty="0"/>
              <a:t> noise </a:t>
            </a:r>
          </a:p>
          <a:p>
            <a:pPr lvl="1"/>
            <a:r>
              <a:rPr lang="en-US" sz="1350" dirty="0"/>
              <a:t>Passes through 0 at each integer</a:t>
            </a:r>
          </a:p>
          <a:p>
            <a:pPr lvl="1"/>
            <a:r>
              <a:rPr lang="en-US" sz="1350" dirty="0"/>
              <a:t>Hash gives </a:t>
            </a:r>
            <a:r>
              <a:rPr lang="en-US" sz="1350" i="1" dirty="0"/>
              <a:t>gradient</a:t>
            </a:r>
            <a:endParaRPr lang="en-US" sz="1350" dirty="0"/>
          </a:p>
        </p:txBody>
      </p:sp>
      <p:pic>
        <p:nvPicPr>
          <p:cNvPr id="96260" name="Picture 4" descr="vLerp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314450"/>
            <a:ext cx="2039541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5" descr="vFade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514600"/>
            <a:ext cx="2039541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iNoise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761185"/>
            <a:ext cx="2057400" cy="127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CFD1E0-BB5E-4D48-AE35-F3ADCF32C746}"/>
              </a:ext>
            </a:extLst>
          </p:cNvPr>
          <p:cNvCxnSpPr>
            <a:cxnSpLocks/>
            <a:stCxn id="4" idx="6"/>
            <a:endCxn id="18" idx="2"/>
          </p:cNvCxnSpPr>
          <p:nvPr/>
        </p:nvCxnSpPr>
        <p:spPr>
          <a:xfrm>
            <a:off x="1782365" y="3605808"/>
            <a:ext cx="28842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E1F8C74-B5C9-7043-9132-CA1E449B0F3C}"/>
              </a:ext>
            </a:extLst>
          </p:cNvPr>
          <p:cNvSpPr/>
          <p:nvPr/>
        </p:nvSpPr>
        <p:spPr>
          <a:xfrm>
            <a:off x="1657351" y="3543301"/>
            <a:ext cx="125015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7FDAAD-DBB0-EE4A-9C06-9DFC7298F955}"/>
              </a:ext>
            </a:extLst>
          </p:cNvPr>
          <p:cNvSpPr/>
          <p:nvPr/>
        </p:nvSpPr>
        <p:spPr>
          <a:xfrm>
            <a:off x="2148483" y="354330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78F4C5-E741-2741-9860-8DCF3C9D90F3}"/>
              </a:ext>
            </a:extLst>
          </p:cNvPr>
          <p:cNvSpPr/>
          <p:nvPr/>
        </p:nvSpPr>
        <p:spPr>
          <a:xfrm>
            <a:off x="2652118" y="354330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6CBBD2-3033-D647-A9A7-297C6504017B}"/>
              </a:ext>
            </a:extLst>
          </p:cNvPr>
          <p:cNvSpPr/>
          <p:nvPr/>
        </p:nvSpPr>
        <p:spPr>
          <a:xfrm>
            <a:off x="3155753" y="354330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44E85-FDEF-D048-9BC8-C270F827055D}"/>
              </a:ext>
            </a:extLst>
          </p:cNvPr>
          <p:cNvSpPr/>
          <p:nvPr/>
        </p:nvSpPr>
        <p:spPr>
          <a:xfrm>
            <a:off x="3659387" y="354330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F358FC-398F-564E-9DD6-F6044C417C67}"/>
              </a:ext>
            </a:extLst>
          </p:cNvPr>
          <p:cNvSpPr/>
          <p:nvPr/>
        </p:nvSpPr>
        <p:spPr>
          <a:xfrm>
            <a:off x="4163022" y="354330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00DDA77-63EE-3A46-9573-E9069E8328C8}"/>
              </a:ext>
            </a:extLst>
          </p:cNvPr>
          <p:cNvSpPr/>
          <p:nvPr/>
        </p:nvSpPr>
        <p:spPr>
          <a:xfrm>
            <a:off x="4666657" y="354330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101E12-3D15-A948-9803-51E40C7F9CD7}"/>
              </a:ext>
            </a:extLst>
          </p:cNvPr>
          <p:cNvSpPr/>
          <p:nvPr/>
        </p:nvSpPr>
        <p:spPr>
          <a:xfrm>
            <a:off x="3287912" y="394335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EA98775-7294-8E46-B416-A1BDA7A83574}"/>
              </a:ext>
            </a:extLst>
          </p:cNvPr>
          <p:cNvSpPr/>
          <p:nvPr/>
        </p:nvSpPr>
        <p:spPr>
          <a:xfrm>
            <a:off x="3791547" y="3943351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1710B3D-A3EE-D444-A3E9-367AF0EC4A64}"/>
              </a:ext>
            </a:extLst>
          </p:cNvPr>
          <p:cNvSpPr/>
          <p:nvPr/>
        </p:nvSpPr>
        <p:spPr>
          <a:xfrm>
            <a:off x="2784278" y="4446986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CE05414-AE77-8240-8C0F-2FC672353703}"/>
              </a:ext>
            </a:extLst>
          </p:cNvPr>
          <p:cNvSpPr/>
          <p:nvPr/>
        </p:nvSpPr>
        <p:spPr>
          <a:xfrm>
            <a:off x="3287861" y="4446986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7BB44-D151-BC42-BBE3-922DF14387EF}"/>
              </a:ext>
            </a:extLst>
          </p:cNvPr>
          <p:cNvSpPr/>
          <p:nvPr/>
        </p:nvSpPr>
        <p:spPr>
          <a:xfrm>
            <a:off x="3796904" y="4438354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D47F900-BB42-8141-A938-B1CCC8FBAFDF}"/>
              </a:ext>
            </a:extLst>
          </p:cNvPr>
          <p:cNvSpPr/>
          <p:nvPr/>
        </p:nvSpPr>
        <p:spPr>
          <a:xfrm>
            <a:off x="2784278" y="49375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160679C-8887-BA42-80CE-9E3B6BE8C4D2}"/>
              </a:ext>
            </a:extLst>
          </p:cNvPr>
          <p:cNvSpPr/>
          <p:nvPr/>
        </p:nvSpPr>
        <p:spPr>
          <a:xfrm>
            <a:off x="3287912" y="49375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C3AD9EB-4285-094B-8818-8FBAD45C0AE2}"/>
              </a:ext>
            </a:extLst>
          </p:cNvPr>
          <p:cNvSpPr/>
          <p:nvPr/>
        </p:nvSpPr>
        <p:spPr>
          <a:xfrm>
            <a:off x="3791547" y="4937522"/>
            <a:ext cx="137517" cy="1250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44889-2AD3-2B4C-ABBE-924B802F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Perlin’s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987EB-129F-C54B-AF7D-45873F7E0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For point </a:t>
            </a:r>
            <a:r>
              <a:rPr lang="en-US" i="1" dirty="0"/>
              <a:t>p</a:t>
            </a:r>
            <a:r>
              <a:rPr lang="en-US" dirty="0"/>
              <a:t> near lattice point </a:t>
            </a:r>
            <a:r>
              <a:rPr lang="en-US" i="1" dirty="0"/>
              <a:t>P</a:t>
            </a:r>
            <a:endParaRPr lang="en-US" dirty="0"/>
          </a:p>
          <a:p>
            <a:r>
              <a:rPr lang="en-US" dirty="0"/>
              <a:t>Gradient = hash(</a:t>
            </a:r>
            <a:r>
              <a:rPr lang="en-US" i="1" dirty="0"/>
              <a:t>P</a:t>
            </a:r>
            <a:r>
              <a:rPr lang="en-US" dirty="0"/>
              <a:t>)</a:t>
            </a:r>
          </a:p>
          <a:p>
            <a:r>
              <a:rPr lang="en-US" dirty="0"/>
              <a:t>Function with that gradient: hash(</a:t>
            </a:r>
            <a:r>
              <a:rPr lang="en-US" i="1" dirty="0"/>
              <a:t>P</a:t>
            </a:r>
            <a:r>
              <a:rPr lang="en-US" dirty="0"/>
              <a:t>)*(</a:t>
            </a:r>
            <a:r>
              <a:rPr lang="en-US" i="1" dirty="0"/>
              <a:t>p </a:t>
            </a:r>
            <a:r>
              <a:rPr lang="en-US" dirty="0"/>
              <a:t>– </a:t>
            </a:r>
            <a:r>
              <a:rPr lang="en-US" i="1" dirty="0"/>
              <a:t>P</a:t>
            </a:r>
            <a:r>
              <a:rPr lang="en-US" dirty="0"/>
              <a:t>)</a:t>
            </a:r>
          </a:p>
          <a:p>
            <a:r>
              <a:rPr lang="en-US" dirty="0"/>
              <a:t>Smooth blend between closest lattice points</a:t>
            </a:r>
          </a:p>
          <a:p>
            <a:pPr lvl="1"/>
            <a:r>
              <a:rPr lang="en-US" dirty="0"/>
              <a:t>Blend should have 0 gradient at lattice points</a:t>
            </a:r>
          </a:p>
          <a:p>
            <a:pPr lvl="1"/>
            <a:r>
              <a:rPr lang="en-US" dirty="0" err="1"/>
              <a:t>Smoothstep</a:t>
            </a:r>
            <a:r>
              <a:rPr lang="en-US" dirty="0"/>
              <a:t> function: 3 x</a:t>
            </a:r>
            <a:r>
              <a:rPr lang="en-US" baseline="30000" dirty="0"/>
              <a:t>2</a:t>
            </a:r>
            <a:r>
              <a:rPr lang="en-US" dirty="0"/>
              <a:t> – 2 x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r>
              <a:rPr lang="en-US" dirty="0"/>
              <a:t>1D:</a:t>
            </a:r>
          </a:p>
          <a:p>
            <a:pPr lvl="1"/>
            <a:r>
              <a:rPr lang="en-US" sz="1500" dirty="0">
                <a:latin typeface="Courier" pitchFamily="2" charset="0"/>
              </a:rPr>
              <a:t>mix(hash(floor(x)+0)*(</a:t>
            </a:r>
            <a:r>
              <a:rPr lang="en-US" sz="1500" dirty="0" err="1">
                <a:latin typeface="Courier" pitchFamily="2" charset="0"/>
              </a:rPr>
              <a:t>fract</a:t>
            </a:r>
            <a:r>
              <a:rPr lang="en-US" sz="1500" dirty="0">
                <a:latin typeface="Courier" pitchFamily="2" charset="0"/>
              </a:rPr>
              <a:t>(x)-0),</a:t>
            </a:r>
            <a:br>
              <a:rPr lang="en-US" sz="1500" dirty="0">
                <a:latin typeface="Courier" pitchFamily="2" charset="0"/>
              </a:rPr>
            </a:br>
            <a:r>
              <a:rPr lang="en-US" sz="1500" dirty="0">
                <a:latin typeface="Courier" pitchFamily="2" charset="0"/>
              </a:rPr>
              <a:t>    hash(floor(x)+1)*(</a:t>
            </a:r>
            <a:r>
              <a:rPr lang="en-US" sz="1500" dirty="0" err="1">
                <a:latin typeface="Courier" pitchFamily="2" charset="0"/>
              </a:rPr>
              <a:t>fract</a:t>
            </a:r>
            <a:r>
              <a:rPr lang="en-US" sz="1500" dirty="0">
                <a:latin typeface="Courier" pitchFamily="2" charset="0"/>
              </a:rPr>
              <a:t>(x)-1),</a:t>
            </a:r>
            <a:br>
              <a:rPr lang="en-US" sz="1500" dirty="0">
                <a:latin typeface="Courier" pitchFamily="2" charset="0"/>
              </a:rPr>
            </a:br>
            <a:r>
              <a:rPr lang="en-US" sz="1500" dirty="0">
                <a:latin typeface="Courier" pitchFamily="2" charset="0"/>
              </a:rPr>
              <a:t>    </a:t>
            </a:r>
            <a:r>
              <a:rPr lang="en-US" sz="1500" dirty="0" err="1">
                <a:latin typeface="Courier" pitchFamily="2" charset="0"/>
              </a:rPr>
              <a:t>smoothstep</a:t>
            </a:r>
            <a:r>
              <a:rPr lang="en-US" sz="1500" dirty="0">
                <a:latin typeface="Courier" pitchFamily="2" charset="0"/>
              </a:rPr>
              <a:t>(0, 1, </a:t>
            </a:r>
            <a:r>
              <a:rPr lang="en-US" sz="1500" dirty="0" err="1">
                <a:latin typeface="Courier" pitchFamily="2" charset="0"/>
              </a:rPr>
              <a:t>fract</a:t>
            </a:r>
            <a:r>
              <a:rPr lang="en-US" sz="1500" dirty="0">
                <a:latin typeface="Courier" pitchFamily="2" charset="0"/>
              </a:rPr>
              <a:t>(x)))</a:t>
            </a:r>
          </a:p>
        </p:txBody>
      </p:sp>
    </p:spTree>
    <p:extLst>
      <p:ext uri="{BB962C8B-B14F-4D97-AF65-F5344CB8AC3E}">
        <p14:creationId xmlns:p14="http://schemas.microsoft.com/office/powerpoint/2010/main" val="245465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9DF6-2886-9344-89E8-2E6479DC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1D46-4922-CC48-BAA6-4C5D7D77E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float n = noise(scale * p) * 0.5 + 0.5;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6696FE-DC79-6F4F-BEB8-9AB1E1E0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39A825-CED8-E744-8511-7C62A916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92A14C1-749E-DE43-AD2F-62B3870F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2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9A097FB-3B62-7449-A98C-F6D8945A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3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E2A5F68-9CE8-754E-872F-FFFFB3EA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03FBD4B-12B5-3E46-A2E8-8F307BF4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32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B6D9464-7DD5-B543-AF14-E54CBEED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2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83D24D4-3F70-6B41-825A-2A68B60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72" y="3078866"/>
            <a:ext cx="152400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5AC71-4E1F-4B4F-A2E1-6933874FE3B0}"/>
              </a:ext>
            </a:extLst>
          </p:cNvPr>
          <p:cNvSpPr txBox="1"/>
          <p:nvPr/>
        </p:nvSpPr>
        <p:spPr>
          <a:xfrm>
            <a:off x="1314450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1D031-58BA-E340-9E37-16695EFC414C}"/>
              </a:ext>
            </a:extLst>
          </p:cNvPr>
          <p:cNvSpPr txBox="1"/>
          <p:nvPr/>
        </p:nvSpPr>
        <p:spPr>
          <a:xfrm>
            <a:off x="3007728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90694-80CA-CB47-ABC0-9D2AFD6D2296}"/>
              </a:ext>
            </a:extLst>
          </p:cNvPr>
          <p:cNvSpPr txBox="1"/>
          <p:nvPr/>
        </p:nvSpPr>
        <p:spPr>
          <a:xfrm>
            <a:off x="4675690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3C467F-0DDC-EB4A-9B33-4CF81F217111}"/>
              </a:ext>
            </a:extLst>
          </p:cNvPr>
          <p:cNvSpPr txBox="1"/>
          <p:nvPr/>
        </p:nvSpPr>
        <p:spPr>
          <a:xfrm>
            <a:off x="6351126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69058E-B47A-B246-A933-93B39B08F97D}"/>
              </a:ext>
            </a:extLst>
          </p:cNvPr>
          <p:cNvSpPr txBox="1"/>
          <p:nvPr/>
        </p:nvSpPr>
        <p:spPr>
          <a:xfrm>
            <a:off x="1314450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0AC682-8000-1F4F-A52B-A8919882AFD5}"/>
              </a:ext>
            </a:extLst>
          </p:cNvPr>
          <p:cNvSpPr txBox="1"/>
          <p:nvPr/>
        </p:nvSpPr>
        <p:spPr>
          <a:xfrm>
            <a:off x="3007728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32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634DCD-5AE7-634C-B844-0045F0AD3276}"/>
              </a:ext>
            </a:extLst>
          </p:cNvPr>
          <p:cNvSpPr txBox="1"/>
          <p:nvPr/>
        </p:nvSpPr>
        <p:spPr>
          <a:xfrm>
            <a:off x="4675690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64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3ED899-3263-C744-8479-4C43DB6889AE}"/>
              </a:ext>
            </a:extLst>
          </p:cNvPr>
          <p:cNvSpPr txBox="1"/>
          <p:nvPr/>
        </p:nvSpPr>
        <p:spPr>
          <a:xfrm>
            <a:off x="6351126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128</a:t>
            </a:r>
          </a:p>
        </p:txBody>
      </p:sp>
    </p:spTree>
    <p:extLst>
      <p:ext uri="{BB962C8B-B14F-4D97-AF65-F5344CB8AC3E}">
        <p14:creationId xmlns:p14="http://schemas.microsoft.com/office/powerpoint/2010/main" val="163856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1600-1FF2-1D4F-8F73-B4F1D2DB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 (</a:t>
            </a:r>
            <a:r>
              <a:rPr lang="en-US" dirty="0" err="1"/>
              <a:t>fBm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DEF13-152D-5E49-962C-FAE446B5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float n = 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for(f=1; f &lt;= M; f*=2)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	n += noise(f*P) / f;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n = n * 0.5 + 0.5;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61F960-C934-4340-AFF5-698F5159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571750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0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F380-3D67-3B47-8FF9-B89911DC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B36AD-5D15-BD4C-A2E9-B92255AB5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Absolute value introduces creases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float n 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for(f=0; f &lt;= M; f *= 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	n += abs(noise(f*P)) / f;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E60B2E-8687-3243-A7AA-F54C1E7A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14625" y="2898577"/>
            <a:ext cx="3714750" cy="20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49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Shading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Perturbed patterns</a:t>
            </a:r>
          </a:p>
          <a:p>
            <a:pPr lvl="1"/>
            <a:r>
              <a:rPr lang="en-US" dirty="0"/>
              <a:t>Adjust position, radius, etc. with noise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7DCC84-CD0F-1746-B27D-AFE3F69D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2304687"/>
            <a:ext cx="2628900" cy="2635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4DCBF-10B0-AF4B-A341-D1AC6D2A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307581"/>
            <a:ext cx="2628900" cy="26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7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Shading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Bombing</a:t>
            </a:r>
          </a:p>
          <a:p>
            <a:pPr lvl="1"/>
            <a:r>
              <a:rPr lang="en-US" dirty="0"/>
              <a:t>Divide space into cells</a:t>
            </a:r>
          </a:p>
          <a:p>
            <a:pPr lvl="1"/>
            <a:r>
              <a:rPr lang="en-US" dirty="0"/>
              <a:t>Compute random position in each cell</a:t>
            </a:r>
          </a:p>
          <a:p>
            <a:pPr lvl="1"/>
            <a:r>
              <a:rPr lang="en-US" dirty="0"/>
              <a:t>Check if pixel is inside shape (incl. </a:t>
            </a:r>
            <a:r>
              <a:rPr lang="en-US"/>
              <a:t>adjacent cells)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74C73C-E561-1F44-9C9F-E1E06E2B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43175" y="2802136"/>
            <a:ext cx="4057650" cy="22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45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Shading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Blending</a:t>
            </a:r>
          </a:p>
          <a:p>
            <a:pPr lvl="1"/>
            <a:r>
              <a:rPr lang="en-US" dirty="0"/>
              <a:t>Fade effects in and out with </a:t>
            </a:r>
            <a:r>
              <a:rPr lang="en-US" dirty="0" err="1">
                <a:latin typeface="Courier"/>
                <a:cs typeface="Courier"/>
              </a:rPr>
              <a:t>smoothstep</a:t>
            </a:r>
            <a:endParaRPr lang="en-US" dirty="0">
              <a:latin typeface="Courier"/>
              <a:cs typeface="Courier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29F04E-4493-1F42-81D2-D6110E47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802136"/>
            <a:ext cx="4057650" cy="22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1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7" name="Line 35"/>
          <p:cNvSpPr>
            <a:spLocks noChangeShapeType="1"/>
          </p:cNvSpPr>
          <p:nvPr/>
        </p:nvSpPr>
        <p:spPr bwMode="auto">
          <a:xfrm flipV="1">
            <a:off x="2790825" y="1453753"/>
            <a:ext cx="519113" cy="88939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Line 36"/>
          <p:cNvSpPr>
            <a:spLocks noChangeShapeType="1"/>
          </p:cNvSpPr>
          <p:nvPr/>
        </p:nvSpPr>
        <p:spPr bwMode="auto">
          <a:xfrm>
            <a:off x="2795587" y="2630313"/>
            <a:ext cx="576263" cy="74153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Displacement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9301" y="1200151"/>
            <a:ext cx="1828799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</p:txBody>
      </p:sp>
      <p:grpSp>
        <p:nvGrpSpPr>
          <p:cNvPr id="33831" name="Group 39"/>
          <p:cNvGrpSpPr>
            <a:grpSpLocks/>
          </p:cNvGrpSpPr>
          <p:nvPr/>
        </p:nvGrpSpPr>
        <p:grpSpPr bwMode="auto">
          <a:xfrm>
            <a:off x="3314701" y="1490663"/>
            <a:ext cx="2499122" cy="1895475"/>
            <a:chOff x="1824" y="1252"/>
            <a:chExt cx="2099" cy="1592"/>
          </a:xfrm>
        </p:grpSpPr>
        <p:pic>
          <p:nvPicPr>
            <p:cNvPr id="33832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252"/>
              <a:ext cx="2100" cy="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3833" name="AutoShape 41"/>
            <p:cNvSpPr>
              <a:spLocks noChangeArrowheads="1"/>
            </p:cNvSpPr>
            <p:nvPr/>
          </p:nvSpPr>
          <p:spPr bwMode="auto">
            <a:xfrm>
              <a:off x="1824" y="1252"/>
              <a:ext cx="2100" cy="1593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35" name="Text Box 43"/>
          <p:cNvSpPr txBox="1">
            <a:spLocks noChangeArrowheads="1"/>
          </p:cNvSpPr>
          <p:nvPr/>
        </p:nvSpPr>
        <p:spPr bwMode="auto">
          <a:xfrm>
            <a:off x="1371600" y="2343150"/>
            <a:ext cx="1419225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Displacement</a:t>
            </a:r>
          </a:p>
        </p:txBody>
      </p: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2616994" y="3424237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33840" name="Text Box 48"/>
          <p:cNvSpPr txBox="1">
            <a:spLocks noChangeArrowheads="1"/>
          </p:cNvSpPr>
          <p:nvPr/>
        </p:nvSpPr>
        <p:spPr bwMode="auto">
          <a:xfrm>
            <a:off x="1657350" y="3424237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33841" name="Text Box 49"/>
          <p:cNvSpPr txBox="1">
            <a:spLocks noChangeArrowheads="1"/>
          </p:cNvSpPr>
          <p:nvPr/>
        </p:nvSpPr>
        <p:spPr bwMode="auto">
          <a:xfrm>
            <a:off x="1657350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1657350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3843" name="AutoShape 51"/>
          <p:cNvCxnSpPr>
            <a:cxnSpLocks noChangeShapeType="1"/>
            <a:endCxn id="33835" idx="0"/>
          </p:cNvCxnSpPr>
          <p:nvPr/>
        </p:nvCxnSpPr>
        <p:spPr bwMode="auto">
          <a:xfrm>
            <a:off x="2081213" y="2203848"/>
            <a:ext cx="0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7" name="AutoShape 55"/>
          <p:cNvCxnSpPr>
            <a:cxnSpLocks noChangeShapeType="1"/>
            <a:stCxn id="33835" idx="2"/>
            <a:endCxn id="33840" idx="0"/>
          </p:cNvCxnSpPr>
          <p:nvPr/>
        </p:nvCxnSpPr>
        <p:spPr bwMode="auto">
          <a:xfrm>
            <a:off x="2081213" y="2627619"/>
            <a:ext cx="0" cy="7966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8" name="AutoShape 56"/>
          <p:cNvCxnSpPr>
            <a:cxnSpLocks noChangeShapeType="1"/>
            <a:stCxn id="33840" idx="2"/>
            <a:endCxn id="33841" idx="0"/>
          </p:cNvCxnSpPr>
          <p:nvPr/>
        </p:nvCxnSpPr>
        <p:spPr bwMode="auto">
          <a:xfrm>
            <a:off x="2081213" y="3622850"/>
            <a:ext cx="0" cy="120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9" name="AutoShape 57"/>
          <p:cNvCxnSpPr>
            <a:cxnSpLocks noChangeShapeType="1"/>
            <a:stCxn id="33841" idx="2"/>
            <a:endCxn id="33842" idx="0"/>
          </p:cNvCxnSpPr>
          <p:nvPr/>
        </p:nvCxnSpPr>
        <p:spPr bwMode="auto">
          <a:xfrm>
            <a:off x="2081213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0" name="AutoShape 58"/>
          <p:cNvCxnSpPr>
            <a:cxnSpLocks noChangeShapeType="1"/>
            <a:stCxn id="33840" idx="3"/>
            <a:endCxn id="33836" idx="1"/>
          </p:cNvCxnSpPr>
          <p:nvPr/>
        </p:nvCxnSpPr>
        <p:spPr bwMode="auto">
          <a:xfrm>
            <a:off x="2505075" y="3523544"/>
            <a:ext cx="11191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1" name="AutoShape 59"/>
          <p:cNvCxnSpPr>
            <a:cxnSpLocks noChangeShapeType="1"/>
            <a:stCxn id="33842" idx="2"/>
          </p:cNvCxnSpPr>
          <p:nvPr/>
        </p:nvCxnSpPr>
        <p:spPr bwMode="auto">
          <a:xfrm>
            <a:off x="2081213" y="4265788"/>
            <a:ext cx="0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1065"/>
          <p:cNvCxnSpPr>
            <a:cxnSpLocks noChangeShapeType="1"/>
            <a:stCxn id="33841" idx="1"/>
            <a:endCxn id="33835" idx="1"/>
          </p:cNvCxnSpPr>
          <p:nvPr/>
        </p:nvCxnSpPr>
        <p:spPr bwMode="auto">
          <a:xfrm rot="10800000">
            <a:off x="1371600" y="2485386"/>
            <a:ext cx="285750" cy="1357247"/>
          </a:xfrm>
          <a:prstGeom prst="bentConnector3">
            <a:avLst>
              <a:gd name="adj1" fmla="val 18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9493147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1" name="Line 35"/>
          <p:cNvSpPr>
            <a:spLocks noChangeShapeType="1"/>
          </p:cNvSpPr>
          <p:nvPr/>
        </p:nvSpPr>
        <p:spPr bwMode="auto">
          <a:xfrm flipV="1">
            <a:off x="2775346" y="1541860"/>
            <a:ext cx="939404" cy="122991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6"/>
          <p:cNvSpPr>
            <a:spLocks noChangeShapeType="1"/>
          </p:cNvSpPr>
          <p:nvPr/>
        </p:nvSpPr>
        <p:spPr bwMode="auto">
          <a:xfrm>
            <a:off x="2775346" y="3102769"/>
            <a:ext cx="939404" cy="1354931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3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Surface </a:t>
            </a:r>
            <a:r>
              <a:rPr lang="en-GB" dirty="0" err="1"/>
              <a:t>color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Opacity</a:t>
            </a:r>
          </a:p>
        </p:txBody>
      </p:sp>
      <p:grpSp>
        <p:nvGrpSpPr>
          <p:cNvPr id="39975" name="Group 39"/>
          <p:cNvGrpSpPr>
            <a:grpSpLocks/>
          </p:cNvGrpSpPr>
          <p:nvPr/>
        </p:nvGrpSpPr>
        <p:grpSpPr bwMode="auto">
          <a:xfrm>
            <a:off x="3719513" y="1534717"/>
            <a:ext cx="1951435" cy="2906315"/>
            <a:chOff x="2164" y="1289"/>
            <a:chExt cx="1639" cy="2441"/>
          </a:xfrm>
        </p:grpSpPr>
        <p:pic>
          <p:nvPicPr>
            <p:cNvPr id="39976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1289"/>
              <a:ext cx="1640" cy="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77" name="AutoShape 41"/>
            <p:cNvSpPr>
              <a:spLocks noChangeArrowheads="1"/>
            </p:cNvSpPr>
            <p:nvPr/>
          </p:nvSpPr>
          <p:spPr bwMode="auto">
            <a:xfrm>
              <a:off x="2164" y="1289"/>
              <a:ext cx="1640" cy="2442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1356122" y="2771776"/>
            <a:ext cx="1419225" cy="32743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solidFill>
                  <a:schemeClr val="hlink"/>
                </a:solidFill>
                <a:cs typeface="HG Mincho Light J" charset="0"/>
              </a:rPr>
              <a:t>Surface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2899171" y="2828925"/>
            <a:ext cx="701279" cy="1986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1641872" y="20002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1641872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1641872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9987" name="AutoShape 51"/>
          <p:cNvCxnSpPr>
            <a:cxnSpLocks noChangeShapeType="1"/>
            <a:stCxn id="39984" idx="2"/>
            <a:endCxn id="39985" idx="0"/>
          </p:cNvCxnSpPr>
          <p:nvPr/>
        </p:nvCxnSpPr>
        <p:spPr bwMode="auto">
          <a:xfrm>
            <a:off x="2065735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89" name="AutoShape 53"/>
          <p:cNvCxnSpPr>
            <a:cxnSpLocks noChangeShapeType="1"/>
            <a:stCxn id="39985" idx="2"/>
          </p:cNvCxnSpPr>
          <p:nvPr/>
        </p:nvCxnSpPr>
        <p:spPr bwMode="auto">
          <a:xfrm flipH="1">
            <a:off x="2065734" y="4265788"/>
            <a:ext cx="1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0" name="AutoShape 54"/>
          <p:cNvCxnSpPr>
            <a:cxnSpLocks noChangeShapeType="1"/>
            <a:endCxn id="39980" idx="0"/>
          </p:cNvCxnSpPr>
          <p:nvPr/>
        </p:nvCxnSpPr>
        <p:spPr bwMode="auto">
          <a:xfrm>
            <a:off x="2065734" y="1860948"/>
            <a:ext cx="1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6" name="AutoShape 60"/>
          <p:cNvCxnSpPr>
            <a:cxnSpLocks noChangeShapeType="1"/>
            <a:stCxn id="39980" idx="2"/>
            <a:endCxn id="39978" idx="0"/>
          </p:cNvCxnSpPr>
          <p:nvPr/>
        </p:nvCxnSpPr>
        <p:spPr bwMode="auto">
          <a:xfrm>
            <a:off x="2065735" y="2198863"/>
            <a:ext cx="0" cy="572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7" name="AutoShape 61"/>
          <p:cNvCxnSpPr>
            <a:cxnSpLocks noChangeShapeType="1"/>
            <a:stCxn id="39978" idx="2"/>
            <a:endCxn id="39984" idx="0"/>
          </p:cNvCxnSpPr>
          <p:nvPr/>
        </p:nvCxnSpPr>
        <p:spPr bwMode="auto">
          <a:xfrm>
            <a:off x="2065735" y="3099206"/>
            <a:ext cx="0" cy="6441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8" name="AutoShape 62"/>
          <p:cNvCxnSpPr>
            <a:cxnSpLocks noChangeShapeType="1"/>
            <a:stCxn id="39978" idx="3"/>
            <a:endCxn id="39979" idx="1"/>
          </p:cNvCxnSpPr>
          <p:nvPr/>
        </p:nvCxnSpPr>
        <p:spPr bwMode="auto">
          <a:xfrm flipV="1">
            <a:off x="2775347" y="2928232"/>
            <a:ext cx="123824" cy="72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1065"/>
          <p:cNvCxnSpPr>
            <a:cxnSpLocks noChangeShapeType="1"/>
            <a:stCxn id="39984" idx="1"/>
            <a:endCxn id="39980" idx="1"/>
          </p:cNvCxnSpPr>
          <p:nvPr/>
        </p:nvCxnSpPr>
        <p:spPr bwMode="auto">
          <a:xfrm rot="10800000">
            <a:off x="1641872" y="2099558"/>
            <a:ext cx="12700" cy="1743075"/>
          </a:xfrm>
          <a:prstGeom prst="bentConnector3">
            <a:avLst>
              <a:gd name="adj1" fmla="val 328235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152159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9" name="Line 35"/>
          <p:cNvSpPr>
            <a:spLocks noChangeShapeType="1"/>
          </p:cNvSpPr>
          <p:nvPr/>
        </p:nvSpPr>
        <p:spPr bwMode="auto">
          <a:xfrm flipV="1">
            <a:off x="3490913" y="1943101"/>
            <a:ext cx="109538" cy="82986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36"/>
          <p:cNvSpPr>
            <a:spLocks noChangeShapeType="1"/>
          </p:cNvSpPr>
          <p:nvPr/>
        </p:nvSpPr>
        <p:spPr bwMode="auto">
          <a:xfrm>
            <a:off x="3486150" y="3142060"/>
            <a:ext cx="114301" cy="488156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/>
              <a:t>Lighting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Surface 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Light Direction</a:t>
            </a:r>
          </a:p>
          <a:p>
            <a:pPr lvl="1"/>
            <a:r>
              <a:rPr lang="en-US" dirty="0"/>
              <a:t>Light Color</a:t>
            </a:r>
          </a:p>
        </p:txBody>
      </p:sp>
      <p:grpSp>
        <p:nvGrpSpPr>
          <p:cNvPr id="42023" name="Group 39"/>
          <p:cNvGrpSpPr>
            <a:grpSpLocks/>
          </p:cNvGrpSpPr>
          <p:nvPr/>
        </p:nvGrpSpPr>
        <p:grpSpPr bwMode="auto">
          <a:xfrm>
            <a:off x="3600451" y="1943101"/>
            <a:ext cx="2266950" cy="1694260"/>
            <a:chOff x="2156" y="2087"/>
            <a:chExt cx="1904" cy="1423"/>
          </a:xfrm>
        </p:grpSpPr>
        <p:pic>
          <p:nvPicPr>
            <p:cNvPr id="42024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" y="2087"/>
              <a:ext cx="1899" cy="1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025" name="AutoShape 41"/>
            <p:cNvSpPr>
              <a:spLocks noChangeArrowheads="1"/>
            </p:cNvSpPr>
            <p:nvPr/>
          </p:nvSpPr>
          <p:spPr bwMode="auto">
            <a:xfrm>
              <a:off x="2161" y="2087"/>
              <a:ext cx="1899" cy="1423"/>
            </a:xfrm>
            <a:prstGeom prst="roundRect">
              <a:avLst>
                <a:gd name="adj" fmla="val 69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2628900" y="2771776"/>
            <a:ext cx="857250" cy="32743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solidFill>
                  <a:schemeClr val="hlink"/>
                </a:solidFill>
                <a:cs typeface="HG Mincho Light J" charset="0"/>
              </a:rPr>
              <a:t>Light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641872" y="2828925"/>
            <a:ext cx="847725" cy="1986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1641872" y="20002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1641872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1641872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1" name="AutoShape 51"/>
          <p:cNvCxnSpPr>
            <a:cxnSpLocks noChangeShapeType="1"/>
            <a:stCxn id="29" idx="2"/>
            <a:endCxn id="30" idx="0"/>
          </p:cNvCxnSpPr>
          <p:nvPr/>
        </p:nvCxnSpPr>
        <p:spPr bwMode="auto">
          <a:xfrm>
            <a:off x="2065735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3"/>
          <p:cNvCxnSpPr>
            <a:cxnSpLocks noChangeShapeType="1"/>
            <a:stCxn id="30" idx="2"/>
          </p:cNvCxnSpPr>
          <p:nvPr/>
        </p:nvCxnSpPr>
        <p:spPr bwMode="auto">
          <a:xfrm flipH="1">
            <a:off x="2065734" y="4265788"/>
            <a:ext cx="1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4"/>
          <p:cNvCxnSpPr>
            <a:cxnSpLocks noChangeShapeType="1"/>
            <a:endCxn id="28" idx="0"/>
          </p:cNvCxnSpPr>
          <p:nvPr/>
        </p:nvCxnSpPr>
        <p:spPr bwMode="auto">
          <a:xfrm>
            <a:off x="2065734" y="1860948"/>
            <a:ext cx="1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60"/>
          <p:cNvCxnSpPr>
            <a:cxnSpLocks noChangeShapeType="1"/>
            <a:stCxn id="28" idx="2"/>
            <a:endCxn id="27" idx="0"/>
          </p:cNvCxnSpPr>
          <p:nvPr/>
        </p:nvCxnSpPr>
        <p:spPr bwMode="auto">
          <a:xfrm>
            <a:off x="2065735" y="2198863"/>
            <a:ext cx="0" cy="630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61"/>
          <p:cNvCxnSpPr>
            <a:cxnSpLocks noChangeShapeType="1"/>
            <a:stCxn id="27" idx="2"/>
            <a:endCxn id="29" idx="0"/>
          </p:cNvCxnSpPr>
          <p:nvPr/>
        </p:nvCxnSpPr>
        <p:spPr bwMode="auto">
          <a:xfrm>
            <a:off x="2065735" y="3027538"/>
            <a:ext cx="0" cy="715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62"/>
          <p:cNvCxnSpPr>
            <a:cxnSpLocks noChangeShapeType="1"/>
            <a:stCxn id="26" idx="1"/>
            <a:endCxn id="27" idx="3"/>
          </p:cNvCxnSpPr>
          <p:nvPr/>
        </p:nvCxnSpPr>
        <p:spPr bwMode="auto">
          <a:xfrm flipH="1" flipV="1">
            <a:off x="2489597" y="2928232"/>
            <a:ext cx="139303" cy="72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/>
          <p:cNvCxnSpPr>
            <a:cxnSpLocks noChangeShapeType="1"/>
            <a:stCxn id="29" idx="1"/>
            <a:endCxn id="28" idx="1"/>
          </p:cNvCxnSpPr>
          <p:nvPr/>
        </p:nvCxnSpPr>
        <p:spPr bwMode="auto">
          <a:xfrm rot="10800000">
            <a:off x="1641872" y="2099558"/>
            <a:ext cx="12700" cy="1743075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8446173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7" name="Line 35"/>
          <p:cNvSpPr>
            <a:spLocks noChangeShapeType="1"/>
          </p:cNvSpPr>
          <p:nvPr/>
        </p:nvSpPr>
        <p:spPr bwMode="auto">
          <a:xfrm flipV="1">
            <a:off x="2616994" y="2786062"/>
            <a:ext cx="469106" cy="47148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8" name="Line 36"/>
          <p:cNvSpPr>
            <a:spLocks noChangeShapeType="1"/>
          </p:cNvSpPr>
          <p:nvPr/>
        </p:nvSpPr>
        <p:spPr bwMode="auto">
          <a:xfrm>
            <a:off x="2616994" y="3544713"/>
            <a:ext cx="469106" cy="131303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Volume Effects</a:t>
            </a:r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New Color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543050" y="3257550"/>
            <a:ext cx="1073944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Volume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2616994" y="2524306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1657350" y="2524306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1662113" y="217170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1657350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2" name="AutoShape 51"/>
          <p:cNvCxnSpPr>
            <a:cxnSpLocks noChangeShapeType="1"/>
          </p:cNvCxnSpPr>
          <p:nvPr/>
        </p:nvCxnSpPr>
        <p:spPr bwMode="auto">
          <a:xfrm>
            <a:off x="2085975" y="2032398"/>
            <a:ext cx="0" cy="139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5"/>
          <p:cNvCxnSpPr>
            <a:cxnSpLocks noChangeShapeType="1"/>
            <a:stCxn id="27" idx="0"/>
            <a:endCxn id="29" idx="2"/>
          </p:cNvCxnSpPr>
          <p:nvPr/>
        </p:nvCxnSpPr>
        <p:spPr bwMode="auto">
          <a:xfrm flipV="1">
            <a:off x="2080022" y="2722919"/>
            <a:ext cx="1191" cy="5346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6"/>
          <p:cNvCxnSpPr>
            <a:cxnSpLocks noChangeShapeType="1"/>
            <a:stCxn id="29" idx="0"/>
            <a:endCxn id="30" idx="2"/>
          </p:cNvCxnSpPr>
          <p:nvPr/>
        </p:nvCxnSpPr>
        <p:spPr bwMode="auto">
          <a:xfrm flipV="1">
            <a:off x="2081213" y="2370313"/>
            <a:ext cx="4763" cy="1539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7"/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2080022" y="3542019"/>
            <a:ext cx="1191" cy="5251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8"/>
          <p:cNvCxnSpPr>
            <a:cxnSpLocks noChangeShapeType="1"/>
            <a:stCxn id="29" idx="3"/>
            <a:endCxn id="28" idx="1"/>
          </p:cNvCxnSpPr>
          <p:nvPr/>
        </p:nvCxnSpPr>
        <p:spPr bwMode="auto">
          <a:xfrm>
            <a:off x="2505075" y="2623613"/>
            <a:ext cx="11191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59"/>
          <p:cNvCxnSpPr>
            <a:cxnSpLocks noChangeShapeType="1"/>
            <a:stCxn id="31" idx="2"/>
          </p:cNvCxnSpPr>
          <p:nvPr/>
        </p:nvCxnSpPr>
        <p:spPr bwMode="auto">
          <a:xfrm>
            <a:off x="2081213" y="4265788"/>
            <a:ext cx="0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AutoShape 1065"/>
          <p:cNvCxnSpPr>
            <a:cxnSpLocks noChangeShapeType="1"/>
            <a:stCxn id="27" idx="1"/>
            <a:endCxn id="30" idx="1"/>
          </p:cNvCxnSpPr>
          <p:nvPr/>
        </p:nvCxnSpPr>
        <p:spPr bwMode="auto">
          <a:xfrm rot="10800000" flipH="1">
            <a:off x="1543049" y="2271007"/>
            <a:ext cx="119063" cy="1128778"/>
          </a:xfrm>
          <a:prstGeom prst="bentConnector3">
            <a:avLst>
              <a:gd name="adj1" fmla="val -1919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786062"/>
            <a:ext cx="3101071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7514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Line 35"/>
          <p:cNvSpPr>
            <a:spLocks noChangeShapeType="1"/>
          </p:cNvSpPr>
          <p:nvPr/>
        </p:nvSpPr>
        <p:spPr bwMode="auto">
          <a:xfrm flipV="1">
            <a:off x="2622946" y="2570560"/>
            <a:ext cx="920354" cy="686990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>
            <a:off x="2622946" y="3544713"/>
            <a:ext cx="920354" cy="102728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7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/>
              <a:t>Image Effects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Pixel 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Pixel Color</a:t>
            </a:r>
          </a:p>
        </p:txBody>
      </p:sp>
      <p:grpSp>
        <p:nvGrpSpPr>
          <p:cNvPr id="46119" name="Group 39"/>
          <p:cNvGrpSpPr>
            <a:grpSpLocks/>
          </p:cNvGrpSpPr>
          <p:nvPr/>
        </p:nvGrpSpPr>
        <p:grpSpPr bwMode="auto">
          <a:xfrm>
            <a:off x="3573066" y="2576513"/>
            <a:ext cx="2483644" cy="2021681"/>
            <a:chOff x="2041" y="2164"/>
            <a:chExt cx="2086" cy="1698"/>
          </a:xfrm>
        </p:grpSpPr>
        <p:pic>
          <p:nvPicPr>
            <p:cNvPr id="46120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" y="2164"/>
              <a:ext cx="2087" cy="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6121" name="AutoShape 41"/>
            <p:cNvSpPr>
              <a:spLocks noChangeArrowheads="1"/>
            </p:cNvSpPr>
            <p:nvPr/>
          </p:nvSpPr>
          <p:spPr bwMode="auto">
            <a:xfrm>
              <a:off x="2041" y="2164"/>
              <a:ext cx="2087" cy="1699"/>
            </a:xfrm>
            <a:prstGeom prst="roundRect">
              <a:avLst>
                <a:gd name="adj" fmla="val 56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1549003" y="3257550"/>
            <a:ext cx="1073944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Imager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2622946" y="2524306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1663303" y="2524306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1668065" y="217170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1662113" y="29146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cxnSp>
        <p:nvCxnSpPr>
          <p:cNvPr id="31" name="AutoShape 51"/>
          <p:cNvCxnSpPr>
            <a:cxnSpLocks noChangeShapeType="1"/>
          </p:cNvCxnSpPr>
          <p:nvPr/>
        </p:nvCxnSpPr>
        <p:spPr bwMode="auto">
          <a:xfrm>
            <a:off x="2091928" y="2032398"/>
            <a:ext cx="0" cy="139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5"/>
          <p:cNvCxnSpPr>
            <a:cxnSpLocks noChangeShapeType="1"/>
            <a:stCxn id="30" idx="0"/>
            <a:endCxn id="28" idx="2"/>
          </p:cNvCxnSpPr>
          <p:nvPr/>
        </p:nvCxnSpPr>
        <p:spPr bwMode="auto">
          <a:xfrm flipV="1">
            <a:off x="2085976" y="2722919"/>
            <a:ext cx="1190" cy="1917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6"/>
          <p:cNvCxnSpPr>
            <a:cxnSpLocks noChangeShapeType="1"/>
            <a:stCxn id="28" idx="0"/>
            <a:endCxn id="29" idx="2"/>
          </p:cNvCxnSpPr>
          <p:nvPr/>
        </p:nvCxnSpPr>
        <p:spPr bwMode="auto">
          <a:xfrm flipV="1">
            <a:off x="2087166" y="2370313"/>
            <a:ext cx="4762" cy="1539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7"/>
          <p:cNvCxnSpPr>
            <a:cxnSpLocks noChangeShapeType="1"/>
            <a:stCxn id="26" idx="0"/>
            <a:endCxn id="30" idx="2"/>
          </p:cNvCxnSpPr>
          <p:nvPr/>
        </p:nvCxnSpPr>
        <p:spPr bwMode="auto">
          <a:xfrm flipV="1">
            <a:off x="2085975" y="3113263"/>
            <a:ext cx="1" cy="144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8"/>
          <p:cNvCxnSpPr>
            <a:cxnSpLocks noChangeShapeType="1"/>
            <a:stCxn id="28" idx="3"/>
            <a:endCxn id="27" idx="1"/>
          </p:cNvCxnSpPr>
          <p:nvPr/>
        </p:nvCxnSpPr>
        <p:spPr bwMode="auto">
          <a:xfrm>
            <a:off x="2511028" y="2623613"/>
            <a:ext cx="11191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9"/>
          <p:cNvCxnSpPr>
            <a:cxnSpLocks noChangeShapeType="1"/>
          </p:cNvCxnSpPr>
          <p:nvPr/>
        </p:nvCxnSpPr>
        <p:spPr bwMode="auto">
          <a:xfrm>
            <a:off x="2085974" y="3543300"/>
            <a:ext cx="0" cy="1297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/>
          <p:cNvCxnSpPr>
            <a:cxnSpLocks noChangeShapeType="1"/>
            <a:stCxn id="30" idx="1"/>
            <a:endCxn id="29" idx="1"/>
          </p:cNvCxnSpPr>
          <p:nvPr/>
        </p:nvCxnSpPr>
        <p:spPr bwMode="auto">
          <a:xfrm rot="10800000" flipH="1">
            <a:off x="1662113" y="2271007"/>
            <a:ext cx="5952" cy="742950"/>
          </a:xfrm>
          <a:prstGeom prst="bentConnector3">
            <a:avLst>
              <a:gd name="adj1" fmla="val -38407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39263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Non-real time vs. Real-time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</p:txBody>
      </p:sp>
      <p:sp>
        <p:nvSpPr>
          <p:cNvPr id="13824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GPU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099573" y="2537221"/>
            <a:ext cx="925115" cy="6060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hangingPunct="0"/>
            <a:r>
              <a:rPr lang="en-US" sz="1500">
                <a:latin typeface="Helvetica" charset="0"/>
                <a:cs typeface="ＭＳ Ｐゴシック" charset="0"/>
              </a:rPr>
              <a:t>Texture/</a:t>
            </a:r>
          </a:p>
          <a:p>
            <a:pPr algn="ctr" eaLnBrk="0" hangingPunct="0"/>
            <a:r>
              <a:rPr lang="en-US" sz="1500">
                <a:latin typeface="Helvetica" charset="0"/>
                <a:cs typeface="ＭＳ Ｐゴシック" charset="0"/>
              </a:rPr>
              <a:t>Buffer</a:t>
            </a:r>
          </a:p>
        </p:txBody>
      </p:sp>
      <p:cxnSp>
        <p:nvCxnSpPr>
          <p:cNvPr id="138246" name="AutoShape 6"/>
          <p:cNvCxnSpPr>
            <a:cxnSpLocks noChangeShapeType="1"/>
            <a:stCxn id="138245" idx="1"/>
            <a:endCxn id="138249" idx="3"/>
          </p:cNvCxnSpPr>
          <p:nvPr/>
        </p:nvCxnSpPr>
        <p:spPr bwMode="auto">
          <a:xfrm flipH="1">
            <a:off x="5901929" y="2840236"/>
            <a:ext cx="197644" cy="739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47" name="AutoShape 7"/>
          <p:cNvCxnSpPr>
            <a:cxnSpLocks noChangeShapeType="1"/>
            <a:stCxn id="138245" idx="2"/>
            <a:endCxn id="138251" idx="3"/>
          </p:cNvCxnSpPr>
          <p:nvPr/>
        </p:nvCxnSpPr>
        <p:spPr bwMode="auto">
          <a:xfrm rot="5400000">
            <a:off x="5979789" y="3065390"/>
            <a:ext cx="504483" cy="66020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4691063" y="2686050"/>
            <a:ext cx="1210866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latin typeface="Helvetica" charset="0"/>
                <a:cs typeface="ＭＳ Ｐゴシック" charset="0"/>
              </a:rPr>
              <a:t>Vertex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4691063" y="3486150"/>
            <a:ext cx="1210866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latin typeface="Helvetica" charset="0"/>
                <a:cs typeface="ＭＳ Ｐゴシック" charset="0"/>
              </a:rPr>
              <a:t>Fragment</a:t>
            </a:r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4639905" y="1714500"/>
            <a:ext cx="1313181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4697613" y="4411267"/>
            <a:ext cx="119776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Pixels</a:t>
            </a:r>
            <a:endParaRPr lang="en-US" sz="1500">
              <a:latin typeface="Helvetica" charset="0"/>
              <a:cs typeface="ＭＳ Ｐゴシック" charset="0"/>
            </a:endParaRP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1314450" y="2809875"/>
            <a:ext cx="60305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500">
                <a:cs typeface="ＭＳ Ｐゴシック" charset="0"/>
              </a:rPr>
              <a:t>Light</a:t>
            </a:r>
          </a:p>
        </p:txBody>
      </p:sp>
      <p:cxnSp>
        <p:nvCxnSpPr>
          <p:cNvPr id="138255" name="AutoShape 15"/>
          <p:cNvCxnSpPr>
            <a:cxnSpLocks noChangeShapeType="1"/>
            <a:stCxn id="138259" idx="1"/>
            <a:endCxn id="138254" idx="3"/>
          </p:cNvCxnSpPr>
          <p:nvPr/>
        </p:nvCxnSpPr>
        <p:spPr bwMode="auto">
          <a:xfrm flipH="1">
            <a:off x="1917500" y="2961085"/>
            <a:ext cx="360166" cy="103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2330651" y="4412457"/>
            <a:ext cx="119776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Pixels</a:t>
            </a:r>
            <a:endParaRPr lang="en-US" sz="1500">
              <a:latin typeface="Helvetica" charset="0"/>
              <a:cs typeface="ＭＳ Ｐゴシック" charset="0"/>
            </a:endParaRP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2272943" y="1714500"/>
            <a:ext cx="1313181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2277666" y="2357438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Displacement</a:t>
            </a: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2277666" y="2808685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Surface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2278857" y="3261122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Volume</a:t>
            </a:r>
          </a:p>
        </p:txBody>
      </p:sp>
      <p:sp>
        <p:nvSpPr>
          <p:cNvPr id="138262" name="Text Box 22"/>
          <p:cNvSpPr txBox="1">
            <a:spLocks noChangeArrowheads="1"/>
          </p:cNvSpPr>
          <p:nvPr/>
        </p:nvSpPr>
        <p:spPr bwMode="auto">
          <a:xfrm>
            <a:off x="2278857" y="3752850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Imager</a:t>
            </a:r>
          </a:p>
        </p:txBody>
      </p:sp>
      <p:cxnSp>
        <p:nvCxnSpPr>
          <p:cNvPr id="138263" name="AutoShape 23"/>
          <p:cNvCxnSpPr>
            <a:cxnSpLocks noChangeShapeType="1"/>
            <a:stCxn id="138258" idx="2"/>
            <a:endCxn id="138259" idx="0"/>
          </p:cNvCxnSpPr>
          <p:nvPr/>
        </p:nvCxnSpPr>
        <p:spPr bwMode="auto">
          <a:xfrm>
            <a:off x="2928938" y="2662238"/>
            <a:ext cx="0" cy="14644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4" name="AutoShape 24"/>
          <p:cNvCxnSpPr>
            <a:cxnSpLocks noChangeShapeType="1"/>
            <a:stCxn id="138259" idx="2"/>
            <a:endCxn id="138260" idx="0"/>
          </p:cNvCxnSpPr>
          <p:nvPr/>
        </p:nvCxnSpPr>
        <p:spPr bwMode="auto">
          <a:xfrm>
            <a:off x="2928938" y="3113485"/>
            <a:ext cx="1191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5" name="AutoShape 25"/>
          <p:cNvCxnSpPr>
            <a:cxnSpLocks noChangeShapeType="1"/>
            <a:stCxn id="138260" idx="2"/>
            <a:endCxn id="138262" idx="0"/>
          </p:cNvCxnSpPr>
          <p:nvPr/>
        </p:nvCxnSpPr>
        <p:spPr bwMode="auto">
          <a:xfrm>
            <a:off x="2930129" y="3565923"/>
            <a:ext cx="0" cy="18692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7" name="AutoShape 27"/>
          <p:cNvCxnSpPr>
            <a:cxnSpLocks noChangeShapeType="1"/>
            <a:stCxn id="138262" idx="2"/>
            <a:endCxn id="138256" idx="0"/>
          </p:cNvCxnSpPr>
          <p:nvPr/>
        </p:nvCxnSpPr>
        <p:spPr bwMode="auto">
          <a:xfrm flipH="1">
            <a:off x="2929534" y="4057650"/>
            <a:ext cx="595" cy="35480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8" name="AutoShape 28"/>
          <p:cNvCxnSpPr>
            <a:cxnSpLocks noChangeShapeType="1"/>
            <a:stCxn id="138257" idx="2"/>
            <a:endCxn id="138258" idx="0"/>
          </p:cNvCxnSpPr>
          <p:nvPr/>
        </p:nvCxnSpPr>
        <p:spPr bwMode="auto">
          <a:xfrm flipH="1">
            <a:off x="2928938" y="2083832"/>
            <a:ext cx="596" cy="2736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69" name="AutoShape 29"/>
          <p:cNvCxnSpPr>
            <a:cxnSpLocks noChangeShapeType="1"/>
            <a:stCxn id="138260" idx="3"/>
            <a:endCxn id="138259" idx="3"/>
          </p:cNvCxnSpPr>
          <p:nvPr/>
        </p:nvCxnSpPr>
        <p:spPr bwMode="auto">
          <a:xfrm flipH="1" flipV="1">
            <a:off x="3580210" y="2961085"/>
            <a:ext cx="1190" cy="452438"/>
          </a:xfrm>
          <a:prstGeom prst="bent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0" name="AutoShape 30"/>
          <p:cNvCxnSpPr>
            <a:cxnSpLocks noChangeShapeType="1"/>
            <a:stCxn id="138252" idx="2"/>
            <a:endCxn id="138249" idx="0"/>
          </p:cNvCxnSpPr>
          <p:nvPr/>
        </p:nvCxnSpPr>
        <p:spPr bwMode="auto">
          <a:xfrm>
            <a:off x="5296496" y="2083832"/>
            <a:ext cx="0" cy="6022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1" name="AutoShape 31"/>
          <p:cNvCxnSpPr>
            <a:cxnSpLocks noChangeShapeType="1"/>
            <a:stCxn id="138249" idx="2"/>
            <a:endCxn id="138251" idx="0"/>
          </p:cNvCxnSpPr>
          <p:nvPr/>
        </p:nvCxnSpPr>
        <p:spPr bwMode="auto">
          <a:xfrm>
            <a:off x="5296496" y="3009215"/>
            <a:ext cx="0" cy="4769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3" name="AutoShape 33"/>
          <p:cNvCxnSpPr>
            <a:cxnSpLocks noChangeShapeType="1"/>
            <a:stCxn id="138251" idx="2"/>
            <a:endCxn id="138253" idx="0"/>
          </p:cNvCxnSpPr>
          <p:nvPr/>
        </p:nvCxnSpPr>
        <p:spPr bwMode="auto">
          <a:xfrm>
            <a:off x="5296496" y="3809315"/>
            <a:ext cx="0" cy="60195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4" name="AutoShape 34"/>
          <p:cNvCxnSpPr>
            <a:cxnSpLocks noChangeShapeType="1"/>
            <a:stCxn id="138251" idx="2"/>
            <a:endCxn id="138245" idx="3"/>
          </p:cNvCxnSpPr>
          <p:nvPr/>
        </p:nvCxnSpPr>
        <p:spPr bwMode="auto">
          <a:xfrm rot="5400000" flipH="1" flipV="1">
            <a:off x="5676052" y="2460680"/>
            <a:ext cx="969079" cy="1728192"/>
          </a:xfrm>
          <a:prstGeom prst="bentConnector4">
            <a:avLst>
              <a:gd name="adj1" fmla="val -23589"/>
              <a:gd name="adj2" fmla="val 11322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275" name="AutoShape 35"/>
          <p:cNvCxnSpPr>
            <a:cxnSpLocks noChangeShapeType="1"/>
            <a:stCxn id="138245" idx="0"/>
            <a:endCxn id="138249" idx="0"/>
          </p:cNvCxnSpPr>
          <p:nvPr/>
        </p:nvCxnSpPr>
        <p:spPr bwMode="auto">
          <a:xfrm rot="16200000" flipH="1" flipV="1">
            <a:off x="5854899" y="1978817"/>
            <a:ext cx="148829" cy="1265635"/>
          </a:xfrm>
          <a:prstGeom prst="bentConnector3">
            <a:avLst>
              <a:gd name="adj1" fmla="val -1535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r>
              <a:rPr lang="en-US" dirty="0"/>
              <a:t> vs. GPU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  <a:p>
            <a:pPr lvl="1"/>
            <a:r>
              <a:rPr lang="en-US" dirty="0"/>
              <a:t>Developed from General CPU code</a:t>
            </a:r>
          </a:p>
          <a:p>
            <a:pPr lvl="1"/>
            <a:r>
              <a:rPr lang="en-US" dirty="0"/>
              <a:t>Seconds to hours per frame</a:t>
            </a:r>
          </a:p>
          <a:p>
            <a:pPr lvl="1"/>
            <a:r>
              <a:rPr lang="ja-JP" altLang="en-US"/>
              <a:t>“</a:t>
            </a:r>
            <a:r>
              <a:rPr lang="en-US" dirty="0"/>
              <a:t>Unlimited</a:t>
            </a:r>
            <a:r>
              <a:rPr lang="ja-JP" altLang="en-US" dirty="0"/>
              <a:t>”</a:t>
            </a:r>
            <a:r>
              <a:rPr lang="en-US" dirty="0"/>
              <a:t> computation, texture, memory, …</a:t>
            </a:r>
          </a:p>
        </p:txBody>
      </p:sp>
      <p:sp>
        <p:nvSpPr>
          <p:cNvPr id="136199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GPU</a:t>
            </a:r>
          </a:p>
          <a:p>
            <a:pPr lvl="1"/>
            <a:r>
              <a:rPr lang="en-US" dirty="0"/>
              <a:t>Developed from fixed-function hardware</a:t>
            </a:r>
          </a:p>
          <a:p>
            <a:pPr lvl="1"/>
            <a:r>
              <a:rPr lang="en-US" dirty="0"/>
              <a:t>Tens of frames per second</a:t>
            </a:r>
          </a:p>
          <a:p>
            <a:pPr lvl="1"/>
            <a:r>
              <a:rPr lang="en-US" dirty="0"/>
              <a:t>Limited computation, texture, memory, 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5361</TotalTime>
  <Words>808</Words>
  <Application>Microsoft Macintosh PowerPoint</Application>
  <PresentationFormat>On-screen Show (16:9)</PresentationFormat>
  <Paragraphs>226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Courier</vt:lpstr>
      <vt:lpstr>Helvetica</vt:lpstr>
      <vt:lpstr>Times</vt:lpstr>
      <vt:lpstr>Office Theme</vt:lpstr>
      <vt:lpstr>Shading</vt:lpstr>
      <vt:lpstr>RenderMan</vt:lpstr>
      <vt:lpstr>Displacement</vt:lpstr>
      <vt:lpstr>Surface color</vt:lpstr>
      <vt:lpstr>Lighting</vt:lpstr>
      <vt:lpstr>Volume Effects</vt:lpstr>
      <vt:lpstr>Image Effects</vt:lpstr>
      <vt:lpstr>Non-real time vs. Real-time</vt:lpstr>
      <vt:lpstr>RenderMan vs. GPU</vt:lpstr>
      <vt:lpstr>History (not real-time)</vt:lpstr>
      <vt:lpstr>History (real-time)</vt:lpstr>
      <vt:lpstr>GLSL / HLSL</vt:lpstr>
      <vt:lpstr>GLSL / HLSL</vt:lpstr>
      <vt:lpstr>Shader Debugging</vt:lpstr>
      <vt:lpstr>Vertex Demo: Blend Positions</vt:lpstr>
      <vt:lpstr>Vertex + Fragment Demo: Fresnel Environment Map</vt:lpstr>
      <vt:lpstr>Shading Methods</vt:lpstr>
      <vt:lpstr>Brick Demo</vt:lpstr>
      <vt:lpstr>Noise</vt:lpstr>
      <vt:lpstr>Noise Characteristics</vt:lpstr>
      <vt:lpstr>Noise Subtleties</vt:lpstr>
      <vt:lpstr>Perlin’s Noise</vt:lpstr>
      <vt:lpstr>Noise Scale</vt:lpstr>
      <vt:lpstr>Fractional Brownian Motion (fBm)</vt:lpstr>
      <vt:lpstr>Turbulence</vt:lpstr>
      <vt:lpstr>Advanced Shading Methods</vt:lpstr>
      <vt:lpstr>Advanced Shading Methods</vt:lpstr>
      <vt:lpstr>Advanced Shading Methods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</dc:creator>
  <cp:lastModifiedBy>Marc Olano</cp:lastModifiedBy>
  <cp:revision>111</cp:revision>
  <dcterms:created xsi:type="dcterms:W3CDTF">2006-01-29T04:33:04Z</dcterms:created>
  <dcterms:modified xsi:type="dcterms:W3CDTF">2022-04-06T22:43:05Z</dcterms:modified>
</cp:coreProperties>
</file>