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  <p:sldMasterId id="2147483686" r:id="rId2"/>
  </p:sldMasterIdLst>
  <p:notesMasterIdLst>
    <p:notesMasterId r:id="rId39"/>
  </p:notesMasterIdLst>
  <p:sldIdLst>
    <p:sldId id="256" r:id="rId3"/>
    <p:sldId id="334" r:id="rId4"/>
    <p:sldId id="333" r:id="rId5"/>
    <p:sldId id="319" r:id="rId6"/>
    <p:sldId id="320" r:id="rId7"/>
    <p:sldId id="322" r:id="rId8"/>
    <p:sldId id="323" r:id="rId9"/>
    <p:sldId id="324" r:id="rId10"/>
    <p:sldId id="316" r:id="rId11"/>
    <p:sldId id="335" r:id="rId12"/>
    <p:sldId id="283" r:id="rId13"/>
    <p:sldId id="284" r:id="rId14"/>
    <p:sldId id="336" r:id="rId15"/>
    <p:sldId id="286" r:id="rId16"/>
    <p:sldId id="299" r:id="rId17"/>
    <p:sldId id="300" r:id="rId18"/>
    <p:sldId id="301" r:id="rId19"/>
    <p:sldId id="303" r:id="rId20"/>
    <p:sldId id="325" r:id="rId21"/>
    <p:sldId id="304" r:id="rId22"/>
    <p:sldId id="329" r:id="rId23"/>
    <p:sldId id="327" r:id="rId24"/>
    <p:sldId id="328" r:id="rId25"/>
    <p:sldId id="305" r:id="rId26"/>
    <p:sldId id="309" r:id="rId27"/>
    <p:sldId id="338" r:id="rId28"/>
    <p:sldId id="310" r:id="rId29"/>
    <p:sldId id="311" r:id="rId30"/>
    <p:sldId id="312" r:id="rId31"/>
    <p:sldId id="313" r:id="rId32"/>
    <p:sldId id="314" r:id="rId33"/>
    <p:sldId id="282" r:id="rId34"/>
    <p:sldId id="330" r:id="rId35"/>
    <p:sldId id="337" r:id="rId36"/>
    <p:sldId id="331" r:id="rId37"/>
    <p:sldId id="332" r:id="rId38"/>
  </p:sldIdLst>
  <p:sldSz cx="9144000" cy="5143500" type="screen16x9"/>
  <p:notesSz cx="7772400" cy="10058400"/>
  <p:defaultTextStyle>
    <a:defPPr>
      <a:defRPr lang="en-GB"/>
    </a:defPPr>
    <a:lvl1pPr algn="l" defTabSz="370094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1pPr>
    <a:lvl2pPr marL="349533" indent="-174768" algn="l" defTabSz="370094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2pPr>
    <a:lvl3pPr marL="524300" indent="-174768" algn="l" defTabSz="370094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3pPr>
    <a:lvl4pPr marL="699068" indent="-174768" algn="l" defTabSz="370094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4pPr>
    <a:lvl5pPr marL="873834" indent="-174768" algn="l" defTabSz="370094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5pPr>
    <a:lvl6pPr marL="1850472" algn="l" defTabSz="370094" rtl="0" eaLnBrk="1" latinLnBrk="0" hangingPunct="1"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6pPr>
    <a:lvl7pPr marL="2220566" algn="l" defTabSz="370094" rtl="0" eaLnBrk="1" latinLnBrk="0" hangingPunct="1"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7pPr>
    <a:lvl8pPr marL="2590660" algn="l" defTabSz="370094" rtl="0" eaLnBrk="1" latinLnBrk="0" hangingPunct="1"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8pPr>
    <a:lvl9pPr marL="2960755" algn="l" defTabSz="370094" rtl="0" eaLnBrk="1" latinLnBrk="0" hangingPunct="1"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" userDrawn="1">
          <p15:clr>
            <a:srgbClr val="A4A3A4"/>
          </p15:clr>
        </p15:guide>
        <p15:guide id="2" pos="7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212" autoAdjust="0"/>
    <p:restoredTop sz="90884"/>
  </p:normalViewPr>
  <p:slideViewPr>
    <p:cSldViewPr>
      <p:cViewPr varScale="1">
        <p:scale>
          <a:sx n="118" d="100"/>
          <a:sy n="118" d="100"/>
        </p:scale>
        <p:origin x="208" y="688"/>
      </p:cViewPr>
      <p:guideLst>
        <p:guide orient="horz" pos="180"/>
        <p:guide pos="72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fld id="{55AA6C62-FD0A-8D4B-87B1-15467818E14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99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7009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972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601403" indent="-231310" algn="l" defTabSz="37009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972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925235" indent="-185048" algn="l" defTabSz="37009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972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295331" indent="-185048" algn="l" defTabSz="37009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972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1665425" indent="-185048" algn="l" defTabSz="37009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972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1850472" algn="l" defTabSz="370094" rtl="0" eaLnBrk="1" latinLnBrk="0" hangingPunct="1">
      <a:defRPr sz="972" kern="1200">
        <a:solidFill>
          <a:schemeClr val="tx1"/>
        </a:solidFill>
        <a:latin typeface="+mn-lt"/>
        <a:ea typeface="+mn-ea"/>
        <a:cs typeface="+mn-cs"/>
      </a:defRPr>
    </a:lvl6pPr>
    <a:lvl7pPr marL="2220566" algn="l" defTabSz="370094" rtl="0" eaLnBrk="1" latinLnBrk="0" hangingPunct="1">
      <a:defRPr sz="972" kern="1200">
        <a:solidFill>
          <a:schemeClr val="tx1"/>
        </a:solidFill>
        <a:latin typeface="+mn-lt"/>
        <a:ea typeface="+mn-ea"/>
        <a:cs typeface="+mn-cs"/>
      </a:defRPr>
    </a:lvl7pPr>
    <a:lvl8pPr marL="2590660" algn="l" defTabSz="370094" rtl="0" eaLnBrk="1" latinLnBrk="0" hangingPunct="1">
      <a:defRPr sz="972" kern="1200">
        <a:solidFill>
          <a:schemeClr val="tx1"/>
        </a:solidFill>
        <a:latin typeface="+mn-lt"/>
        <a:ea typeface="+mn-ea"/>
        <a:cs typeface="+mn-cs"/>
      </a:defRPr>
    </a:lvl8pPr>
    <a:lvl9pPr marL="2960755" algn="l" defTabSz="370094" rtl="0" eaLnBrk="1" latinLnBrk="0" hangingPunct="1">
      <a:defRPr sz="97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6A68F3-C3DA-6343-9295-D7A296A8554B}" type="slidenum">
              <a:rPr lang="en-GB"/>
              <a:pPr/>
              <a:t>1</a:t>
            </a:fld>
            <a:endParaRPr lang="en-GB"/>
          </a:p>
        </p:txBody>
      </p:sp>
      <p:sp>
        <p:nvSpPr>
          <p:cNvPr id="67585" name="Text Box 102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7586" name="Text Box 102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73F87-FBE5-1C4C-9563-65A2DB0853BE}" type="slidenum">
              <a:rPr lang="en-US"/>
              <a:pPr/>
              <a:t>32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54063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6320" y="4777740"/>
            <a:ext cx="5699760" cy="45262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32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594893-EF6D-E14F-A32D-BD1D133A8826}" type="slidenum">
              <a:rPr lang="en-US"/>
              <a:pPr/>
              <a:t>11</a:t>
            </a:fld>
            <a:endParaRPr lang="en-US"/>
          </a:p>
        </p:txBody>
      </p:sp>
      <p:sp>
        <p:nvSpPr>
          <p:cNvPr id="567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54063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6320" y="4777740"/>
            <a:ext cx="5699760" cy="45262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69B97B-1627-9144-B629-CDD022E7904D}" type="slidenum">
              <a:rPr lang="en-US"/>
              <a:pPr/>
              <a:t>12</a:t>
            </a:fld>
            <a:endParaRPr lang="en-US"/>
          </a:p>
        </p:txBody>
      </p:sp>
      <p:sp>
        <p:nvSpPr>
          <p:cNvPr id="569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54063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6320" y="4777740"/>
            <a:ext cx="5699760" cy="45262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26B4BB-8418-3742-A089-4492DF7ED913}" type="slidenum">
              <a:rPr lang="en-US"/>
              <a:pPr/>
              <a:t>14</a:t>
            </a:fld>
            <a:endParaRPr lang="en-US"/>
          </a:p>
        </p:txBody>
      </p:sp>
      <p:sp>
        <p:nvSpPr>
          <p:cNvPr id="5734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54063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6320" y="4777740"/>
            <a:ext cx="5699760" cy="45262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8EEF88-83BF-1742-98DC-BC536F1C5CBC}" type="slidenum">
              <a:rPr lang="en-GB"/>
              <a:pPr/>
              <a:t>15</a:t>
            </a:fld>
            <a:endParaRPr lang="en-GB"/>
          </a:p>
        </p:txBody>
      </p:sp>
      <p:sp>
        <p:nvSpPr>
          <p:cNvPr id="634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740315-5B4D-4742-926E-8641CF8B2DB2}" type="slidenum">
              <a:rPr lang="en-GB"/>
              <a:pPr/>
              <a:t>17</a:t>
            </a:fld>
            <a:endParaRPr lang="en-GB"/>
          </a:p>
        </p:txBody>
      </p:sp>
      <p:sp>
        <p:nvSpPr>
          <p:cNvPr id="645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4DC9FC-A291-6946-A0A9-E66059667E1D}" type="slidenum">
              <a:rPr lang="en-GB"/>
              <a:pPr/>
              <a:t>18</a:t>
            </a:fld>
            <a:endParaRPr lang="en-GB"/>
          </a:p>
        </p:txBody>
      </p:sp>
      <p:sp>
        <p:nvSpPr>
          <p:cNvPr id="655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121FFC-FAF3-1449-B849-F4A96E10EA27}" type="slidenum">
              <a:rPr lang="en-US"/>
              <a:pPr/>
              <a:t>24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717784-94FC-5647-A294-1AF6635EF002}" type="slidenum">
              <a:rPr lang="en-US"/>
              <a:pPr/>
              <a:t>25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02D0-0C72-1E4D-AD42-0EB5F9A57E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39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35F2-C50E-B84F-AF67-81C4520CEC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F433-E6ED-2C45-838D-EA140BC590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806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535E-4500-4546-9561-DC0853AE5C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390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3C93-FEA5-C949-8F91-65BC3E8ABD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423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29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7"/>
            <a:ext cx="7772400" cy="1125140"/>
          </a:xfrm>
        </p:spPr>
        <p:txBody>
          <a:bodyPr anchor="b"/>
          <a:lstStyle>
            <a:lvl1pPr marL="0" indent="0">
              <a:buNone/>
              <a:defRPr sz="1497">
                <a:solidFill>
                  <a:schemeClr val="tx1">
                    <a:tint val="75000"/>
                  </a:schemeClr>
                </a:solidFill>
              </a:defRPr>
            </a:lvl1pPr>
            <a:lvl2pPr marL="342832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2pPr>
            <a:lvl3pPr marL="685662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3pPr>
            <a:lvl4pPr marL="1028494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4pPr>
            <a:lvl5pPr marL="1371324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5pPr>
            <a:lvl6pPr marL="1714156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6pPr>
            <a:lvl7pPr marL="2056986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7pPr>
            <a:lvl8pPr marL="2399818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8pPr>
            <a:lvl9pPr marL="2742649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116B-DBDE-AF45-9E7A-A54A72B9BF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388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109"/>
            </a:lvl1pPr>
            <a:lvl2pPr>
              <a:defRPr sz="1769"/>
            </a:lvl2pPr>
            <a:lvl3pPr>
              <a:defRPr sz="1497"/>
            </a:lvl3pPr>
            <a:lvl4pPr>
              <a:defRPr sz="1361"/>
            </a:lvl4pPr>
            <a:lvl5pPr>
              <a:defRPr sz="1361"/>
            </a:lvl5pPr>
            <a:lvl6pPr>
              <a:defRPr sz="1361"/>
            </a:lvl6pPr>
            <a:lvl7pPr>
              <a:defRPr sz="1361"/>
            </a:lvl7pPr>
            <a:lvl8pPr>
              <a:defRPr sz="1361"/>
            </a:lvl8pPr>
            <a:lvl9pPr>
              <a:defRPr sz="13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109"/>
            </a:lvl1pPr>
            <a:lvl2pPr>
              <a:defRPr sz="1769"/>
            </a:lvl2pPr>
            <a:lvl3pPr>
              <a:defRPr sz="1497"/>
            </a:lvl3pPr>
            <a:lvl4pPr>
              <a:defRPr sz="1361"/>
            </a:lvl4pPr>
            <a:lvl5pPr>
              <a:defRPr sz="1361"/>
            </a:lvl5pPr>
            <a:lvl6pPr>
              <a:defRPr sz="1361"/>
            </a:lvl6pPr>
            <a:lvl7pPr>
              <a:defRPr sz="1361"/>
            </a:lvl7pPr>
            <a:lvl8pPr>
              <a:defRPr sz="1361"/>
            </a:lvl8pPr>
            <a:lvl9pPr>
              <a:defRPr sz="13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9B64-1572-B94E-A0BA-D43E4C8A78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61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1"/>
          </a:xfrm>
        </p:spPr>
        <p:txBody>
          <a:bodyPr anchor="b"/>
          <a:lstStyle>
            <a:lvl1pPr marL="0" indent="0">
              <a:buNone/>
              <a:defRPr sz="1769" b="1"/>
            </a:lvl1pPr>
            <a:lvl2pPr marL="342832" indent="0">
              <a:buNone/>
              <a:defRPr sz="1497" b="1"/>
            </a:lvl2pPr>
            <a:lvl3pPr marL="685662" indent="0">
              <a:buNone/>
              <a:defRPr sz="1361" b="1"/>
            </a:lvl3pPr>
            <a:lvl4pPr marL="1028494" indent="0">
              <a:buNone/>
              <a:defRPr sz="1225" b="1"/>
            </a:lvl4pPr>
            <a:lvl5pPr marL="1371324" indent="0">
              <a:buNone/>
              <a:defRPr sz="1225" b="1"/>
            </a:lvl5pPr>
            <a:lvl6pPr marL="1714156" indent="0">
              <a:buNone/>
              <a:defRPr sz="1225" b="1"/>
            </a:lvl6pPr>
            <a:lvl7pPr marL="2056986" indent="0">
              <a:buNone/>
              <a:defRPr sz="1225" b="1"/>
            </a:lvl7pPr>
            <a:lvl8pPr marL="2399818" indent="0">
              <a:buNone/>
              <a:defRPr sz="1225" b="1"/>
            </a:lvl8pPr>
            <a:lvl9pPr marL="2742649" indent="0">
              <a:buNone/>
              <a:defRPr sz="12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1769"/>
            </a:lvl1pPr>
            <a:lvl2pPr>
              <a:defRPr sz="1497"/>
            </a:lvl2pPr>
            <a:lvl3pPr>
              <a:defRPr sz="1361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6"/>
            <a:ext cx="4041775" cy="479821"/>
          </a:xfrm>
        </p:spPr>
        <p:txBody>
          <a:bodyPr anchor="b"/>
          <a:lstStyle>
            <a:lvl1pPr marL="0" indent="0">
              <a:buNone/>
              <a:defRPr sz="1769" b="1"/>
            </a:lvl1pPr>
            <a:lvl2pPr marL="342832" indent="0">
              <a:buNone/>
              <a:defRPr sz="1497" b="1"/>
            </a:lvl2pPr>
            <a:lvl3pPr marL="685662" indent="0">
              <a:buNone/>
              <a:defRPr sz="1361" b="1"/>
            </a:lvl3pPr>
            <a:lvl4pPr marL="1028494" indent="0">
              <a:buNone/>
              <a:defRPr sz="1225" b="1"/>
            </a:lvl4pPr>
            <a:lvl5pPr marL="1371324" indent="0">
              <a:buNone/>
              <a:defRPr sz="1225" b="1"/>
            </a:lvl5pPr>
            <a:lvl6pPr marL="1714156" indent="0">
              <a:buNone/>
              <a:defRPr sz="1225" b="1"/>
            </a:lvl6pPr>
            <a:lvl7pPr marL="2056986" indent="0">
              <a:buNone/>
              <a:defRPr sz="1225" b="1"/>
            </a:lvl7pPr>
            <a:lvl8pPr marL="2399818" indent="0">
              <a:buNone/>
              <a:defRPr sz="1225" b="1"/>
            </a:lvl8pPr>
            <a:lvl9pPr marL="2742649" indent="0">
              <a:buNone/>
              <a:defRPr sz="12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7"/>
            <a:ext cx="4041775" cy="2963466"/>
          </a:xfrm>
        </p:spPr>
        <p:txBody>
          <a:bodyPr/>
          <a:lstStyle>
            <a:lvl1pPr>
              <a:defRPr sz="1769"/>
            </a:lvl1pPr>
            <a:lvl2pPr>
              <a:defRPr sz="1497"/>
            </a:lvl2pPr>
            <a:lvl3pPr>
              <a:defRPr sz="1361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86C9-3D15-8B48-A658-BE732F56C6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934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BBCE-D7CE-6C46-B9A0-E11833B298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650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F3ED-5CEB-554C-9678-4895758C83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091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4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790"/>
            <a:ext cx="5111750" cy="4389835"/>
          </a:xfrm>
        </p:spPr>
        <p:txBody>
          <a:bodyPr/>
          <a:lstStyle>
            <a:lvl1pPr>
              <a:defRPr sz="2381"/>
            </a:lvl1pPr>
            <a:lvl2pPr>
              <a:defRPr sz="2109"/>
            </a:lvl2pPr>
            <a:lvl3pPr>
              <a:defRPr sz="1769"/>
            </a:lvl3pPr>
            <a:lvl4pPr>
              <a:defRPr sz="1497"/>
            </a:lvl4pPr>
            <a:lvl5pPr>
              <a:defRPr sz="1497"/>
            </a:lvl5pPr>
            <a:lvl6pPr>
              <a:defRPr sz="1497"/>
            </a:lvl6pPr>
            <a:lvl7pPr>
              <a:defRPr sz="1497"/>
            </a:lvl7pPr>
            <a:lvl8pPr>
              <a:defRPr sz="1497"/>
            </a:lvl8pPr>
            <a:lvl9pPr>
              <a:defRPr sz="14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021"/>
            </a:lvl1pPr>
            <a:lvl2pPr marL="342832" indent="0">
              <a:buNone/>
              <a:defRPr sz="885"/>
            </a:lvl2pPr>
            <a:lvl3pPr marL="685662" indent="0">
              <a:buNone/>
              <a:defRPr sz="748"/>
            </a:lvl3pPr>
            <a:lvl4pPr marL="1028494" indent="0">
              <a:buNone/>
              <a:defRPr sz="680"/>
            </a:lvl4pPr>
            <a:lvl5pPr marL="1371324" indent="0">
              <a:buNone/>
              <a:defRPr sz="680"/>
            </a:lvl5pPr>
            <a:lvl6pPr marL="1714156" indent="0">
              <a:buNone/>
              <a:defRPr sz="680"/>
            </a:lvl6pPr>
            <a:lvl7pPr marL="2056986" indent="0">
              <a:buNone/>
              <a:defRPr sz="680"/>
            </a:lvl7pPr>
            <a:lvl8pPr marL="2399818" indent="0">
              <a:buNone/>
              <a:defRPr sz="680"/>
            </a:lvl8pPr>
            <a:lvl9pPr marL="2742649" indent="0">
              <a:buNone/>
              <a:defRPr sz="6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EE72-1D88-2043-8A76-7B191A6B34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60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2176-F279-454F-988E-CB11DC4CE5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423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4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381"/>
            </a:lvl1pPr>
            <a:lvl2pPr marL="342832" indent="0">
              <a:buNone/>
              <a:defRPr sz="2109"/>
            </a:lvl2pPr>
            <a:lvl3pPr marL="685662" indent="0">
              <a:buNone/>
              <a:defRPr sz="1769"/>
            </a:lvl3pPr>
            <a:lvl4pPr marL="1028494" indent="0">
              <a:buNone/>
              <a:defRPr sz="1497"/>
            </a:lvl4pPr>
            <a:lvl5pPr marL="1371324" indent="0">
              <a:buNone/>
              <a:defRPr sz="1497"/>
            </a:lvl5pPr>
            <a:lvl6pPr marL="1714156" indent="0">
              <a:buNone/>
              <a:defRPr sz="1497"/>
            </a:lvl6pPr>
            <a:lvl7pPr marL="2056986" indent="0">
              <a:buNone/>
              <a:defRPr sz="1497"/>
            </a:lvl7pPr>
            <a:lvl8pPr marL="2399818" indent="0">
              <a:buNone/>
              <a:defRPr sz="1497"/>
            </a:lvl8pPr>
            <a:lvl9pPr marL="2742649" indent="0">
              <a:buNone/>
              <a:defRPr sz="14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021"/>
            </a:lvl1pPr>
            <a:lvl2pPr marL="342832" indent="0">
              <a:buNone/>
              <a:defRPr sz="885"/>
            </a:lvl2pPr>
            <a:lvl3pPr marL="685662" indent="0">
              <a:buNone/>
              <a:defRPr sz="748"/>
            </a:lvl3pPr>
            <a:lvl4pPr marL="1028494" indent="0">
              <a:buNone/>
              <a:defRPr sz="680"/>
            </a:lvl4pPr>
            <a:lvl5pPr marL="1371324" indent="0">
              <a:buNone/>
              <a:defRPr sz="680"/>
            </a:lvl5pPr>
            <a:lvl6pPr marL="1714156" indent="0">
              <a:buNone/>
              <a:defRPr sz="680"/>
            </a:lvl6pPr>
            <a:lvl7pPr marL="2056986" indent="0">
              <a:buNone/>
              <a:defRPr sz="680"/>
            </a:lvl7pPr>
            <a:lvl8pPr marL="2399818" indent="0">
              <a:buNone/>
              <a:defRPr sz="680"/>
            </a:lvl8pPr>
            <a:lvl9pPr marL="2742649" indent="0">
              <a:buNone/>
              <a:defRPr sz="6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CCFB-B05C-E848-8D76-CF03CBBFC7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271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1CFE-9C91-314B-931E-5C0E3DCAEC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7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1EEA-2A4D-694B-805B-BA54434660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80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29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497">
                <a:solidFill>
                  <a:schemeClr val="tx1">
                    <a:tint val="75000"/>
                  </a:schemeClr>
                </a:solidFill>
              </a:defRPr>
            </a:lvl1pPr>
            <a:lvl2pPr marL="342796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2pPr>
            <a:lvl3pPr marL="685591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3pPr>
            <a:lvl4pPr marL="1028387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4pPr>
            <a:lvl5pPr marL="1371182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5pPr>
            <a:lvl6pPr marL="1713978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6pPr>
            <a:lvl7pPr marL="2056773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7pPr>
            <a:lvl8pPr marL="2399569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8pPr>
            <a:lvl9pPr marL="2742364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CDEF-DB03-1D4C-8B6B-5D8DC78564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38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109"/>
            </a:lvl1pPr>
            <a:lvl2pPr>
              <a:defRPr sz="1769"/>
            </a:lvl2pPr>
            <a:lvl3pPr>
              <a:defRPr sz="1497"/>
            </a:lvl3pPr>
            <a:lvl4pPr>
              <a:defRPr sz="1361"/>
            </a:lvl4pPr>
            <a:lvl5pPr>
              <a:defRPr sz="1361"/>
            </a:lvl5pPr>
            <a:lvl6pPr>
              <a:defRPr sz="1361"/>
            </a:lvl6pPr>
            <a:lvl7pPr>
              <a:defRPr sz="1361"/>
            </a:lvl7pPr>
            <a:lvl8pPr>
              <a:defRPr sz="1361"/>
            </a:lvl8pPr>
            <a:lvl9pPr>
              <a:defRPr sz="13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109"/>
            </a:lvl1pPr>
            <a:lvl2pPr>
              <a:defRPr sz="1769"/>
            </a:lvl2pPr>
            <a:lvl3pPr>
              <a:defRPr sz="1497"/>
            </a:lvl3pPr>
            <a:lvl4pPr>
              <a:defRPr sz="1361"/>
            </a:lvl4pPr>
            <a:lvl5pPr>
              <a:defRPr sz="1361"/>
            </a:lvl5pPr>
            <a:lvl6pPr>
              <a:defRPr sz="1361"/>
            </a:lvl6pPr>
            <a:lvl7pPr>
              <a:defRPr sz="1361"/>
            </a:lvl7pPr>
            <a:lvl8pPr>
              <a:defRPr sz="1361"/>
            </a:lvl8pPr>
            <a:lvl9pPr>
              <a:defRPr sz="13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7F3F-B8B2-734C-87F8-4846A7B8871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6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1"/>
          </a:xfrm>
        </p:spPr>
        <p:txBody>
          <a:bodyPr anchor="b"/>
          <a:lstStyle>
            <a:lvl1pPr marL="0" indent="0">
              <a:buNone/>
              <a:defRPr sz="1769" b="1"/>
            </a:lvl1pPr>
            <a:lvl2pPr marL="342796" indent="0">
              <a:buNone/>
              <a:defRPr sz="1497" b="1"/>
            </a:lvl2pPr>
            <a:lvl3pPr marL="685591" indent="0">
              <a:buNone/>
              <a:defRPr sz="1361" b="1"/>
            </a:lvl3pPr>
            <a:lvl4pPr marL="1028387" indent="0">
              <a:buNone/>
              <a:defRPr sz="1225" b="1"/>
            </a:lvl4pPr>
            <a:lvl5pPr marL="1371182" indent="0">
              <a:buNone/>
              <a:defRPr sz="1225" b="1"/>
            </a:lvl5pPr>
            <a:lvl6pPr marL="1713978" indent="0">
              <a:buNone/>
              <a:defRPr sz="1225" b="1"/>
            </a:lvl6pPr>
            <a:lvl7pPr marL="2056773" indent="0">
              <a:buNone/>
              <a:defRPr sz="1225" b="1"/>
            </a:lvl7pPr>
            <a:lvl8pPr marL="2399569" indent="0">
              <a:buNone/>
              <a:defRPr sz="1225" b="1"/>
            </a:lvl8pPr>
            <a:lvl9pPr marL="2742364" indent="0">
              <a:buNone/>
              <a:defRPr sz="12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1769"/>
            </a:lvl1pPr>
            <a:lvl2pPr>
              <a:defRPr sz="1497"/>
            </a:lvl2pPr>
            <a:lvl3pPr>
              <a:defRPr sz="1361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6"/>
            <a:ext cx="4041775" cy="479821"/>
          </a:xfrm>
        </p:spPr>
        <p:txBody>
          <a:bodyPr anchor="b"/>
          <a:lstStyle>
            <a:lvl1pPr marL="0" indent="0">
              <a:buNone/>
              <a:defRPr sz="1769" b="1"/>
            </a:lvl1pPr>
            <a:lvl2pPr marL="342796" indent="0">
              <a:buNone/>
              <a:defRPr sz="1497" b="1"/>
            </a:lvl2pPr>
            <a:lvl3pPr marL="685591" indent="0">
              <a:buNone/>
              <a:defRPr sz="1361" b="1"/>
            </a:lvl3pPr>
            <a:lvl4pPr marL="1028387" indent="0">
              <a:buNone/>
              <a:defRPr sz="1225" b="1"/>
            </a:lvl4pPr>
            <a:lvl5pPr marL="1371182" indent="0">
              <a:buNone/>
              <a:defRPr sz="1225" b="1"/>
            </a:lvl5pPr>
            <a:lvl6pPr marL="1713978" indent="0">
              <a:buNone/>
              <a:defRPr sz="1225" b="1"/>
            </a:lvl6pPr>
            <a:lvl7pPr marL="2056773" indent="0">
              <a:buNone/>
              <a:defRPr sz="1225" b="1"/>
            </a:lvl7pPr>
            <a:lvl8pPr marL="2399569" indent="0">
              <a:buNone/>
              <a:defRPr sz="1225" b="1"/>
            </a:lvl8pPr>
            <a:lvl9pPr marL="2742364" indent="0">
              <a:buNone/>
              <a:defRPr sz="12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7"/>
            <a:ext cx="4041775" cy="2963466"/>
          </a:xfrm>
        </p:spPr>
        <p:txBody>
          <a:bodyPr/>
          <a:lstStyle>
            <a:lvl1pPr>
              <a:defRPr sz="1769"/>
            </a:lvl1pPr>
            <a:lvl2pPr>
              <a:defRPr sz="1497"/>
            </a:lvl2pPr>
            <a:lvl3pPr>
              <a:defRPr sz="1361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BD42-61E7-E242-9091-7B40CA4949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934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C4FC-31E5-5B45-AC15-B17A1D0CAF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65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C8A1-30F2-5847-8767-7225C08A79A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09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4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04790"/>
            <a:ext cx="5111750" cy="4389835"/>
          </a:xfrm>
        </p:spPr>
        <p:txBody>
          <a:bodyPr/>
          <a:lstStyle>
            <a:lvl1pPr>
              <a:defRPr sz="2381"/>
            </a:lvl1pPr>
            <a:lvl2pPr>
              <a:defRPr sz="2109"/>
            </a:lvl2pPr>
            <a:lvl3pPr>
              <a:defRPr sz="1769"/>
            </a:lvl3pPr>
            <a:lvl4pPr>
              <a:defRPr sz="1497"/>
            </a:lvl4pPr>
            <a:lvl5pPr>
              <a:defRPr sz="1497"/>
            </a:lvl5pPr>
            <a:lvl6pPr>
              <a:defRPr sz="1497"/>
            </a:lvl6pPr>
            <a:lvl7pPr>
              <a:defRPr sz="1497"/>
            </a:lvl7pPr>
            <a:lvl8pPr>
              <a:defRPr sz="1497"/>
            </a:lvl8pPr>
            <a:lvl9pPr>
              <a:defRPr sz="14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21"/>
            </a:lvl1pPr>
            <a:lvl2pPr marL="342796" indent="0">
              <a:buNone/>
              <a:defRPr sz="885"/>
            </a:lvl2pPr>
            <a:lvl3pPr marL="685591" indent="0">
              <a:buNone/>
              <a:defRPr sz="748"/>
            </a:lvl3pPr>
            <a:lvl4pPr marL="1028387" indent="0">
              <a:buNone/>
              <a:defRPr sz="680"/>
            </a:lvl4pPr>
            <a:lvl5pPr marL="1371182" indent="0">
              <a:buNone/>
              <a:defRPr sz="680"/>
            </a:lvl5pPr>
            <a:lvl6pPr marL="1713978" indent="0">
              <a:buNone/>
              <a:defRPr sz="680"/>
            </a:lvl6pPr>
            <a:lvl7pPr marL="2056773" indent="0">
              <a:buNone/>
              <a:defRPr sz="680"/>
            </a:lvl7pPr>
            <a:lvl8pPr marL="2399569" indent="0">
              <a:buNone/>
              <a:defRPr sz="680"/>
            </a:lvl8pPr>
            <a:lvl9pPr marL="2742364" indent="0">
              <a:buNone/>
              <a:defRPr sz="6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F464-A3D6-9748-8E02-83F7B4AD80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60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4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381"/>
            </a:lvl1pPr>
            <a:lvl2pPr marL="342796" indent="0">
              <a:buNone/>
              <a:defRPr sz="2109"/>
            </a:lvl2pPr>
            <a:lvl3pPr marL="685591" indent="0">
              <a:buNone/>
              <a:defRPr sz="1769"/>
            </a:lvl3pPr>
            <a:lvl4pPr marL="1028387" indent="0">
              <a:buNone/>
              <a:defRPr sz="1497"/>
            </a:lvl4pPr>
            <a:lvl5pPr marL="1371182" indent="0">
              <a:buNone/>
              <a:defRPr sz="1497"/>
            </a:lvl5pPr>
            <a:lvl6pPr marL="1713978" indent="0">
              <a:buNone/>
              <a:defRPr sz="1497"/>
            </a:lvl6pPr>
            <a:lvl7pPr marL="2056773" indent="0">
              <a:buNone/>
              <a:defRPr sz="1497"/>
            </a:lvl7pPr>
            <a:lvl8pPr marL="2399569" indent="0">
              <a:buNone/>
              <a:defRPr sz="1497"/>
            </a:lvl8pPr>
            <a:lvl9pPr marL="2742364" indent="0">
              <a:buNone/>
              <a:defRPr sz="14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021"/>
            </a:lvl1pPr>
            <a:lvl2pPr marL="342796" indent="0">
              <a:buNone/>
              <a:defRPr sz="885"/>
            </a:lvl2pPr>
            <a:lvl3pPr marL="685591" indent="0">
              <a:buNone/>
              <a:defRPr sz="748"/>
            </a:lvl3pPr>
            <a:lvl4pPr marL="1028387" indent="0">
              <a:buNone/>
              <a:defRPr sz="680"/>
            </a:lvl4pPr>
            <a:lvl5pPr marL="1371182" indent="0">
              <a:buNone/>
              <a:defRPr sz="680"/>
            </a:lvl5pPr>
            <a:lvl6pPr marL="1713978" indent="0">
              <a:buNone/>
              <a:defRPr sz="680"/>
            </a:lvl6pPr>
            <a:lvl7pPr marL="2056773" indent="0">
              <a:buNone/>
              <a:defRPr sz="680"/>
            </a:lvl7pPr>
            <a:lvl8pPr marL="2399569" indent="0">
              <a:buNone/>
              <a:defRPr sz="680"/>
            </a:lvl8pPr>
            <a:lvl9pPr marL="2742364" indent="0">
              <a:buNone/>
              <a:defRPr sz="6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56FF-B7DE-C542-A741-DF797225AF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27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100761" tIns="50382" rIns="100761" bIns="503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100761" tIns="50382" rIns="100761" bIns="5038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100761" tIns="50382" rIns="100761" bIns="50382" rtlCol="0" anchor="ctr"/>
          <a:lstStyle>
            <a:lvl1pPr algn="l">
              <a:defRPr sz="8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100761" tIns="50382" rIns="100761" bIns="50382" rtlCol="0" anchor="ctr"/>
          <a:lstStyle>
            <a:lvl1pPr algn="ctr">
              <a:defRPr sz="8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100761" tIns="50382" rIns="100761" bIns="50382" rtlCol="0" anchor="ctr"/>
          <a:lstStyle>
            <a:lvl1pPr algn="r">
              <a:defRPr sz="8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C9518-03F2-4B4F-9C99-BF595CE08B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5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342796" rtl="0" eaLnBrk="1" latinLnBrk="0" hangingPunct="1">
        <a:spcBef>
          <a:spcPct val="0"/>
        </a:spcBef>
        <a:buNone/>
        <a:defRPr sz="33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097" indent="-257097" algn="l" defTabSz="342796" rtl="0" eaLnBrk="1" latinLnBrk="0" hangingPunct="1">
        <a:spcBef>
          <a:spcPct val="20000"/>
        </a:spcBef>
        <a:buFont typeface="Arial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57043" indent="-214246" algn="l" defTabSz="342796" rtl="0" eaLnBrk="1" latinLnBrk="0" hangingPunct="1">
        <a:spcBef>
          <a:spcPct val="20000"/>
        </a:spcBef>
        <a:buFont typeface="Arial"/>
        <a:buChar char="–"/>
        <a:defRPr sz="2109" kern="1200">
          <a:solidFill>
            <a:schemeClr val="tx1"/>
          </a:solidFill>
          <a:latin typeface="+mn-lt"/>
          <a:ea typeface="+mn-ea"/>
          <a:cs typeface="+mn-cs"/>
        </a:defRPr>
      </a:lvl2pPr>
      <a:lvl3pPr marL="856990" indent="-171398" algn="l" defTabSz="342796" rtl="0" eaLnBrk="1" latinLnBrk="0" hangingPunct="1">
        <a:spcBef>
          <a:spcPct val="20000"/>
        </a:spcBef>
        <a:buFont typeface="Arial"/>
        <a:buChar char="•"/>
        <a:defRPr sz="1769" kern="1200">
          <a:solidFill>
            <a:schemeClr val="tx1"/>
          </a:solidFill>
          <a:latin typeface="+mn-lt"/>
          <a:ea typeface="+mn-ea"/>
          <a:cs typeface="+mn-cs"/>
        </a:defRPr>
      </a:lvl3pPr>
      <a:lvl4pPr marL="1199785" indent="-171398" algn="l" defTabSz="342796" rtl="0" eaLnBrk="1" latinLnBrk="0" hangingPunct="1">
        <a:spcBef>
          <a:spcPct val="20000"/>
        </a:spcBef>
        <a:buFont typeface="Arial"/>
        <a:buChar char="–"/>
        <a:defRPr sz="1497" kern="1200">
          <a:solidFill>
            <a:schemeClr val="tx1"/>
          </a:solidFill>
          <a:latin typeface="+mn-lt"/>
          <a:ea typeface="+mn-ea"/>
          <a:cs typeface="+mn-cs"/>
        </a:defRPr>
      </a:lvl4pPr>
      <a:lvl5pPr marL="1542580" indent="-171398" algn="l" defTabSz="342796" rtl="0" eaLnBrk="1" latinLnBrk="0" hangingPunct="1">
        <a:spcBef>
          <a:spcPct val="20000"/>
        </a:spcBef>
        <a:buFont typeface="Arial"/>
        <a:buChar char="»"/>
        <a:defRPr sz="1497" kern="1200">
          <a:solidFill>
            <a:schemeClr val="tx1"/>
          </a:solidFill>
          <a:latin typeface="+mn-lt"/>
          <a:ea typeface="+mn-ea"/>
          <a:cs typeface="+mn-cs"/>
        </a:defRPr>
      </a:lvl5pPr>
      <a:lvl6pPr marL="1885376" indent="-171398" algn="l" defTabSz="342796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6pPr>
      <a:lvl7pPr marL="2228172" indent="-171398" algn="l" defTabSz="342796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7pPr>
      <a:lvl8pPr marL="2570968" indent="-171398" algn="l" defTabSz="342796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8pPr>
      <a:lvl9pPr marL="2913763" indent="-171398" algn="l" defTabSz="342796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1pPr>
      <a:lvl2pPr marL="342796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2pPr>
      <a:lvl3pPr marL="685591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3pPr>
      <a:lvl4pPr marL="1028387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4pPr>
      <a:lvl5pPr marL="1371182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5pPr>
      <a:lvl6pPr marL="1713978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6pPr>
      <a:lvl7pPr marL="2056773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7pPr>
      <a:lvl8pPr marL="2399569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8pPr>
      <a:lvl9pPr marL="2742364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100772" tIns="50387" rIns="100772" bIns="5038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100772" tIns="50387" rIns="100772" bIns="5038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100772" tIns="50387" rIns="100772" bIns="50387" rtlCol="0" anchor="ctr"/>
          <a:lstStyle>
            <a:lvl1pPr algn="l">
              <a:defRPr sz="8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100772" tIns="50387" rIns="100772" bIns="50387" rtlCol="0" anchor="ctr"/>
          <a:lstStyle>
            <a:lvl1pPr algn="ctr">
              <a:defRPr sz="8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100772" tIns="50387" rIns="100772" bIns="50387" rtlCol="0" anchor="ctr"/>
          <a:lstStyle>
            <a:lvl1pPr algn="r">
              <a:defRPr sz="8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C9518-03F2-4B4F-9C99-BF595CE08B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5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342832" rtl="0" eaLnBrk="1" latinLnBrk="0" hangingPunct="1">
        <a:spcBef>
          <a:spcPct val="0"/>
        </a:spcBef>
        <a:buNone/>
        <a:defRPr sz="33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23" indent="-257123" algn="l" defTabSz="342832" rtl="0" eaLnBrk="1" latinLnBrk="0" hangingPunct="1">
        <a:spcBef>
          <a:spcPct val="20000"/>
        </a:spcBef>
        <a:buFont typeface="Arial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57101" indent="-214269" algn="l" defTabSz="342832" rtl="0" eaLnBrk="1" latinLnBrk="0" hangingPunct="1">
        <a:spcBef>
          <a:spcPct val="20000"/>
        </a:spcBef>
        <a:buFont typeface="Arial"/>
        <a:buChar char="–"/>
        <a:defRPr sz="2109" kern="1200">
          <a:solidFill>
            <a:schemeClr val="tx1"/>
          </a:solidFill>
          <a:latin typeface="+mn-lt"/>
          <a:ea typeface="+mn-ea"/>
          <a:cs typeface="+mn-cs"/>
        </a:defRPr>
      </a:lvl2pPr>
      <a:lvl3pPr marL="857079" indent="-171416" algn="l" defTabSz="342832" rtl="0" eaLnBrk="1" latinLnBrk="0" hangingPunct="1">
        <a:spcBef>
          <a:spcPct val="20000"/>
        </a:spcBef>
        <a:buFont typeface="Arial"/>
        <a:buChar char="•"/>
        <a:defRPr sz="1769" kern="1200">
          <a:solidFill>
            <a:schemeClr val="tx1"/>
          </a:solidFill>
          <a:latin typeface="+mn-lt"/>
          <a:ea typeface="+mn-ea"/>
          <a:cs typeface="+mn-cs"/>
        </a:defRPr>
      </a:lvl3pPr>
      <a:lvl4pPr marL="1199909" indent="-171416" algn="l" defTabSz="342832" rtl="0" eaLnBrk="1" latinLnBrk="0" hangingPunct="1">
        <a:spcBef>
          <a:spcPct val="20000"/>
        </a:spcBef>
        <a:buFont typeface="Arial"/>
        <a:buChar char="–"/>
        <a:defRPr sz="1497" kern="1200">
          <a:solidFill>
            <a:schemeClr val="tx1"/>
          </a:solidFill>
          <a:latin typeface="+mn-lt"/>
          <a:ea typeface="+mn-ea"/>
          <a:cs typeface="+mn-cs"/>
        </a:defRPr>
      </a:lvl4pPr>
      <a:lvl5pPr marL="1542740" indent="-171416" algn="l" defTabSz="342832" rtl="0" eaLnBrk="1" latinLnBrk="0" hangingPunct="1">
        <a:spcBef>
          <a:spcPct val="20000"/>
        </a:spcBef>
        <a:buFont typeface="Arial"/>
        <a:buChar char="»"/>
        <a:defRPr sz="1497" kern="1200">
          <a:solidFill>
            <a:schemeClr val="tx1"/>
          </a:solidFill>
          <a:latin typeface="+mn-lt"/>
          <a:ea typeface="+mn-ea"/>
          <a:cs typeface="+mn-cs"/>
        </a:defRPr>
      </a:lvl5pPr>
      <a:lvl6pPr marL="1885571" indent="-171416" algn="l" defTabSz="342832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6pPr>
      <a:lvl7pPr marL="2228403" indent="-171416" algn="l" defTabSz="342832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7pPr>
      <a:lvl8pPr marL="2571234" indent="-171416" algn="l" defTabSz="342832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8pPr>
      <a:lvl9pPr marL="2914065" indent="-171416" algn="l" defTabSz="342832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1pPr>
      <a:lvl2pPr marL="342832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2pPr>
      <a:lvl3pPr marL="685662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3pPr>
      <a:lvl4pPr marL="1028494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4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5pPr>
      <a:lvl6pPr marL="1714156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6pPr>
      <a:lvl7pPr marL="2056986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7pPr>
      <a:lvl8pPr marL="2399818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8pPr>
      <a:lvl9pPr marL="2742649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12" Type="http://schemas.openxmlformats.org/officeDocument/2006/relationships/image" Target="../media/image35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emf"/><Relationship Id="rId11" Type="http://schemas.openxmlformats.org/officeDocument/2006/relationships/image" Target="../media/image34.emf"/><Relationship Id="rId5" Type="http://schemas.openxmlformats.org/officeDocument/2006/relationships/image" Target="../media/image28.emf"/><Relationship Id="rId10" Type="http://schemas.openxmlformats.org/officeDocument/2006/relationships/image" Target="../media/image33.png"/><Relationship Id="rId4" Type="http://schemas.openxmlformats.org/officeDocument/2006/relationships/image" Target="../media/image27.emf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emf"/><Relationship Id="rId7" Type="http://schemas.openxmlformats.org/officeDocument/2006/relationships/image" Target="../media/image47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10" Type="http://schemas.openxmlformats.org/officeDocument/2006/relationships/image" Target="../media/image50.emf"/><Relationship Id="rId4" Type="http://schemas.openxmlformats.org/officeDocument/2006/relationships/image" Target="../media/image44.emf"/><Relationship Id="rId9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6.emf"/><Relationship Id="rId7" Type="http://schemas.openxmlformats.org/officeDocument/2006/relationships/image" Target="../media/image60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9.emf"/><Relationship Id="rId11" Type="http://schemas.openxmlformats.org/officeDocument/2006/relationships/image" Target="../media/image64.emf"/><Relationship Id="rId5" Type="http://schemas.openxmlformats.org/officeDocument/2006/relationships/image" Target="../media/image58.emf"/><Relationship Id="rId10" Type="http://schemas.openxmlformats.org/officeDocument/2006/relationships/image" Target="../media/image63.emf"/><Relationship Id="rId4" Type="http://schemas.openxmlformats.org/officeDocument/2006/relationships/image" Target="../media/image57.emf"/><Relationship Id="rId9" Type="http://schemas.openxmlformats.org/officeDocument/2006/relationships/image" Target="../media/image62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56.emf"/><Relationship Id="rId7" Type="http://schemas.openxmlformats.org/officeDocument/2006/relationships/image" Target="../media/image68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Relationship Id="rId9" Type="http://schemas.openxmlformats.org/officeDocument/2006/relationships/image" Target="../media/image70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image" Target="../media/image71.emf"/><Relationship Id="rId7" Type="http://schemas.openxmlformats.org/officeDocument/2006/relationships/image" Target="../media/image6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5.emf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image" Target="../media/image70.emf"/><Relationship Id="rId7" Type="http://schemas.openxmlformats.org/officeDocument/2006/relationships/image" Target="../media/image7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6.emf"/><Relationship Id="rId5" Type="http://schemas.openxmlformats.org/officeDocument/2006/relationships/image" Target="../media/image75.emf"/><Relationship Id="rId10" Type="http://schemas.openxmlformats.org/officeDocument/2006/relationships/image" Target="../media/image79.emf"/><Relationship Id="rId4" Type="http://schemas.openxmlformats.org/officeDocument/2006/relationships/image" Target="../media/image65.emf"/><Relationship Id="rId9" Type="http://schemas.openxmlformats.org/officeDocument/2006/relationships/image" Target="../media/image7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4.emf"/><Relationship Id="rId4" Type="http://schemas.openxmlformats.org/officeDocument/2006/relationships/image" Target="../media/image83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pPr>
              <a:tabLst>
                <a:tab pos="492286" algn="l"/>
                <a:tab pos="984569" algn="l"/>
                <a:tab pos="1476859" algn="l"/>
                <a:tab pos="1969145" algn="l"/>
                <a:tab pos="2461431" algn="l"/>
                <a:tab pos="2953718" algn="l"/>
                <a:tab pos="3446004" algn="l"/>
                <a:tab pos="3938291" algn="l"/>
                <a:tab pos="4430576" algn="l"/>
                <a:tab pos="4922863" algn="l"/>
                <a:tab pos="5415150" algn="l"/>
                <a:tab pos="5907436" algn="l"/>
                <a:tab pos="6399721" algn="l"/>
              </a:tabLst>
            </a:pPr>
            <a:r>
              <a:rPr lang="en-GB" dirty="0"/>
              <a:t>Advanced Ray Tracing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CMSC 435/634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9AA5-CE92-4E4C-AC50-EEE46400F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77FAC-A9B7-1447-9C90-5122BAB89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ray, choose a random (point in time, start point, screen location, etc.)</a:t>
            </a:r>
          </a:p>
          <a:p>
            <a:r>
              <a:rPr lang="en-US" b="1" dirty="0"/>
              <a:t>Lots</a:t>
            </a:r>
            <a:r>
              <a:rPr lang="en-US" dirty="0"/>
              <a:t> of extra details on reducing the resulting noise</a:t>
            </a:r>
          </a:p>
          <a:p>
            <a:pPr lvl="1"/>
            <a:r>
              <a:rPr lang="en-US" dirty="0"/>
              <a:t>Non-uniform choice of rays (importance sampling)</a:t>
            </a:r>
          </a:p>
          <a:p>
            <a:pPr lvl="1"/>
            <a:r>
              <a:rPr lang="en-US" dirty="0"/>
              <a:t>Smart sample selection (quasi-random, blue noise, adaptive)</a:t>
            </a:r>
          </a:p>
          <a:p>
            <a:pPr lvl="1"/>
            <a:r>
              <a:rPr lang="en-US" dirty="0"/>
              <a:t>Combination and reuse of samples (denoising)</a:t>
            </a:r>
          </a:p>
          <a:p>
            <a:r>
              <a:rPr lang="en-US" dirty="0"/>
              <a:t>For more, look up Monte-Carlo rendering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785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Lambert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Law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Intensity of reflected light is related to surface orientation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 descr="lamber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319" y="1845916"/>
            <a:ext cx="1503518" cy="26613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F3B06F-C790-0C4B-9B12-AB68417EDCBC}"/>
              </a:ext>
            </a:extLst>
          </p:cNvPr>
          <p:cNvSpPr txBox="1"/>
          <p:nvPr/>
        </p:nvSpPr>
        <p:spPr>
          <a:xfrm>
            <a:off x="3352800" y="2237748"/>
            <a:ext cx="261610" cy="334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 pitchFamily="2" charset="0"/>
              </a:rPr>
              <a:t>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260730-B3F9-B246-A9D1-DB52F3ED8CB0}"/>
              </a:ext>
            </a:extLst>
          </p:cNvPr>
          <p:cNvSpPr txBox="1"/>
          <p:nvPr/>
        </p:nvSpPr>
        <p:spPr>
          <a:xfrm>
            <a:off x="3352800" y="3822062"/>
            <a:ext cx="261610" cy="334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 pitchFamily="2" charset="0"/>
              </a:rPr>
              <a:t>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E06BBD-B236-1F44-9B16-887FB9DBDD6B}"/>
              </a:ext>
            </a:extLst>
          </p:cNvPr>
          <p:cNvSpPr txBox="1"/>
          <p:nvPr/>
        </p:nvSpPr>
        <p:spPr>
          <a:xfrm>
            <a:off x="5395245" y="2249482"/>
            <a:ext cx="261610" cy="334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 pitchFamily="2" charset="0"/>
              </a:rPr>
              <a:t>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039F11-9857-A24A-8464-4BF8C4462BFC}"/>
              </a:ext>
            </a:extLst>
          </p:cNvPr>
          <p:cNvSpPr txBox="1"/>
          <p:nvPr/>
        </p:nvSpPr>
        <p:spPr>
          <a:xfrm>
            <a:off x="5429428" y="3693722"/>
            <a:ext cx="665567" cy="334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 pitchFamily="2" charset="0"/>
              </a:rPr>
              <a:t>0.7*I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9943390-7796-B744-826E-C249C3A5ACC0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3483605" y="2571750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037F64E-C116-B94E-90F1-D0FB7B5B22D6}"/>
              </a:ext>
            </a:extLst>
          </p:cNvPr>
          <p:cNvCxnSpPr>
            <a:stCxn id="3" idx="0"/>
          </p:cNvCxnSpPr>
          <p:nvPr/>
        </p:nvCxnSpPr>
        <p:spPr>
          <a:xfrm flipV="1">
            <a:off x="3483605" y="1834182"/>
            <a:ext cx="0" cy="4035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0DCA9D0-52ED-4A42-8CFA-452D44893F8C}"/>
              </a:ext>
            </a:extLst>
          </p:cNvPr>
          <p:cNvCxnSpPr>
            <a:stCxn id="7" idx="0"/>
          </p:cNvCxnSpPr>
          <p:nvPr/>
        </p:nvCxnSpPr>
        <p:spPr>
          <a:xfrm flipV="1">
            <a:off x="5526050" y="1834182"/>
            <a:ext cx="0" cy="4153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9ECC141-3573-A84A-92C1-1248CAE69D41}"/>
              </a:ext>
            </a:extLst>
          </p:cNvPr>
          <p:cNvCxnSpPr>
            <a:stCxn id="7" idx="2"/>
          </p:cNvCxnSpPr>
          <p:nvPr/>
        </p:nvCxnSpPr>
        <p:spPr>
          <a:xfrm>
            <a:off x="5526050" y="2583484"/>
            <a:ext cx="0" cy="4454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1AD8378-A6B0-1F48-B77D-DAB7A8085D34}"/>
              </a:ext>
            </a:extLst>
          </p:cNvPr>
          <p:cNvCxnSpPr>
            <a:stCxn id="6" idx="0"/>
          </p:cNvCxnSpPr>
          <p:nvPr/>
        </p:nvCxnSpPr>
        <p:spPr>
          <a:xfrm flipV="1">
            <a:off x="3483605" y="3409950"/>
            <a:ext cx="0" cy="412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D5ED76C-3EDE-7449-90A3-1BC71EA508B5}"/>
              </a:ext>
            </a:extLst>
          </p:cNvPr>
          <p:cNvCxnSpPr>
            <a:stCxn id="10" idx="0"/>
          </p:cNvCxnSpPr>
          <p:nvPr/>
        </p:nvCxnSpPr>
        <p:spPr>
          <a:xfrm flipH="1" flipV="1">
            <a:off x="5762211" y="3409950"/>
            <a:ext cx="1" cy="2837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533347B-8C92-9C43-91D4-A0A26F580236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3483605" y="4156064"/>
            <a:ext cx="0" cy="3512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5B734FB-5CF5-F847-8D46-540EDD566918}"/>
              </a:ext>
            </a:extLst>
          </p:cNvPr>
          <p:cNvCxnSpPr>
            <a:stCxn id="10" idx="2"/>
          </p:cNvCxnSpPr>
          <p:nvPr/>
        </p:nvCxnSpPr>
        <p:spPr>
          <a:xfrm flipH="1">
            <a:off x="5762211" y="4027724"/>
            <a:ext cx="1" cy="2966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585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70316" y="3140217"/>
            <a:ext cx="3732179" cy="2018916"/>
          </a:xfrm>
          <a:prstGeom prst="rect">
            <a:avLst/>
          </a:prstGeom>
        </p:spPr>
      </p:pic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Lambert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Law (AKA Diffuse Reflectance)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Specifically: the radiant energy from any small surface area </a:t>
            </a:r>
            <a:r>
              <a:rPr lang="en-US" dirty="0" err="1"/>
              <a:t>dA</a:t>
            </a:r>
            <a:r>
              <a:rPr lang="en-US" dirty="0"/>
              <a:t> is proportional to cos </a:t>
            </a:r>
            <a:r>
              <a:rPr lang="en-US" dirty="0">
                <a:sym typeface="Symbol" charset="0"/>
              </a:rPr>
              <a:t></a:t>
            </a:r>
          </a:p>
          <a:p>
            <a:r>
              <a:rPr lang="en-US" dirty="0">
                <a:sym typeface="Symbol" charset="0"/>
              </a:rPr>
              <a:t>   = normalized surface normal</a:t>
            </a:r>
          </a:p>
          <a:p>
            <a:r>
              <a:rPr lang="en-US" dirty="0">
                <a:sym typeface="Symbol" charset="0"/>
              </a:rPr>
              <a:t>   = normalized vector toward light</a:t>
            </a:r>
          </a:p>
          <a:p>
            <a:r>
              <a:rPr lang="en-US" dirty="0">
                <a:sym typeface="Symbol" charset="0"/>
              </a:rPr>
              <a:t>     = surface color</a:t>
            </a:r>
          </a:p>
          <a:p>
            <a:r>
              <a:rPr lang="en-US" dirty="0">
                <a:sym typeface="Symbol" charset="0"/>
              </a:rPr>
              <a:t>   = light intensity</a:t>
            </a:r>
          </a:p>
        </p:txBody>
      </p:sp>
      <p:sp>
        <p:nvSpPr>
          <p:cNvPr id="568325" name="Rectangle 5"/>
          <p:cNvSpPr>
            <a:spLocks noChangeArrowheads="1"/>
          </p:cNvSpPr>
          <p:nvPr/>
        </p:nvSpPr>
        <p:spPr bwMode="auto">
          <a:xfrm>
            <a:off x="7500057" y="2176465"/>
            <a:ext cx="138485" cy="29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8541" tIns="34272" rIns="68541" bIns="34272"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34000" y="1807265"/>
            <a:ext cx="2673927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334000" y="2651730"/>
            <a:ext cx="2976503" cy="355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E9A33B-3D83-E946-A258-53BB8D6132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938" y="2976376"/>
            <a:ext cx="342900" cy="25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75D620-E070-934D-995D-3CF68D98D5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049" y="3375424"/>
            <a:ext cx="177800" cy="25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691F8B-A639-9E41-A9C0-5856EDA978E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3149" y="2107314"/>
            <a:ext cx="165100" cy="215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23856C-D3DF-7748-9DFE-1D187DCFF40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93149" y="2482850"/>
            <a:ext cx="1016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3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1FB7-0628-4649-BD09-6F94C7248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9461A-530F-5A40-91C6-52B8B6C44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Technically could trace </a:t>
            </a:r>
            <a:r>
              <a:rPr lang="en-US" i="1" dirty="0"/>
              <a:t>all</a:t>
            </a:r>
            <a:r>
              <a:rPr lang="en-US" dirty="0"/>
              <a:t> possible photon directions</a:t>
            </a:r>
          </a:p>
          <a:p>
            <a:pPr lvl="1"/>
            <a:r>
              <a:rPr lang="en-US" dirty="0"/>
              <a:t>If you hit something emitting light, add it in</a:t>
            </a:r>
          </a:p>
          <a:p>
            <a:pPr lvl="1"/>
            <a:r>
              <a:rPr lang="en-US" dirty="0"/>
              <a:t>If you hit a regular object, continue tracing photon bounces</a:t>
            </a:r>
          </a:p>
          <a:p>
            <a:pPr lvl="1"/>
            <a:r>
              <a:rPr lang="en-US" dirty="0"/>
              <a:t>Need a </a:t>
            </a:r>
            <a:r>
              <a:rPr lang="en-US" i="1" dirty="0"/>
              <a:t>ton</a:t>
            </a:r>
            <a:r>
              <a:rPr lang="en-US" dirty="0"/>
              <a:t> of photon paths per pixel</a:t>
            </a:r>
          </a:p>
          <a:p>
            <a:r>
              <a:rPr lang="en-US" dirty="0"/>
              <a:t>Simplify to sum over fixed </a:t>
            </a:r>
            <a:r>
              <a:rPr lang="en-US" i="1" dirty="0"/>
              <a:t>light sources</a:t>
            </a:r>
          </a:p>
          <a:p>
            <a:pPr lvl="1"/>
            <a:r>
              <a:rPr lang="en-US" dirty="0"/>
              <a:t>Assumption that only one bounce matters (light ⇢ surface ⇢ eye)</a:t>
            </a:r>
          </a:p>
        </p:txBody>
      </p:sp>
    </p:spTree>
    <p:extLst>
      <p:ext uri="{BB962C8B-B14F-4D97-AF65-F5344CB8AC3E}">
        <p14:creationId xmlns:p14="http://schemas.microsoft.com/office/powerpoint/2010/main" val="3348991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ym typeface="Symbol" charset="0"/>
              </a:rPr>
              <a:t>Intensity</a:t>
            </a:r>
          </a:p>
          <a:p>
            <a:pPr>
              <a:buFontTx/>
              <a:buNone/>
            </a:pPr>
            <a:endParaRPr lang="en-US" dirty="0">
              <a:sym typeface="Symbol" charset="0"/>
            </a:endParaRPr>
          </a:p>
          <a:p>
            <a:pPr>
              <a:buFontTx/>
              <a:buNone/>
            </a:pPr>
            <a:r>
              <a:rPr lang="en-US" dirty="0">
                <a:sym typeface="Symbol" charset="0"/>
              </a:rPr>
              <a:t>Adding color:</a:t>
            </a:r>
          </a:p>
          <a:p>
            <a:pPr>
              <a:buFontTx/>
              <a:buNone/>
            </a:pPr>
            <a:endParaRPr lang="en-US" dirty="0">
              <a:sym typeface="Symbol" charset="0"/>
            </a:endParaRPr>
          </a:p>
          <a:p>
            <a:pPr>
              <a:buFontTx/>
              <a:buNone/>
            </a:pPr>
            <a:endParaRPr lang="en-US" dirty="0">
              <a:sym typeface="Symbol" charset="0"/>
            </a:endParaRPr>
          </a:p>
          <a:p>
            <a:pPr>
              <a:buFontTx/>
              <a:buNone/>
            </a:pPr>
            <a:endParaRPr lang="en-US" dirty="0">
              <a:sym typeface="Symbol" charset="0"/>
            </a:endParaRPr>
          </a:p>
          <a:p>
            <a:pPr>
              <a:buFontTx/>
              <a:buNone/>
            </a:pPr>
            <a:r>
              <a:rPr lang="en-US" dirty="0">
                <a:sym typeface="Symbol" charset="0"/>
              </a:rPr>
              <a:t>For any wavelength  (or use random  for each ray):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8BBD3D-8B64-C040-B8A2-E460C6EA09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16250" y="1568265"/>
            <a:ext cx="3111500" cy="381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1D686F-4E38-2C45-AAFD-285778535B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584450" y="2239293"/>
            <a:ext cx="3975100" cy="1346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E4BB84-D5A0-A24E-8658-D844E74BD87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762250" y="4350548"/>
            <a:ext cx="3619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32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0C084BF-1686-D542-A34C-8C051B6F23AC}" type="slidenum">
              <a:rPr lang="en-GB"/>
              <a:pPr/>
              <a:t>15</a:t>
            </a:fld>
            <a:endParaRPr lang="en-GB"/>
          </a:p>
        </p:txBody>
      </p:sp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98177" y="235466"/>
            <a:ext cx="6532526" cy="798204"/>
          </a:xfrm>
          <a:ln/>
        </p:spPr>
        <p:txBody>
          <a:bodyPr/>
          <a:lstStyle/>
          <a:p>
            <a:pPr>
              <a:tabLst>
                <a:tab pos="492491" algn="l"/>
                <a:tab pos="984980" algn="l"/>
                <a:tab pos="1477472" algn="l"/>
                <a:tab pos="1969962" algn="l"/>
                <a:tab pos="2462452" algn="l"/>
                <a:tab pos="2954943" algn="l"/>
                <a:tab pos="3447434" algn="l"/>
                <a:tab pos="3939924" algn="l"/>
                <a:tab pos="4432414" algn="l"/>
                <a:tab pos="4924905" algn="l"/>
                <a:tab pos="5417396" algn="l"/>
                <a:tab pos="5909886" algn="l"/>
                <a:tab pos="6402376" algn="l"/>
              </a:tabLst>
            </a:pPr>
            <a:r>
              <a:rPr lang="en-GB" dirty="0"/>
              <a:t>Shadows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85038" y="1201087"/>
            <a:ext cx="6171768" cy="3335390"/>
          </a:xfrm>
          <a:ln/>
        </p:spPr>
        <p:txBody>
          <a:bodyPr/>
          <a:lstStyle/>
          <a:p>
            <a:pPr>
              <a:tabLst>
                <a:tab pos="492491" algn="l"/>
                <a:tab pos="984980" algn="l"/>
                <a:tab pos="1477472" algn="l"/>
                <a:tab pos="1969962" algn="l"/>
                <a:tab pos="2462452" algn="l"/>
                <a:tab pos="2954943" algn="l"/>
                <a:tab pos="3447434" algn="l"/>
                <a:tab pos="3939924" algn="l"/>
                <a:tab pos="4432414" algn="l"/>
                <a:tab pos="4924905" algn="l"/>
                <a:tab pos="5417396" algn="l"/>
                <a:tab pos="5909886" algn="l"/>
              </a:tabLst>
            </a:pPr>
            <a:r>
              <a:rPr lang="en-GB" dirty="0"/>
              <a:t>What if there is an object between the surface and light?</a:t>
            </a:r>
          </a:p>
        </p:txBody>
      </p:sp>
      <p:sp>
        <p:nvSpPr>
          <p:cNvPr id="2" name="&quot;No&quot; Symbol 1">
            <a:extLst>
              <a:ext uri="{FF2B5EF4-FFF2-40B4-BE49-F238E27FC236}">
                <a16:creationId xmlns:a16="http://schemas.microsoft.com/office/drawing/2014/main" id="{5010FDF5-037A-7847-8BE1-1D87602781F1}"/>
              </a:ext>
            </a:extLst>
          </p:cNvPr>
          <p:cNvSpPr/>
          <p:nvPr/>
        </p:nvSpPr>
        <p:spPr>
          <a:xfrm>
            <a:off x="4572000" y="3868087"/>
            <a:ext cx="380063" cy="380063"/>
          </a:xfrm>
          <a:prstGeom prst="noSmoking">
            <a:avLst>
              <a:gd name="adj" fmla="val 48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4815B-4D46-0949-89CF-2CF041723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740" y="2084786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037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Traced Shadows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92491" algn="l"/>
                <a:tab pos="984980" algn="l"/>
                <a:tab pos="1477472" algn="l"/>
                <a:tab pos="1969962" algn="l"/>
                <a:tab pos="2462452" algn="l"/>
                <a:tab pos="2954943" algn="l"/>
                <a:tab pos="3447434" algn="l"/>
                <a:tab pos="3939924" algn="l"/>
                <a:tab pos="4432414" algn="l"/>
                <a:tab pos="4924905" algn="l"/>
                <a:tab pos="5417396" algn="l"/>
                <a:tab pos="5909886" algn="l"/>
              </a:tabLst>
            </a:pPr>
            <a:r>
              <a:rPr lang="en-GB" dirty="0"/>
              <a:t>Trace a ray</a:t>
            </a:r>
          </a:p>
          <a:p>
            <a:pPr lvl="1">
              <a:tabLst>
                <a:tab pos="492491" algn="l"/>
                <a:tab pos="984980" algn="l"/>
                <a:tab pos="1477472" algn="l"/>
                <a:tab pos="1969962" algn="l"/>
                <a:tab pos="2462452" algn="l"/>
                <a:tab pos="2954943" algn="l"/>
                <a:tab pos="3447434" algn="l"/>
                <a:tab pos="3939924" algn="l"/>
                <a:tab pos="4432414" algn="l"/>
                <a:tab pos="4924905" algn="l"/>
                <a:tab pos="5417396" algn="l"/>
                <a:tab pos="5909886" algn="l"/>
              </a:tabLst>
            </a:pPr>
            <a:r>
              <a:rPr lang="en-GB" dirty="0"/>
              <a:t>Start = point on surface</a:t>
            </a:r>
          </a:p>
          <a:p>
            <a:pPr lvl="1">
              <a:tabLst>
                <a:tab pos="492491" algn="l"/>
                <a:tab pos="984980" algn="l"/>
                <a:tab pos="1477472" algn="l"/>
                <a:tab pos="1969962" algn="l"/>
                <a:tab pos="2462452" algn="l"/>
                <a:tab pos="2954943" algn="l"/>
                <a:tab pos="3447434" algn="l"/>
                <a:tab pos="3939924" algn="l"/>
                <a:tab pos="4432414" algn="l"/>
                <a:tab pos="4924905" algn="l"/>
                <a:tab pos="5417396" algn="l"/>
                <a:tab pos="5909886" algn="l"/>
              </a:tabLst>
            </a:pPr>
            <a:r>
              <a:rPr lang="en-GB" dirty="0"/>
              <a:t>End = light source</a:t>
            </a:r>
          </a:p>
          <a:p>
            <a:pPr lvl="1">
              <a:tabLst>
                <a:tab pos="492491" algn="l"/>
                <a:tab pos="984980" algn="l"/>
                <a:tab pos="1477472" algn="l"/>
                <a:tab pos="1969962" algn="l"/>
                <a:tab pos="2462452" algn="l"/>
                <a:tab pos="2954943" algn="l"/>
                <a:tab pos="3447434" algn="l"/>
                <a:tab pos="3939924" algn="l"/>
                <a:tab pos="4432414" algn="l"/>
                <a:tab pos="4924905" algn="l"/>
                <a:tab pos="5417396" algn="l"/>
                <a:tab pos="5909886" algn="l"/>
              </a:tabLst>
            </a:pPr>
            <a:r>
              <a:rPr lang="en-GB" dirty="0"/>
              <a:t>t=0 at Surface, t=1 at Light</a:t>
            </a:r>
          </a:p>
          <a:p>
            <a:pPr lvl="1">
              <a:tabLst>
                <a:tab pos="492491" algn="l"/>
                <a:tab pos="984980" algn="l"/>
                <a:tab pos="1477472" algn="l"/>
                <a:tab pos="1969962" algn="l"/>
                <a:tab pos="2462452" algn="l"/>
                <a:tab pos="2954943" algn="l"/>
                <a:tab pos="3447434" algn="l"/>
                <a:tab pos="3939924" algn="l"/>
                <a:tab pos="4432414" algn="l"/>
                <a:tab pos="4924905" algn="l"/>
                <a:tab pos="5417396" algn="l"/>
                <a:tab pos="5909886" algn="l"/>
              </a:tabLst>
            </a:pPr>
            <a:r>
              <a:rPr lang="en-GB" dirty="0"/>
              <a:t>“Bias” (𝜖 &lt; t &lt; 1) to avoid </a:t>
            </a:r>
            <a:r>
              <a:rPr lang="en-GB" i="1" dirty="0"/>
              <a:t>surface acne</a:t>
            </a:r>
          </a:p>
          <a:p>
            <a:pPr>
              <a:tabLst>
                <a:tab pos="492491" algn="l"/>
                <a:tab pos="984980" algn="l"/>
                <a:tab pos="1477472" algn="l"/>
                <a:tab pos="1969962" algn="l"/>
                <a:tab pos="2462452" algn="l"/>
                <a:tab pos="2954943" algn="l"/>
                <a:tab pos="3447434" algn="l"/>
                <a:tab pos="3939924" algn="l"/>
                <a:tab pos="4432414" algn="l"/>
                <a:tab pos="4924905" algn="l"/>
                <a:tab pos="5417396" algn="l"/>
                <a:tab pos="5909886" algn="l"/>
              </a:tabLst>
            </a:pPr>
            <a:r>
              <a:rPr lang="en-GB" dirty="0"/>
              <a:t>Test</a:t>
            </a:r>
          </a:p>
          <a:p>
            <a:pPr lvl="1">
              <a:tabLst>
                <a:tab pos="492491" algn="l"/>
                <a:tab pos="984980" algn="l"/>
                <a:tab pos="1477472" algn="l"/>
                <a:tab pos="1969962" algn="l"/>
                <a:tab pos="2462452" algn="l"/>
                <a:tab pos="2954943" algn="l"/>
                <a:tab pos="3447434" algn="l"/>
                <a:tab pos="3939924" algn="l"/>
                <a:tab pos="4432414" algn="l"/>
                <a:tab pos="4924905" algn="l"/>
                <a:tab pos="5417396" algn="l"/>
                <a:tab pos="5909886" algn="l"/>
              </a:tabLst>
            </a:pPr>
            <a:r>
              <a:rPr lang="en-GB" dirty="0"/>
              <a:t>𝜖 &lt; t &lt; 1 = shadow</a:t>
            </a:r>
          </a:p>
          <a:p>
            <a:pPr lvl="1">
              <a:tabLst>
                <a:tab pos="492491" algn="l"/>
                <a:tab pos="984980" algn="l"/>
                <a:tab pos="1477472" algn="l"/>
                <a:tab pos="1969962" algn="l"/>
                <a:tab pos="2462452" algn="l"/>
                <a:tab pos="2954943" algn="l"/>
                <a:tab pos="3447434" algn="l"/>
                <a:tab pos="3939924" algn="l"/>
                <a:tab pos="4432414" algn="l"/>
                <a:tab pos="4924905" algn="l"/>
                <a:tab pos="5417396" algn="l"/>
                <a:tab pos="5909886" algn="l"/>
              </a:tabLst>
            </a:pPr>
            <a:r>
              <a:rPr lang="en-GB" dirty="0"/>
              <a:t>No intersection or t ≥ 1 = use this light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0ABF5D-0197-1B4D-A0E7-0DDF572C1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15844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2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492491" algn="l"/>
                <a:tab pos="984980" algn="l"/>
                <a:tab pos="1477472" algn="l"/>
                <a:tab pos="1969962" algn="l"/>
                <a:tab pos="2462452" algn="l"/>
                <a:tab pos="2954943" algn="l"/>
                <a:tab pos="3447434" algn="l"/>
                <a:tab pos="3939924" algn="l"/>
                <a:tab pos="4432414" algn="l"/>
                <a:tab pos="4924905" algn="l"/>
                <a:tab pos="5417396" algn="l"/>
                <a:tab pos="5909886" algn="l"/>
                <a:tab pos="6402376" algn="l"/>
              </a:tabLst>
            </a:pPr>
            <a:r>
              <a:rPr lang="en-GB" dirty="0"/>
              <a:t>Mirror Reflection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Dark Side of the Trees - Gilles Tran, Spheres - Martin K. B.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94CB-B8B7-D248-8319-AF7E99739F4A}" type="slidenum">
              <a:rPr lang="en-GB"/>
              <a:pPr/>
              <a:t>17</a:t>
            </a:fld>
            <a:endParaRPr lang="en-GB"/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1491518" y="1600200"/>
            <a:ext cx="6158807" cy="2609554"/>
            <a:chOff x="323" y="1700"/>
            <a:chExt cx="5702" cy="2416"/>
          </a:xfrm>
        </p:grpSpPr>
        <p:pic>
          <p:nvPicPr>
            <p:cNvPr id="3072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3" y="1700"/>
              <a:ext cx="1992" cy="24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0725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04" y="1700"/>
              <a:ext cx="3222" cy="24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2660523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0D61924-DE18-1642-97C6-7117DC551BAB}" type="slidenum">
              <a:rPr lang="en-GB"/>
              <a:pPr/>
              <a:t>18</a:t>
            </a:fld>
            <a:endParaRPr lang="en-GB"/>
          </a:p>
        </p:txBody>
      </p:sp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98177" y="235466"/>
            <a:ext cx="6532526" cy="798204"/>
          </a:xfrm>
          <a:ln/>
        </p:spPr>
        <p:txBody>
          <a:bodyPr/>
          <a:lstStyle/>
          <a:p>
            <a:pPr>
              <a:tabLst>
                <a:tab pos="492491" algn="l"/>
                <a:tab pos="984980" algn="l"/>
                <a:tab pos="1477472" algn="l"/>
                <a:tab pos="1969962" algn="l"/>
                <a:tab pos="2462452" algn="l"/>
                <a:tab pos="2954943" algn="l"/>
                <a:tab pos="3447434" algn="l"/>
                <a:tab pos="3939924" algn="l"/>
                <a:tab pos="4432414" algn="l"/>
                <a:tab pos="4924905" algn="l"/>
                <a:tab pos="5417396" algn="l"/>
                <a:tab pos="5909886" algn="l"/>
                <a:tab pos="6402376" algn="l"/>
              </a:tabLst>
            </a:pPr>
            <a:r>
              <a:rPr lang="en-GB" dirty="0"/>
              <a:t>Ray Tracing Reflection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85038" y="1201087"/>
            <a:ext cx="6171768" cy="3335390"/>
          </a:xfrm>
          <a:ln/>
        </p:spPr>
        <p:txBody>
          <a:bodyPr/>
          <a:lstStyle/>
          <a:p>
            <a:pPr>
              <a:tabLst>
                <a:tab pos="492491" algn="l"/>
                <a:tab pos="984980" algn="l"/>
                <a:tab pos="1477472" algn="l"/>
                <a:tab pos="1969962" algn="l"/>
                <a:tab pos="2462452" algn="l"/>
                <a:tab pos="2954943" algn="l"/>
                <a:tab pos="3447434" algn="l"/>
                <a:tab pos="3939924" algn="l"/>
                <a:tab pos="4432414" algn="l"/>
                <a:tab pos="4924905" algn="l"/>
                <a:tab pos="5417396" algn="l"/>
                <a:tab pos="5909886" algn="l"/>
              </a:tabLst>
            </a:pPr>
            <a:r>
              <a:rPr lang="en-GB" dirty="0"/>
              <a:t>Viewer looking in direction </a:t>
            </a:r>
            <a:r>
              <a:rPr lang="en-GB" b="1" i="1" dirty="0"/>
              <a:t>d </a:t>
            </a:r>
            <a:r>
              <a:rPr lang="en-GB" i="1" dirty="0"/>
              <a:t>sees whatever the viewer “below” the surface sees looking in direction</a:t>
            </a:r>
            <a:r>
              <a:rPr lang="en-GB" b="1" i="1" dirty="0"/>
              <a:t> r</a:t>
            </a:r>
          </a:p>
          <a:p>
            <a:pPr>
              <a:tabLst>
                <a:tab pos="492491" algn="l"/>
                <a:tab pos="984980" algn="l"/>
                <a:tab pos="1477472" algn="l"/>
                <a:tab pos="1969962" algn="l"/>
                <a:tab pos="2462452" algn="l"/>
                <a:tab pos="2954943" algn="l"/>
                <a:tab pos="3447434" algn="l"/>
                <a:tab pos="3939924" algn="l"/>
                <a:tab pos="4432414" algn="l"/>
                <a:tab pos="4924905" algn="l"/>
                <a:tab pos="5417396" algn="l"/>
                <a:tab pos="5909886" algn="l"/>
              </a:tabLst>
            </a:pPr>
            <a:r>
              <a:rPr lang="en-GB" dirty="0"/>
              <a:t>In the real world </a:t>
            </a:r>
          </a:p>
          <a:p>
            <a:pPr lvl="1">
              <a:tabLst>
                <a:tab pos="492491" algn="l"/>
                <a:tab pos="984980" algn="l"/>
                <a:tab pos="1477472" algn="l"/>
                <a:tab pos="1969962" algn="l"/>
                <a:tab pos="2462452" algn="l"/>
                <a:tab pos="2954943" algn="l"/>
                <a:tab pos="3447434" algn="l"/>
                <a:tab pos="3939924" algn="l"/>
                <a:tab pos="4432414" algn="l"/>
                <a:tab pos="4924905" algn="l"/>
                <a:tab pos="5417396" algn="l"/>
                <a:tab pos="5909886" algn="l"/>
              </a:tabLst>
            </a:pPr>
            <a:r>
              <a:rPr lang="en-GB" dirty="0"/>
              <a:t>Energy loss on the bounce</a:t>
            </a:r>
          </a:p>
          <a:p>
            <a:pPr lvl="1">
              <a:tabLst>
                <a:tab pos="492491" algn="l"/>
                <a:tab pos="984980" algn="l"/>
                <a:tab pos="1477472" algn="l"/>
                <a:tab pos="1969962" algn="l"/>
                <a:tab pos="2462452" algn="l"/>
                <a:tab pos="2954943" algn="l"/>
                <a:tab pos="3447434" algn="l"/>
                <a:tab pos="3939924" algn="l"/>
                <a:tab pos="4432414" algn="l"/>
                <a:tab pos="4924905" algn="l"/>
                <a:tab pos="5417396" algn="l"/>
                <a:tab pos="5909886" algn="l"/>
              </a:tabLst>
            </a:pPr>
            <a:r>
              <a:rPr lang="en-GB" dirty="0"/>
              <a:t>Loss different for different </a:t>
            </a:r>
            <a:r>
              <a:rPr lang="en-GB" dirty="0" err="1"/>
              <a:t>colors</a:t>
            </a:r>
            <a:endParaRPr lang="en-GB" dirty="0"/>
          </a:p>
          <a:p>
            <a:pPr>
              <a:tabLst>
                <a:tab pos="492491" algn="l"/>
                <a:tab pos="984980" algn="l"/>
                <a:tab pos="1477472" algn="l"/>
                <a:tab pos="1969962" algn="l"/>
                <a:tab pos="2462452" algn="l"/>
                <a:tab pos="2954943" algn="l"/>
                <a:tab pos="3447434" algn="l"/>
                <a:tab pos="3939924" algn="l"/>
                <a:tab pos="4432414" algn="l"/>
                <a:tab pos="4924905" algn="l"/>
                <a:tab pos="5417396" algn="l"/>
                <a:tab pos="5909886" algn="l"/>
              </a:tabLst>
            </a:pPr>
            <a:r>
              <a:rPr lang="en-GB" dirty="0"/>
              <a:t>New ray</a:t>
            </a:r>
          </a:p>
          <a:p>
            <a:pPr lvl="1">
              <a:tabLst>
                <a:tab pos="492491" algn="l"/>
                <a:tab pos="984980" algn="l"/>
                <a:tab pos="1477472" algn="l"/>
                <a:tab pos="1969962" algn="l"/>
                <a:tab pos="2462452" algn="l"/>
                <a:tab pos="2954943" algn="l"/>
                <a:tab pos="3447434" algn="l"/>
                <a:tab pos="3939924" algn="l"/>
                <a:tab pos="4432414" algn="l"/>
                <a:tab pos="4924905" algn="l"/>
                <a:tab pos="5417396" algn="l"/>
                <a:tab pos="5909886" algn="l"/>
              </a:tabLst>
            </a:pPr>
            <a:r>
              <a:rPr lang="en-GB" dirty="0"/>
              <a:t>Start on surface, in reflection direction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94145" y="2312523"/>
            <a:ext cx="2600913" cy="179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189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Reflection Vector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Angle of of incidence</a:t>
            </a:r>
            <a:br>
              <a:rPr lang="en-US" dirty="0"/>
            </a:br>
            <a:r>
              <a:rPr lang="en-US" dirty="0"/>
              <a:t>= angle of reflection</a:t>
            </a:r>
          </a:p>
          <a:p>
            <a:pPr lvl="1"/>
            <a:endParaRPr lang="en-US" dirty="0"/>
          </a:p>
          <a:p>
            <a:r>
              <a:rPr lang="en-US" dirty="0"/>
              <a:t>Decompose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Recompose </a:t>
            </a:r>
          </a:p>
          <a:p>
            <a:pPr lvl="1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882" y="2675441"/>
            <a:ext cx="1244291" cy="2333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882" y="3012437"/>
            <a:ext cx="1684977" cy="2333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1284022"/>
            <a:ext cx="717195" cy="2333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9287" y="2333860"/>
            <a:ext cx="129614" cy="19874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3360100"/>
            <a:ext cx="120973" cy="198741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83" y="3712350"/>
            <a:ext cx="1926922" cy="207382"/>
          </a:xfrm>
          <a:prstGeom prst="rect">
            <a:avLst/>
          </a:prstGeom>
        </p:spPr>
      </p:pic>
      <p:pic>
        <p:nvPicPr>
          <p:cNvPr id="28" name="Picture 27" descr="reflect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09" y="1171923"/>
            <a:ext cx="3305665" cy="2185804"/>
          </a:xfrm>
          <a:prstGeom prst="rect">
            <a:avLst/>
          </a:prstGeom>
        </p:spPr>
      </p:pic>
      <p:pic>
        <p:nvPicPr>
          <p:cNvPr id="29" name="Picture 28" descr="reflect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09" y="1171923"/>
            <a:ext cx="3305665" cy="218580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09" y="1171923"/>
            <a:ext cx="3305665" cy="218580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27882" y="4023422"/>
            <a:ext cx="1149241" cy="20738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27882" y="4334495"/>
            <a:ext cx="1797309" cy="23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8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E1726-22E3-C74C-A49F-D792A0C1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Multiple Photons per Pixel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A0508-0E2D-5146-83A7-E8E993C27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Quite a few effects can be achieved by averaging the contribution of multiple photon rays per pixel</a:t>
            </a:r>
          </a:p>
          <a:p>
            <a:pPr lvl="1"/>
            <a:r>
              <a:rPr lang="en-US" dirty="0"/>
              <a:t>Antialiasing</a:t>
            </a:r>
          </a:p>
          <a:p>
            <a:pPr lvl="1"/>
            <a:r>
              <a:rPr lang="en-US" dirty="0"/>
              <a:t>Depth of field</a:t>
            </a:r>
          </a:p>
          <a:p>
            <a:pPr lvl="1"/>
            <a:r>
              <a:rPr lang="en-US" dirty="0"/>
              <a:t>Motion blur</a:t>
            </a:r>
          </a:p>
          <a:p>
            <a:pPr lvl="1"/>
            <a:r>
              <a:rPr lang="en-US" dirty="0"/>
              <a:t>Glossy reflection</a:t>
            </a:r>
          </a:p>
          <a:p>
            <a:pPr lvl="1"/>
            <a:r>
              <a:rPr lang="en-US" dirty="0"/>
              <a:t>Secondary bounces (path tracing)</a:t>
            </a:r>
          </a:p>
        </p:txBody>
      </p:sp>
    </p:spTree>
    <p:extLst>
      <p:ext uri="{BB962C8B-B14F-4D97-AF65-F5344CB8AC3E}">
        <p14:creationId xmlns:p14="http://schemas.microsoft.com/office/powerpoint/2010/main" val="2632565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Traced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looping forever</a:t>
            </a:r>
          </a:p>
          <a:p>
            <a:pPr lvl="1"/>
            <a:r>
              <a:rPr lang="en-US" dirty="0"/>
              <a:t>Stop after </a:t>
            </a:r>
            <a:r>
              <a:rPr lang="en-US" i="1" dirty="0"/>
              <a:t>n</a:t>
            </a:r>
            <a:r>
              <a:rPr lang="en-US" dirty="0"/>
              <a:t> bounces</a:t>
            </a:r>
          </a:p>
          <a:p>
            <a:pPr lvl="1"/>
            <a:r>
              <a:rPr lang="en-US" dirty="0"/>
              <a:t>Stop when contribution to pixel gets too small</a:t>
            </a:r>
          </a:p>
          <a:p>
            <a:pPr lvl="1"/>
            <a:r>
              <a:rPr lang="en-US" dirty="0"/>
              <a:t>Random probability to kill photon path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99797" y="2971800"/>
            <a:ext cx="6744408" cy="1576387"/>
            <a:chOff x="152400" y="2590800"/>
            <a:chExt cx="8991600" cy="2101850"/>
          </a:xfrm>
        </p:grpSpPr>
        <p:pic>
          <p:nvPicPr>
            <p:cNvPr id="4" name="Picture 4" descr="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590800"/>
              <a:ext cx="3148013" cy="2101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5" descr="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2590800"/>
              <a:ext cx="3148013" cy="2101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2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5987" y="2590800"/>
              <a:ext cx="3148013" cy="2100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6816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Specular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2"/>
            <a:ext cx="6019800" cy="3724946"/>
          </a:xfrm>
        </p:spPr>
        <p:txBody>
          <a:bodyPr>
            <a:normAutofit/>
          </a:bodyPr>
          <a:lstStyle/>
          <a:p>
            <a:r>
              <a:rPr lang="en-US" dirty="0"/>
              <a:t>Glossy reflection from rough surface</a:t>
            </a:r>
          </a:p>
          <a:p>
            <a:r>
              <a:rPr lang="en-US" dirty="0"/>
              <a:t>Centered around mirror reflection direction</a:t>
            </a:r>
          </a:p>
          <a:p>
            <a:pPr lvl="1"/>
            <a:r>
              <a:rPr lang="en-US" dirty="0"/>
              <a:t>But more spread more, depending on roughness</a:t>
            </a:r>
          </a:p>
          <a:p>
            <a:r>
              <a:rPr lang="en-US" dirty="0"/>
              <a:t>Easiest for individual light sources</a:t>
            </a:r>
          </a:p>
          <a:p>
            <a:pPr lvl="1"/>
            <a:r>
              <a:rPr lang="en-US" dirty="0"/>
              <a:t>Add to diffuse after shadow check</a:t>
            </a:r>
          </a:p>
          <a:p>
            <a:pPr lvl="1"/>
            <a:r>
              <a:rPr lang="en-US" dirty="0"/>
              <a:t>Should still scale by           for angle between light and surface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801897-5782-994B-B8ED-DBBAD2F64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983" y="3610943"/>
            <a:ext cx="457200" cy="279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199D92-2D01-DE43-B140-51B3A716B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987" y="2644378"/>
            <a:ext cx="2438400" cy="2438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E18008-11B9-514C-A3AE-C370BD511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987" y="60722"/>
            <a:ext cx="2438400" cy="2438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4175F3-9F53-524B-B708-F7A2404C6B87}"/>
              </a:ext>
            </a:extLst>
          </p:cNvPr>
          <p:cNvSpPr txBox="1"/>
          <p:nvPr/>
        </p:nvSpPr>
        <p:spPr>
          <a:xfrm>
            <a:off x="7413489" y="103013"/>
            <a:ext cx="787395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Mirror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DBBCC2-C8CA-DD43-8F92-9680E9D47C61}"/>
              </a:ext>
            </a:extLst>
          </p:cNvPr>
          <p:cNvSpPr txBox="1"/>
          <p:nvPr/>
        </p:nvSpPr>
        <p:spPr>
          <a:xfrm>
            <a:off x="7259599" y="2667728"/>
            <a:ext cx="1095173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Specular</a:t>
            </a:r>
          </a:p>
        </p:txBody>
      </p:sp>
    </p:spTree>
    <p:extLst>
      <p:ext uri="{BB962C8B-B14F-4D97-AF65-F5344CB8AC3E}">
        <p14:creationId xmlns:p14="http://schemas.microsoft.com/office/powerpoint/2010/main" val="4101101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 vector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Strongest for normal that reflects    to 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</a:p>
          <a:p>
            <a:pPr>
              <a:lnSpc>
                <a:spcPct val="20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50000"/>
              </a:lnSpc>
            </a:pPr>
            <a:r>
              <a:rPr lang="en-US" dirty="0"/>
              <a:t>One at center of highlight</a:t>
            </a:r>
          </a:p>
          <a:p>
            <a:pPr lvl="1"/>
            <a:r>
              <a:rPr lang="en-US" dirty="0"/>
              <a:t>Zero at 90°</a:t>
            </a:r>
          </a:p>
          <a:p>
            <a:r>
              <a:rPr lang="en-US" dirty="0"/>
              <a:t>Control highlight width</a:t>
            </a:r>
          </a:p>
          <a:p>
            <a:r>
              <a:rPr lang="en-US" dirty="0"/>
              <a:t>Combine with diffuse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898" y="1565087"/>
            <a:ext cx="95050" cy="267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386" y="1638532"/>
            <a:ext cx="129614" cy="198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897759"/>
            <a:ext cx="1235650" cy="7344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727286"/>
            <a:ext cx="501173" cy="2678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1832" y="3714750"/>
            <a:ext cx="786323" cy="328354"/>
          </a:xfrm>
          <a:prstGeom prst="rect">
            <a:avLst/>
          </a:prstGeom>
        </p:spPr>
      </p:pic>
      <p:pic>
        <p:nvPicPr>
          <p:cNvPr id="12" name="Picture 11" descr="H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609" y="1016387"/>
            <a:ext cx="2281199" cy="2082113"/>
          </a:xfrm>
          <a:prstGeom prst="rect">
            <a:avLst/>
          </a:prstGeom>
        </p:spPr>
      </p:pic>
      <p:pic>
        <p:nvPicPr>
          <p:cNvPr id="14" name="Picture 13" descr="co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832" y="3163653"/>
            <a:ext cx="3196166" cy="1979848"/>
          </a:xfrm>
          <a:prstGeom prst="rect">
            <a:avLst/>
          </a:prstGeom>
        </p:spPr>
      </p:pic>
      <p:pic>
        <p:nvPicPr>
          <p:cNvPr id="15" name="Picture 14" descr="cospower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195" y="3163653"/>
            <a:ext cx="3196166" cy="19798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74B757-D3F7-784E-AEF3-1D2DE7EE24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0600" y="4410996"/>
            <a:ext cx="39497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7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Combined Specular &amp; Mirror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surfaces have both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691" y="1742223"/>
            <a:ext cx="3076163" cy="30761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273" y="2675441"/>
            <a:ext cx="3110727" cy="104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74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Refraction</a:t>
            </a:r>
          </a:p>
        </p:txBody>
      </p:sp>
      <p:pic>
        <p:nvPicPr>
          <p:cNvPr id="4628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73" y="971551"/>
            <a:ext cx="4590342" cy="398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665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7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981" y="1"/>
            <a:ext cx="514404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441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846" y="1189205"/>
            <a:ext cx="3041599" cy="3404517"/>
          </a:xfrm>
          <a:prstGeom prst="rect">
            <a:avLst/>
          </a:prstGeom>
        </p:spPr>
      </p:pic>
      <p:pic>
        <p:nvPicPr>
          <p:cNvPr id="8" name="Content Placeholder 7" descr="refract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02" b="-9002"/>
          <a:stretch>
            <a:fillRect/>
          </a:stretch>
        </p:blipFill>
        <p:spPr>
          <a:xfrm>
            <a:off x="4628950" y="1200152"/>
            <a:ext cx="3035306" cy="340156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Refraction Vector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Index of refraction &amp; Snell’s Law</a:t>
            </a:r>
          </a:p>
          <a:p>
            <a:pPr lvl="1"/>
            <a:endParaRPr lang="en-US" dirty="0"/>
          </a:p>
          <a:p>
            <a:r>
              <a:rPr lang="en-US" dirty="0"/>
              <a:t>In terms of normal &amp; tangent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     in terms of     and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43000" y="2680908"/>
            <a:ext cx="2070100" cy="25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43000" y="3771900"/>
            <a:ext cx="2377440" cy="2476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92405" y="1657350"/>
            <a:ext cx="1841500" cy="215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0C69B8-B843-884F-B8E2-60CD2EC4C0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108" y="3024047"/>
            <a:ext cx="228600" cy="215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C8A64F-9443-D641-886A-39A4351118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2361" y="3025620"/>
            <a:ext cx="152400" cy="215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D66F94-CD21-DA48-B058-F3E6E87800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8042" y="3031796"/>
            <a:ext cx="127000" cy="215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00BCAD-F7F9-6B45-AF0B-0FF8363977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3000" y="2344323"/>
            <a:ext cx="2324100" cy="215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C9EAF34-F507-E24C-AA67-54862B1EF6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9855" y="3384550"/>
            <a:ext cx="23241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7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846" y="1189205"/>
            <a:ext cx="3041599" cy="3404517"/>
          </a:xfrm>
          <a:prstGeom prst="rect">
            <a:avLst/>
          </a:prstGeom>
        </p:spPr>
      </p:pic>
      <p:pic>
        <p:nvPicPr>
          <p:cNvPr id="8" name="Content Placeholder 7" descr="refract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02" b="-9002"/>
          <a:stretch>
            <a:fillRect/>
          </a:stretch>
        </p:blipFill>
        <p:spPr>
          <a:xfrm>
            <a:off x="4628950" y="1200152"/>
            <a:ext cx="3035306" cy="340156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Refraction Vector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Index of refraction &amp; Snell’s Law</a:t>
            </a:r>
          </a:p>
          <a:p>
            <a:pPr lvl="1"/>
            <a:endParaRPr lang="en-US" dirty="0"/>
          </a:p>
          <a:p>
            <a:r>
              <a:rPr lang="en-US" dirty="0"/>
              <a:t>In terms of</a:t>
            </a:r>
          </a:p>
          <a:p>
            <a:pPr lvl="1"/>
            <a:endParaRPr lang="en-US" dirty="0"/>
          </a:p>
          <a:p>
            <a:r>
              <a:rPr lang="en-US" dirty="0"/>
              <a:t>     term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03605"/>
            <a:ext cx="219098" cy="24765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50" y="2690121"/>
            <a:ext cx="247676" cy="20955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343149"/>
            <a:ext cx="2114772" cy="257175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3051355"/>
            <a:ext cx="2495812" cy="24765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3390900"/>
            <a:ext cx="3010216" cy="78105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57350"/>
            <a:ext cx="1886148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1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Refraction Vector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Snell’s Law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 terms of</a:t>
            </a:r>
          </a:p>
          <a:p>
            <a:pPr lvl="1"/>
            <a:endParaRPr lang="en-US" dirty="0"/>
          </a:p>
          <a:p>
            <a:r>
              <a:rPr lang="en-US" dirty="0"/>
              <a:t>   term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Content Placeholder 7" descr="refract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02" b="-9002"/>
          <a:stretch>
            <a:fillRect/>
          </a:stretch>
        </p:blipFill>
        <p:spPr>
          <a:xfrm>
            <a:off x="4648200" y="1200152"/>
            <a:ext cx="3035306" cy="3401568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5188" y="1647826"/>
            <a:ext cx="1841500" cy="2159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88" y="3374572"/>
            <a:ext cx="3438886" cy="158115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33459"/>
            <a:ext cx="171468" cy="20955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58" y="2331173"/>
            <a:ext cx="219098" cy="24765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4" y="2688771"/>
            <a:ext cx="2114772" cy="257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04CF98-81A3-8141-BF2A-1A6360A24E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5188" y="1983683"/>
            <a:ext cx="19431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Refraction Vector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Snell’s Law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 terms of</a:t>
            </a:r>
          </a:p>
          <a:p>
            <a:pPr lvl="1"/>
            <a:endParaRPr lang="en-US" dirty="0"/>
          </a:p>
          <a:p>
            <a:r>
              <a:rPr lang="en-US" dirty="0"/>
              <a:t>   in terms of     and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Content Placeholder 7" descr="refract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02" b="-9002"/>
          <a:stretch>
            <a:fillRect/>
          </a:stretch>
        </p:blipFill>
        <p:spPr>
          <a:xfrm>
            <a:off x="4648200" y="1200153"/>
            <a:ext cx="3028950" cy="3394445"/>
          </a:xfr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57351"/>
            <a:ext cx="1886148" cy="20955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58" y="2326440"/>
            <a:ext cx="219098" cy="2476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52398" y="2658836"/>
            <a:ext cx="2070100" cy="2540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3" y="3439886"/>
            <a:ext cx="2867326" cy="590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252357" y="3033685"/>
            <a:ext cx="152400" cy="215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947581" y="3034569"/>
            <a:ext cx="127000" cy="215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76E559-642C-7048-97B8-A7881A1C6B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2398" y="1987694"/>
            <a:ext cx="1943100" cy="25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E440C6-10E2-6D49-BC3A-4FEC5EA76F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0252" y="3003749"/>
            <a:ext cx="1143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08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E9E9CEC-8024-7D49-9457-05B79E73D865}"/>
              </a:ext>
            </a:extLst>
          </p:cNvPr>
          <p:cNvCxnSpPr>
            <a:cxnSpLocks/>
          </p:cNvCxnSpPr>
          <p:nvPr/>
        </p:nvCxnSpPr>
        <p:spPr>
          <a:xfrm>
            <a:off x="307367" y="3819262"/>
            <a:ext cx="2557012" cy="10384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54F95C8-C83C-9A47-8A78-7F8C2F365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Traced Antialiasing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1356D-A282-B94F-8617-DC54D65FD3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Only sampling center of each pixel leads to jagged aliasing</a:t>
            </a:r>
          </a:p>
          <a:p>
            <a:r>
              <a:rPr lang="en-US" dirty="0"/>
              <a:t>Jitter position within pixel on image plane</a:t>
            </a:r>
          </a:p>
          <a:p>
            <a:r>
              <a:rPr lang="en-US" dirty="0"/>
              <a:t>Average over several random rays per pixel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19F26D-4E30-4548-9FA4-CFC9D7F6A9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00" t="50000" r="41406" b="28906"/>
          <a:stretch/>
        </p:blipFill>
        <p:spPr>
          <a:xfrm>
            <a:off x="4876800" y="905470"/>
            <a:ext cx="2057424" cy="20574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EB506C-5769-1C4F-8CFD-76A8C5D150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00" t="50000" r="41406" b="28906"/>
          <a:stretch/>
        </p:blipFill>
        <p:spPr>
          <a:xfrm>
            <a:off x="7011519" y="905470"/>
            <a:ext cx="2057424" cy="20574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3C3E7B-8F0D-424E-9EF8-A87094A8D5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500" t="50000" r="41406" b="28906"/>
          <a:stretch/>
        </p:blipFill>
        <p:spPr>
          <a:xfrm>
            <a:off x="4876800" y="3075378"/>
            <a:ext cx="2057424" cy="20574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A01998-5DAE-1646-B050-A219A993E3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500" t="50000" r="41406" b="28906"/>
          <a:stretch/>
        </p:blipFill>
        <p:spPr>
          <a:xfrm>
            <a:off x="7025155" y="3079365"/>
            <a:ext cx="2057424" cy="20574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92A6305-D03C-954A-B437-CC20F95A15DF}"/>
              </a:ext>
            </a:extLst>
          </p:cNvPr>
          <p:cNvSpPr/>
          <p:nvPr/>
        </p:nvSpPr>
        <p:spPr>
          <a:xfrm>
            <a:off x="2972728" y="3309809"/>
            <a:ext cx="396548" cy="3965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D14DD42-AC1A-A040-A594-78D41A2629A2}"/>
              </a:ext>
            </a:extLst>
          </p:cNvPr>
          <p:cNvSpPr/>
          <p:nvPr/>
        </p:nvSpPr>
        <p:spPr>
          <a:xfrm>
            <a:off x="3132902" y="3469983"/>
            <a:ext cx="76200" cy="76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AE4590-6218-9243-87EB-65B9971ABFD8}"/>
              </a:ext>
            </a:extLst>
          </p:cNvPr>
          <p:cNvSpPr/>
          <p:nvPr/>
        </p:nvSpPr>
        <p:spPr>
          <a:xfrm>
            <a:off x="3369276" y="3309691"/>
            <a:ext cx="396548" cy="3965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002B002-125B-8A4F-B737-EA6D6EB30469}"/>
              </a:ext>
            </a:extLst>
          </p:cNvPr>
          <p:cNvSpPr/>
          <p:nvPr/>
        </p:nvSpPr>
        <p:spPr>
          <a:xfrm>
            <a:off x="3529450" y="3469865"/>
            <a:ext cx="76200" cy="76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839C87-DD88-D343-BBE2-5C1AA5CF2F23}"/>
              </a:ext>
            </a:extLst>
          </p:cNvPr>
          <p:cNvSpPr/>
          <p:nvPr/>
        </p:nvSpPr>
        <p:spPr>
          <a:xfrm>
            <a:off x="3765824" y="3309691"/>
            <a:ext cx="396548" cy="3965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F1F46B5-073F-1440-9104-82ED442DAB87}"/>
              </a:ext>
            </a:extLst>
          </p:cNvPr>
          <p:cNvSpPr/>
          <p:nvPr/>
        </p:nvSpPr>
        <p:spPr>
          <a:xfrm>
            <a:off x="3925998" y="3469865"/>
            <a:ext cx="76200" cy="76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C074DF-2532-9A4D-9733-1ABECA357B62}"/>
              </a:ext>
            </a:extLst>
          </p:cNvPr>
          <p:cNvSpPr/>
          <p:nvPr/>
        </p:nvSpPr>
        <p:spPr>
          <a:xfrm>
            <a:off x="2972728" y="3706239"/>
            <a:ext cx="396548" cy="3965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DE37BFB-3E97-1040-A7F1-B782583DCCE2}"/>
              </a:ext>
            </a:extLst>
          </p:cNvPr>
          <p:cNvSpPr/>
          <p:nvPr/>
        </p:nvSpPr>
        <p:spPr>
          <a:xfrm>
            <a:off x="3132902" y="3866413"/>
            <a:ext cx="76200" cy="76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3F4063-1116-3248-A61C-ABD0792A9C6A}"/>
              </a:ext>
            </a:extLst>
          </p:cNvPr>
          <p:cNvSpPr/>
          <p:nvPr/>
        </p:nvSpPr>
        <p:spPr>
          <a:xfrm>
            <a:off x="3369276" y="3706121"/>
            <a:ext cx="396548" cy="3965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5A85BC8-8A52-0B48-B27B-6CAAE1BC6A87}"/>
              </a:ext>
            </a:extLst>
          </p:cNvPr>
          <p:cNvSpPr/>
          <p:nvPr/>
        </p:nvSpPr>
        <p:spPr>
          <a:xfrm>
            <a:off x="3529450" y="3866295"/>
            <a:ext cx="76200" cy="76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D1ED891-36C9-8E46-BAF8-C9013823395A}"/>
              </a:ext>
            </a:extLst>
          </p:cNvPr>
          <p:cNvSpPr/>
          <p:nvPr/>
        </p:nvSpPr>
        <p:spPr>
          <a:xfrm>
            <a:off x="3765824" y="3706121"/>
            <a:ext cx="396548" cy="3965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43F1ACA-69E6-1E48-B9E8-9B7F69855869}"/>
              </a:ext>
            </a:extLst>
          </p:cNvPr>
          <p:cNvSpPr/>
          <p:nvPr/>
        </p:nvSpPr>
        <p:spPr>
          <a:xfrm>
            <a:off x="3925998" y="3866295"/>
            <a:ext cx="76200" cy="76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8307885-F6E2-174A-A92F-196F8D3EC388}"/>
              </a:ext>
            </a:extLst>
          </p:cNvPr>
          <p:cNvSpPr/>
          <p:nvPr/>
        </p:nvSpPr>
        <p:spPr>
          <a:xfrm>
            <a:off x="2972728" y="4102551"/>
            <a:ext cx="396548" cy="3965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FC8058C-FB9F-B748-86D9-BC19786A149C}"/>
              </a:ext>
            </a:extLst>
          </p:cNvPr>
          <p:cNvSpPr/>
          <p:nvPr/>
        </p:nvSpPr>
        <p:spPr>
          <a:xfrm>
            <a:off x="3132902" y="4262725"/>
            <a:ext cx="76200" cy="76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8AE9ABC-509D-C644-9BA9-CFE5E2795129}"/>
              </a:ext>
            </a:extLst>
          </p:cNvPr>
          <p:cNvSpPr/>
          <p:nvPr/>
        </p:nvSpPr>
        <p:spPr>
          <a:xfrm>
            <a:off x="3369276" y="4102433"/>
            <a:ext cx="396548" cy="3965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CAA257F-1BF7-4C49-9148-5D92DEBEEFEC}"/>
              </a:ext>
            </a:extLst>
          </p:cNvPr>
          <p:cNvSpPr/>
          <p:nvPr/>
        </p:nvSpPr>
        <p:spPr>
          <a:xfrm>
            <a:off x="3529450" y="4262607"/>
            <a:ext cx="76200" cy="76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4F893B5-8556-DA47-9038-BD3A66540579}"/>
              </a:ext>
            </a:extLst>
          </p:cNvPr>
          <p:cNvSpPr/>
          <p:nvPr/>
        </p:nvSpPr>
        <p:spPr>
          <a:xfrm>
            <a:off x="3765824" y="4102433"/>
            <a:ext cx="396548" cy="3965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390BA03-1EC9-984E-8CF9-168F0EDABE6E}"/>
              </a:ext>
            </a:extLst>
          </p:cNvPr>
          <p:cNvSpPr/>
          <p:nvPr/>
        </p:nvSpPr>
        <p:spPr>
          <a:xfrm>
            <a:off x="3925998" y="4262607"/>
            <a:ext cx="76200" cy="76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653DFA7-8C63-1D4D-94C0-16CB7C726519}"/>
              </a:ext>
            </a:extLst>
          </p:cNvPr>
          <p:cNvGrpSpPr/>
          <p:nvPr/>
        </p:nvGrpSpPr>
        <p:grpSpPr>
          <a:xfrm>
            <a:off x="3000500" y="3341719"/>
            <a:ext cx="1156102" cy="1135414"/>
            <a:chOff x="3000500" y="3341719"/>
            <a:chExt cx="1156102" cy="1135414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865CCFD-3A4E-034F-94D5-4374D3B319E7}"/>
                </a:ext>
              </a:extLst>
            </p:cNvPr>
            <p:cNvSpPr/>
            <p:nvPr/>
          </p:nvSpPr>
          <p:spPr>
            <a:xfrm>
              <a:off x="3021187" y="3383094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2DA4046-BAF9-5645-AFD3-038442B2F2B1}"/>
                </a:ext>
              </a:extLst>
            </p:cNvPr>
            <p:cNvSpPr/>
            <p:nvPr/>
          </p:nvSpPr>
          <p:spPr>
            <a:xfrm>
              <a:off x="3248753" y="3536183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C984DB1-909E-7147-B604-3C5E3F8526A1}"/>
                </a:ext>
              </a:extLst>
            </p:cNvPr>
            <p:cNvSpPr/>
            <p:nvPr/>
          </p:nvSpPr>
          <p:spPr>
            <a:xfrm>
              <a:off x="3629408" y="3362406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B44B0BF-C397-D444-AA03-42189E19D3B9}"/>
                </a:ext>
              </a:extLst>
            </p:cNvPr>
            <p:cNvSpPr/>
            <p:nvPr/>
          </p:nvSpPr>
          <p:spPr>
            <a:xfrm>
              <a:off x="3637684" y="3589972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13D97A2-E816-C346-8AFC-E730511C3FE0}"/>
                </a:ext>
              </a:extLst>
            </p:cNvPr>
            <p:cNvSpPr/>
            <p:nvPr/>
          </p:nvSpPr>
          <p:spPr>
            <a:xfrm>
              <a:off x="3240478" y="3416195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EC137C9-A22B-8948-B8D0-542B0AD4A28F}"/>
                </a:ext>
              </a:extLst>
            </p:cNvPr>
            <p:cNvSpPr/>
            <p:nvPr/>
          </p:nvSpPr>
          <p:spPr>
            <a:xfrm>
              <a:off x="3058425" y="3565147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F683E00-AE6C-8941-AEC7-A7728D0D02DD}"/>
                </a:ext>
              </a:extLst>
            </p:cNvPr>
            <p:cNvSpPr/>
            <p:nvPr/>
          </p:nvSpPr>
          <p:spPr>
            <a:xfrm>
              <a:off x="3401843" y="3349993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0BEFA33-DE35-234B-9ACE-F6A1A3765A3D}"/>
                </a:ext>
              </a:extLst>
            </p:cNvPr>
            <p:cNvSpPr/>
            <p:nvPr/>
          </p:nvSpPr>
          <p:spPr>
            <a:xfrm>
              <a:off x="3501144" y="3606522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BFE2A0A-3401-A047-B128-A78E13E44960}"/>
                </a:ext>
              </a:extLst>
            </p:cNvPr>
            <p:cNvSpPr/>
            <p:nvPr/>
          </p:nvSpPr>
          <p:spPr>
            <a:xfrm>
              <a:off x="3815599" y="3341719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B04C3EE-4E56-2141-9D68-E55CF26896B8}"/>
                </a:ext>
              </a:extLst>
            </p:cNvPr>
            <p:cNvSpPr/>
            <p:nvPr/>
          </p:nvSpPr>
          <p:spPr>
            <a:xfrm>
              <a:off x="3832149" y="3548596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B5A981F-F252-2F40-A11C-E903A796DF58}"/>
                </a:ext>
              </a:extLst>
            </p:cNvPr>
            <p:cNvSpPr/>
            <p:nvPr/>
          </p:nvSpPr>
          <p:spPr>
            <a:xfrm>
              <a:off x="3956276" y="3349994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DC18C45-8EDD-7C48-9CCB-86E5B759E3D2}"/>
                </a:ext>
              </a:extLst>
            </p:cNvPr>
            <p:cNvSpPr/>
            <p:nvPr/>
          </p:nvSpPr>
          <p:spPr>
            <a:xfrm>
              <a:off x="4059714" y="3503083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4F94C75-C669-224B-A18E-58E0367B8D27}"/>
                </a:ext>
              </a:extLst>
            </p:cNvPr>
            <p:cNvSpPr/>
            <p:nvPr/>
          </p:nvSpPr>
          <p:spPr>
            <a:xfrm>
              <a:off x="3025325" y="3734786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FFADC75-764E-1341-B4F8-7C43F72BD160}"/>
                </a:ext>
              </a:extLst>
            </p:cNvPr>
            <p:cNvSpPr/>
            <p:nvPr/>
          </p:nvSpPr>
          <p:spPr>
            <a:xfrm>
              <a:off x="3273578" y="3842362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2F3B97C-0A19-F84C-9AF5-4D204EBF2C0B}"/>
                </a:ext>
              </a:extLst>
            </p:cNvPr>
            <p:cNvSpPr/>
            <p:nvPr/>
          </p:nvSpPr>
          <p:spPr>
            <a:xfrm>
              <a:off x="3025325" y="3900289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B22164A6-22F0-0747-B4E0-AAC645ABE901}"/>
                </a:ext>
              </a:extLst>
            </p:cNvPr>
            <p:cNvSpPr/>
            <p:nvPr/>
          </p:nvSpPr>
          <p:spPr>
            <a:xfrm>
              <a:off x="3190827" y="3966490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18885D9-4BBB-A847-A08C-6EEC4E4D0E48}"/>
                </a:ext>
              </a:extLst>
            </p:cNvPr>
            <p:cNvSpPr/>
            <p:nvPr/>
          </p:nvSpPr>
          <p:spPr>
            <a:xfrm>
              <a:off x="3459768" y="3763750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7D1A598-48CC-D947-8BAE-46E678D693C9}"/>
                </a:ext>
              </a:extLst>
            </p:cNvPr>
            <p:cNvSpPr/>
            <p:nvPr/>
          </p:nvSpPr>
          <p:spPr>
            <a:xfrm>
              <a:off x="3583895" y="3743062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F300DAC-E8B5-B841-A595-BD4E4E0BC324}"/>
                </a:ext>
              </a:extLst>
            </p:cNvPr>
            <p:cNvSpPr/>
            <p:nvPr/>
          </p:nvSpPr>
          <p:spPr>
            <a:xfrm>
              <a:off x="3637683" y="3937526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A3C9C13-49E9-2942-AC99-CB295D074F9F}"/>
                </a:ext>
              </a:extLst>
            </p:cNvPr>
            <p:cNvSpPr/>
            <p:nvPr/>
          </p:nvSpPr>
          <p:spPr>
            <a:xfrm>
              <a:off x="3447355" y="3933389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ED5AB18-183B-534E-A415-3C72285BDB0B}"/>
                </a:ext>
              </a:extLst>
            </p:cNvPr>
            <p:cNvSpPr/>
            <p:nvPr/>
          </p:nvSpPr>
          <p:spPr>
            <a:xfrm>
              <a:off x="3819736" y="3747199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3F59F9A-66AE-AA46-BF39-A1D7337F9901}"/>
                </a:ext>
              </a:extLst>
            </p:cNvPr>
            <p:cNvSpPr/>
            <p:nvPr/>
          </p:nvSpPr>
          <p:spPr>
            <a:xfrm>
              <a:off x="4039026" y="3805124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710FB48-2297-824D-80D8-BFAD6A2D2BA3}"/>
                </a:ext>
              </a:extLst>
            </p:cNvPr>
            <p:cNvSpPr/>
            <p:nvPr/>
          </p:nvSpPr>
          <p:spPr>
            <a:xfrm>
              <a:off x="3997651" y="3978903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4A7C315-43FD-B745-9378-8CBC3DD8F7B2}"/>
                </a:ext>
              </a:extLst>
            </p:cNvPr>
            <p:cNvSpPr/>
            <p:nvPr/>
          </p:nvSpPr>
          <p:spPr>
            <a:xfrm>
              <a:off x="3819736" y="3867188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4A94B5E-20F2-7C4D-B6FB-767B0573F6E0}"/>
                </a:ext>
              </a:extLst>
            </p:cNvPr>
            <p:cNvSpPr/>
            <p:nvPr/>
          </p:nvSpPr>
          <p:spPr>
            <a:xfrm>
              <a:off x="3885937" y="4156818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BC7B15F-30CA-2644-B0C9-8A3EFC0CD39D}"/>
                </a:ext>
              </a:extLst>
            </p:cNvPr>
            <p:cNvSpPr/>
            <p:nvPr/>
          </p:nvSpPr>
          <p:spPr>
            <a:xfrm>
              <a:off x="4014201" y="4206468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555C0E2-7F09-764E-BDAD-6FFAA56BB1D4}"/>
                </a:ext>
              </a:extLst>
            </p:cNvPr>
            <p:cNvSpPr/>
            <p:nvPr/>
          </p:nvSpPr>
          <p:spPr>
            <a:xfrm>
              <a:off x="4080402" y="4309906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F4D4FC9-649E-E045-913B-63CBF7E388F8}"/>
                </a:ext>
              </a:extLst>
            </p:cNvPr>
            <p:cNvSpPr/>
            <p:nvPr/>
          </p:nvSpPr>
          <p:spPr>
            <a:xfrm>
              <a:off x="3802050" y="4282668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C20183A-F6BD-C645-9C67-8A723A5D7807}"/>
                </a:ext>
              </a:extLst>
            </p:cNvPr>
            <p:cNvSpPr/>
            <p:nvPr/>
          </p:nvSpPr>
          <p:spPr>
            <a:xfrm>
              <a:off x="3658371" y="4384383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AC6F4DB-DC0C-1F47-B067-1CBD177C9944}"/>
                </a:ext>
              </a:extLst>
            </p:cNvPr>
            <p:cNvSpPr/>
            <p:nvPr/>
          </p:nvSpPr>
          <p:spPr>
            <a:xfrm>
              <a:off x="3414255" y="4376108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140DBB8-AA09-B34B-ADD3-6D1C192EDF0C}"/>
                </a:ext>
              </a:extLst>
            </p:cNvPr>
            <p:cNvSpPr/>
            <p:nvPr/>
          </p:nvSpPr>
          <p:spPr>
            <a:xfrm>
              <a:off x="3463906" y="4173367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100999A-9ED6-0641-A9A6-3E002E9C55ED}"/>
                </a:ext>
              </a:extLst>
            </p:cNvPr>
            <p:cNvSpPr/>
            <p:nvPr/>
          </p:nvSpPr>
          <p:spPr>
            <a:xfrm>
              <a:off x="3654234" y="4206468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A56C372-01E2-0B47-8500-3D845C934A8C}"/>
                </a:ext>
              </a:extLst>
            </p:cNvPr>
            <p:cNvSpPr/>
            <p:nvPr/>
          </p:nvSpPr>
          <p:spPr>
            <a:xfrm>
              <a:off x="3265303" y="4223018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1694068-3502-E140-8C85-62C3FDB794BF}"/>
                </a:ext>
              </a:extLst>
            </p:cNvPr>
            <p:cNvSpPr/>
            <p:nvPr/>
          </p:nvSpPr>
          <p:spPr>
            <a:xfrm>
              <a:off x="3025325" y="4127855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EEF05CD-A347-3041-9F58-25143AFC51F3}"/>
                </a:ext>
              </a:extLst>
            </p:cNvPr>
            <p:cNvSpPr/>
            <p:nvPr/>
          </p:nvSpPr>
          <p:spPr>
            <a:xfrm>
              <a:off x="3000500" y="4400933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7AC6514-18D8-134C-B960-6E88138115E0}"/>
                </a:ext>
              </a:extLst>
            </p:cNvPr>
            <p:cNvSpPr/>
            <p:nvPr/>
          </p:nvSpPr>
          <p:spPr>
            <a:xfrm>
              <a:off x="3108077" y="4371970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4" name="Up Arrow 83">
            <a:extLst>
              <a:ext uri="{FF2B5EF4-FFF2-40B4-BE49-F238E27FC236}">
                <a16:creationId xmlns:a16="http://schemas.microsoft.com/office/drawing/2014/main" id="{5268BA4D-0E95-9945-B240-BFC2EC3DFBC5}"/>
              </a:ext>
            </a:extLst>
          </p:cNvPr>
          <p:cNvSpPr/>
          <p:nvPr/>
        </p:nvSpPr>
        <p:spPr>
          <a:xfrm>
            <a:off x="2322971" y="3562350"/>
            <a:ext cx="496429" cy="1085824"/>
          </a:xfrm>
          <a:prstGeom prst="upArrow">
            <a:avLst>
              <a:gd name="adj1" fmla="val 16567"/>
              <a:gd name="adj2" fmla="val 176036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AB3FF562-363E-AE40-8093-331635ADF0DF}"/>
              </a:ext>
            </a:extLst>
          </p:cNvPr>
          <p:cNvCxnSpPr>
            <a:cxnSpLocks/>
          </p:cNvCxnSpPr>
          <p:nvPr/>
        </p:nvCxnSpPr>
        <p:spPr>
          <a:xfrm>
            <a:off x="310896" y="3776472"/>
            <a:ext cx="0" cy="5577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FA9C9CD-A176-FF46-903D-DC5271BA673F}"/>
              </a:ext>
            </a:extLst>
          </p:cNvPr>
          <p:cNvCxnSpPr>
            <a:cxnSpLocks/>
          </p:cNvCxnSpPr>
          <p:nvPr/>
        </p:nvCxnSpPr>
        <p:spPr>
          <a:xfrm flipH="1" flipV="1">
            <a:off x="307367" y="3866295"/>
            <a:ext cx="2220541" cy="7215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A8B93B11-C725-0349-83CC-859ABE606187}"/>
              </a:ext>
            </a:extLst>
          </p:cNvPr>
          <p:cNvSpPr/>
          <p:nvPr/>
        </p:nvSpPr>
        <p:spPr>
          <a:xfrm>
            <a:off x="826334" y="4020355"/>
            <a:ext cx="45726" cy="4572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/>
          </a:p>
        </p:txBody>
      </p:sp>
      <p:sp>
        <p:nvSpPr>
          <p:cNvPr id="90" name="Up Arrow 89">
            <a:extLst>
              <a:ext uri="{FF2B5EF4-FFF2-40B4-BE49-F238E27FC236}">
                <a16:creationId xmlns:a16="http://schemas.microsoft.com/office/drawing/2014/main" id="{7E95F213-CD25-D748-93FB-58314B1566CC}"/>
              </a:ext>
            </a:extLst>
          </p:cNvPr>
          <p:cNvSpPr/>
          <p:nvPr/>
        </p:nvSpPr>
        <p:spPr>
          <a:xfrm flipV="1">
            <a:off x="76200" y="3841563"/>
            <a:ext cx="159528" cy="348931"/>
          </a:xfrm>
          <a:prstGeom prst="upArrow">
            <a:avLst>
              <a:gd name="adj1" fmla="val 16567"/>
              <a:gd name="adj2" fmla="val 176036"/>
            </a:avLst>
          </a:prstGeom>
          <a:solidFill>
            <a:srgbClr val="0080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B99D69-6E50-7945-AA5E-F93F73CB0C71}"/>
              </a:ext>
            </a:extLst>
          </p:cNvPr>
          <p:cNvCxnSpPr>
            <a:cxnSpLocks/>
          </p:cNvCxnSpPr>
          <p:nvPr/>
        </p:nvCxnSpPr>
        <p:spPr>
          <a:xfrm>
            <a:off x="256032" y="3776472"/>
            <a:ext cx="1097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FCBD3FB-1264-F247-A9DC-326C6F631619}"/>
              </a:ext>
            </a:extLst>
          </p:cNvPr>
          <p:cNvCxnSpPr>
            <a:cxnSpLocks/>
          </p:cNvCxnSpPr>
          <p:nvPr/>
        </p:nvCxnSpPr>
        <p:spPr>
          <a:xfrm>
            <a:off x="256032" y="4334256"/>
            <a:ext cx="1097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5E39910-DEBC-5F45-AE58-C728AF4DAF07}"/>
              </a:ext>
            </a:extLst>
          </p:cNvPr>
          <p:cNvCxnSpPr>
            <a:cxnSpLocks/>
          </p:cNvCxnSpPr>
          <p:nvPr/>
        </p:nvCxnSpPr>
        <p:spPr>
          <a:xfrm>
            <a:off x="256032" y="4148328"/>
            <a:ext cx="1097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A90E537-B845-054C-B820-6281D453665E}"/>
              </a:ext>
            </a:extLst>
          </p:cNvPr>
          <p:cNvCxnSpPr>
            <a:cxnSpLocks/>
          </p:cNvCxnSpPr>
          <p:nvPr/>
        </p:nvCxnSpPr>
        <p:spPr>
          <a:xfrm>
            <a:off x="256032" y="3962400"/>
            <a:ext cx="1097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8F36F3F5-49DD-9D4D-9426-BFAAEE7C1173}"/>
              </a:ext>
            </a:extLst>
          </p:cNvPr>
          <p:cNvCxnSpPr>
            <a:endCxn id="84" idx="1"/>
          </p:cNvCxnSpPr>
          <p:nvPr/>
        </p:nvCxnSpPr>
        <p:spPr>
          <a:xfrm>
            <a:off x="313807" y="3918562"/>
            <a:ext cx="2026168" cy="4534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07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 Blending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much makes it through</a:t>
            </a:r>
          </a:p>
          <a:p>
            <a:r>
              <a:rPr lang="en-US" i="1" dirty="0">
                <a:latin typeface="Symbol" charset="2"/>
                <a:cs typeface="Symbol" charset="2"/>
              </a:rPr>
              <a:t>a</a:t>
            </a:r>
            <a:r>
              <a:rPr lang="en-US" dirty="0"/>
              <a:t> = opacity</a:t>
            </a:r>
          </a:p>
          <a:p>
            <a:pPr lvl="1"/>
            <a:r>
              <a:rPr lang="en-US" dirty="0"/>
              <a:t>How much of foreground color 0-1</a:t>
            </a:r>
          </a:p>
          <a:p>
            <a:r>
              <a:rPr lang="en-US" dirty="0"/>
              <a:t>1 – </a:t>
            </a:r>
            <a:r>
              <a:rPr lang="en-US" i="1" dirty="0">
                <a:latin typeface="Symbol" charset="2"/>
                <a:cs typeface="Symbol" charset="2"/>
              </a:rPr>
              <a:t>a</a:t>
            </a:r>
            <a:r>
              <a:rPr lang="en-US" dirty="0"/>
              <a:t> = transparency</a:t>
            </a:r>
          </a:p>
          <a:p>
            <a:pPr lvl="1"/>
            <a:r>
              <a:rPr lang="en-US" dirty="0"/>
              <a:t>How much of background color</a:t>
            </a:r>
          </a:p>
          <a:p>
            <a:r>
              <a:rPr lang="en-US" dirty="0"/>
              <a:t>Foreground * </a:t>
            </a:r>
            <a:r>
              <a:rPr lang="en-US" i="1" dirty="0">
                <a:latin typeface="Symbol" charset="2"/>
                <a:cs typeface="Symbol" charset="2"/>
              </a:rPr>
              <a:t>a</a:t>
            </a:r>
            <a:r>
              <a:rPr lang="en-US" dirty="0"/>
              <a:t> + Background * (1 – </a:t>
            </a:r>
            <a:r>
              <a:rPr lang="en-US" i="1" dirty="0">
                <a:latin typeface="Symbol" charset="2"/>
                <a:cs typeface="Symbol" charset="2"/>
              </a:rPr>
              <a:t>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8124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Refraction and Alpha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Refraction = what direction</a:t>
            </a:r>
          </a:p>
          <a:p>
            <a:r>
              <a:rPr lang="en-US" i="1" dirty="0">
                <a:latin typeface="Symbol" charset="2"/>
                <a:cs typeface="Symbol" charset="2"/>
              </a:rPr>
              <a:t>a</a:t>
            </a:r>
            <a:r>
              <a:rPr lang="en-US" dirty="0"/>
              <a:t> = how much</a:t>
            </a:r>
          </a:p>
          <a:p>
            <a:pPr lvl="1"/>
            <a:r>
              <a:rPr lang="en-US" dirty="0"/>
              <a:t>Often approximate as a constant</a:t>
            </a:r>
          </a:p>
          <a:p>
            <a:pPr lvl="1"/>
            <a:r>
              <a:rPr lang="en-US" dirty="0"/>
              <a:t>Better: Use Fresnel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Schlick</a:t>
            </a:r>
            <a:r>
              <a:rPr lang="en-US" dirty="0"/>
              <a:t> approximation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601" y="2882823"/>
            <a:ext cx="5409208" cy="622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64" y="4023423"/>
            <a:ext cx="2972472" cy="53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87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Ambient Light</a:t>
            </a:r>
            <a:endParaRPr lang="en-US" dirty="0"/>
          </a:p>
        </p:txBody>
      </p:sp>
      <p:sp>
        <p:nvSpPr>
          <p:cNvPr id="564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light bounces we’re not counting</a:t>
            </a:r>
          </a:p>
          <a:p>
            <a:r>
              <a:rPr lang="en-US" dirty="0"/>
              <a:t>Approximate them as a constant</a:t>
            </a:r>
          </a:p>
          <a:p>
            <a:pPr marL="342832" lvl="1" indent="0">
              <a:buNone/>
            </a:pPr>
            <a:r>
              <a:rPr lang="en-US" dirty="0"/>
              <a:t>       = Amount of extra light coming into this surface</a:t>
            </a:r>
          </a:p>
          <a:p>
            <a:pPr marL="342832" lvl="1" indent="0">
              <a:buNone/>
            </a:pPr>
            <a:r>
              <a:rPr lang="en-US" dirty="0"/>
              <a:t>       = Amount that bounces off of this surface</a:t>
            </a:r>
          </a:p>
          <a:p>
            <a:pPr marL="342832" lvl="1" indent="0">
              <a:buNone/>
            </a:pPr>
            <a:r>
              <a:rPr lang="en-US" dirty="0"/>
              <a:t>                            </a:t>
            </a:r>
          </a:p>
          <a:p>
            <a:pPr marL="342832" lvl="1" indent="0">
              <a:buNone/>
            </a:pPr>
            <a:r>
              <a:rPr lang="en-US" dirty="0"/>
              <a:t>	Total extra light bouncing off this surface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56986"/>
            <a:ext cx="285150" cy="302432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19904"/>
            <a:ext cx="414764" cy="302432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82823"/>
            <a:ext cx="1684977" cy="30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68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EAC0-392E-E94E-B4BA-28A34E27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Ray Tracing (single sample)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A947B-576E-D048-92EB-03C8022AD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e = eye position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foreach pixel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s = pixel screen position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pixel color = trace(e, s-e)</a:t>
            </a:r>
          </a:p>
        </p:txBody>
      </p:sp>
    </p:spTree>
    <p:extLst>
      <p:ext uri="{BB962C8B-B14F-4D97-AF65-F5344CB8AC3E}">
        <p14:creationId xmlns:p14="http://schemas.microsoft.com/office/powerpoint/2010/main" val="27415961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EAC0-392E-E94E-B4BA-28A34E27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Ray Tracing (multiple samples)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A947B-576E-D048-92EB-03C8022AD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e = eye position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foreach pixel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pixel color = (0,0,0)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s = pixel screen position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foreach sample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	s’ = jittered screen position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	e’ = jittered eye position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	pixel color += trace(e’, s’-e’)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pixel color /= number of samples</a:t>
            </a:r>
          </a:p>
        </p:txBody>
      </p:sp>
    </p:spTree>
    <p:extLst>
      <p:ext uri="{BB962C8B-B14F-4D97-AF65-F5344CB8AC3E}">
        <p14:creationId xmlns:p14="http://schemas.microsoft.com/office/powerpoint/2010/main" val="34543144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7C956-5B8A-D94B-83D2-1661838FE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Ray Tracing (trace)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1741A-26C3-104F-8AEC-68D03CB00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6230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trace(e, d)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if (ray termination) return;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find first object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P,N,S = position, normal, surface parameters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color = (0,0,0)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foreach light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	L = normalize(</a:t>
            </a:r>
            <a:r>
              <a:rPr lang="en-US" sz="1800" dirty="0" err="1">
                <a:latin typeface="Courier" pitchFamily="2" charset="0"/>
              </a:rPr>
              <a:t>light.position</a:t>
            </a:r>
            <a:r>
              <a:rPr lang="en-US" sz="1800" dirty="0">
                <a:latin typeface="Courier" pitchFamily="2" charset="0"/>
              </a:rPr>
              <a:t> – P)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	if N•L &gt; 0 and probe(P, L, length(</a:t>
            </a:r>
            <a:r>
              <a:rPr lang="en-US" sz="1800" dirty="0" err="1">
                <a:latin typeface="Courier" pitchFamily="2" charset="0"/>
              </a:rPr>
              <a:t>light.position</a:t>
            </a:r>
            <a:r>
              <a:rPr lang="en-US" sz="1800" dirty="0">
                <a:latin typeface="Courier" pitchFamily="2" charset="0"/>
              </a:rPr>
              <a:t> – P))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			I = </a:t>
            </a:r>
            <a:r>
              <a:rPr lang="en-US" sz="1800" dirty="0" err="1">
                <a:latin typeface="Courier" pitchFamily="2" charset="0"/>
              </a:rPr>
              <a:t>light.intensity</a:t>
            </a:r>
            <a:r>
              <a:rPr lang="en-US" sz="1800" dirty="0">
                <a:latin typeface="Courier" pitchFamily="2" charset="0"/>
              </a:rPr>
              <a:t> * N•L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		color += </a:t>
            </a:r>
            <a:r>
              <a:rPr lang="en-US" sz="1800" dirty="0" err="1">
                <a:latin typeface="Courier" pitchFamily="2" charset="0"/>
              </a:rPr>
              <a:t>S.diffuse</a:t>
            </a:r>
            <a:r>
              <a:rPr lang="en-US" sz="1800" dirty="0">
                <a:latin typeface="Courier" pitchFamily="2" charset="0"/>
              </a:rPr>
              <a:t> * I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		if N•H &gt; 0 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			color += </a:t>
            </a:r>
            <a:r>
              <a:rPr lang="en-US" sz="1800" dirty="0" err="1">
                <a:latin typeface="Courier" pitchFamily="2" charset="0"/>
              </a:rPr>
              <a:t>S.specular</a:t>
            </a:r>
            <a:r>
              <a:rPr lang="en-US" sz="1800" dirty="0">
                <a:latin typeface="Courier" pitchFamily="2" charset="0"/>
              </a:rPr>
              <a:t> * I * </a:t>
            </a:r>
            <a:r>
              <a:rPr lang="en-US" sz="1800" dirty="0" err="1">
                <a:latin typeface="Courier" pitchFamily="2" charset="0"/>
              </a:rPr>
              <a:t>N•H</a:t>
            </a:r>
            <a:r>
              <a:rPr lang="en-US" sz="1800" baseline="30000" dirty="0" err="1">
                <a:latin typeface="Courier" pitchFamily="2" charset="0"/>
              </a:rPr>
              <a:t>S.specpow</a:t>
            </a:r>
            <a:endParaRPr lang="en-US" sz="18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color += </a:t>
            </a:r>
            <a:r>
              <a:rPr lang="en-US" sz="1800" dirty="0" err="1">
                <a:latin typeface="Courier" pitchFamily="2" charset="0"/>
              </a:rPr>
              <a:t>S.reflect</a:t>
            </a:r>
            <a:r>
              <a:rPr lang="en-US" sz="1800" dirty="0">
                <a:latin typeface="Courier" pitchFamily="2" charset="0"/>
              </a:rPr>
              <a:t> * trace(P, reflection direction)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color += </a:t>
            </a:r>
            <a:r>
              <a:rPr lang="en-US" sz="1800" dirty="0" err="1">
                <a:latin typeface="Courier" pitchFamily="2" charset="0"/>
              </a:rPr>
              <a:t>S.refract</a:t>
            </a:r>
            <a:r>
              <a:rPr lang="en-US" sz="1800" dirty="0">
                <a:latin typeface="Courier" pitchFamily="2" charset="0"/>
              </a:rPr>
              <a:t> * trace(P, refraction direction)</a:t>
            </a:r>
          </a:p>
          <a:p>
            <a:endParaRPr lang="en-US" sz="1800" dirty="0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C32182DA-D66A-B24E-8D31-1D37EF59A195}"/>
              </a:ext>
            </a:extLst>
          </p:cNvPr>
          <p:cNvSpPr/>
          <p:nvPr/>
        </p:nvSpPr>
        <p:spPr>
          <a:xfrm>
            <a:off x="609600" y="2495550"/>
            <a:ext cx="274319" cy="173860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F238B3-5CD7-764C-B6A9-B68766AB938A}"/>
              </a:ext>
            </a:extLst>
          </p:cNvPr>
          <p:cNvSpPr txBox="1"/>
          <p:nvPr/>
        </p:nvSpPr>
        <p:spPr>
          <a:xfrm rot="16200000">
            <a:off x="-611336" y="2646214"/>
            <a:ext cx="1967205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direct illumination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6AD711EB-A6D1-9647-B40F-B0662C568F24}"/>
              </a:ext>
            </a:extLst>
          </p:cNvPr>
          <p:cNvSpPr/>
          <p:nvPr/>
        </p:nvSpPr>
        <p:spPr>
          <a:xfrm>
            <a:off x="609600" y="4248150"/>
            <a:ext cx="274319" cy="381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1065B452-4FCB-4C46-87C2-8C8FD5E5D1C1}"/>
              </a:ext>
            </a:extLst>
          </p:cNvPr>
          <p:cNvCxnSpPr>
            <a:cxnSpLocks/>
            <a:stCxn id="6" idx="1"/>
            <a:endCxn id="20" idx="1"/>
          </p:cNvCxnSpPr>
          <p:nvPr/>
        </p:nvCxnSpPr>
        <p:spPr>
          <a:xfrm rot="10800000" flipH="1" flipV="1">
            <a:off x="609600" y="4438650"/>
            <a:ext cx="381000" cy="545708"/>
          </a:xfrm>
          <a:prstGeom prst="curvedConnector3">
            <a:avLst>
              <a:gd name="adj1" fmla="val -6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9A8E03F-310B-2242-A17E-F1DF49FEF799}"/>
              </a:ext>
            </a:extLst>
          </p:cNvPr>
          <p:cNvSpPr txBox="1"/>
          <p:nvPr/>
        </p:nvSpPr>
        <p:spPr>
          <a:xfrm>
            <a:off x="990600" y="4823224"/>
            <a:ext cx="7327647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Reflection &amp; refraction rays, terminate based on recursion/contribution</a:t>
            </a:r>
          </a:p>
        </p:txBody>
      </p:sp>
    </p:spTree>
    <p:extLst>
      <p:ext uri="{BB962C8B-B14F-4D97-AF65-F5344CB8AC3E}">
        <p14:creationId xmlns:p14="http://schemas.microsoft.com/office/powerpoint/2010/main" val="6554353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CF6C-6AD6-0D49-B907-5D9B5096E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Ray Tracing </a:t>
            </a:r>
            <a:r>
              <a:rPr lang="en-US"/>
              <a:t>(shadow probe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28B15-C541-F146-A2DC-A1187FD88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probe(e, d, distance)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foreach object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	if 𝜖 &lt; </a:t>
            </a:r>
            <a:r>
              <a:rPr lang="en-US" sz="1800" dirty="0" err="1">
                <a:latin typeface="Courier" pitchFamily="2" charset="0"/>
              </a:rPr>
              <a:t>object.intersection</a:t>
            </a:r>
            <a:r>
              <a:rPr lang="en-US" sz="1800" dirty="0">
                <a:latin typeface="Courier" pitchFamily="2" charset="0"/>
              </a:rPr>
              <a:t>(</a:t>
            </a:r>
            <a:r>
              <a:rPr lang="en-US" sz="1800" dirty="0" err="1">
                <a:latin typeface="Courier" pitchFamily="2" charset="0"/>
              </a:rPr>
              <a:t>e,d</a:t>
            </a:r>
            <a:r>
              <a:rPr lang="en-US" sz="1800" dirty="0">
                <a:latin typeface="Courier" pitchFamily="2" charset="0"/>
              </a:rPr>
              <a:t>) &lt; distance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		return false;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return true;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0B58B4-06BA-9D4F-B669-44FDEC8DBD4C}"/>
              </a:ext>
            </a:extLst>
          </p:cNvPr>
          <p:cNvSpPr txBox="1"/>
          <p:nvPr/>
        </p:nvSpPr>
        <p:spPr>
          <a:xfrm>
            <a:off x="5105400" y="3257550"/>
            <a:ext cx="1787669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 if shadow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91D5D6-BDCD-C147-BDF5-F99F2E6D61BE}"/>
              </a:ext>
            </a:extLst>
          </p:cNvPr>
          <p:cNvSpPr txBox="1"/>
          <p:nvPr/>
        </p:nvSpPr>
        <p:spPr>
          <a:xfrm>
            <a:off x="4191000" y="4019550"/>
            <a:ext cx="2330510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 if not shadowed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11A21EB-10C9-604B-8017-DE9C4A24BEBF}"/>
              </a:ext>
            </a:extLst>
          </p:cNvPr>
          <p:cNvCxnSpPr>
            <a:cxnSpLocks/>
          </p:cNvCxnSpPr>
          <p:nvPr/>
        </p:nvCxnSpPr>
        <p:spPr>
          <a:xfrm flipH="1" flipV="1">
            <a:off x="3429000" y="2419350"/>
            <a:ext cx="1676400" cy="838200"/>
          </a:xfrm>
          <a:prstGeom prst="straightConnector1">
            <a:avLst/>
          </a:prstGeom>
          <a:ln w="25400">
            <a:headEnd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7B03AB-8178-B844-8177-D298A4640F72}"/>
              </a:ext>
            </a:extLst>
          </p:cNvPr>
          <p:cNvCxnSpPr>
            <a:cxnSpLocks/>
          </p:cNvCxnSpPr>
          <p:nvPr/>
        </p:nvCxnSpPr>
        <p:spPr>
          <a:xfrm flipH="1" flipV="1">
            <a:off x="2590800" y="2897388"/>
            <a:ext cx="1600200" cy="1136155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212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of Field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2968" b="-22968"/>
          <a:stretch>
            <a:fillRect/>
          </a:stretch>
        </p:blipFill>
        <p:spPr/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3068" b="-23068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1142641" y="4862451"/>
            <a:ext cx="4571699" cy="245706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r>
              <a:rPr lang="en-US" sz="1361" dirty="0" err="1">
                <a:latin typeface="+mn-lt"/>
              </a:rPr>
              <a:t>Soler</a:t>
            </a:r>
            <a:r>
              <a:rPr lang="en-US" sz="1361" dirty="0">
                <a:latin typeface="+mn-lt"/>
              </a:rPr>
              <a:t> et al., Fourier Depth of Field, ACM TOG v28n2, April 2009</a:t>
            </a:r>
          </a:p>
        </p:txBody>
      </p:sp>
    </p:spTree>
    <p:extLst>
      <p:ext uri="{BB962C8B-B14F-4D97-AF65-F5344CB8AC3E}">
        <p14:creationId xmlns:p14="http://schemas.microsoft.com/office/powerpoint/2010/main" val="2103390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Pinhole Lens</a:t>
            </a:r>
          </a:p>
        </p:txBody>
      </p:sp>
      <p:sp>
        <p:nvSpPr>
          <p:cNvPr id="6" name="Up Arrow 5"/>
          <p:cNvSpPr/>
          <p:nvPr/>
        </p:nvSpPr>
        <p:spPr>
          <a:xfrm>
            <a:off x="6172369" y="1828800"/>
            <a:ext cx="914496" cy="2000250"/>
          </a:xfrm>
          <a:prstGeom prst="upArrow">
            <a:avLst>
              <a:gd name="adj1" fmla="val 16567"/>
              <a:gd name="adj2" fmla="val 176036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6" idx="0"/>
          </p:cNvCxnSpPr>
          <p:nvPr/>
        </p:nvCxnSpPr>
        <p:spPr>
          <a:xfrm flipH="1">
            <a:off x="2450301" y="1828801"/>
            <a:ext cx="4179316" cy="11759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  <a:stCxn id="6" idx="1"/>
          </p:cNvCxnSpPr>
          <p:nvPr/>
        </p:nvCxnSpPr>
        <p:spPr>
          <a:xfrm flipH="1" flipV="1">
            <a:off x="2456614" y="2457289"/>
            <a:ext cx="3715755" cy="9813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2"/>
          </p:cNvCxnSpPr>
          <p:nvPr/>
        </p:nvCxnSpPr>
        <p:spPr>
          <a:xfrm flipH="1" flipV="1">
            <a:off x="2457843" y="2359743"/>
            <a:ext cx="4171774" cy="14693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409716" y="2666888"/>
            <a:ext cx="95484" cy="95474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flipV="1">
            <a:off x="2114293" y="2343152"/>
            <a:ext cx="293875" cy="642783"/>
          </a:xfrm>
          <a:prstGeom prst="upArrow">
            <a:avLst>
              <a:gd name="adj1" fmla="val 16567"/>
              <a:gd name="adj2" fmla="val 176036"/>
            </a:avLst>
          </a:prstGeom>
          <a:solidFill>
            <a:srgbClr val="0080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457228" y="2057401"/>
            <a:ext cx="0" cy="137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910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629616" y="1085850"/>
            <a:ext cx="0" cy="3371850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Lens</a:t>
            </a:r>
          </a:p>
        </p:txBody>
      </p:sp>
      <p:sp>
        <p:nvSpPr>
          <p:cNvPr id="6" name="Up Arrow 5"/>
          <p:cNvSpPr/>
          <p:nvPr/>
        </p:nvSpPr>
        <p:spPr>
          <a:xfrm>
            <a:off x="6172369" y="1828800"/>
            <a:ext cx="914496" cy="2000250"/>
          </a:xfrm>
          <a:prstGeom prst="upArrow">
            <a:avLst>
              <a:gd name="adj1" fmla="val 16567"/>
              <a:gd name="adj2" fmla="val 176036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457228" y="2057401"/>
            <a:ext cx="0" cy="137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2449064" y="1828801"/>
            <a:ext cx="4180553" cy="1185182"/>
            <a:chOff x="1741714" y="2438400"/>
            <a:chExt cx="5573486" cy="1580243"/>
          </a:xfrm>
        </p:grpSpPr>
        <p:cxnSp>
          <p:nvCxnSpPr>
            <p:cNvPr id="17" name="Straight Connector 16"/>
            <p:cNvCxnSpPr>
              <a:stCxn id="6" idx="0"/>
              <a:endCxn id="10" idx="0"/>
            </p:cNvCxnSpPr>
            <p:nvPr/>
          </p:nvCxnSpPr>
          <p:spPr>
            <a:xfrm flipH="1">
              <a:off x="3086100" y="2438400"/>
              <a:ext cx="4229100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0" idx="0"/>
            </p:cNvCxnSpPr>
            <p:nvPr/>
          </p:nvCxnSpPr>
          <p:spPr>
            <a:xfrm flipH="1">
              <a:off x="1741714" y="3352800"/>
              <a:ext cx="1344386" cy="6477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6" idx="0"/>
              <a:endCxn id="10" idx="4"/>
            </p:cNvCxnSpPr>
            <p:nvPr/>
          </p:nvCxnSpPr>
          <p:spPr>
            <a:xfrm flipH="1">
              <a:off x="3086100" y="2438400"/>
              <a:ext cx="4229100" cy="1447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0" idx="4"/>
            </p:cNvCxnSpPr>
            <p:nvPr/>
          </p:nvCxnSpPr>
          <p:spPr>
            <a:xfrm flipH="1">
              <a:off x="1759857" y="3886200"/>
              <a:ext cx="1326243" cy="1324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6" idx="0"/>
            </p:cNvCxnSpPr>
            <p:nvPr/>
          </p:nvCxnSpPr>
          <p:spPr>
            <a:xfrm flipH="1">
              <a:off x="1743364" y="2438400"/>
              <a:ext cx="5571836" cy="156787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2457229" y="2408904"/>
            <a:ext cx="3715140" cy="1029570"/>
            <a:chOff x="1752600" y="3211871"/>
            <a:chExt cx="4953000" cy="1372760"/>
          </a:xfrm>
        </p:grpSpPr>
        <p:cxnSp>
          <p:nvCxnSpPr>
            <p:cNvPr id="44" name="Straight Connector 43"/>
            <p:cNvCxnSpPr>
              <a:stCxn id="6" idx="1"/>
              <a:endCxn id="10" idx="0"/>
            </p:cNvCxnSpPr>
            <p:nvPr/>
          </p:nvCxnSpPr>
          <p:spPr>
            <a:xfrm flipH="1" flipV="1">
              <a:off x="3086100" y="3352800"/>
              <a:ext cx="3619500" cy="123183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0" idx="0"/>
            </p:cNvCxnSpPr>
            <p:nvPr/>
          </p:nvCxnSpPr>
          <p:spPr>
            <a:xfrm flipH="1" flipV="1">
              <a:off x="1753419" y="3211871"/>
              <a:ext cx="1332681" cy="14092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6" idx="1"/>
              <a:endCxn id="10" idx="4"/>
            </p:cNvCxnSpPr>
            <p:nvPr/>
          </p:nvCxnSpPr>
          <p:spPr>
            <a:xfrm flipH="1" flipV="1">
              <a:off x="3086100" y="3886200"/>
              <a:ext cx="3619500" cy="69843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0" idx="4"/>
            </p:cNvCxnSpPr>
            <p:nvPr/>
          </p:nvCxnSpPr>
          <p:spPr>
            <a:xfrm flipH="1" flipV="1">
              <a:off x="1752600" y="3352800"/>
              <a:ext cx="1333500" cy="533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6" idx="1"/>
            </p:cNvCxnSpPr>
            <p:nvPr/>
          </p:nvCxnSpPr>
          <p:spPr>
            <a:xfrm flipH="1" flipV="1">
              <a:off x="1752600" y="3276600"/>
              <a:ext cx="4953000" cy="130803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2445798" y="2346960"/>
            <a:ext cx="4183819" cy="1482090"/>
            <a:chOff x="1737360" y="3129280"/>
            <a:chExt cx="5577840" cy="1976120"/>
          </a:xfrm>
        </p:grpSpPr>
        <p:cxnSp>
          <p:nvCxnSpPr>
            <p:cNvPr id="35" name="Straight Connector 34"/>
            <p:cNvCxnSpPr>
              <a:stCxn id="6" idx="2"/>
              <a:endCxn id="10" idx="4"/>
            </p:cNvCxnSpPr>
            <p:nvPr/>
          </p:nvCxnSpPr>
          <p:spPr>
            <a:xfrm flipH="1" flipV="1">
              <a:off x="3086100" y="3886200"/>
              <a:ext cx="4229100" cy="1219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6" idx="2"/>
              <a:endCxn id="10" idx="0"/>
            </p:cNvCxnSpPr>
            <p:nvPr/>
          </p:nvCxnSpPr>
          <p:spPr>
            <a:xfrm flipH="1" flipV="1">
              <a:off x="3086100" y="3352800"/>
              <a:ext cx="4229100" cy="1752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0" idx="4"/>
            </p:cNvCxnSpPr>
            <p:nvPr/>
          </p:nvCxnSpPr>
          <p:spPr>
            <a:xfrm flipH="1" flipV="1">
              <a:off x="1737360" y="3149600"/>
              <a:ext cx="1348740" cy="736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0" idx="0"/>
            </p:cNvCxnSpPr>
            <p:nvPr/>
          </p:nvCxnSpPr>
          <p:spPr>
            <a:xfrm flipH="1" flipV="1">
              <a:off x="1737360" y="3129280"/>
              <a:ext cx="1348740" cy="22352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6" idx="2"/>
            </p:cNvCxnSpPr>
            <p:nvPr/>
          </p:nvCxnSpPr>
          <p:spPr>
            <a:xfrm flipH="1" flipV="1">
              <a:off x="1753419" y="3146323"/>
              <a:ext cx="5561781" cy="19590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/>
          <p:cNvSpPr/>
          <p:nvPr/>
        </p:nvSpPr>
        <p:spPr>
          <a:xfrm>
            <a:off x="3371724" y="2514601"/>
            <a:ext cx="171468" cy="40005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flipV="1">
            <a:off x="2114293" y="2343152"/>
            <a:ext cx="293875" cy="642783"/>
          </a:xfrm>
          <a:prstGeom prst="upArrow">
            <a:avLst>
              <a:gd name="adj1" fmla="val 16567"/>
              <a:gd name="adj2" fmla="val 176036"/>
            </a:avLst>
          </a:prstGeom>
          <a:solidFill>
            <a:srgbClr val="0080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65042" y="971550"/>
            <a:ext cx="1194620" cy="302645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r>
              <a:rPr lang="en-US" dirty="0">
                <a:latin typeface="+mn-lt"/>
              </a:rPr>
              <a:t>Focal Plane</a:t>
            </a:r>
          </a:p>
        </p:txBody>
      </p:sp>
    </p:spTree>
    <p:extLst>
      <p:ext uri="{BB962C8B-B14F-4D97-AF65-F5344CB8AC3E}">
        <p14:creationId xmlns:p14="http://schemas.microsoft.com/office/powerpoint/2010/main" val="56561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629616" y="1085850"/>
            <a:ext cx="0" cy="3371850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 Model</a:t>
            </a:r>
          </a:p>
        </p:txBody>
      </p:sp>
      <p:sp>
        <p:nvSpPr>
          <p:cNvPr id="6" name="Up Arrow 5"/>
          <p:cNvSpPr/>
          <p:nvPr/>
        </p:nvSpPr>
        <p:spPr>
          <a:xfrm>
            <a:off x="6172369" y="1828800"/>
            <a:ext cx="914496" cy="2000250"/>
          </a:xfrm>
          <a:prstGeom prst="upArrow">
            <a:avLst>
              <a:gd name="adj1" fmla="val 16567"/>
              <a:gd name="adj2" fmla="val 176036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629616" y="1485901"/>
            <a:ext cx="0" cy="2743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3457459" y="1828801"/>
            <a:ext cx="3172158" cy="1085850"/>
            <a:chOff x="3086100" y="2438400"/>
            <a:chExt cx="4229100" cy="1447800"/>
          </a:xfrm>
        </p:grpSpPr>
        <p:cxnSp>
          <p:nvCxnSpPr>
            <p:cNvPr id="17" name="Straight Connector 16"/>
            <p:cNvCxnSpPr>
              <a:stCxn id="6" idx="0"/>
              <a:endCxn id="10" idx="0"/>
            </p:cNvCxnSpPr>
            <p:nvPr/>
          </p:nvCxnSpPr>
          <p:spPr>
            <a:xfrm flipH="1">
              <a:off x="3086100" y="2438400"/>
              <a:ext cx="4229100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6" idx="0"/>
              <a:endCxn id="10" idx="4"/>
            </p:cNvCxnSpPr>
            <p:nvPr/>
          </p:nvCxnSpPr>
          <p:spPr>
            <a:xfrm flipH="1">
              <a:off x="3086100" y="2438400"/>
              <a:ext cx="4229100" cy="1447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6" idx="0"/>
            </p:cNvCxnSpPr>
            <p:nvPr/>
          </p:nvCxnSpPr>
          <p:spPr>
            <a:xfrm flipH="1">
              <a:off x="3124200" y="2438400"/>
              <a:ext cx="4191000" cy="1219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457459" y="2514600"/>
            <a:ext cx="3176318" cy="1054083"/>
            <a:chOff x="3086100" y="3352800"/>
            <a:chExt cx="4234646" cy="1405444"/>
          </a:xfrm>
        </p:grpSpPr>
        <p:cxnSp>
          <p:nvCxnSpPr>
            <p:cNvPr id="44" name="Straight Connector 43"/>
            <p:cNvCxnSpPr>
              <a:endCxn id="10" idx="0"/>
            </p:cNvCxnSpPr>
            <p:nvPr/>
          </p:nvCxnSpPr>
          <p:spPr>
            <a:xfrm flipH="1" flipV="1">
              <a:off x="3086100" y="3352800"/>
              <a:ext cx="4229100" cy="139435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endCxn id="10" idx="4"/>
            </p:cNvCxnSpPr>
            <p:nvPr/>
          </p:nvCxnSpPr>
          <p:spPr>
            <a:xfrm flipH="1" flipV="1">
              <a:off x="3086100" y="3886200"/>
              <a:ext cx="4234646" cy="8720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3091249" y="3640438"/>
              <a:ext cx="4227495" cy="11146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457459" y="2514601"/>
            <a:ext cx="3172158" cy="1314450"/>
            <a:chOff x="3086100" y="3352800"/>
            <a:chExt cx="4229100" cy="1752600"/>
          </a:xfrm>
        </p:grpSpPr>
        <p:cxnSp>
          <p:nvCxnSpPr>
            <p:cNvPr id="35" name="Straight Connector 34"/>
            <p:cNvCxnSpPr>
              <a:stCxn id="6" idx="2"/>
              <a:endCxn id="10" idx="4"/>
            </p:cNvCxnSpPr>
            <p:nvPr/>
          </p:nvCxnSpPr>
          <p:spPr>
            <a:xfrm flipH="1" flipV="1">
              <a:off x="3086100" y="3886200"/>
              <a:ext cx="4229100" cy="1219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6" idx="2"/>
              <a:endCxn id="10" idx="0"/>
            </p:cNvCxnSpPr>
            <p:nvPr/>
          </p:nvCxnSpPr>
          <p:spPr>
            <a:xfrm flipH="1" flipV="1">
              <a:off x="3086100" y="3352800"/>
              <a:ext cx="4229100" cy="1752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6" idx="2"/>
            </p:cNvCxnSpPr>
            <p:nvPr/>
          </p:nvCxnSpPr>
          <p:spPr>
            <a:xfrm flipH="1" flipV="1">
              <a:off x="3124200" y="3657600"/>
              <a:ext cx="4191000" cy="1447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/>
          <p:cNvSpPr/>
          <p:nvPr/>
        </p:nvSpPr>
        <p:spPr>
          <a:xfrm>
            <a:off x="3371724" y="2514601"/>
            <a:ext cx="171468" cy="40005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65042" y="971550"/>
            <a:ext cx="1194620" cy="302645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r>
              <a:rPr lang="en-US" dirty="0">
                <a:latin typeface="+mn-lt"/>
              </a:rPr>
              <a:t>Focal Plane</a:t>
            </a:r>
          </a:p>
        </p:txBody>
      </p:sp>
    </p:spTree>
    <p:extLst>
      <p:ext uri="{BB962C8B-B14F-4D97-AF65-F5344CB8AC3E}">
        <p14:creationId xmlns:p14="http://schemas.microsoft.com/office/powerpoint/2010/main" val="9465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Traced DOF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sure image plane is at focal plane</a:t>
            </a:r>
          </a:p>
          <a:p>
            <a:r>
              <a:rPr lang="en-US" dirty="0"/>
              <a:t>Jitter ray start position within lens aperture</a:t>
            </a:r>
          </a:p>
          <a:p>
            <a:pPr lvl="1"/>
            <a:r>
              <a:rPr lang="en-US" dirty="0"/>
              <a:t>Disk in         plane centered on eye</a:t>
            </a:r>
          </a:p>
          <a:p>
            <a:pPr lvl="2"/>
            <a:r>
              <a:rPr lang="en-US" dirty="0"/>
              <a:t>Given random</a:t>
            </a:r>
          </a:p>
          <a:p>
            <a:pPr lvl="1"/>
            <a:r>
              <a:rPr lang="en-US" dirty="0"/>
              <a:t>Smaller aperture = closer to pinhole</a:t>
            </a:r>
          </a:p>
          <a:p>
            <a:pPr lvl="1"/>
            <a:r>
              <a:rPr lang="en-US" dirty="0"/>
              <a:t>Larger aperture = more DOF blur</a:t>
            </a:r>
          </a:p>
          <a:p>
            <a:r>
              <a:rPr lang="en-US" dirty="0"/>
              <a:t>Average over several random rays per pixel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D8EF9D-6D23-7641-838D-C99D7A69C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908" y="2148734"/>
            <a:ext cx="419100" cy="29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BA1CC9-7179-3F48-9115-A0C703B4B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078" y="2479814"/>
            <a:ext cx="28321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04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Blur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Things move while the shutter is open</a:t>
            </a:r>
          </a:p>
          <a:p>
            <a:r>
              <a:rPr lang="en-US" dirty="0"/>
              <a:t>Track object motion</a:t>
            </a:r>
          </a:p>
          <a:p>
            <a:r>
              <a:rPr lang="en-US" dirty="0"/>
              <a:t>Jitter ray start time within frame</a:t>
            </a:r>
          </a:p>
        </p:txBody>
      </p:sp>
      <p:pic>
        <p:nvPicPr>
          <p:cNvPr id="6" name="Content Placeholder 5" descr="motion.pdf">
            <a:extLst>
              <a:ext uri="{FF2B5EF4-FFF2-40B4-BE49-F238E27FC236}">
                <a16:creationId xmlns:a16="http://schemas.microsoft.com/office/drawing/2014/main" id="{96CAD533-F006-BA4D-8A85-8BD727EE4C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462" y="1200150"/>
            <a:ext cx="3394075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4879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6970</TotalTime>
  <Words>1096</Words>
  <Application>Microsoft Macintosh PowerPoint</Application>
  <PresentationFormat>On-screen Show (16:9)</PresentationFormat>
  <Paragraphs>222</Paragraphs>
  <Slides>36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Calibri</vt:lpstr>
      <vt:lpstr>Courier</vt:lpstr>
      <vt:lpstr>Liberation Sans</vt:lpstr>
      <vt:lpstr>Liberation Serif</vt:lpstr>
      <vt:lpstr>Symbol</vt:lpstr>
      <vt:lpstr>Times</vt:lpstr>
      <vt:lpstr>Times New Roman</vt:lpstr>
      <vt:lpstr>Wingdings</vt:lpstr>
      <vt:lpstr>1_Office Theme</vt:lpstr>
      <vt:lpstr>Office Theme</vt:lpstr>
      <vt:lpstr>Advanced Ray Tracing</vt:lpstr>
      <vt:lpstr>Taking Multiple Photons per Pixel</vt:lpstr>
      <vt:lpstr>Ray Traced Antialiasing</vt:lpstr>
      <vt:lpstr>Depth of Field</vt:lpstr>
      <vt:lpstr>Pinhole Lens</vt:lpstr>
      <vt:lpstr>Real Lens</vt:lpstr>
      <vt:lpstr>Lens Model</vt:lpstr>
      <vt:lpstr>Ray Traced DOF</vt:lpstr>
      <vt:lpstr>Motion Blur</vt:lpstr>
      <vt:lpstr>Combining Effects</vt:lpstr>
      <vt:lpstr>Lambert’s Law</vt:lpstr>
      <vt:lpstr>Lambert’s Law (AKA Diffuse Reflectance)</vt:lpstr>
      <vt:lpstr>Light Directions</vt:lpstr>
      <vt:lpstr>Color</vt:lpstr>
      <vt:lpstr>Shadows</vt:lpstr>
      <vt:lpstr>Ray Traced Shadows</vt:lpstr>
      <vt:lpstr>Mirror Reflection</vt:lpstr>
      <vt:lpstr>Ray Tracing Reflection</vt:lpstr>
      <vt:lpstr>Calculating Reflection Vector</vt:lpstr>
      <vt:lpstr>Ray Traced Reflection</vt:lpstr>
      <vt:lpstr>Specular Reflection</vt:lpstr>
      <vt:lpstr>H vector</vt:lpstr>
      <vt:lpstr>Combined Specular &amp; Mirror</vt:lpstr>
      <vt:lpstr>Refraction</vt:lpstr>
      <vt:lpstr>PowerPoint Presentation</vt:lpstr>
      <vt:lpstr>Calculating Refraction Vector</vt:lpstr>
      <vt:lpstr>Calculating Refraction Vector</vt:lpstr>
      <vt:lpstr>Calculating Refraction Vector</vt:lpstr>
      <vt:lpstr>Calculating Refraction Vector</vt:lpstr>
      <vt:lpstr>Alpha Blending</vt:lpstr>
      <vt:lpstr>Refraction and Alpha</vt:lpstr>
      <vt:lpstr>Ambient Light</vt:lpstr>
      <vt:lpstr>Full Ray Tracing (single sample)</vt:lpstr>
      <vt:lpstr>Full Ray Tracing (multiple samples)</vt:lpstr>
      <vt:lpstr>Full Ray Tracing (trace)</vt:lpstr>
      <vt:lpstr>Full Ray Tracing (shadow probe)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Graphics Overview</dc:title>
  <dc:creator>Dan</dc:creator>
  <cp:lastModifiedBy>Marc Olano</cp:lastModifiedBy>
  <cp:revision>116</cp:revision>
  <cp:lastPrinted>2020-01-27T14:55:32Z</cp:lastPrinted>
  <dcterms:modified xsi:type="dcterms:W3CDTF">2022-02-24T21:43:35Z</dcterms:modified>
</cp:coreProperties>
</file>