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86" r:id="rId2"/>
  </p:sldMasterIdLst>
  <p:notesMasterIdLst>
    <p:notesMasterId r:id="rId29"/>
  </p:notesMasterIdLst>
  <p:sldIdLst>
    <p:sldId id="256" r:id="rId3"/>
    <p:sldId id="264" r:id="rId4"/>
    <p:sldId id="265" r:id="rId5"/>
    <p:sldId id="266" r:id="rId6"/>
    <p:sldId id="333" r:id="rId7"/>
    <p:sldId id="334" r:id="rId8"/>
    <p:sldId id="338" r:id="rId9"/>
    <p:sldId id="335" r:id="rId10"/>
    <p:sldId id="336" r:id="rId11"/>
    <p:sldId id="337" r:id="rId12"/>
    <p:sldId id="339" r:id="rId13"/>
    <p:sldId id="340" r:id="rId14"/>
    <p:sldId id="341" r:id="rId15"/>
    <p:sldId id="330" r:id="rId16"/>
    <p:sldId id="342" r:id="rId17"/>
    <p:sldId id="272" r:id="rId18"/>
    <p:sldId id="343" r:id="rId19"/>
    <p:sldId id="273" r:id="rId20"/>
    <p:sldId id="274" r:id="rId21"/>
    <p:sldId id="332" r:id="rId22"/>
    <p:sldId id="279" r:id="rId23"/>
    <p:sldId id="298" r:id="rId24"/>
    <p:sldId id="276" r:id="rId25"/>
    <p:sldId id="277" r:id="rId26"/>
    <p:sldId id="278" r:id="rId27"/>
    <p:sldId id="280" r:id="rId28"/>
  </p:sldIdLst>
  <p:sldSz cx="9144000" cy="5143500" type="screen16x9"/>
  <p:notesSz cx="7772400" cy="10058400"/>
  <p:defaultTextStyle>
    <a:defPPr>
      <a:defRPr lang="en-GB"/>
    </a:defPPr>
    <a:lvl1pPr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349533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524300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699068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873834" indent="-174768" algn="l" defTabSz="370094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1850472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220566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2590660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2960755" algn="l" defTabSz="370094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20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0884"/>
  </p:normalViewPr>
  <p:slideViewPr>
    <p:cSldViewPr>
      <p:cViewPr varScale="1">
        <p:scale>
          <a:sx n="149" d="100"/>
          <a:sy n="149" d="100"/>
        </p:scale>
        <p:origin x="640" y="168"/>
      </p:cViewPr>
      <p:guideLst>
        <p:guide orient="horz" pos="1993"/>
        <p:guide pos="2003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601403" indent="-231310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92523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295331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1665425" indent="-185048" algn="l" defTabSz="37009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972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1850472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6pPr>
    <a:lvl7pPr marL="2220566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7pPr>
    <a:lvl8pPr marL="2590660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8pPr>
    <a:lvl9pPr marL="2960755" algn="l" defTabSz="370094" rtl="0" eaLnBrk="1" latinLnBrk="0" hangingPunct="1">
      <a:defRPr sz="9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24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25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26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16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18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19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21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23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02D0-0C72-1E4D-AD42-0EB5F9A57E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35F2-C50E-B84F-AF67-81C4520CEC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0F433-E6ED-2C45-838D-EA140BC590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535E-4500-4546-9561-DC0853AE5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3C93-FEA5-C949-8F91-65BC3E8ABD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83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662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49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32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415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986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81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64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116B-DBDE-AF45-9E7A-A54A72B9BF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9B64-1572-B94E-A0BA-D43E4C8A78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832" indent="0">
              <a:buNone/>
              <a:defRPr sz="1497" b="1"/>
            </a:lvl2pPr>
            <a:lvl3pPr marL="685662" indent="0">
              <a:buNone/>
              <a:defRPr sz="1361" b="1"/>
            </a:lvl3pPr>
            <a:lvl4pPr marL="1028494" indent="0">
              <a:buNone/>
              <a:defRPr sz="1225" b="1"/>
            </a:lvl4pPr>
            <a:lvl5pPr marL="1371324" indent="0">
              <a:buNone/>
              <a:defRPr sz="1225" b="1"/>
            </a:lvl5pPr>
            <a:lvl6pPr marL="1714156" indent="0">
              <a:buNone/>
              <a:defRPr sz="1225" b="1"/>
            </a:lvl6pPr>
            <a:lvl7pPr marL="2056986" indent="0">
              <a:buNone/>
              <a:defRPr sz="1225" b="1"/>
            </a:lvl7pPr>
            <a:lvl8pPr marL="2399818" indent="0">
              <a:buNone/>
              <a:defRPr sz="1225" b="1"/>
            </a:lvl8pPr>
            <a:lvl9pPr marL="2742649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86C9-3D15-8B48-A658-BE732F56C6B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BCE-D7CE-6C46-B9A0-E11833B298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3F3ED-5CEB-554C-9678-4895758C83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EE72-1D88-2043-8A76-7B191A6B34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176-F279-454F-988E-CB11DC4CE5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23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832" indent="0">
              <a:buNone/>
              <a:defRPr sz="2109"/>
            </a:lvl2pPr>
            <a:lvl3pPr marL="685662" indent="0">
              <a:buNone/>
              <a:defRPr sz="1769"/>
            </a:lvl3pPr>
            <a:lvl4pPr marL="1028494" indent="0">
              <a:buNone/>
              <a:defRPr sz="1497"/>
            </a:lvl4pPr>
            <a:lvl5pPr marL="1371324" indent="0">
              <a:buNone/>
              <a:defRPr sz="1497"/>
            </a:lvl5pPr>
            <a:lvl6pPr marL="1714156" indent="0">
              <a:buNone/>
              <a:defRPr sz="1497"/>
            </a:lvl6pPr>
            <a:lvl7pPr marL="2056986" indent="0">
              <a:buNone/>
              <a:defRPr sz="1497"/>
            </a:lvl7pPr>
            <a:lvl8pPr marL="2399818" indent="0">
              <a:buNone/>
              <a:defRPr sz="1497"/>
            </a:lvl8pPr>
            <a:lvl9pPr marL="2742649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832" indent="0">
              <a:buNone/>
              <a:defRPr sz="885"/>
            </a:lvl2pPr>
            <a:lvl3pPr marL="685662" indent="0">
              <a:buNone/>
              <a:defRPr sz="748"/>
            </a:lvl3pPr>
            <a:lvl4pPr marL="1028494" indent="0">
              <a:buNone/>
              <a:defRPr sz="680"/>
            </a:lvl4pPr>
            <a:lvl5pPr marL="1371324" indent="0">
              <a:buNone/>
              <a:defRPr sz="680"/>
            </a:lvl5pPr>
            <a:lvl6pPr marL="1714156" indent="0">
              <a:buNone/>
              <a:defRPr sz="680"/>
            </a:lvl6pPr>
            <a:lvl7pPr marL="2056986" indent="0">
              <a:buNone/>
              <a:defRPr sz="680"/>
            </a:lvl7pPr>
            <a:lvl8pPr marL="2399818" indent="0">
              <a:buNone/>
              <a:defRPr sz="680"/>
            </a:lvl8pPr>
            <a:lvl9pPr marL="2742649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CCFB-B05C-E848-8D76-CF03CBBFC7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CFE-9C91-314B-931E-5C0E3DCAEC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61EEA-2A4D-694B-805B-BA5443466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80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9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1pPr>
            <a:lvl2pPr marL="34279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2pPr>
            <a:lvl3pPr marL="685591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3pPr>
            <a:lvl4pPr marL="1028387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4pPr>
            <a:lvl5pPr marL="1371182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5pPr>
            <a:lvl6pPr marL="1713978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6pPr>
            <a:lvl7pPr marL="2056773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7pPr>
            <a:lvl8pPr marL="2399569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8pPr>
            <a:lvl9pPr marL="2742364" indent="0">
              <a:buNone/>
              <a:defRPr sz="10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CDEF-DB03-1D4C-8B6B-5D8DC78564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38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9"/>
            </a:lvl1pPr>
            <a:lvl2pPr>
              <a:defRPr sz="1769"/>
            </a:lvl2pPr>
            <a:lvl3pPr>
              <a:defRPr sz="1497"/>
            </a:lvl3pPr>
            <a:lvl4pPr>
              <a:defRPr sz="1361"/>
            </a:lvl4pPr>
            <a:lvl5pPr>
              <a:defRPr sz="1361"/>
            </a:lvl5pPr>
            <a:lvl6pPr>
              <a:defRPr sz="1361"/>
            </a:lvl6pPr>
            <a:lvl7pPr>
              <a:defRPr sz="1361"/>
            </a:lvl7pPr>
            <a:lvl8pPr>
              <a:defRPr sz="1361"/>
            </a:lvl8pPr>
            <a:lvl9pPr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7F3F-B8B2-734C-87F8-4846A7B887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6"/>
            <a:ext cx="4041775" cy="479821"/>
          </a:xfrm>
        </p:spPr>
        <p:txBody>
          <a:bodyPr anchor="b"/>
          <a:lstStyle>
            <a:lvl1pPr marL="0" indent="0">
              <a:buNone/>
              <a:defRPr sz="1769" b="1"/>
            </a:lvl1pPr>
            <a:lvl2pPr marL="342796" indent="0">
              <a:buNone/>
              <a:defRPr sz="1497" b="1"/>
            </a:lvl2pPr>
            <a:lvl3pPr marL="685591" indent="0">
              <a:buNone/>
              <a:defRPr sz="1361" b="1"/>
            </a:lvl3pPr>
            <a:lvl4pPr marL="1028387" indent="0">
              <a:buNone/>
              <a:defRPr sz="1225" b="1"/>
            </a:lvl4pPr>
            <a:lvl5pPr marL="1371182" indent="0">
              <a:buNone/>
              <a:defRPr sz="1225" b="1"/>
            </a:lvl5pPr>
            <a:lvl6pPr marL="1713978" indent="0">
              <a:buNone/>
              <a:defRPr sz="1225" b="1"/>
            </a:lvl6pPr>
            <a:lvl7pPr marL="2056773" indent="0">
              <a:buNone/>
              <a:defRPr sz="1225" b="1"/>
            </a:lvl7pPr>
            <a:lvl8pPr marL="2399569" indent="0">
              <a:buNone/>
              <a:defRPr sz="1225" b="1"/>
            </a:lvl8pPr>
            <a:lvl9pPr marL="2742364" indent="0">
              <a:buNone/>
              <a:defRPr sz="1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1769"/>
            </a:lvl1pPr>
            <a:lvl2pPr>
              <a:defRPr sz="1497"/>
            </a:lvl2pPr>
            <a:lvl3pPr>
              <a:defRPr sz="1361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BD42-61E7-E242-9091-7B40CA4949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3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7C4FC-31E5-5B45-AC15-B17A1D0CAF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FC8A1-30F2-5847-8767-7225C08A79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9"/>
            </a:lvl2pPr>
            <a:lvl3pPr>
              <a:defRPr sz="1769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F464-A3D6-9748-8E02-83F7B4AD805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96" indent="0">
              <a:buNone/>
              <a:defRPr sz="2109"/>
            </a:lvl2pPr>
            <a:lvl3pPr marL="685591" indent="0">
              <a:buNone/>
              <a:defRPr sz="1769"/>
            </a:lvl3pPr>
            <a:lvl4pPr marL="1028387" indent="0">
              <a:buNone/>
              <a:defRPr sz="1497"/>
            </a:lvl4pPr>
            <a:lvl5pPr marL="1371182" indent="0">
              <a:buNone/>
              <a:defRPr sz="1497"/>
            </a:lvl5pPr>
            <a:lvl6pPr marL="1713978" indent="0">
              <a:buNone/>
              <a:defRPr sz="1497"/>
            </a:lvl6pPr>
            <a:lvl7pPr marL="2056773" indent="0">
              <a:buNone/>
              <a:defRPr sz="1497"/>
            </a:lvl7pPr>
            <a:lvl8pPr marL="2399569" indent="0">
              <a:buNone/>
              <a:defRPr sz="1497"/>
            </a:lvl8pPr>
            <a:lvl9pPr marL="2742364" indent="0">
              <a:buNone/>
              <a:defRPr sz="14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21"/>
            </a:lvl1pPr>
            <a:lvl2pPr marL="342796" indent="0">
              <a:buNone/>
              <a:defRPr sz="885"/>
            </a:lvl2pPr>
            <a:lvl3pPr marL="685591" indent="0">
              <a:buNone/>
              <a:defRPr sz="748"/>
            </a:lvl3pPr>
            <a:lvl4pPr marL="1028387" indent="0">
              <a:buNone/>
              <a:defRPr sz="680"/>
            </a:lvl4pPr>
            <a:lvl5pPr marL="1371182" indent="0">
              <a:buNone/>
              <a:defRPr sz="680"/>
            </a:lvl5pPr>
            <a:lvl6pPr marL="1713978" indent="0">
              <a:buNone/>
              <a:defRPr sz="680"/>
            </a:lvl6pPr>
            <a:lvl7pPr marL="2056773" indent="0">
              <a:buNone/>
              <a:defRPr sz="680"/>
            </a:lvl7pPr>
            <a:lvl8pPr marL="2399569" indent="0">
              <a:buNone/>
              <a:defRPr sz="680"/>
            </a:lvl8pPr>
            <a:lvl9pPr marL="2742364" indent="0">
              <a:buNone/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F56FF-B7DE-C542-A741-DF797225AF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7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342796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7" indent="-257097" algn="l" defTabSz="342796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43" indent="-214246" algn="l" defTabSz="342796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0" indent="-171398" algn="l" defTabSz="342796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6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0" indent="-171398" algn="l" defTabSz="342796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6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3" indent="-171398" algn="l" defTabSz="342796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796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2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3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569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4" algn="l" defTabSz="342796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8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9518-03F2-4B4F-9C99-BF595CE08B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342832" rtl="0" eaLnBrk="1" latinLnBrk="0" hangingPunct="1">
        <a:spcBef>
          <a:spcPct val="0"/>
        </a:spcBef>
        <a:buNone/>
        <a:defRPr sz="3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3" indent="-257123" algn="l" defTabSz="342832" rtl="0" eaLnBrk="1" latinLnBrk="0" hangingPunct="1">
        <a:spcBef>
          <a:spcPct val="20000"/>
        </a:spcBef>
        <a:buFont typeface="Arial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69" algn="l" defTabSz="342832" rtl="0" eaLnBrk="1" latinLnBrk="0" hangingPunct="1">
        <a:spcBef>
          <a:spcPct val="20000"/>
        </a:spcBef>
        <a:buFont typeface="Arial"/>
        <a:buChar char="–"/>
        <a:defRPr sz="2109" kern="1200">
          <a:solidFill>
            <a:schemeClr val="tx1"/>
          </a:solidFill>
          <a:latin typeface="+mn-lt"/>
          <a:ea typeface="+mn-ea"/>
          <a:cs typeface="+mn-cs"/>
        </a:defRPr>
      </a:lvl2pPr>
      <a:lvl3pPr marL="857079" indent="-171416" algn="l" defTabSz="342832" rtl="0" eaLnBrk="1" latinLnBrk="0" hangingPunct="1">
        <a:spcBef>
          <a:spcPct val="20000"/>
        </a:spcBef>
        <a:buFont typeface="Arial"/>
        <a:buChar char="•"/>
        <a:defRPr sz="176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09" indent="-171416" algn="l" defTabSz="342832" rtl="0" eaLnBrk="1" latinLnBrk="0" hangingPunct="1">
        <a:spcBef>
          <a:spcPct val="20000"/>
        </a:spcBef>
        <a:buFont typeface="Arial"/>
        <a:buChar char="–"/>
        <a:defRPr sz="1497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6" algn="l" defTabSz="342832" rtl="0" eaLnBrk="1" latinLnBrk="0" hangingPunct="1">
        <a:spcBef>
          <a:spcPct val="20000"/>
        </a:spcBef>
        <a:buFont typeface="Arial"/>
        <a:buChar char="»"/>
        <a:defRPr sz="1497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1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3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4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5" indent="-171416" algn="l" defTabSz="342832" rtl="0" eaLnBrk="1" latinLnBrk="0" hangingPunct="1">
        <a:spcBef>
          <a:spcPct val="20000"/>
        </a:spcBef>
        <a:buFont typeface="Arial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2pPr>
      <a:lvl3pPr marL="685662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4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6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7pPr>
      <a:lvl8pPr marL="2399818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8pPr>
      <a:lvl9pPr marL="2742649" algn="l" defTabSz="342832" rtl="0" eaLnBrk="1" latinLnBrk="0" hangingPunct="1">
        <a:defRPr sz="13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16.png"/><Relationship Id="rId21" Type="http://schemas.openxmlformats.org/officeDocument/2006/relationships/image" Target="../media/image34.emf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image" Target="../media/image15.png"/><Relationship Id="rId16" Type="http://schemas.openxmlformats.org/officeDocument/2006/relationships/image" Target="../media/image29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5" Type="http://schemas.openxmlformats.org/officeDocument/2006/relationships/image" Target="../media/image28.emf"/><Relationship Id="rId23" Type="http://schemas.openxmlformats.org/officeDocument/2006/relationships/image" Target="../media/image36.emf"/><Relationship Id="rId10" Type="http://schemas.openxmlformats.org/officeDocument/2006/relationships/image" Target="../media/image23.png"/><Relationship Id="rId19" Type="http://schemas.openxmlformats.org/officeDocument/2006/relationships/image" Target="../media/image32.emf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emf"/><Relationship Id="rId22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jpe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0" Type="http://schemas.openxmlformats.org/officeDocument/2006/relationships/image" Target="../media/image52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5.e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Relationship Id="rId9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492286" algn="l"/>
                <a:tab pos="984569" algn="l"/>
                <a:tab pos="1476859" algn="l"/>
                <a:tab pos="1969145" algn="l"/>
                <a:tab pos="2461431" algn="l"/>
                <a:tab pos="2953718" algn="l"/>
                <a:tab pos="3446004" algn="l"/>
                <a:tab pos="3938291" algn="l"/>
                <a:tab pos="4430576" algn="l"/>
                <a:tab pos="4922863" algn="l"/>
                <a:tab pos="5415150" algn="l"/>
                <a:tab pos="5907436" algn="l"/>
                <a:tab pos="6399721" algn="l"/>
              </a:tabLst>
            </a:pPr>
            <a:r>
              <a:rPr lang="en-GB" dirty="0"/>
              <a:t>Basic Ray Tracing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F18D9-AA02-3D4F-B084-CEA8A1D3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E72D40-D909-3C4E-905C-A51AEF9F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333750"/>
            <a:ext cx="3086100" cy="52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448DE-A603-F345-86E3-34B021D87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080272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FD32-8D53-AA4F-9AA9-045208A6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A009F-C8E2-0841-8943-A75C5748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3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2F50-B5EB-3B4E-9AD4-8C0BFFCB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Windows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8D109-A741-E045-9FBF-00E8B681290C}"/>
              </a:ext>
            </a:extLst>
          </p:cNvPr>
          <p:cNvSpPr/>
          <p:nvPr/>
        </p:nvSpPr>
        <p:spPr>
          <a:xfrm>
            <a:off x="990600" y="1581150"/>
            <a:ext cx="36576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931D5-EA7A-C041-A4D5-4DAA49DD31B3}"/>
              </a:ext>
            </a:extLst>
          </p:cNvPr>
          <p:cNvSpPr txBox="1"/>
          <p:nvPr/>
        </p:nvSpPr>
        <p:spPr>
          <a:xfrm>
            <a:off x="2399252" y="1235019"/>
            <a:ext cx="840295" cy="347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7A2F7-A49F-0148-B23C-AC1677DAC124}"/>
              </a:ext>
            </a:extLst>
          </p:cNvPr>
          <p:cNvSpPr txBox="1"/>
          <p:nvPr/>
        </p:nvSpPr>
        <p:spPr>
          <a:xfrm>
            <a:off x="609600" y="2535488"/>
            <a:ext cx="440120" cy="8345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000" dirty="0"/>
              <a:t>Height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910E9-1523-734D-B5B5-0C4365C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80594"/>
            <a:ext cx="240030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13832-E640-0C40-B6AB-B4BFEB913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714750"/>
            <a:ext cx="3276600" cy="3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542363-A1CF-7640-83F5-0D40E6444D4C}"/>
              </a:ext>
            </a:extLst>
          </p:cNvPr>
          <p:cNvSpPr txBox="1"/>
          <p:nvPr/>
        </p:nvSpPr>
        <p:spPr>
          <a:xfrm>
            <a:off x="5029200" y="2141936"/>
            <a:ext cx="3262432" cy="55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Height using Vertical</a:t>
            </a:r>
            <a:br>
              <a:rPr lang="en-US" dirty="0"/>
            </a:br>
            <a:r>
              <a:rPr lang="en-US" dirty="0"/>
              <a:t>Field of View</a:t>
            </a:r>
          </a:p>
        </p:txBody>
      </p:sp>
    </p:spTree>
    <p:extLst>
      <p:ext uri="{BB962C8B-B14F-4D97-AF65-F5344CB8AC3E}">
        <p14:creationId xmlns:p14="http://schemas.microsoft.com/office/powerpoint/2010/main" val="227553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22E8-17FB-F047-B530-596F7FBA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Off-center Projection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64A6-2C31-1D4A-8C56-D26C37B4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display walls, image tiling, and VR</a:t>
            </a:r>
          </a:p>
          <a:p>
            <a:r>
              <a:rPr lang="en-US" i="1" dirty="0"/>
              <a:t>d </a:t>
            </a:r>
            <a:r>
              <a:rPr lang="en-US" dirty="0"/>
              <a:t>is </a:t>
            </a:r>
            <a:r>
              <a:rPr lang="en-US" b="1" dirty="0"/>
              <a:t>perpendicular</a:t>
            </a:r>
            <a:r>
              <a:rPr lang="en-US" dirty="0"/>
              <a:t> distance to screen</a:t>
            </a:r>
          </a:p>
          <a:p>
            <a:r>
              <a:rPr lang="en-US" dirty="0"/>
              <a:t>Still need right triangles for trig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01F59D-ECDE-2A4B-80B1-253A7B70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50" y="1422400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and Implicit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describe an object</a:t>
            </a:r>
          </a:p>
          <a:p>
            <a:pPr lvl="1"/>
            <a:r>
              <a:rPr lang="en-US" dirty="0"/>
              <a:t> plane / sphere / triangle / ray /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Parametric: equation(s) with parameters</a:t>
            </a:r>
          </a:p>
          <a:p>
            <a:pPr lvl="1"/>
            <a:r>
              <a:rPr lang="en-US" dirty="0"/>
              <a:t>Varying parameters sweeps out object</a:t>
            </a:r>
          </a:p>
          <a:p>
            <a:r>
              <a:rPr lang="en-US" dirty="0"/>
              <a:t>Implicit: equation(s) true on the object</a:t>
            </a:r>
          </a:p>
        </p:txBody>
      </p:sp>
    </p:spTree>
    <p:extLst>
      <p:ext uri="{BB962C8B-B14F-4D97-AF65-F5344CB8AC3E}">
        <p14:creationId xmlns:p14="http://schemas.microsoft.com/office/powerpoint/2010/main" val="209293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vs Implicit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10" y="1068232"/>
            <a:ext cx="902811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9829" y="1057037"/>
            <a:ext cx="1377300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Parametric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634" y="1068232"/>
            <a:ext cx="99257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Implicit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8836" y="1379305"/>
            <a:ext cx="774571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335" y="1431352"/>
            <a:ext cx="1706579" cy="1814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70" y="1425422"/>
            <a:ext cx="920257" cy="1641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7257" y="3179298"/>
            <a:ext cx="59503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225" y="3175181"/>
            <a:ext cx="1490556" cy="2160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65808" y="3197929"/>
            <a:ext cx="1019171" cy="7171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2570" y="4004135"/>
            <a:ext cx="1009635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Triangle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562" y="4048455"/>
            <a:ext cx="2225034" cy="1814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5808" y="4059650"/>
            <a:ext cx="1188125" cy="9505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1977" y="4312573"/>
            <a:ext cx="1944204" cy="1641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2570" y="2038037"/>
            <a:ext cx="928459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808" y="2157244"/>
            <a:ext cx="1494877" cy="2030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3204" y="2946110"/>
            <a:ext cx="1749784" cy="164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21DF1F-A793-ED4D-9F4B-0880067CC1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8225" y="2161792"/>
            <a:ext cx="2255520" cy="7391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492A07-6EE3-4A48-B0EB-2BE1FD88991F}"/>
              </a:ext>
            </a:extLst>
          </p:cNvPr>
          <p:cNvSpPr txBox="1"/>
          <p:nvPr/>
        </p:nvSpPr>
        <p:spPr>
          <a:xfrm>
            <a:off x="1892220" y="1068232"/>
            <a:ext cx="825867" cy="322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Given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36FEA4-CDB9-0E4D-82B2-04B8EA676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61399" y="1431352"/>
            <a:ext cx="1397000" cy="177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60458D-8252-A846-8AF0-725E07BBCF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39900" y="1630304"/>
            <a:ext cx="1587500" cy="177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63D477-4E2E-114E-9782-A917ABDF50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9900" y="1829256"/>
            <a:ext cx="2070100" cy="17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36C58F-846E-3842-916B-5184711E5D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61399" y="2110271"/>
            <a:ext cx="1397000" cy="177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D6DAAD-AD35-9448-9E8F-2523ED84D6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9900" y="2294739"/>
            <a:ext cx="1409700" cy="177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6EE4C86-9260-D848-8B30-0E310CFE001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4352" y="2517920"/>
            <a:ext cx="1587500" cy="177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8D8FC-CADC-5941-8823-F7EAD7DBE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9900" y="3198897"/>
            <a:ext cx="1168400" cy="203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0B90C8-AE76-364D-BCDA-F34895DC8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48763" y="3380186"/>
            <a:ext cx="1143000" cy="228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D9ED01-AC07-C140-95A3-F2FC8B544F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21652" y="3603367"/>
            <a:ext cx="1600200" cy="177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493FE8-5113-4840-A0DA-793312FA4E0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4352" y="4052114"/>
            <a:ext cx="1981200" cy="177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41D034-5509-5446-9D96-4E5E0EFA4F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28002" y="4292031"/>
            <a:ext cx="1587500" cy="177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DA99247-F6E1-1E4B-B49B-C1F9355B8A7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54378" y="4511014"/>
            <a:ext cx="19685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3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769" dirty="0"/>
              <a:t>Parametric ray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b="1" dirty="0"/>
              <a:t> </a:t>
            </a:r>
            <a:endParaRPr lang="en-US" sz="1497" dirty="0"/>
          </a:p>
          <a:p>
            <a:pPr>
              <a:lnSpc>
                <a:spcPct val="90000"/>
              </a:lnSpc>
            </a:pPr>
            <a:r>
              <a:rPr lang="en-US" sz="1769" dirty="0"/>
              <a:t>Camera frame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: eye point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sz="1497" dirty="0"/>
              <a:t>          : basis vectors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right, up, </a:t>
            </a:r>
            <a:r>
              <a:rPr lang="en-US" sz="1497" b="1" dirty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225" dirty="0"/>
              <a:t>Right hand rule!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1769" dirty="0"/>
              <a:t>Screen position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  <a:p>
            <a:pPr marL="391885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</a:p>
        </p:txBody>
      </p:sp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31" b="-18531"/>
          <a:stretch>
            <a:fillRect/>
          </a:stretch>
        </p:blipFill>
        <p:spPr>
          <a:xfrm>
            <a:off x="3824562" y="298358"/>
            <a:ext cx="3925979" cy="4399055"/>
          </a:xfr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1534841"/>
            <a:ext cx="1520800" cy="20738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6" y="2096501"/>
            <a:ext cx="129614" cy="164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89" y="3520218"/>
            <a:ext cx="3110727" cy="198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89" y="3779445"/>
            <a:ext cx="3110727" cy="2073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86E1-7850-FB4B-B522-CF41955CF9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" y="2331720"/>
            <a:ext cx="528066" cy="201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43015-8D3E-5447-9455-A8DEC7846C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8918" y="3313479"/>
            <a:ext cx="1984248" cy="1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413D89-417E-0846-A0D1-7E4B7AB6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Camera Frame            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F885C-2D0B-8741-B54C-B3E2AC20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points from </a:t>
            </a:r>
            <a:r>
              <a:rPr lang="en-US" dirty="0" err="1"/>
              <a:t>lookp</a:t>
            </a:r>
            <a:r>
              <a:rPr lang="en-US" dirty="0"/>
              <a:t> toward </a:t>
            </a:r>
            <a:r>
              <a:rPr lang="en-US" dirty="0" err="1"/>
              <a:t>eyep</a:t>
            </a:r>
            <a:endParaRPr lang="en-US" dirty="0"/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Normalize</a:t>
            </a:r>
          </a:p>
          <a:p>
            <a:r>
              <a:rPr lang="en-US" dirty="0"/>
              <a:t>    is perpendicular to     and up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Normalize</a:t>
            </a:r>
          </a:p>
          <a:p>
            <a:r>
              <a:rPr lang="en-US" dirty="0"/>
              <a:t>    is perpendicular to     and </a:t>
            </a:r>
          </a:p>
          <a:p>
            <a:pPr lvl="1"/>
            <a:r>
              <a:rPr lang="en-US" dirty="0"/>
              <a:t>                     , guaranteed to </a:t>
            </a:r>
            <a:r>
              <a:rPr lang="en-US"/>
              <a:t>be unit-length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70E64-BB7E-3F42-AD53-3410ED54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1100" y="438150"/>
            <a:ext cx="1282700" cy="44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55247-59DD-0944-BF30-973173B6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76" y="1279459"/>
            <a:ext cx="228600" cy="24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D0D4E-19FE-724A-985A-BD3C870D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50" y="2108000"/>
            <a:ext cx="12446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2DF8B6-854C-E742-A253-80EA1A12D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72" y="1727001"/>
            <a:ext cx="19685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D1330-8971-6548-A6CE-B9809E322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2535321"/>
            <a:ext cx="215900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8B2546-2F20-6648-86D7-AC6120574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0" y="2514800"/>
            <a:ext cx="190500" cy="241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D67EC1-8FD8-5248-8A32-CAB43C94E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572" y="2962375"/>
            <a:ext cx="1295400" cy="266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3F63C8-ACB5-8D42-92FE-99D0E316E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2200" y="3310270"/>
            <a:ext cx="11176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9BE1B-609B-0049-A805-D7BCF7569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374" y="3728854"/>
            <a:ext cx="2159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EC4069-6662-6949-B8D6-9257163A85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3714748"/>
            <a:ext cx="139700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CA67B-1513-A242-8962-E811B41E6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7575" y="3733998"/>
            <a:ext cx="165100" cy="215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B1FE2C-9E91-8C4F-9062-D7B4F65977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800" y="4139245"/>
            <a:ext cx="1168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2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ray parametrically:</a:t>
            </a:r>
          </a:p>
          <a:p>
            <a:pPr lvl="1"/>
            <a:endParaRPr lang="en-US" dirty="0"/>
          </a:p>
          <a:p>
            <a:pPr marL="391885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If                   is center of projection and</a:t>
            </a:r>
            <a:br>
              <a:rPr lang="en-US" dirty="0"/>
            </a:br>
            <a:r>
              <a:rPr lang="en-US" dirty="0"/>
              <a:t>is center of one of the screen pixels</a:t>
            </a:r>
          </a:p>
          <a:p>
            <a:pPr marL="391885" lvl="1" indent="0">
              <a:buNone/>
            </a:pPr>
            <a:r>
              <a:rPr lang="en-US" dirty="0"/>
              <a:t>               : points between those locations </a:t>
            </a:r>
          </a:p>
          <a:p>
            <a:pPr marL="391885" lvl="1" indent="0">
              <a:buNone/>
            </a:pPr>
            <a:r>
              <a:rPr lang="en-US" dirty="0"/>
              <a:t>         : points behind viewer </a:t>
            </a:r>
          </a:p>
          <a:p>
            <a:pPr marL="391885" lvl="1" indent="0">
              <a:buNone/>
            </a:pPr>
            <a:r>
              <a:rPr lang="en-US" dirty="0"/>
              <a:t>         : points beyond view window 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4106864"/>
            <a:ext cx="544377" cy="198741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728326"/>
            <a:ext cx="553018" cy="19874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" y="3328674"/>
            <a:ext cx="985063" cy="22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311548"/>
            <a:ext cx="1710900" cy="250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100" y="2487151"/>
            <a:ext cx="1192445" cy="3024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268" y="2478571"/>
            <a:ext cx="1201086" cy="302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CCB7BD-4D02-A443-986F-E247F4597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900" y="1642278"/>
            <a:ext cx="3987800" cy="844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70C0FD-14A0-9543-A432-0315DB1CB2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3461" y="2318009"/>
            <a:ext cx="4075785" cy="26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Sphere in vector form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Ray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Intersection when 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3" y="1636371"/>
            <a:ext cx="3344031" cy="311073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8" y="2405921"/>
            <a:ext cx="1477595" cy="328354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" y="3186500"/>
            <a:ext cx="941859" cy="24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6108" y="4453584"/>
            <a:ext cx="3560053" cy="64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6108" y="3491187"/>
            <a:ext cx="3093442" cy="259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68129" y="3817016"/>
            <a:ext cx="3558032" cy="259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87710" y="4146073"/>
            <a:ext cx="3050237" cy="2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image</a:t>
            </a:r>
          </a:p>
          <a:p>
            <a:r>
              <a:rPr lang="en-US" dirty="0"/>
              <a:t>Visibility: deciding which objects (or parts) will appear in the image</a:t>
            </a:r>
          </a:p>
          <a:p>
            <a:pPr lvl="1"/>
            <a:r>
              <a:rPr lang="en-US" dirty="0"/>
              <a:t>Object-order</a:t>
            </a:r>
          </a:p>
          <a:p>
            <a:pPr lvl="2"/>
            <a:r>
              <a:rPr lang="en-US" dirty="0"/>
              <a:t>One object at a time for all pixels it covers</a:t>
            </a:r>
          </a:p>
          <a:p>
            <a:pPr lvl="2"/>
            <a:r>
              <a:rPr lang="en-US" dirty="0"/>
              <a:t>Rasterization (later)</a:t>
            </a:r>
          </a:p>
          <a:p>
            <a:pPr lvl="1"/>
            <a:r>
              <a:rPr lang="en-US" dirty="0"/>
              <a:t>Image-order </a:t>
            </a:r>
          </a:p>
          <a:p>
            <a:pPr lvl="2"/>
            <a:r>
              <a:rPr lang="en-US" dirty="0"/>
              <a:t>One pixel at a time, for all of the objects</a:t>
            </a:r>
          </a:p>
          <a:p>
            <a:pPr lvl="2"/>
            <a:r>
              <a:rPr lang="en-US" dirty="0"/>
              <a:t>Ray Tracing (now)</a:t>
            </a:r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Ray-Sphere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588" indent="-255588">
              <a:tabLst>
                <a:tab pos="5819775" algn="l"/>
                <a:tab pos="5878513" algn="l"/>
              </a:tabLst>
            </a:pPr>
            <a:r>
              <a:rPr lang="en-US" dirty="0"/>
              <a:t>When can	go bad?</a:t>
            </a:r>
          </a:p>
          <a:p>
            <a:r>
              <a:rPr lang="en-US" dirty="0"/>
              <a:t>Division by 0?</a:t>
            </a:r>
          </a:p>
          <a:p>
            <a:pPr lvl="1"/>
            <a:r>
              <a:rPr lang="en-US" dirty="0"/>
              <a:t>Only if                , aka ray direction = 0</a:t>
            </a:r>
          </a:p>
          <a:p>
            <a:r>
              <a:rPr lang="en-US" dirty="0"/>
              <a:t>  </a:t>
            </a:r>
          </a:p>
          <a:p>
            <a:pPr lvl="1"/>
            <a:r>
              <a:rPr lang="en-US" dirty="0"/>
              <a:t>No real intersections</a:t>
            </a:r>
          </a:p>
          <a:p>
            <a:pPr lvl="1"/>
            <a:r>
              <a:rPr lang="en-US" dirty="0"/>
              <a:t>Happens when ray misses the sphere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33600" y="1008739"/>
            <a:ext cx="4120159" cy="75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95" y="2112006"/>
            <a:ext cx="837503" cy="249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25093" y="2498399"/>
            <a:ext cx="2984906" cy="3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1769" dirty="0"/>
              <a:t>Intersection of ray with </a:t>
            </a:r>
            <a:r>
              <a:rPr lang="en-US" sz="1769" i="1" dirty="0" err="1"/>
              <a:t>barycentric</a:t>
            </a:r>
            <a:r>
              <a:rPr lang="en-US" sz="1769" dirty="0"/>
              <a:t> triangle</a:t>
            </a:r>
          </a:p>
          <a:p>
            <a:pPr>
              <a:lnSpc>
                <a:spcPct val="90000"/>
              </a:lnSpc>
            </a:pPr>
            <a:endParaRPr lang="en-US" sz="1769" dirty="0"/>
          </a:p>
          <a:p>
            <a:pPr marL="342832" lvl="1" indent="0">
              <a:lnSpc>
                <a:spcPct val="90000"/>
              </a:lnSpc>
              <a:buNone/>
            </a:pPr>
            <a:endParaRPr lang="en-US" sz="1497" dirty="0"/>
          </a:p>
          <a:p>
            <a:pPr lvl="1">
              <a:lnSpc>
                <a:spcPct val="90000"/>
              </a:lnSpc>
            </a:pPr>
            <a:r>
              <a:rPr lang="en-US" sz="1497" dirty="0"/>
              <a:t>4 linear equations (</a:t>
            </a:r>
            <a:r>
              <a:rPr lang="en-US" sz="1497" dirty="0" err="1"/>
              <a:t>x,y,z</a:t>
            </a:r>
            <a:r>
              <a:rPr lang="en-US" sz="1497" dirty="0"/>
              <a:t> and </a:t>
            </a:r>
            <a:r>
              <a:rPr lang="en-US" sz="1497" dirty="0" err="1"/>
              <a:t>barycentric</a:t>
            </a:r>
            <a:r>
              <a:rPr lang="en-US" sz="1497" dirty="0"/>
              <a:t> sum) in </a:t>
            </a:r>
            <a:r>
              <a:rPr lang="en-US" sz="1497"/>
              <a:t>4 unknowns</a:t>
            </a:r>
          </a:p>
          <a:p>
            <a:pPr lvl="1">
              <a:lnSpc>
                <a:spcPct val="90000"/>
              </a:lnSpc>
            </a:pPr>
            <a:r>
              <a:rPr lang="en-US" sz="1497" dirty="0"/>
              <a:t>In triangle if </a:t>
            </a:r>
            <a:r>
              <a:rPr lang="en-US" sz="1497" dirty="0">
                <a:sym typeface="Symbol" charset="0"/>
              </a:rPr>
              <a:t>α ≥ 0,  ≥ 0,  ≥ 0</a:t>
            </a:r>
          </a:p>
          <a:p>
            <a:pPr lvl="1">
              <a:lnSpc>
                <a:spcPct val="90000"/>
              </a:lnSpc>
            </a:pPr>
            <a:r>
              <a:rPr lang="en-US" sz="1497" dirty="0">
                <a:sym typeface="Symbol" charset="0"/>
              </a:rPr>
              <a:t>To avoid computing all three, can replace α ≥ 0  with +  ≤ 1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 err="1">
                <a:latin typeface="Courier" charset="0"/>
              </a:rPr>
              <a:t>boolean</a:t>
            </a:r>
            <a:r>
              <a:rPr lang="en-US" sz="1361" dirty="0">
                <a:latin typeface="Courier" charset="0"/>
              </a:rPr>
              <a:t> </a:t>
            </a:r>
            <a:r>
              <a:rPr lang="en-US" sz="1361" dirty="0" err="1">
                <a:latin typeface="Courier" charset="0"/>
              </a:rPr>
              <a:t>raytri</a:t>
            </a:r>
            <a:r>
              <a:rPr lang="en-US" sz="1361" dirty="0">
                <a:latin typeface="Courier" charset="0"/>
              </a:rPr>
              <a:t> (ray r, vector p0, p1, p2, interval [t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,t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] 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{</a:t>
            </a:r>
            <a:r>
              <a:rPr lang="en-US" sz="1361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 t &lt; t</a:t>
            </a:r>
            <a:r>
              <a:rPr lang="en-US" sz="1361" baseline="-25000" dirty="0">
                <a:latin typeface="Courier" charset="0"/>
              </a:rPr>
              <a:t>0</a:t>
            </a:r>
            <a:r>
              <a:rPr lang="en-US" sz="1361" dirty="0">
                <a:latin typeface="Courier" charset="0"/>
              </a:rPr>
              <a:t> ) or (t &gt; t</a:t>
            </a:r>
            <a:r>
              <a:rPr lang="en-US" sz="1361" baseline="-25000" dirty="0">
                <a:latin typeface="Courier" charset="0"/>
              </a:rPr>
              <a:t>1</a:t>
            </a:r>
            <a:r>
              <a:rPr lang="en-US" sz="1361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compute 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if ((</a:t>
            </a:r>
            <a:r>
              <a:rPr lang="en-US" sz="1361" dirty="0">
                <a:latin typeface="Courier" charset="0"/>
                <a:sym typeface="Symbol" charset="0"/>
              </a:rPr>
              <a:t></a:t>
            </a:r>
            <a:r>
              <a:rPr lang="en-US" sz="1361" dirty="0">
                <a:latin typeface="Courier" charset="0"/>
              </a:rPr>
              <a:t> &lt; 0 ) or (</a:t>
            </a:r>
            <a:r>
              <a:rPr lang="en-US" sz="1361" dirty="0">
                <a:latin typeface="Courier" charset="0"/>
                <a:sym typeface="Symbol" charset="0"/>
              </a:rPr>
              <a:t>+</a:t>
            </a:r>
            <a:r>
              <a:rPr lang="en-US" sz="1361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        return ( false )</a:t>
            </a:r>
            <a:r>
              <a:rPr lang="en-US" sz="1497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97" dirty="0">
                <a:latin typeface="Courier" charset="0"/>
              </a:rPr>
              <a:t>   return true</a:t>
            </a:r>
            <a:endParaRPr lang="en-US" sz="1361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361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1497" dirty="0">
              <a:sym typeface="Symbo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2996"/>
            <a:ext cx="2151586" cy="18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37" y="1431150"/>
            <a:ext cx="2436736" cy="2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Ray-Polygon Intersection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Is intersection point inside polygon?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51" y="2960591"/>
            <a:ext cx="2773731" cy="2851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4" y="3435841"/>
            <a:ext cx="1399827" cy="48389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01" y="2122423"/>
            <a:ext cx="1987409" cy="241945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61" y="1664454"/>
            <a:ext cx="1166522" cy="2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1 crossing = inside</a:t>
            </a:r>
          </a:p>
          <a:p>
            <a:pPr lvl="1"/>
            <a:r>
              <a:rPr lang="en-US" dirty="0"/>
              <a:t>0, 2 crossings = 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8" r="-26018"/>
          <a:stretch>
            <a:fillRect/>
          </a:stretch>
        </p:blipFill>
        <p:spPr>
          <a:xfrm>
            <a:off x="4629247" y="1200007"/>
            <a:ext cx="3029718" cy="3394796"/>
          </a:xfrm>
        </p:spPr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= inside</a:t>
            </a:r>
          </a:p>
          <a:p>
            <a:pPr lvl="1"/>
            <a:r>
              <a:rPr lang="en-US" dirty="0"/>
              <a:t>Even crossings = outside</a:t>
            </a:r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14" r="-2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138D6-6C5C-A94D-A4EB-C815DF79D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Option 1: Odd # of crossings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 not </a:t>
            </a:r>
            <a:r>
              <a:rPr lang="en-US" dirty="0"/>
              <a:t>in polygon</a:t>
            </a:r>
          </a:p>
          <a:p>
            <a:r>
              <a:rPr lang="en-US" dirty="0"/>
              <a:t>Option 2: Winding rule</a:t>
            </a:r>
          </a:p>
          <a:p>
            <a:pPr lvl="1"/>
            <a:r>
              <a:rPr lang="en-US" dirty="0"/>
              <a:t>Vertices given counter-clockwise</a:t>
            </a:r>
          </a:p>
          <a:p>
            <a:pPr lvl="1"/>
            <a:r>
              <a:rPr lang="en-US" dirty="0"/>
              <a:t>Track “entering” and “exiting” crossings</a:t>
            </a:r>
          </a:p>
          <a:p>
            <a:pPr lvl="1"/>
            <a:r>
              <a:rPr lang="en-US" dirty="0"/>
              <a:t>Inside for non-zero winding number</a:t>
            </a:r>
          </a:p>
          <a:p>
            <a:pPr lvl="1"/>
            <a:r>
              <a:rPr lang="en-US" dirty="0"/>
              <a:t>Center of star </a:t>
            </a:r>
            <a:r>
              <a:rPr lang="en-US" b="1" dirty="0"/>
              <a:t>is</a:t>
            </a:r>
            <a:r>
              <a:rPr lang="en-US" dirty="0"/>
              <a:t> in polygon</a:t>
            </a:r>
          </a:p>
        </p:txBody>
      </p:sp>
      <p:pic>
        <p:nvPicPr>
          <p:cNvPr id="8" name="Content Placeholder 1" descr="star.pdf">
            <a:extLst>
              <a:ext uri="{FF2B5EF4-FFF2-40B4-BE49-F238E27FC236}">
                <a16:creationId xmlns:a16="http://schemas.microsoft.com/office/drawing/2014/main" id="{A5A71ACA-CFBA-FD46-9E83-8C9C10BE04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41" r="-33241"/>
          <a:stretch>
            <a:fillRect/>
          </a:stretch>
        </p:blipFill>
        <p:spPr>
          <a:xfrm>
            <a:off x="4648200" y="1786764"/>
            <a:ext cx="4038600" cy="2220846"/>
          </a:xfrm>
        </p:spPr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/>
              <a:t>Image Plane</a:t>
            </a:r>
          </a:p>
          <a:p>
            <a:r>
              <a:rPr lang="en-US" dirty="0"/>
              <a:t>Cast ray from viewpoint through pixels into scene</a:t>
            </a:r>
          </a:p>
          <a:p>
            <a:pPr lvl="1"/>
            <a:r>
              <a:rPr lang="en-US" dirty="0"/>
              <a:t>If a photon made it to the viewer through this pixel, where did it come from?</a:t>
            </a:r>
          </a:p>
        </p:txBody>
      </p:sp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3228"/>
            <a:ext cx="4373867" cy="291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</a:t>
            </a:r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>
            <a:fillRect/>
          </a:stretch>
        </p:blipFill>
        <p:spPr bwMode="auto">
          <a:xfrm>
            <a:off x="988087" y="864364"/>
            <a:ext cx="7320226" cy="4015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Pinhole Lens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CD13A8-17BC-654E-8B54-5454CDD3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59A20-63E4-6C40-ABF3-7A330C42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5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38D6A-807E-2840-80EF-4CEFA2AD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3CAE2F-02BF-1441-B3BE-0BCBBA361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58616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4EC6-82BF-FB40-B51D-7780E475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BE009-D7B2-174B-812B-1BBAF4E2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063228"/>
            <a:ext cx="5353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17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639</Words>
  <Application>Microsoft Macintosh PowerPoint</Application>
  <PresentationFormat>On-screen Show (16:9)</PresentationFormat>
  <Paragraphs>159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</vt:lpstr>
      <vt:lpstr>Liberation Sans</vt:lpstr>
      <vt:lpstr>Liberation Serif</vt:lpstr>
      <vt:lpstr>Times New Roman</vt:lpstr>
      <vt:lpstr>Wingdings</vt:lpstr>
      <vt:lpstr>1_Office Theme</vt:lpstr>
      <vt:lpstr>Office Theme</vt:lpstr>
      <vt:lpstr>Basic Ray Tracing</vt:lpstr>
      <vt:lpstr>Visibility Problem</vt:lpstr>
      <vt:lpstr>Raytracing</vt:lpstr>
      <vt:lpstr>View</vt:lpstr>
      <vt:lpstr>Pinhole Lens</vt:lpstr>
      <vt:lpstr>Lens Model</vt:lpstr>
      <vt:lpstr>Lens Model</vt:lpstr>
      <vt:lpstr>Field of View</vt:lpstr>
      <vt:lpstr>Field of View</vt:lpstr>
      <vt:lpstr>Field of View</vt:lpstr>
      <vt:lpstr>Symmetric Window</vt:lpstr>
      <vt:lpstr>Rectangular Windows</vt:lpstr>
      <vt:lpstr>Off-center Projection</vt:lpstr>
      <vt:lpstr>Parametric and Implicit Forms</vt:lpstr>
      <vt:lpstr>Parametric vs Implicit</vt:lpstr>
      <vt:lpstr>Computing  Viewing Rays</vt:lpstr>
      <vt:lpstr>Computing Camera Frame             </vt:lpstr>
      <vt:lpstr>Calculating Intersections</vt:lpstr>
      <vt:lpstr>Ray-Sphere Intersection</vt:lpstr>
      <vt:lpstr>Ray-Sphere Problems</vt:lpstr>
      <vt:lpstr>Ray-Triangle Intersection</vt:lpstr>
      <vt:lpstr>Ray-Polygon Intersection (General Case)</vt:lpstr>
      <vt:lpstr>Point in Polygon?</vt:lpstr>
      <vt:lpstr>Point in Polygon?</vt:lpstr>
      <vt:lpstr>What Happens?</vt:lpstr>
      <vt:lpstr>Raytracing Characteristics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102</cp:revision>
  <cp:lastPrinted>2020-01-27T14:55:32Z</cp:lastPrinted>
  <dcterms:modified xsi:type="dcterms:W3CDTF">2022-02-14T21:11:00Z</dcterms:modified>
</cp:coreProperties>
</file>