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449" r:id="rId3"/>
    <p:sldId id="438" r:id="rId4"/>
    <p:sldId id="399" r:id="rId5"/>
    <p:sldId id="416" r:id="rId6"/>
    <p:sldId id="417" r:id="rId7"/>
    <p:sldId id="437" r:id="rId8"/>
    <p:sldId id="325" r:id="rId9"/>
    <p:sldId id="258" r:id="rId10"/>
    <p:sldId id="259" r:id="rId11"/>
    <p:sldId id="290" r:id="rId12"/>
    <p:sldId id="289" r:id="rId13"/>
    <p:sldId id="443" r:id="rId14"/>
    <p:sldId id="321" r:id="rId15"/>
    <p:sldId id="436" r:id="rId16"/>
    <p:sldId id="440" r:id="rId17"/>
    <p:sldId id="444" r:id="rId18"/>
    <p:sldId id="439" r:id="rId19"/>
    <p:sldId id="445" r:id="rId20"/>
    <p:sldId id="442" r:id="rId21"/>
    <p:sldId id="446" r:id="rId22"/>
    <p:sldId id="448" r:id="rId23"/>
    <p:sldId id="447" r:id="rId24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25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27" autoAdjust="0"/>
    <p:restoredTop sz="94694"/>
  </p:normalViewPr>
  <p:slideViewPr>
    <p:cSldViewPr>
      <p:cViewPr varScale="1">
        <p:scale>
          <a:sx n="127" d="100"/>
          <a:sy n="127" d="100"/>
        </p:scale>
        <p:origin x="184" y="640"/>
      </p:cViewPr>
      <p:guideLst>
        <p:guide orient="horz" pos="792"/>
        <p:guide pos="2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0DB4E27-256F-FE4E-968B-6DDDC1F89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58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3EF7012-0205-B145-B617-1F5FAA846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E5E4B-1F56-FE4D-813F-5A45662C32A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07250A-D4FD-8F4C-90BC-D8AD6791868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1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23DDD-8044-3243-8A37-5263C3B5901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577BC6-1BBB-D443-A868-699488BC53DA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77721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7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D5980C8-0068-D249-BB14-4A55435B445C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782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8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E27981-7187-3D45-81E3-309BE9D0A786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7926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79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5589D6-6888-7045-A709-40E7B5D1287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7802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802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DB5B40-52D6-A342-97EF-53B40356EC98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6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7BE179-7B7B-DF4A-838F-C1577ACFBF8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778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7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EFE49A-679D-1245-9193-FF6465EE4457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412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89EBB-B313-A642-8FA5-31765EB65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8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F711D-A261-E640-9A2A-408A5910E4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22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B549-39D0-6F44-9AB2-44AC76718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4C74B-AE70-9041-9C97-49FEE725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4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B19D-609C-4F44-8A48-EC7115458E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EEB7E-B451-2F44-921B-0DBBB5C7B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E874-1724-E44D-A1EF-4A5E20564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0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40517-4663-F044-8093-4C54A1E6D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63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B1941-D484-D446-89D7-72B5EBD84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8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1F99-5420-0D45-BA48-263E5F39D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61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FA774-5E48-2C4E-9B10-213CE48BE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348721-6C7E-A84A-B9A0-CEBC41F92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Graphics Pipeline</a:t>
            </a:r>
            <a:br>
              <a:rPr lang="en-US" dirty="0"/>
            </a:br>
            <a:r>
              <a:rPr lang="en-US" dirty="0"/>
              <a:t>Rasterization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CMSC 435/634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3771900"/>
            <a:ext cx="5829300" cy="1028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( y from y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y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for ( x from x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x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   Write Pixel (x, y)</a:t>
            </a:r>
          </a:p>
        </p:txBody>
      </p:sp>
      <p:pic>
        <p:nvPicPr>
          <p:cNvPr id="59395" name="Picture 6" descr="scan1-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1257300"/>
            <a:ext cx="2286000" cy="2228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(2)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3771900"/>
            <a:ext cx="5829300" cy="1028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( y from y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y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for ( x from x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x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   Write Pixel (x, y)</a:t>
            </a:r>
          </a:p>
        </p:txBody>
      </p:sp>
      <p:pic>
        <p:nvPicPr>
          <p:cNvPr id="61443" name="Picture 6" descr="scan1-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1257300"/>
            <a:ext cx="2286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Scanning Rectangles (3)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3771900"/>
            <a:ext cx="5829300" cy="1028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( y from y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y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for ( x from x</a:t>
            </a:r>
            <a:r>
              <a:rPr lang="en-US" sz="1800" baseline="-25000" dirty="0">
                <a:latin typeface="Courier" charset="0"/>
              </a:rPr>
              <a:t>0</a:t>
            </a:r>
            <a:r>
              <a:rPr lang="en-US" sz="1800" dirty="0">
                <a:latin typeface="Courier" charset="0"/>
              </a:rPr>
              <a:t> to x</a:t>
            </a:r>
            <a:r>
              <a:rPr lang="en-US" sz="1800" baseline="-25000" dirty="0">
                <a:latin typeface="Courier" charset="0"/>
              </a:rPr>
              <a:t>1</a:t>
            </a:r>
            <a:r>
              <a:rPr lang="en-US" sz="1800" dirty="0">
                <a:latin typeface="Courier" charset="0"/>
              </a:rPr>
              <a:t> )</a:t>
            </a:r>
          </a:p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      Write Pixel (x, y)</a:t>
            </a:r>
          </a:p>
        </p:txBody>
      </p:sp>
      <p:pic>
        <p:nvPicPr>
          <p:cNvPr id="63491" name="Picture 6" descr="scan1-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1257300"/>
            <a:ext cx="22860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Triangle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Barycentric</a:t>
            </a:r>
            <a:r>
              <a:rPr lang="en-US" dirty="0"/>
              <a:t> coordinates </a:t>
            </a:r>
            <a:r>
              <a:rPr lang="en-US" b="1" dirty="0"/>
              <a:t>are</a:t>
            </a:r>
            <a:r>
              <a:rPr lang="en-US" dirty="0"/>
              <a:t> decision variables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51" y="1771650"/>
            <a:ext cx="4581524" cy="323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42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50" y="434579"/>
            <a:ext cx="4972050" cy="31194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ea typeface="+mj-ea"/>
                <a:cs typeface="+mj-cs"/>
              </a:rPr>
              <a:t>Barycentric</a:t>
            </a:r>
            <a:r>
              <a:rPr lang="en-US" dirty="0">
                <a:ea typeface="+mj-ea"/>
                <a:cs typeface="+mj-cs"/>
              </a:rPr>
              <a:t> Triangle Rasterization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1657350" y="1428750"/>
            <a:ext cx="61722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y in </a:t>
            </a:r>
            <a:r>
              <a:rPr lang="en-US" sz="1800" dirty="0" err="1">
                <a:latin typeface="Courier" charset="0"/>
              </a:rPr>
              <a:t>y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 to </a:t>
            </a:r>
            <a:r>
              <a:rPr lang="en-US" sz="1800" dirty="0" err="1">
                <a:latin typeface="Courier" charset="0"/>
              </a:rPr>
              <a:t>y</a:t>
            </a:r>
            <a:r>
              <a:rPr lang="en-US" sz="1800" baseline="-25000" dirty="0" err="1">
                <a:latin typeface="Courier" charset="0"/>
              </a:rPr>
              <a:t>max</a:t>
            </a:r>
            <a:r>
              <a:rPr lang="en-US" sz="1800" dirty="0">
                <a:latin typeface="Courier" charset="0"/>
              </a:rPr>
              <a:t> do </a:t>
            </a:r>
          </a:p>
          <a:p>
            <a:pPr lvl="1" eaLnBrk="1" hangingPunct="1">
              <a:buFontTx/>
              <a:buNone/>
            </a:pPr>
            <a:r>
              <a:rPr lang="en-US" sz="1800" dirty="0">
                <a:latin typeface="Courier" charset="0"/>
              </a:rPr>
              <a:t>For all x in 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min</a:t>
            </a:r>
            <a:r>
              <a:rPr lang="en-US" sz="1800" dirty="0">
                <a:latin typeface="Courier" charset="0"/>
              </a:rPr>
              <a:t> to </a:t>
            </a:r>
            <a:r>
              <a:rPr lang="en-US" sz="1800" dirty="0" err="1">
                <a:latin typeface="Courier" charset="0"/>
              </a:rPr>
              <a:t>x</a:t>
            </a:r>
            <a:r>
              <a:rPr lang="en-US" sz="1800" baseline="-25000" dirty="0" err="1">
                <a:latin typeface="Courier" charset="0"/>
              </a:rPr>
              <a:t>max</a:t>
            </a:r>
            <a:r>
              <a:rPr lang="en-US" sz="1800" dirty="0">
                <a:latin typeface="Courier" charset="0"/>
              </a:rPr>
              <a:t> do</a:t>
            </a:r>
          </a:p>
          <a:p>
            <a:pPr lvl="2" eaLnBrk="1" hangingPunct="1">
              <a:buFontTx/>
              <a:buNone/>
            </a:pPr>
            <a:r>
              <a:rPr lang="en-US" dirty="0">
                <a:latin typeface="Courier" charset="0"/>
              </a:rPr>
              <a:t>Compute (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,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,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) for (</a:t>
            </a:r>
            <a:r>
              <a:rPr lang="en-US" dirty="0" err="1">
                <a:latin typeface="Courier" charset="0"/>
              </a:rPr>
              <a:t>x,y</a:t>
            </a:r>
            <a:r>
              <a:rPr lang="en-US" dirty="0">
                <a:latin typeface="Courier" charset="0"/>
              </a:rPr>
              <a:t>)</a:t>
            </a:r>
          </a:p>
          <a:p>
            <a:pPr lvl="2" eaLnBrk="1" hangingPunct="1">
              <a:buFontTx/>
              <a:buNone/>
            </a:pPr>
            <a:r>
              <a:rPr lang="en-US" dirty="0">
                <a:latin typeface="Courier" charset="0"/>
              </a:rPr>
              <a:t>If (</a:t>
            </a:r>
            <a:r>
              <a:rPr lang="en-US" dirty="0">
                <a:latin typeface="Symbol" charset="0"/>
              </a:rPr>
              <a:t>a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 </a:t>
            </a:r>
            <a:r>
              <a:rPr lang="en-US" dirty="0">
                <a:latin typeface="Courier" charset="0"/>
              </a:rPr>
              <a:t>and </a:t>
            </a:r>
            <a:r>
              <a:rPr lang="en-US" dirty="0">
                <a:latin typeface="Symbol" charset="0"/>
              </a:rPr>
              <a:t>b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 </a:t>
            </a:r>
            <a:r>
              <a:rPr lang="en-US" dirty="0">
                <a:latin typeface="Courier" charset="0"/>
              </a:rPr>
              <a:t>and </a:t>
            </a:r>
            <a:r>
              <a:rPr lang="en-US" dirty="0">
                <a:latin typeface="Symbol" charset="0"/>
              </a:rPr>
              <a:t>g</a:t>
            </a:r>
            <a:r>
              <a:rPr lang="en-US" dirty="0">
                <a:latin typeface="Courier" charset="0"/>
              </a:rPr>
              <a:t> </a:t>
            </a:r>
            <a:r>
              <a:rPr lang="en-US" dirty="0">
                <a:latin typeface="Courier" charset="0"/>
                <a:sym typeface="Symbol" charset="0"/>
              </a:rPr>
              <a:t>≥ 0) </a:t>
            </a:r>
            <a:r>
              <a:rPr lang="en-US" dirty="0">
                <a:latin typeface="Courier" charset="0"/>
              </a:rPr>
              <a:t>then</a:t>
            </a:r>
          </a:p>
          <a:p>
            <a:pPr lvl="3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c = </a:t>
            </a:r>
            <a:r>
              <a:rPr lang="en-US" sz="2000" dirty="0">
                <a:latin typeface="Symbol" charset="0"/>
              </a:rPr>
              <a:t>a</a:t>
            </a:r>
            <a:r>
              <a:rPr lang="en-US" sz="2000" dirty="0">
                <a:latin typeface="Courier" charset="0"/>
              </a:rPr>
              <a:t>c</a:t>
            </a:r>
            <a:r>
              <a:rPr lang="en-US" sz="2000" baseline="-25000" dirty="0">
                <a:latin typeface="Courier" charset="0"/>
              </a:rPr>
              <a:t>0</a:t>
            </a:r>
            <a:r>
              <a:rPr lang="en-US" sz="2000" dirty="0">
                <a:latin typeface="Courier" charset="0"/>
              </a:rPr>
              <a:t> + </a:t>
            </a:r>
            <a:r>
              <a:rPr lang="en-US" sz="2000" dirty="0">
                <a:latin typeface="Symbol" charset="0"/>
              </a:rPr>
              <a:t>b</a:t>
            </a:r>
            <a:r>
              <a:rPr lang="en-US" sz="2000" dirty="0">
                <a:latin typeface="Courier" charset="0"/>
              </a:rPr>
              <a:t>c</a:t>
            </a:r>
            <a:r>
              <a:rPr lang="en-US" sz="2000" baseline="-25000" dirty="0">
                <a:latin typeface="Courier" charset="0"/>
              </a:rPr>
              <a:t>1</a:t>
            </a:r>
            <a:r>
              <a:rPr lang="en-US" sz="2000" dirty="0">
                <a:latin typeface="Courier" charset="0"/>
              </a:rPr>
              <a:t> + </a:t>
            </a:r>
            <a:r>
              <a:rPr lang="en-US" sz="2000" dirty="0">
                <a:latin typeface="Symbol" charset="0"/>
              </a:rPr>
              <a:t>g</a:t>
            </a:r>
            <a:r>
              <a:rPr lang="en-US" sz="2000" dirty="0">
                <a:latin typeface="Courier" charset="0"/>
              </a:rPr>
              <a:t>c</a:t>
            </a:r>
            <a:r>
              <a:rPr lang="en-US" sz="2000" baseline="-25000" dirty="0">
                <a:latin typeface="Courier" charset="0"/>
              </a:rPr>
              <a:t>2</a:t>
            </a:r>
            <a:endParaRPr lang="en-US" sz="2000" dirty="0">
              <a:latin typeface="Courier" charset="0"/>
            </a:endParaRPr>
          </a:p>
          <a:p>
            <a:pPr lvl="3" eaLnBrk="1" hangingPunct="1">
              <a:buFontTx/>
              <a:buNone/>
            </a:pPr>
            <a:r>
              <a:rPr lang="en-US" sz="2000" dirty="0">
                <a:latin typeface="Courier" charset="0"/>
              </a:rPr>
              <a:t>Draw pixel(</a:t>
            </a:r>
            <a:r>
              <a:rPr lang="en-US" sz="2000" dirty="0" err="1">
                <a:latin typeface="Courier" charset="0"/>
              </a:rPr>
              <a:t>x,y</a:t>
            </a:r>
            <a:r>
              <a:rPr lang="en-US" sz="2000" dirty="0">
                <a:latin typeface="Courier" charset="0"/>
              </a:rPr>
              <a:t>) with color 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Incremental Computation</a:t>
            </a: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latin typeface="Symbol" charset="0"/>
                <a:cs typeface="Symbol" charset="0"/>
              </a:rPr>
              <a:t>a</a:t>
            </a:r>
            <a:r>
              <a:rPr lang="en-US" dirty="0">
                <a:latin typeface="Calibri" charset="0"/>
              </a:rPr>
              <a:t>, </a:t>
            </a:r>
            <a:r>
              <a:rPr lang="en-US" i="1" dirty="0">
                <a:latin typeface="Symbol" charset="0"/>
                <a:cs typeface="Symbol" charset="0"/>
              </a:rPr>
              <a:t>b</a:t>
            </a:r>
            <a:r>
              <a:rPr lang="en-US" dirty="0">
                <a:latin typeface="Calibri" charset="0"/>
              </a:rPr>
              <a:t>, and </a:t>
            </a:r>
            <a:r>
              <a:rPr lang="en-US" i="1" dirty="0">
                <a:latin typeface="Symbol" charset="0"/>
                <a:cs typeface="Symbol" charset="0"/>
              </a:rPr>
              <a:t>g</a:t>
            </a:r>
            <a:r>
              <a:rPr lang="en-US" dirty="0">
                <a:latin typeface="Calibri" charset="0"/>
              </a:rPr>
              <a:t> are linear in X and Y</a:t>
            </a:r>
          </a:p>
          <a:p>
            <a:pPr>
              <a:lnSpc>
                <a:spcPct val="140000"/>
              </a:lnSpc>
            </a:pPr>
            <a:endParaRPr lang="en-US" dirty="0">
              <a:latin typeface="Calibri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What about pixel-to-pixel updates?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50" y="1771650"/>
            <a:ext cx="3657600" cy="10858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75" y="3385390"/>
            <a:ext cx="4800600" cy="2762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650" y="3832520"/>
            <a:ext cx="3076575" cy="247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699" y="4238625"/>
            <a:ext cx="1990725" cy="2762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CCEDF50-5B7E-7042-869B-D9F457E0E89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55240" y="4594623"/>
            <a:ext cx="4714875" cy="276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 err="1"/>
              <a:t>Clipless</a:t>
            </a:r>
            <a:r>
              <a:rPr lang="en-US" dirty="0"/>
              <a:t>” Homogeneous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153400" cy="3943349"/>
          </a:xfrm>
        </p:spPr>
        <p:txBody>
          <a:bodyPr/>
          <a:lstStyle/>
          <a:p>
            <a:r>
              <a:rPr lang="en-US" dirty="0"/>
              <a:t>Compute </a:t>
            </a:r>
            <a:r>
              <a:rPr lang="en-US" dirty="0" err="1"/>
              <a:t>barycentrics</a:t>
            </a:r>
            <a:r>
              <a:rPr lang="en-US" dirty="0"/>
              <a:t> using homogeneous coordinates</a:t>
            </a:r>
          </a:p>
          <a:p>
            <a:pPr lvl="1"/>
            <a:r>
              <a:rPr lang="en-US" dirty="0"/>
              <a:t>Don’t need to clip to compute valid </a:t>
            </a:r>
            <a:r>
              <a:rPr lang="en-US" dirty="0" err="1"/>
              <a:t>barycentrics</a:t>
            </a:r>
            <a:endParaRPr lang="en-US" dirty="0"/>
          </a:p>
          <a:p>
            <a:r>
              <a:rPr lang="en-US" dirty="0"/>
              <a:t>Extra edge equation / decision variable for each clip edge</a:t>
            </a:r>
          </a:p>
          <a:p>
            <a:pPr lvl="1"/>
            <a:r>
              <a:rPr lang="en-US" dirty="0"/>
              <a:t>Compute </a:t>
            </a:r>
            <a:r>
              <a:rPr lang="en-US" i="1" dirty="0"/>
              <a:t>t</a:t>
            </a:r>
            <a:r>
              <a:rPr lang="en-US" dirty="0"/>
              <a:t> for clip plane at each vertex</a:t>
            </a:r>
          </a:p>
          <a:p>
            <a:pPr lvl="1"/>
            <a:r>
              <a:rPr lang="en-US" dirty="0"/>
              <a:t>Only visible (w&gt;near) pixels will be drawn</a:t>
            </a:r>
          </a:p>
          <a:p>
            <a:r>
              <a:rPr lang="en-US" dirty="0"/>
              <a:t>Adds computation</a:t>
            </a:r>
          </a:p>
          <a:p>
            <a:pPr lvl="1"/>
            <a:r>
              <a:rPr lang="en-US" dirty="0"/>
              <a:t>Divide by w per pixel instead of per vertex</a:t>
            </a:r>
          </a:p>
          <a:p>
            <a:pPr lvl="2"/>
            <a:r>
              <a:rPr lang="en-US" dirty="0"/>
              <a:t>No clipped pixels drawn, so no division by 0</a:t>
            </a:r>
          </a:p>
          <a:p>
            <a:pPr lvl="1"/>
            <a:r>
              <a:rPr lang="en-US" dirty="0"/>
              <a:t>But avoids branching and extra triangles</a:t>
            </a:r>
          </a:p>
          <a:p>
            <a:pPr lvl="2"/>
            <a:r>
              <a:rPr lang="en-US" dirty="0"/>
              <a:t>Good for hardware</a:t>
            </a:r>
          </a:p>
        </p:txBody>
      </p:sp>
    </p:spTree>
    <p:extLst>
      <p:ext uri="{BB962C8B-B14F-4D97-AF65-F5344CB8AC3E}">
        <p14:creationId xmlns:p14="http://schemas.microsoft.com/office/powerpoint/2010/main" val="2702470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dirty="0" err="1"/>
              <a:t>barycentric</a:t>
            </a:r>
            <a:r>
              <a:rPr lang="en-US" dirty="0"/>
              <a:t> is </a:t>
            </a:r>
          </a:p>
          <a:p>
            <a:pPr lvl="1"/>
            <a:r>
              <a:rPr lang="en-US" dirty="0"/>
              <a:t>Equal to 1 at one vertex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Equal to 0 at the other two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2114550"/>
            <a:ext cx="3657600" cy="238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2857500"/>
            <a:ext cx="3657600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0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formula for </a:t>
            </a:r>
            <a:r>
              <a:rPr lang="en-US" dirty="0" err="1"/>
              <a:t>barycentric</a:t>
            </a:r>
            <a:r>
              <a:rPr lang="en-US" dirty="0"/>
              <a:t> coordinate in homogeneous form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275" y="2109027"/>
            <a:ext cx="36385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241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defines a system of three equations</a:t>
            </a:r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r>
              <a:rPr lang="en-US" dirty="0"/>
              <a:t>or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788" y="3086100"/>
            <a:ext cx="4981575" cy="962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525" y="1884590"/>
            <a:ext cx="413385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45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Object-order approach to rendering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8800" y="1727597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Vertex Processing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1828800" y="2373065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>
                <a:solidFill>
                  <a:schemeClr val="tx1"/>
                </a:solidFill>
              </a:rPr>
              <a:t>Clipping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2991446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>
                <a:solidFill>
                  <a:schemeClr val="tx1"/>
                </a:solidFill>
              </a:rPr>
              <a:t>Rasterization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3623370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Fragment Processing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28800" y="4255294"/>
            <a:ext cx="1771650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>
                <a:solidFill>
                  <a:schemeClr val="tx1"/>
                </a:solidFill>
              </a:rPr>
              <a:t>Visibility &amp; Blending</a:t>
            </a:r>
          </a:p>
        </p:txBody>
      </p:sp>
      <p:cxnSp>
        <p:nvCxnSpPr>
          <p:cNvPr id="6" name="Straight Arrow Connector 5"/>
          <p:cNvCxnSpPr>
            <a:stCxn id="2" idx="2"/>
            <a:endCxn id="8" idx="0"/>
          </p:cNvCxnSpPr>
          <p:nvPr/>
        </p:nvCxnSpPr>
        <p:spPr>
          <a:xfrm>
            <a:off x="2714625" y="2184797"/>
            <a:ext cx="0" cy="188269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714625" y="2830266"/>
            <a:ext cx="0" cy="161180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>
            <a:off x="2714625" y="3448645"/>
            <a:ext cx="0" cy="17472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2714625" y="4080570"/>
            <a:ext cx="0" cy="184249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00450" y="1628894"/>
            <a:ext cx="440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Transformations</a:t>
            </a:r>
          </a:p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Vertex components of shading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00450" y="2428541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Find the visible parts of primitives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00450" y="3046922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Break primitives into fragments/pixels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00450" y="3678846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Fragment components of shading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00450" y="4310770"/>
            <a:ext cx="4400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7175" indent="-257175">
              <a:buFont typeface="Arial" charset="0"/>
              <a:buChar char="•"/>
            </a:pPr>
            <a:r>
              <a:rPr lang="en-US" sz="1800" dirty="0">
                <a:latin typeface="+mn-lt"/>
              </a:rPr>
              <a:t>Which do we see, how do they combine?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Equation (again)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we can solve: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700" y="1600200"/>
            <a:ext cx="4981575" cy="9620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225" y="2971800"/>
            <a:ext cx="5305425" cy="102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1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Homogeneous </a:t>
            </a:r>
            <a:r>
              <a:rPr lang="en-US" dirty="0" err="1"/>
              <a:t>Barycentrics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Coefficients for all three: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1543050"/>
            <a:ext cx="5305425" cy="10250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50" y="2628900"/>
            <a:ext cx="5305425" cy="1028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2662" y="3714750"/>
            <a:ext cx="5286375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10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Rasterization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NONE!</a:t>
            </a:r>
          </a:p>
          <a:p>
            <a:pPr lvl="1"/>
            <a:r>
              <a:rPr lang="en-US" dirty="0"/>
              <a:t>Coefficients computed with homogeneous </a:t>
            </a:r>
            <a:r>
              <a:rPr lang="en-US" dirty="0" err="1"/>
              <a:t>coords</a:t>
            </a:r>
            <a:endParaRPr lang="en-US" dirty="0"/>
          </a:p>
          <a:p>
            <a:pPr lvl="1"/>
            <a:r>
              <a:rPr lang="en-US" dirty="0"/>
              <a:t>But they’re the same coefficients!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0350" y="2514600"/>
            <a:ext cx="36576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02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Homogenous Clip Plane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Clip parameter at each vertex</a:t>
            </a:r>
          </a:p>
          <a:p>
            <a:endParaRPr lang="en-US" dirty="0"/>
          </a:p>
          <a:p>
            <a:r>
              <a:rPr lang="en-US" dirty="0"/>
              <a:t>Clipping decision variable coefficients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571750"/>
            <a:ext cx="6419850" cy="1028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0" y="1685925"/>
            <a:ext cx="1190625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23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</a:t>
            </a:r>
          </a:p>
          <a:p>
            <a:pPr lvl="1"/>
            <a:r>
              <a:rPr lang="en-US" dirty="0"/>
              <a:t>Basic shape, drawn directly</a:t>
            </a:r>
          </a:p>
          <a:p>
            <a:pPr lvl="1"/>
            <a:r>
              <a:rPr lang="en-US" dirty="0"/>
              <a:t>Compare to building from simpler shapes</a:t>
            </a:r>
          </a:p>
          <a:p>
            <a:r>
              <a:rPr lang="en-US" dirty="0"/>
              <a:t>Rasterization or Scan Conversion</a:t>
            </a:r>
          </a:p>
          <a:p>
            <a:pPr lvl="1"/>
            <a:r>
              <a:rPr lang="en-US" dirty="0"/>
              <a:t>Find pixels for a primitive</a:t>
            </a:r>
          </a:p>
          <a:p>
            <a:pPr lvl="1"/>
            <a:r>
              <a:rPr lang="en-US" dirty="0"/>
              <a:t>Usually for algorithms that generate all pixels for one primitive at a time</a:t>
            </a:r>
          </a:p>
          <a:p>
            <a:pPr lvl="1"/>
            <a:r>
              <a:rPr lang="en-US" dirty="0"/>
              <a:t>Compare to ray tracing: all primitives for one pixel</a:t>
            </a:r>
          </a:p>
        </p:txBody>
      </p:sp>
    </p:spTree>
    <p:extLst>
      <p:ext uri="{BB962C8B-B14F-4D97-AF65-F5344CB8AC3E}">
        <p14:creationId xmlns:p14="http://schemas.microsoft.com/office/powerpoint/2010/main" val="327111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Drawing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endpoints of line, which pixels to draw?</a:t>
            </a:r>
          </a:p>
        </p:txBody>
      </p:sp>
      <p:graphicFrame>
        <p:nvGraphicFramePr>
          <p:cNvPr id="684096" name="Group 64"/>
          <p:cNvGraphicFramePr>
            <a:graphicFrameLocks noGrp="1"/>
          </p:cNvGraphicFramePr>
          <p:nvPr/>
        </p:nvGraphicFramePr>
        <p:xfrm>
          <a:off x="2457450" y="1714500"/>
          <a:ext cx="4229103" cy="2381250"/>
        </p:xfrm>
        <a:graphic>
          <a:graphicData uri="http://schemas.openxmlformats.org/drawingml/2006/table">
            <a:tbl>
              <a:tblPr/>
              <a:tblGrid>
                <a:gridCol w="388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84094" name="Oval 62"/>
          <p:cNvSpPr>
            <a:spLocks noChangeArrowheads="1"/>
          </p:cNvSpPr>
          <p:nvPr/>
        </p:nvSpPr>
        <p:spPr bwMode="auto">
          <a:xfrm>
            <a:off x="2857500" y="3143250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684095" name="Oval 63"/>
          <p:cNvSpPr>
            <a:spLocks noChangeArrowheads="1"/>
          </p:cNvSpPr>
          <p:nvPr/>
        </p:nvSpPr>
        <p:spPr bwMode="auto">
          <a:xfrm>
            <a:off x="5029200" y="2171700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684098" name="Line 66"/>
          <p:cNvSpPr>
            <a:spLocks noChangeShapeType="1"/>
          </p:cNvSpPr>
          <p:nvPr/>
        </p:nvSpPr>
        <p:spPr bwMode="auto">
          <a:xfrm flipV="1">
            <a:off x="3086100" y="2457450"/>
            <a:ext cx="2228850" cy="97155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Drawing</a:t>
            </a:r>
          </a:p>
        </p:txBody>
      </p:sp>
      <p:sp>
        <p:nvSpPr>
          <p:cNvPr id="51202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endpoints of line, which pixels to draw?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773243" name="Group 1147"/>
          <p:cNvGraphicFramePr>
            <a:graphicFrameLocks noGrp="1"/>
          </p:cNvGraphicFramePr>
          <p:nvPr/>
        </p:nvGraphicFramePr>
        <p:xfrm>
          <a:off x="1885950" y="2228850"/>
          <a:ext cx="2343151" cy="1714500"/>
        </p:xfrm>
        <a:graphic>
          <a:graphicData uri="http://schemas.openxmlformats.org/drawingml/2006/table">
            <a:tbl>
              <a:tblPr/>
              <a:tblGrid>
                <a:gridCol w="215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36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360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73244" name="Group 1148"/>
          <p:cNvGraphicFramePr>
            <a:graphicFrameLocks noGrp="1"/>
          </p:cNvGraphicFramePr>
          <p:nvPr/>
        </p:nvGraphicFramePr>
        <p:xfrm>
          <a:off x="4400550" y="2228850"/>
          <a:ext cx="2514598" cy="1714500"/>
        </p:xfrm>
        <a:graphic>
          <a:graphicData uri="http://schemas.openxmlformats.org/drawingml/2006/table">
            <a:tbl>
              <a:tblPr/>
              <a:tblGrid>
                <a:gridCol w="230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3238" name="Oval 1142"/>
          <p:cNvSpPr>
            <a:spLocks noChangeArrowheads="1"/>
          </p:cNvSpPr>
          <p:nvPr/>
        </p:nvSpPr>
        <p:spPr bwMode="auto">
          <a:xfrm>
            <a:off x="2114550" y="3257550"/>
            <a:ext cx="290513" cy="3095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39" name="Oval 1143"/>
          <p:cNvSpPr>
            <a:spLocks noChangeArrowheads="1"/>
          </p:cNvSpPr>
          <p:nvPr/>
        </p:nvSpPr>
        <p:spPr bwMode="auto">
          <a:xfrm>
            <a:off x="3314700" y="25717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45" name="Oval 1149"/>
          <p:cNvSpPr>
            <a:spLocks noChangeArrowheads="1"/>
          </p:cNvSpPr>
          <p:nvPr/>
        </p:nvSpPr>
        <p:spPr bwMode="auto">
          <a:xfrm>
            <a:off x="5943600" y="25717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46" name="Oval 1150"/>
          <p:cNvSpPr>
            <a:spLocks noChangeArrowheads="1"/>
          </p:cNvSpPr>
          <p:nvPr/>
        </p:nvSpPr>
        <p:spPr bwMode="auto">
          <a:xfrm>
            <a:off x="4629150" y="32575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49" name="Oval 1153"/>
          <p:cNvSpPr>
            <a:spLocks noChangeArrowheads="1"/>
          </p:cNvSpPr>
          <p:nvPr/>
        </p:nvSpPr>
        <p:spPr bwMode="auto">
          <a:xfrm>
            <a:off x="2400300" y="32575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0" name="Oval 1154"/>
          <p:cNvSpPr>
            <a:spLocks noChangeArrowheads="1"/>
          </p:cNvSpPr>
          <p:nvPr/>
        </p:nvSpPr>
        <p:spPr bwMode="auto">
          <a:xfrm>
            <a:off x="5600700" y="25717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1" name="Oval 1155"/>
          <p:cNvSpPr>
            <a:spLocks noChangeArrowheads="1"/>
          </p:cNvSpPr>
          <p:nvPr/>
        </p:nvSpPr>
        <p:spPr bwMode="auto">
          <a:xfrm>
            <a:off x="2686050" y="29146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2" name="Oval 1156"/>
          <p:cNvSpPr>
            <a:spLocks noChangeArrowheads="1"/>
          </p:cNvSpPr>
          <p:nvPr/>
        </p:nvSpPr>
        <p:spPr bwMode="auto">
          <a:xfrm>
            <a:off x="3028950" y="29146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3" name="Oval 1157"/>
          <p:cNvSpPr>
            <a:spLocks noChangeArrowheads="1"/>
          </p:cNvSpPr>
          <p:nvPr/>
        </p:nvSpPr>
        <p:spPr bwMode="auto">
          <a:xfrm>
            <a:off x="4972050" y="29146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4" name="Oval 1158"/>
          <p:cNvSpPr>
            <a:spLocks noChangeArrowheads="1"/>
          </p:cNvSpPr>
          <p:nvPr/>
        </p:nvSpPr>
        <p:spPr bwMode="auto">
          <a:xfrm>
            <a:off x="5314950" y="2914650"/>
            <a:ext cx="342900" cy="342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6" name="Line 1160"/>
          <p:cNvSpPr>
            <a:spLocks noChangeShapeType="1"/>
          </p:cNvSpPr>
          <p:nvPr/>
        </p:nvSpPr>
        <p:spPr bwMode="auto">
          <a:xfrm flipV="1">
            <a:off x="2228850" y="2743200"/>
            <a:ext cx="1257300" cy="6858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3257" name="Line 1161"/>
          <p:cNvSpPr>
            <a:spLocks noChangeShapeType="1"/>
          </p:cNvSpPr>
          <p:nvPr/>
        </p:nvSpPr>
        <p:spPr bwMode="auto">
          <a:xfrm flipV="1">
            <a:off x="4800600" y="2743200"/>
            <a:ext cx="1314450" cy="685800"/>
          </a:xfrm>
          <a:prstGeom prst="line">
            <a:avLst/>
          </a:prstGeom>
          <a:noFill/>
          <a:ln w="15875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 Drawing</a:t>
            </a:r>
          </a:p>
        </p:txBody>
      </p:sp>
      <p:sp>
        <p:nvSpPr>
          <p:cNvPr id="77414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00150"/>
            <a:ext cx="8229600" cy="3581399"/>
          </a:xfrm>
        </p:spPr>
        <p:txBody>
          <a:bodyPr/>
          <a:lstStyle/>
          <a:p>
            <a:r>
              <a:rPr lang="en-US" dirty="0"/>
              <a:t>Given endpoints of line, which pixels to draw?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ts val="1176"/>
              </a:spcBef>
            </a:pPr>
            <a:r>
              <a:rPr lang="en-US" dirty="0"/>
              <a:t>Assume one pixel per x. Which y?</a:t>
            </a:r>
          </a:p>
          <a:p>
            <a:r>
              <a:rPr lang="en-US" dirty="0"/>
              <a:t>Look at midpoint between candidate pixels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886325" y="2047875"/>
            <a:ext cx="514351" cy="1009650"/>
            <a:chOff x="2794000" y="3073400"/>
            <a:chExt cx="685801" cy="1346200"/>
          </a:xfrm>
        </p:grpSpPr>
        <p:sp>
          <p:nvSpPr>
            <p:cNvPr id="23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24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25" name="Hexagon 24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238500" y="2533650"/>
            <a:ext cx="514351" cy="1009650"/>
            <a:chOff x="2794000" y="3073400"/>
            <a:chExt cx="685801" cy="1346200"/>
          </a:xfrm>
        </p:grpSpPr>
        <p:sp>
          <p:nvSpPr>
            <p:cNvPr id="10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9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3" name="Hexagon 2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774204" name="Oval 1084"/>
          <p:cNvSpPr>
            <a:spLocks noChangeArrowheads="1"/>
          </p:cNvSpPr>
          <p:nvPr/>
        </p:nvSpPr>
        <p:spPr bwMode="auto">
          <a:xfrm>
            <a:off x="2686050" y="3028950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781425" y="2524125"/>
            <a:ext cx="514351" cy="1009650"/>
            <a:chOff x="2794000" y="3073400"/>
            <a:chExt cx="685801" cy="1346200"/>
          </a:xfrm>
        </p:grpSpPr>
        <p:sp>
          <p:nvSpPr>
            <p:cNvPr id="15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16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17" name="Hexagon 16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6" name="Oval 1084"/>
          <p:cNvSpPr>
            <a:spLocks noChangeArrowheads="1"/>
          </p:cNvSpPr>
          <p:nvPr/>
        </p:nvSpPr>
        <p:spPr bwMode="auto">
          <a:xfrm>
            <a:off x="3238500" y="3028950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33875" y="2047875"/>
            <a:ext cx="514351" cy="1009650"/>
            <a:chOff x="2794000" y="3073400"/>
            <a:chExt cx="685801" cy="1346200"/>
          </a:xfrm>
        </p:grpSpPr>
        <p:sp>
          <p:nvSpPr>
            <p:cNvPr id="19" name="Oval 1084"/>
            <p:cNvSpPr>
              <a:spLocks noChangeArrowheads="1"/>
            </p:cNvSpPr>
            <p:nvPr/>
          </p:nvSpPr>
          <p:spPr bwMode="auto">
            <a:xfrm>
              <a:off x="2794000" y="3733800"/>
              <a:ext cx="685800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20" name="Oval 1084"/>
            <p:cNvSpPr>
              <a:spLocks noChangeArrowheads="1"/>
            </p:cNvSpPr>
            <p:nvPr/>
          </p:nvSpPr>
          <p:spPr bwMode="auto">
            <a:xfrm>
              <a:off x="2794000" y="3073400"/>
              <a:ext cx="685801" cy="6858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3600" dirty="0">
                  <a:cs typeface="+mn-cs"/>
                </a:rPr>
                <a:t>?</a:t>
              </a:r>
            </a:p>
          </p:txBody>
        </p:sp>
        <p:sp>
          <p:nvSpPr>
            <p:cNvPr id="21" name="Hexagon 20"/>
            <p:cNvSpPr/>
            <p:nvPr/>
          </p:nvSpPr>
          <p:spPr>
            <a:xfrm>
              <a:off x="3022600" y="3657600"/>
              <a:ext cx="176784" cy="152400"/>
            </a:xfrm>
            <a:prstGeom prst="hexagon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7" name="Oval 1084"/>
          <p:cNvSpPr>
            <a:spLocks noChangeArrowheads="1"/>
          </p:cNvSpPr>
          <p:nvPr/>
        </p:nvSpPr>
        <p:spPr bwMode="auto">
          <a:xfrm>
            <a:off x="3781425" y="2524125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774205" name="Oval 1085"/>
          <p:cNvSpPr>
            <a:spLocks noChangeArrowheads="1"/>
          </p:cNvSpPr>
          <p:nvPr/>
        </p:nvSpPr>
        <p:spPr bwMode="auto">
          <a:xfrm>
            <a:off x="4886325" y="2047875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sp>
        <p:nvSpPr>
          <p:cNvPr id="28" name="Oval 1084"/>
          <p:cNvSpPr>
            <a:spLocks noChangeArrowheads="1"/>
          </p:cNvSpPr>
          <p:nvPr/>
        </p:nvSpPr>
        <p:spPr bwMode="auto">
          <a:xfrm>
            <a:off x="4333875" y="2543175"/>
            <a:ext cx="514350" cy="514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graphicFrame>
        <p:nvGraphicFramePr>
          <p:cNvPr id="774148" name="Group 10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352541"/>
              </p:ext>
            </p:extLst>
          </p:nvPr>
        </p:nvGraphicFramePr>
        <p:xfrm>
          <a:off x="2286000" y="1600200"/>
          <a:ext cx="4229103" cy="2381250"/>
        </p:xfrm>
        <a:graphic>
          <a:graphicData uri="http://schemas.openxmlformats.org/drawingml/2006/table">
            <a:tbl>
              <a:tblPr/>
              <a:tblGrid>
                <a:gridCol w="388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76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88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88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4206" name="Line 1086"/>
          <p:cNvSpPr>
            <a:spLocks noChangeShapeType="1"/>
          </p:cNvSpPr>
          <p:nvPr/>
        </p:nvSpPr>
        <p:spPr bwMode="auto">
          <a:xfrm flipV="1">
            <a:off x="2914650" y="2343150"/>
            <a:ext cx="2228850" cy="971550"/>
          </a:xfrm>
          <a:prstGeom prst="line">
            <a:avLst/>
          </a:pr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18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774205" grpId="0" animBg="1"/>
      <p:bldP spid="774205" grpId="1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Drawing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Plug midpoint into implicit line equation</a:t>
            </a:r>
          </a:p>
          <a:p>
            <a:pPr lvl="1"/>
            <a:endParaRPr lang="en-US" dirty="0"/>
          </a:p>
          <a:p>
            <a:r>
              <a:rPr lang="en-US" dirty="0"/>
              <a:t>Sign decides: called a </a:t>
            </a:r>
            <a:r>
              <a:rPr lang="en-US" i="1" dirty="0"/>
              <a:t>decision variable</a:t>
            </a:r>
          </a:p>
          <a:p>
            <a:r>
              <a:rPr lang="en-US" dirty="0"/>
              <a:t>Incremental update</a:t>
            </a:r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913" y="1714500"/>
            <a:ext cx="2543175" cy="2857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175" y="2924175"/>
            <a:ext cx="4029075" cy="1076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6450" y="4124325"/>
            <a:ext cx="40957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4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Line Drawing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Implicit line equation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endParaRPr lang="en-US" dirty="0"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  <a:sym typeface="Symbol" charset="0"/>
              </a:rPr>
              <a:t>Midpoint algorithm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1500" dirty="0">
                <a:latin typeface="Courier" charset="0"/>
                <a:ea typeface="+mn-ea"/>
              </a:rPr>
              <a:t>y = y</a:t>
            </a:r>
            <a:r>
              <a:rPr lang="en-US" sz="1500" baseline="-25000" dirty="0">
                <a:latin typeface="Courier" charset="0"/>
                <a:ea typeface="+mn-ea"/>
              </a:rPr>
              <a:t>0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1500" dirty="0">
                <a:latin typeface="Courier" charset="0"/>
                <a:ea typeface="+mn-ea"/>
              </a:rPr>
              <a:t>d = f(x</a:t>
            </a:r>
            <a:r>
              <a:rPr lang="en-US" sz="1500" baseline="-25000" dirty="0">
                <a:latin typeface="Courier" charset="0"/>
                <a:ea typeface="+mn-ea"/>
              </a:rPr>
              <a:t>0</a:t>
            </a:r>
            <a:r>
              <a:rPr lang="en-US" sz="1500" dirty="0">
                <a:latin typeface="Courier" charset="0"/>
                <a:ea typeface="+mn-ea"/>
              </a:rPr>
              <a:t>+1, y</a:t>
            </a:r>
            <a:r>
              <a:rPr lang="en-US" sz="1500" baseline="-25000" dirty="0">
                <a:latin typeface="Courier" charset="0"/>
                <a:ea typeface="+mn-ea"/>
              </a:rPr>
              <a:t>0</a:t>
            </a:r>
            <a:r>
              <a:rPr lang="en-US" sz="1500" dirty="0">
                <a:latin typeface="Courier" charset="0"/>
                <a:ea typeface="+mn-ea"/>
              </a:rPr>
              <a:t>+0.5)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sz="1500" dirty="0">
                <a:latin typeface="Courier" charset="0"/>
                <a:ea typeface="+mn-ea"/>
              </a:rPr>
              <a:t>for x = x</a:t>
            </a:r>
            <a:r>
              <a:rPr lang="en-US" sz="1500" baseline="-25000" dirty="0">
                <a:latin typeface="Courier" charset="0"/>
                <a:ea typeface="+mn-ea"/>
              </a:rPr>
              <a:t>0</a:t>
            </a:r>
            <a:r>
              <a:rPr lang="en-US" sz="1500" dirty="0">
                <a:latin typeface="Courier" charset="0"/>
                <a:ea typeface="+mn-ea"/>
              </a:rPr>
              <a:t> to x</a:t>
            </a:r>
            <a:r>
              <a:rPr lang="en-US" sz="1500" baseline="-25000" dirty="0">
                <a:latin typeface="Courier" charset="0"/>
                <a:ea typeface="+mn-ea"/>
              </a:rPr>
              <a:t>1</a:t>
            </a:r>
            <a:endParaRPr lang="en-US" sz="1500" dirty="0">
              <a:latin typeface="Courier" charset="0"/>
              <a:ea typeface="+mn-ea"/>
            </a:endParaRP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draw(</a:t>
            </a:r>
            <a:r>
              <a:rPr lang="en-US" dirty="0" err="1">
                <a:latin typeface="Courier" charset="0"/>
                <a:ea typeface="+mn-ea"/>
              </a:rPr>
              <a:t>x,y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if (d &lt; 0) then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y = y+1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 = d + (x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 - x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) + (y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 - y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  <a:p>
            <a:pPr lvl="2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else</a:t>
            </a:r>
          </a:p>
          <a:p>
            <a:pPr lvl="3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r>
              <a:rPr lang="en-US" dirty="0">
                <a:latin typeface="Courier" charset="0"/>
                <a:ea typeface="+mn-ea"/>
              </a:rPr>
              <a:t>d = d + (y</a:t>
            </a:r>
            <a:r>
              <a:rPr lang="en-US" baseline="-25000" dirty="0">
                <a:latin typeface="Courier" charset="0"/>
                <a:ea typeface="+mn-ea"/>
              </a:rPr>
              <a:t>0</a:t>
            </a:r>
            <a:r>
              <a:rPr lang="en-US" dirty="0">
                <a:latin typeface="Courier" charset="0"/>
                <a:ea typeface="+mn-ea"/>
              </a:rPr>
              <a:t> - y</a:t>
            </a:r>
            <a:r>
              <a:rPr lang="en-US" baseline="-25000" dirty="0">
                <a:latin typeface="Courier" charset="0"/>
                <a:ea typeface="+mn-ea"/>
              </a:rPr>
              <a:t>1</a:t>
            </a:r>
            <a:r>
              <a:rPr lang="en-US" dirty="0">
                <a:latin typeface="Courier" charset="0"/>
                <a:ea typeface="+mn-ea"/>
              </a:rPr>
              <a:t>)</a:t>
            </a:r>
          </a:p>
        </p:txBody>
      </p:sp>
      <p:pic>
        <p:nvPicPr>
          <p:cNvPr id="2" name="Picture 1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50" y="1600200"/>
            <a:ext cx="5534025" cy="285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Polygon Rasterization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Problem</a:t>
            </a:r>
          </a:p>
          <a:p>
            <a:pPr lvl="1"/>
            <a:r>
              <a:rPr lang="en-US"/>
              <a:t>How to generate filled polygons (by determining which pixel positions are inside the polygon)</a:t>
            </a:r>
          </a:p>
          <a:p>
            <a:pPr lvl="1"/>
            <a:r>
              <a:rPr lang="en-US"/>
              <a:t>Conversion from continuous to discrete domain</a:t>
            </a:r>
          </a:p>
          <a:p>
            <a:r>
              <a:rPr lang="en-US"/>
              <a:t>Concepts</a:t>
            </a:r>
          </a:p>
          <a:p>
            <a:pPr lvl="1"/>
            <a:r>
              <a:rPr lang="en-US"/>
              <a:t>Spatial coherence</a:t>
            </a:r>
          </a:p>
          <a:p>
            <a:pPr lvl="1"/>
            <a:r>
              <a:rPr lang="en-US"/>
              <a:t>Span coherence</a:t>
            </a:r>
          </a:p>
          <a:p>
            <a:pPr lvl="1"/>
            <a:r>
              <a:rPr lang="en-US"/>
              <a:t>Edge coherence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33210</TotalTime>
  <Words>623</Words>
  <Application>Microsoft Macintosh PowerPoint</Application>
  <PresentationFormat>On-screen Show (16:9)</PresentationFormat>
  <Paragraphs>148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Courier</vt:lpstr>
      <vt:lpstr>Symbol</vt:lpstr>
      <vt:lpstr>Times New Roman</vt:lpstr>
      <vt:lpstr>Office Theme</vt:lpstr>
      <vt:lpstr>Graphics Pipeline Rasterization</vt:lpstr>
      <vt:lpstr>Graphics Pipeline</vt:lpstr>
      <vt:lpstr>Drawing Terms</vt:lpstr>
      <vt:lpstr>Line Drawing</vt:lpstr>
      <vt:lpstr>Line Drawing</vt:lpstr>
      <vt:lpstr>Line Drawing</vt:lpstr>
      <vt:lpstr>Line Drawing</vt:lpstr>
      <vt:lpstr>Line Drawing</vt:lpstr>
      <vt:lpstr>Polygon Rasterization</vt:lpstr>
      <vt:lpstr>Scanning Rectangles</vt:lpstr>
      <vt:lpstr>Scanning Rectangles (2)</vt:lpstr>
      <vt:lpstr>Scanning Rectangles (3)</vt:lpstr>
      <vt:lpstr>Triangle Rasterization</vt:lpstr>
      <vt:lpstr>Barycentric Triangle Rasterization</vt:lpstr>
      <vt:lpstr>Incremental Computation</vt:lpstr>
      <vt:lpstr>“Clipless” Homogeneous Rasterization</vt:lpstr>
      <vt:lpstr>Homogeneous Barycentrics</vt:lpstr>
      <vt:lpstr>Homogeneous Barycentrics</vt:lpstr>
      <vt:lpstr>Homogeneous Barycentrics</vt:lpstr>
      <vt:lpstr>Homogeneous Barycentrics</vt:lpstr>
      <vt:lpstr>Homogeneous Barycentrics</vt:lpstr>
      <vt:lpstr>Changes to Rasterization</vt:lpstr>
      <vt:lpstr>Homogenous Clip Plane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211</cp:revision>
  <cp:lastPrinted>2010-10-04T14:32:16Z</cp:lastPrinted>
  <dcterms:created xsi:type="dcterms:W3CDTF">1996-09-30T18:28:10Z</dcterms:created>
  <dcterms:modified xsi:type="dcterms:W3CDTF">2022-04-10T15:22:42Z</dcterms:modified>
</cp:coreProperties>
</file>